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295" r:id="rId4"/>
    <p:sldId id="296" r:id="rId5"/>
    <p:sldId id="298" r:id="rId6"/>
    <p:sldId id="301" r:id="rId7"/>
    <p:sldId id="302" r:id="rId8"/>
    <p:sldId id="274" r:id="rId9"/>
    <p:sldId id="289" r:id="rId10"/>
    <p:sldId id="293"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295"/>
            <p14:sldId id="296"/>
            <p14:sldId id="298"/>
            <p14:sldId id="301"/>
            <p14:sldId id="302"/>
            <p14:sldId id="274"/>
            <p14:sldId id="289"/>
            <p14:sldId id="293"/>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2"/>
    <p:restoredTop sz="94351"/>
  </p:normalViewPr>
  <p:slideViewPr>
    <p:cSldViewPr snapToGrid="0" snapToObjects="1">
      <p:cViewPr varScale="1">
        <p:scale>
          <a:sx n="76" d="100"/>
          <a:sy n="76" d="100"/>
        </p:scale>
        <p:origin x="300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8"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23AF-9C4D-8940-5CF50E0431C5}"/>
            </c:ext>
          </c:extLst>
        </c:ser>
        <c:dLbls>
          <c:showLegendKey val="0"/>
          <c:showVal val="0"/>
          <c:showCatName val="0"/>
          <c:showSerName val="0"/>
          <c:showPercent val="0"/>
          <c:showBubbleSize val="0"/>
        </c:dLbls>
        <c:smooth val="0"/>
        <c:axId val="-2144358680"/>
        <c:axId val="-2128597432"/>
      </c:lineChart>
      <c:catAx>
        <c:axId val="-2144358680"/>
        <c:scaling>
          <c:orientation val="minMax"/>
        </c:scaling>
        <c:delete val="0"/>
        <c:axPos val="b"/>
        <c:numFmt formatCode="General" sourceLinked="1"/>
        <c:majorTickMark val="cross"/>
        <c:minorTickMark val="none"/>
        <c:tickLblPos val="nextTo"/>
        <c:txPr>
          <a:bodyPr/>
          <a:lstStyle/>
          <a:p>
            <a:pPr>
              <a:defRPr sz="2200" b="1" i="0"/>
            </a:pPr>
            <a:endParaRPr lang="en-US"/>
          </a:p>
        </c:txPr>
        <c:crossAx val="-2128597432"/>
        <c:crosses val="autoZero"/>
        <c:auto val="1"/>
        <c:lblAlgn val="ctr"/>
        <c:lblOffset val="100"/>
        <c:noMultiLvlLbl val="0"/>
      </c:catAx>
      <c:valAx>
        <c:axId val="-2128597432"/>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44358680"/>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6BB8-5749-90A7-58CF97052A4D}"/>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6BB8-5749-90A7-58CF97052A4D}"/>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6BB8-5749-90A7-58CF97052A4D}"/>
            </c:ext>
          </c:extLst>
        </c:ser>
        <c:dLbls>
          <c:showLegendKey val="0"/>
          <c:showVal val="1"/>
          <c:showCatName val="0"/>
          <c:showSerName val="0"/>
          <c:showPercent val="0"/>
          <c:showBubbleSize val="0"/>
        </c:dLbls>
        <c:smooth val="0"/>
        <c:axId val="-2145225176"/>
        <c:axId val="-2146598904"/>
      </c:lineChart>
      <c:catAx>
        <c:axId val="-2145225176"/>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46598904"/>
        <c:crosses val="autoZero"/>
        <c:auto val="1"/>
        <c:lblAlgn val="ctr"/>
        <c:lblOffset val="100"/>
        <c:noMultiLvlLbl val="0"/>
      </c:catAx>
      <c:valAx>
        <c:axId val="-214659890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45225176"/>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Collin County</c:v>
                </c:pt>
              </c:strCache>
            </c:strRef>
          </c:cat>
          <c:val>
            <c:numRef>
              <c:f>Sheet1!$B$2:$B$4</c:f>
              <c:numCache>
                <c:formatCode>0</c:formatCode>
                <c:ptCount val="3"/>
                <c:pt idx="0">
                  <c:v>89</c:v>
                </c:pt>
                <c:pt idx="1">
                  <c:v>88</c:v>
                </c:pt>
                <c:pt idx="2">
                  <c:v>85.4</c:v>
                </c:pt>
              </c:numCache>
            </c:numRef>
          </c:val>
          <c:extLst>
            <c:ext xmlns:c16="http://schemas.microsoft.com/office/drawing/2014/chart" uri="{C3380CC4-5D6E-409C-BE32-E72D297353CC}">
              <c16:uniqueId val="{00000000-99BE-8742-839D-049636B586E4}"/>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Collin County</c:v>
                </c:pt>
              </c:strCache>
            </c:strRef>
          </c:cat>
          <c:val>
            <c:numRef>
              <c:f>Sheet1!$C$2:$C$4</c:f>
              <c:numCache>
                <c:formatCode>0</c:formatCode>
                <c:ptCount val="3"/>
                <c:pt idx="0">
                  <c:v>61</c:v>
                </c:pt>
                <c:pt idx="1">
                  <c:v>52</c:v>
                </c:pt>
                <c:pt idx="2">
                  <c:v>63.8</c:v>
                </c:pt>
              </c:numCache>
            </c:numRef>
          </c:val>
          <c:extLst>
            <c:ext xmlns:c16="http://schemas.microsoft.com/office/drawing/2014/chart" uri="{C3380CC4-5D6E-409C-BE32-E72D297353CC}">
              <c16:uniqueId val="{00000001-99BE-8742-839D-049636B586E4}"/>
            </c:ext>
          </c:extLst>
        </c:ser>
        <c:dLbls>
          <c:showLegendKey val="0"/>
          <c:showVal val="0"/>
          <c:showCatName val="0"/>
          <c:showSerName val="0"/>
          <c:showPercent val="0"/>
          <c:showBubbleSize val="0"/>
        </c:dLbls>
        <c:gapWidth val="75"/>
        <c:axId val="-2139265992"/>
        <c:axId val="-2128160440"/>
      </c:barChart>
      <c:catAx>
        <c:axId val="-2139265992"/>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28160440"/>
        <c:crosses val="autoZero"/>
        <c:auto val="1"/>
        <c:lblAlgn val="ctr"/>
        <c:lblOffset val="100"/>
        <c:noMultiLvlLbl val="0"/>
      </c:catAx>
      <c:valAx>
        <c:axId val="-2128160440"/>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39265992"/>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520700"/>
            <a:ext cx="4572000" cy="3429000"/>
          </a:xfrm>
        </p:spPr>
      </p:sp>
      <p:sp>
        <p:nvSpPr>
          <p:cNvPr id="3" name="Notes Placeholder 2"/>
          <p:cNvSpPr>
            <a:spLocks noGrp="1"/>
          </p:cNvSpPr>
          <p:nvPr>
            <p:ph type="body" idx="1"/>
          </p:nvPr>
        </p:nvSpPr>
        <p:spPr>
          <a:xfrm>
            <a:off x="254000" y="3969279"/>
            <a:ext cx="6426200" cy="4878387"/>
          </a:xfrm>
        </p:spPr>
        <p:txBody>
          <a:bodyPr/>
          <a:lstStyle/>
          <a:p>
            <a:pPr marL="0" lvl="1" indent="0">
              <a:spcAft>
                <a:spcPts val="300"/>
              </a:spcAft>
              <a:buFont typeface="+mj-lt"/>
              <a:buNone/>
            </a:pPr>
            <a:r>
              <a:rPr lang="en-US" sz="1500" dirty="0"/>
              <a:t>These four websites are very helpful to you in becoming an informed</a:t>
            </a:r>
            <a:r>
              <a:rPr lang="en-US" sz="1500" baseline="0" dirty="0"/>
              <a:t> voter.</a:t>
            </a:r>
            <a:endParaRPr lang="en-US" sz="1500" dirty="0"/>
          </a:p>
          <a:p>
            <a:pPr marL="171450" lvl="1" indent="-171450">
              <a:spcAft>
                <a:spcPts val="300"/>
              </a:spcAft>
              <a:buFont typeface="Arial"/>
              <a:buChar char="•"/>
            </a:pPr>
            <a:r>
              <a:rPr lang="en-US" sz="1500" dirty="0"/>
              <a:t>VOTE411 </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500" baseline="0" dirty="0"/>
              <a:t>H</a:t>
            </a:r>
            <a:r>
              <a:rPr lang="en-US" sz="1500" dirty="0"/>
              <a:t>as all races that will be on your ballot.</a:t>
            </a:r>
          </a:p>
          <a:p>
            <a:pPr marL="628650" marR="0" lvl="2" indent="-171450" algn="l" defTabSz="457200" rtl="0" eaLnBrk="1" fontAlgn="auto" latinLnBrk="0" hangingPunct="1">
              <a:lnSpc>
                <a:spcPct val="100000"/>
              </a:lnSpc>
              <a:spcBef>
                <a:spcPts val="0"/>
              </a:spcBef>
              <a:spcAft>
                <a:spcPts val="0"/>
              </a:spcAft>
              <a:buClrTx/>
              <a:buSzTx/>
              <a:buFont typeface="Arial"/>
              <a:buChar char="•"/>
              <a:tabLst/>
              <a:defRPr/>
            </a:pPr>
            <a:r>
              <a:rPr lang="en-US" sz="1500" dirty="0"/>
              <a:t>Enter your address and see races one by one, side by side comparison of candidates</a:t>
            </a:r>
            <a:r>
              <a:rPr lang="en-US" sz="1500" baseline="0" dirty="0"/>
              <a:t> as well as voting locations</a:t>
            </a:r>
            <a:endParaRPr lang="en-US" sz="1500" dirty="0"/>
          </a:p>
          <a:p>
            <a:pPr marL="171450" lvl="1" indent="-171450">
              <a:spcBef>
                <a:spcPts val="300"/>
              </a:spcBef>
              <a:spcAft>
                <a:spcPts val="300"/>
              </a:spcAft>
              <a:buFont typeface="Arial"/>
              <a:buChar char="•"/>
            </a:pPr>
            <a:r>
              <a:rPr lang="en-US" sz="1500" dirty="0" err="1"/>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lvl="1" indent="-171450">
              <a:spcBef>
                <a:spcPts val="300"/>
              </a:spcBef>
              <a:spcAft>
                <a:spcPts val="300"/>
              </a:spcAft>
              <a:buFont typeface="Arial"/>
              <a:buChar char="•"/>
            </a:pPr>
            <a:r>
              <a:rPr lang="en-US" sz="1500" dirty="0"/>
              <a:t>Collin</a:t>
            </a:r>
            <a:r>
              <a:rPr lang="en-US" sz="1500" baseline="0" dirty="0"/>
              <a:t> County Elections Department</a:t>
            </a:r>
            <a:endParaRPr lang="en-US" sz="1500" dirty="0"/>
          </a:p>
          <a:p>
            <a:pPr marL="628650" lvl="2" indent="-171450">
              <a:buFont typeface="Arial"/>
              <a:buChar char="•"/>
            </a:pPr>
            <a:r>
              <a:rPr lang="en-US" sz="1500" dirty="0"/>
              <a:t>Has</a:t>
            </a:r>
            <a:r>
              <a:rPr lang="en-US" sz="1500" baseline="0" dirty="0"/>
              <a:t> locations &amp; hours for voting during Early Voting &amp; on Election Day</a:t>
            </a:r>
          </a:p>
          <a:p>
            <a:pPr marL="628650" lvl="2" indent="-171450">
              <a:buFont typeface="Arial"/>
              <a:buChar char="•"/>
            </a:pPr>
            <a:r>
              <a:rPr lang="en-US" sz="1500" baseline="0" dirty="0"/>
              <a:t>For each location, wait time status is color coded, with green meaning less than a 20-minute wait.</a:t>
            </a:r>
          </a:p>
          <a:p>
            <a:pPr marL="628650" lvl="2" indent="-171450">
              <a:buFont typeface="Arial"/>
              <a:buChar char="•"/>
            </a:pPr>
            <a:r>
              <a:rPr lang="en-US" sz="1500" baseline="0" dirty="0"/>
              <a:t>Sample ballots for each precinct (by political party) can be viewed &amp; printed</a:t>
            </a:r>
            <a:endParaRPr lang="en-US" sz="1500" dirty="0"/>
          </a:p>
          <a:p>
            <a:pPr marL="171450" lvl="1" indent="-171450">
              <a:spcBef>
                <a:spcPts val="300"/>
              </a:spcBef>
              <a:spcAft>
                <a:spcPts val="300"/>
              </a:spcAft>
              <a:buFont typeface="Arial"/>
              <a:buChar char="•"/>
            </a:pPr>
            <a:r>
              <a:rPr lang="en-US" sz="1500" dirty="0"/>
              <a:t>Our LWV website may be the easiest place to find:</a:t>
            </a:r>
          </a:p>
          <a:p>
            <a:pPr marL="628650" lvl="2" indent="-171450">
              <a:buFont typeface="Arial"/>
              <a:buChar char="•"/>
            </a:pPr>
            <a:r>
              <a:rPr lang="en-US" sz="1500" dirty="0"/>
              <a:t>Printable</a:t>
            </a:r>
            <a:r>
              <a:rPr lang="en-US" sz="1500" baseline="0" dirty="0"/>
              <a:t> voter information (easier than the </a:t>
            </a:r>
            <a:r>
              <a:rPr lang="en-US" sz="1500" baseline="0" dirty="0" err="1"/>
              <a:t>VoteTexas.gov</a:t>
            </a:r>
            <a:r>
              <a:rPr lang="en-US" sz="1500" baseline="0" dirty="0"/>
              <a:t> site)</a:t>
            </a:r>
          </a:p>
          <a:p>
            <a:pPr marL="628650" lvl="2" indent="-171450">
              <a:buFont typeface="Arial"/>
              <a:buChar char="•"/>
            </a:pPr>
            <a:r>
              <a:rPr lang="en-US" sz="1500" baseline="0" dirty="0"/>
              <a:t>Printable voters guides—be sure to have your voter registration card with you to pick your US &amp; TX representative races.</a:t>
            </a:r>
            <a:endParaRPr lang="en-US" sz="1500" dirty="0"/>
          </a:p>
          <a:p>
            <a:endParaRPr lang="en-US" sz="1500" dirty="0"/>
          </a:p>
        </p:txBody>
      </p:sp>
      <p:sp>
        <p:nvSpPr>
          <p:cNvPr id="4" name="Slide Number Placeholder 3"/>
          <p:cNvSpPr>
            <a:spLocks noGrp="1"/>
          </p:cNvSpPr>
          <p:nvPr>
            <p:ph type="sldNum" sz="quarter" idx="10"/>
          </p:nvPr>
        </p:nvSpPr>
        <p:spPr/>
        <p:txBody>
          <a:bodyPr/>
          <a:lstStyle/>
          <a:p>
            <a:fld id="{CA2302D4-AF32-1345-81E5-46CB54428048}" type="slidenum">
              <a:rPr lang="en-US" smtClean="0"/>
              <a:t>10</a:t>
            </a:fld>
            <a:endParaRPr lang="en-US" dirty="0"/>
          </a:p>
        </p:txBody>
      </p:sp>
    </p:spTree>
    <p:extLst>
      <p:ext uri="{BB962C8B-B14F-4D97-AF65-F5344CB8AC3E}">
        <p14:creationId xmlns:p14="http://schemas.microsoft.com/office/powerpoint/2010/main" val="3639042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28736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Collin County citizen registration is on par with Texas as a whole, but voter</a:t>
            </a:r>
            <a:r>
              <a:rPr lang="en-US" sz="1400" baseline="0" dirty="0">
                <a:latin typeface="Helvetica"/>
                <a:cs typeface="Helvetica"/>
              </a:rPr>
              <a:t> turnout is higher</a:t>
            </a:r>
            <a:r>
              <a:rPr lang="en-US" sz="1400" dirty="0">
                <a:latin typeface="Helvetica"/>
                <a:cs typeface="Helvetica"/>
              </a:rPr>
              <a:t>.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4132027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5200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of Collin County</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5420"/>
            <a:ext cx="8229600" cy="1143000"/>
          </a:xfrm>
        </p:spPr>
        <p:txBody>
          <a:bodyPr>
            <a:normAutofit/>
          </a:bodyPr>
          <a:lstStyle/>
          <a:p>
            <a:r>
              <a:rPr lang="en-US" sz="4000" b="1" dirty="0"/>
              <a:t>Voter Information Websites</a:t>
            </a:r>
          </a:p>
        </p:txBody>
      </p:sp>
      <p:sp>
        <p:nvSpPr>
          <p:cNvPr id="3" name="Footer Placeholder 2"/>
          <p:cNvSpPr>
            <a:spLocks noGrp="1"/>
          </p:cNvSpPr>
          <p:nvPr>
            <p:ph type="ftr" sz="quarter" idx="11"/>
          </p:nvPr>
        </p:nvSpPr>
        <p:spPr/>
        <p:txBody>
          <a:bodyPr/>
          <a:lstStyle/>
          <a:p>
            <a:r>
              <a:rPr lang="en-US" dirty="0"/>
              <a:t>League of Women Voters</a:t>
            </a:r>
          </a:p>
        </p:txBody>
      </p:sp>
      <p:sp>
        <p:nvSpPr>
          <p:cNvPr id="4" name="Slide Number Placeholder 3"/>
          <p:cNvSpPr>
            <a:spLocks noGrp="1"/>
          </p:cNvSpPr>
          <p:nvPr>
            <p:ph type="sldNum" sz="quarter" idx="12"/>
          </p:nvPr>
        </p:nvSpPr>
        <p:spPr/>
        <p:txBody>
          <a:bodyPr/>
          <a:lstStyle/>
          <a:p>
            <a:fld id="{967E3F0E-2AEC-9345-B500-A53DBCEBD338}" type="slidenum">
              <a:rPr lang="en-US" smtClean="0"/>
              <a:t>10</a:t>
            </a:fld>
            <a:endParaRPr lang="en-US" dirty="0"/>
          </a:p>
        </p:txBody>
      </p:sp>
      <p:sp>
        <p:nvSpPr>
          <p:cNvPr id="12" name="TextBox 11"/>
          <p:cNvSpPr txBox="1"/>
          <p:nvPr/>
        </p:nvSpPr>
        <p:spPr>
          <a:xfrm>
            <a:off x="436238" y="1927295"/>
            <a:ext cx="4455958" cy="1631216"/>
          </a:xfrm>
          <a:prstGeom prst="rect">
            <a:avLst/>
          </a:prstGeom>
          <a:noFill/>
        </p:spPr>
        <p:txBody>
          <a:bodyPr wrap="square" rtlCol="0">
            <a:spAutoFit/>
          </a:bodyPr>
          <a:lstStyle/>
          <a:p>
            <a:r>
              <a:rPr lang="en-US" sz="4000" b="1" dirty="0">
                <a:solidFill>
                  <a:srgbClr val="800000"/>
                </a:solidFill>
                <a:latin typeface="+mj-lt"/>
              </a:rPr>
              <a:t>VOTE</a:t>
            </a:r>
            <a:r>
              <a:rPr lang="en-US" sz="4000" b="1" dirty="0">
                <a:solidFill>
                  <a:srgbClr val="000090"/>
                </a:solidFill>
                <a:latin typeface="+mj-lt"/>
              </a:rPr>
              <a:t>411.org</a:t>
            </a:r>
          </a:p>
          <a:p>
            <a:r>
              <a:rPr lang="en-US" sz="2000" dirty="0">
                <a:solidFill>
                  <a:srgbClr val="000090"/>
                </a:solidFill>
              </a:rPr>
              <a:t>Election Information You Need</a:t>
            </a:r>
          </a:p>
          <a:p>
            <a:r>
              <a:rPr lang="en-US" sz="2000" dirty="0">
                <a:latin typeface="+mj-lt"/>
              </a:rPr>
              <a:t>Enter your address to get</a:t>
            </a:r>
          </a:p>
          <a:p>
            <a:r>
              <a:rPr lang="en-US" sz="2000" dirty="0">
                <a:latin typeface="+mj-lt"/>
              </a:rPr>
              <a:t>personalized election information</a:t>
            </a:r>
          </a:p>
        </p:txBody>
      </p:sp>
      <p:sp>
        <p:nvSpPr>
          <p:cNvPr id="13" name="TextBox 12"/>
          <p:cNvSpPr txBox="1"/>
          <p:nvPr/>
        </p:nvSpPr>
        <p:spPr>
          <a:xfrm>
            <a:off x="3766552" y="1460928"/>
            <a:ext cx="4914712" cy="1631216"/>
          </a:xfrm>
          <a:prstGeom prst="rect">
            <a:avLst/>
          </a:prstGeom>
          <a:noFill/>
        </p:spPr>
        <p:txBody>
          <a:bodyPr wrap="square" rtlCol="0">
            <a:spAutoFit/>
          </a:bodyPr>
          <a:lstStyle/>
          <a:p>
            <a:pPr algn="r"/>
            <a:r>
              <a:rPr lang="en-US" sz="4000" b="1" dirty="0" err="1">
                <a:solidFill>
                  <a:srgbClr val="000090"/>
                </a:solidFill>
                <a:latin typeface="+mj-lt"/>
              </a:rPr>
              <a:t>Vote</a:t>
            </a:r>
            <a:r>
              <a:rPr lang="en-US" sz="4000" b="1" dirty="0" err="1">
                <a:solidFill>
                  <a:srgbClr val="800000"/>
                </a:solidFill>
                <a:latin typeface="+mj-lt"/>
              </a:rPr>
              <a:t>Texas</a:t>
            </a:r>
            <a:r>
              <a:rPr lang="en-US" sz="4000" b="1" dirty="0" err="1">
                <a:solidFill>
                  <a:srgbClr val="000090"/>
                </a:solidFill>
                <a:latin typeface="+mj-lt"/>
              </a:rPr>
              <a:t>.gov</a:t>
            </a:r>
            <a:endParaRPr lang="en-US" sz="4000" b="1" dirty="0">
              <a:solidFill>
                <a:srgbClr val="000090"/>
              </a:solidFill>
              <a:latin typeface="+mj-lt"/>
            </a:endParaRPr>
          </a:p>
          <a:p>
            <a:pPr algn="r"/>
            <a:r>
              <a:rPr lang="en-US" sz="2000" dirty="0">
                <a:solidFill>
                  <a:srgbClr val="000090"/>
                </a:solidFill>
              </a:rPr>
              <a:t>Texas Secretary of State</a:t>
            </a:r>
          </a:p>
          <a:p>
            <a:pPr algn="r"/>
            <a:r>
              <a:rPr lang="en-US" sz="2000" dirty="0">
                <a:latin typeface="+mj-lt"/>
              </a:rPr>
              <a:t>1-800-252-VOTE</a:t>
            </a:r>
          </a:p>
          <a:p>
            <a:pPr algn="r"/>
            <a:r>
              <a:rPr lang="en-US" sz="2000" dirty="0">
                <a:latin typeface="+mj-lt"/>
              </a:rPr>
              <a:t>Who – When – Where - How - What</a:t>
            </a:r>
          </a:p>
        </p:txBody>
      </p:sp>
      <p:sp>
        <p:nvSpPr>
          <p:cNvPr id="15" name="TextBox 14"/>
          <p:cNvSpPr txBox="1"/>
          <p:nvPr/>
        </p:nvSpPr>
        <p:spPr>
          <a:xfrm>
            <a:off x="1611338" y="3643154"/>
            <a:ext cx="7200749" cy="1631216"/>
          </a:xfrm>
          <a:prstGeom prst="rect">
            <a:avLst/>
          </a:prstGeom>
          <a:noFill/>
        </p:spPr>
        <p:txBody>
          <a:bodyPr wrap="square" rtlCol="0">
            <a:spAutoFit/>
          </a:bodyPr>
          <a:lstStyle/>
          <a:p>
            <a:pPr algn="r"/>
            <a:r>
              <a:rPr lang="en-US" sz="4000" b="1" dirty="0" err="1">
                <a:solidFill>
                  <a:srgbClr val="800000"/>
                </a:solidFill>
                <a:latin typeface="+mj-lt"/>
              </a:rPr>
              <a:t>Collin</a:t>
            </a:r>
            <a:r>
              <a:rPr lang="en-US" sz="4000" b="1" dirty="0" err="1">
                <a:solidFill>
                  <a:srgbClr val="000090"/>
                </a:solidFill>
                <a:latin typeface="+mj-lt"/>
              </a:rPr>
              <a:t>County</a:t>
            </a:r>
            <a:r>
              <a:rPr lang="en-US" sz="4000" b="1" dirty="0" err="1">
                <a:latin typeface="+mj-lt"/>
              </a:rPr>
              <a:t>Tx.</a:t>
            </a:r>
            <a:r>
              <a:rPr lang="en-US" sz="4000" b="1" dirty="0" err="1">
                <a:solidFill>
                  <a:srgbClr val="000000"/>
                </a:solidFill>
                <a:latin typeface="+mj-lt"/>
              </a:rPr>
              <a:t>go</a:t>
            </a:r>
            <a:r>
              <a:rPr lang="en-US" sz="4000" b="1" dirty="0" err="1">
                <a:latin typeface="+mj-lt"/>
              </a:rPr>
              <a:t>v</a:t>
            </a:r>
            <a:r>
              <a:rPr lang="en-US" sz="4000" b="1" dirty="0">
                <a:latin typeface="+mj-lt"/>
              </a:rPr>
              <a:t>/</a:t>
            </a:r>
            <a:r>
              <a:rPr lang="en-US" sz="4000" b="1" dirty="0">
                <a:solidFill>
                  <a:srgbClr val="800000"/>
                </a:solidFill>
                <a:latin typeface="+mj-lt"/>
              </a:rPr>
              <a:t>elections</a:t>
            </a:r>
          </a:p>
          <a:p>
            <a:pPr algn="r"/>
            <a:r>
              <a:rPr lang="en-US" sz="2000" dirty="0">
                <a:solidFill>
                  <a:srgbClr val="000090"/>
                </a:solidFill>
              </a:rPr>
              <a:t>Collin County Elections Department</a:t>
            </a:r>
          </a:p>
          <a:p>
            <a:pPr algn="r"/>
            <a:r>
              <a:rPr lang="en-US" sz="2000" dirty="0">
                <a:latin typeface="+mj-lt"/>
              </a:rPr>
              <a:t>1-800-687-8546</a:t>
            </a:r>
          </a:p>
          <a:p>
            <a:pPr algn="r"/>
            <a:r>
              <a:rPr lang="en-US" sz="2000" dirty="0">
                <a:latin typeface="+mj-lt"/>
              </a:rPr>
              <a:t>for polling places &amp; wait times</a:t>
            </a:r>
          </a:p>
        </p:txBody>
      </p:sp>
      <p:sp>
        <p:nvSpPr>
          <p:cNvPr id="16" name="TextBox 15"/>
          <p:cNvSpPr txBox="1"/>
          <p:nvPr/>
        </p:nvSpPr>
        <p:spPr>
          <a:xfrm>
            <a:off x="436238" y="4458762"/>
            <a:ext cx="4455958" cy="1323439"/>
          </a:xfrm>
          <a:prstGeom prst="rect">
            <a:avLst/>
          </a:prstGeom>
          <a:noFill/>
        </p:spPr>
        <p:txBody>
          <a:bodyPr wrap="square" rtlCol="0">
            <a:spAutoFit/>
          </a:bodyPr>
          <a:lstStyle/>
          <a:p>
            <a:r>
              <a:rPr lang="en-US" sz="4000" b="1" dirty="0" err="1">
                <a:solidFill>
                  <a:srgbClr val="800000"/>
                </a:solidFill>
                <a:latin typeface="+mj-lt"/>
              </a:rPr>
              <a:t>LWV</a:t>
            </a:r>
            <a:r>
              <a:rPr lang="en-US" sz="4000" b="1" dirty="0" err="1">
                <a:solidFill>
                  <a:srgbClr val="000090"/>
                </a:solidFill>
                <a:latin typeface="+mj-lt"/>
              </a:rPr>
              <a:t>Collin.org</a:t>
            </a:r>
            <a:endParaRPr lang="en-US" sz="4000" b="1" dirty="0">
              <a:solidFill>
                <a:srgbClr val="000090"/>
              </a:solidFill>
              <a:latin typeface="+mj-lt"/>
            </a:endParaRPr>
          </a:p>
          <a:p>
            <a:r>
              <a:rPr lang="en-US" sz="2000" dirty="0">
                <a:solidFill>
                  <a:srgbClr val="000090"/>
                </a:solidFill>
              </a:rPr>
              <a:t>A local nonpartisan resource</a:t>
            </a:r>
          </a:p>
          <a:p>
            <a:r>
              <a:rPr lang="en-US" sz="2000" dirty="0">
                <a:latin typeface="+mj-lt"/>
              </a:rPr>
              <a:t>for voting &amp; public policy issues</a:t>
            </a:r>
          </a:p>
        </p:txBody>
      </p:sp>
    </p:spTree>
    <p:extLst>
      <p:ext uri="{BB962C8B-B14F-4D97-AF65-F5344CB8AC3E}">
        <p14:creationId xmlns:p14="http://schemas.microsoft.com/office/powerpoint/2010/main" val="156508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115459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180690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032737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83158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2992403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358732598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250066" y="1210986"/>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154403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93866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13613971"/>
              </p:ext>
            </p:extLst>
          </p:nvPr>
        </p:nvGraphicFramePr>
        <p:xfrm>
          <a:off x="457200" y="1942654"/>
          <a:ext cx="8229600" cy="4089399"/>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3604146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4140900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3044</TotalTime>
  <Words>2344</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Desyrel</vt:lpstr>
      <vt:lpstr>Helvetica</vt:lpstr>
      <vt:lpstr>Helvetica Neue</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273</cp:revision>
  <cp:lastPrinted>2018-04-16T19:42:06Z</cp:lastPrinted>
  <dcterms:created xsi:type="dcterms:W3CDTF">2016-02-14T21:50:56Z</dcterms:created>
  <dcterms:modified xsi:type="dcterms:W3CDTF">2018-04-17T02:41:14Z</dcterms:modified>
</cp:coreProperties>
</file>