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67" r:id="rId2"/>
    <p:sldId id="368" r:id="rId3"/>
    <p:sldId id="297" r:id="rId4"/>
    <p:sldId id="369" r:id="rId5"/>
    <p:sldId id="299" r:id="rId6"/>
    <p:sldId id="302" r:id="rId7"/>
    <p:sldId id="303" r:id="rId8"/>
    <p:sldId id="274" r:id="rId9"/>
    <p:sldId id="289" r:id="rId10"/>
    <p:sldId id="295"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2289E5-F657-4946-BADA-95D221D6DD5D}">
          <p14:sldIdLst>
            <p14:sldId id="367"/>
            <p14:sldId id="368"/>
            <p14:sldId id="297"/>
            <p14:sldId id="369"/>
            <p14:sldId id="299"/>
            <p14:sldId id="302"/>
            <p14:sldId id="303"/>
            <p14:sldId id="274"/>
            <p14:sldId id="289"/>
            <p14:sldId id="295"/>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17"/>
    <p:restoredTop sz="79870"/>
  </p:normalViewPr>
  <p:slideViewPr>
    <p:cSldViewPr snapToGrid="0" snapToObjects="1">
      <p:cViewPr varScale="1">
        <p:scale>
          <a:sx n="60" d="100"/>
          <a:sy n="60" d="100"/>
        </p:scale>
        <p:origin x="286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2040" y="-24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Voting Eligible Population</c:v>
                </c:pt>
              </c:strCache>
            </c:strRef>
          </c:tx>
          <c:marker>
            <c:symbol val="none"/>
          </c:marker>
          <c:cat>
            <c:numRef>
              <c:f>Sheet1!$A$2:$A$22</c:f>
              <c:numCache>
                <c:formatCode>General</c:formatCode>
                <c:ptCount val="21"/>
                <c:pt idx="0">
                  <c:v>1940</c:v>
                </c:pt>
                <c:pt idx="2">
                  <c:v>1948</c:v>
                </c:pt>
                <c:pt idx="5">
                  <c:v>1960</c:v>
                </c:pt>
                <c:pt idx="8">
                  <c:v>1972</c:v>
                </c:pt>
                <c:pt idx="14">
                  <c:v>1996</c:v>
                </c:pt>
                <c:pt idx="17">
                  <c:v>2008</c:v>
                </c:pt>
                <c:pt idx="19">
                  <c:v>2016</c:v>
                </c:pt>
              </c:numCache>
            </c:numRef>
          </c:cat>
          <c:val>
            <c:numRef>
              <c:f>Sheet1!$B$2:$B$22</c:f>
              <c:numCache>
                <c:formatCode>0</c:formatCode>
                <c:ptCount val="21"/>
                <c:pt idx="0">
                  <c:v>62.4</c:v>
                </c:pt>
                <c:pt idx="1">
                  <c:v>55.9</c:v>
                </c:pt>
                <c:pt idx="2">
                  <c:v>52.2</c:v>
                </c:pt>
                <c:pt idx="3">
                  <c:v>62.3</c:v>
                </c:pt>
                <c:pt idx="4">
                  <c:v>60.2</c:v>
                </c:pt>
                <c:pt idx="5">
                  <c:v>63.8</c:v>
                </c:pt>
                <c:pt idx="6">
                  <c:v>62.8</c:v>
                </c:pt>
                <c:pt idx="7">
                  <c:v>62.5</c:v>
                </c:pt>
                <c:pt idx="8">
                  <c:v>56.2</c:v>
                </c:pt>
                <c:pt idx="9">
                  <c:v>54.8</c:v>
                </c:pt>
                <c:pt idx="10">
                  <c:v>54.2</c:v>
                </c:pt>
                <c:pt idx="11">
                  <c:v>55.2</c:v>
                </c:pt>
                <c:pt idx="12">
                  <c:v>52.8</c:v>
                </c:pt>
                <c:pt idx="13">
                  <c:v>58.1</c:v>
                </c:pt>
                <c:pt idx="14">
                  <c:v>51.7</c:v>
                </c:pt>
                <c:pt idx="15">
                  <c:v>55.3</c:v>
                </c:pt>
                <c:pt idx="16">
                  <c:v>60.7</c:v>
                </c:pt>
                <c:pt idx="17">
                  <c:v>61.6</c:v>
                </c:pt>
                <c:pt idx="18">
                  <c:v>58.6</c:v>
                </c:pt>
                <c:pt idx="19">
                  <c:v>60.2</c:v>
                </c:pt>
              </c:numCache>
            </c:numRef>
          </c:val>
          <c:smooth val="0"/>
          <c:extLst>
            <c:ext xmlns:c16="http://schemas.microsoft.com/office/drawing/2014/chart" uri="{C3380CC4-5D6E-409C-BE32-E72D297353CC}">
              <c16:uniqueId val="{00000000-7FA1-DB4E-A975-DEA13CB20322}"/>
            </c:ext>
          </c:extLst>
        </c:ser>
        <c:dLbls>
          <c:showLegendKey val="0"/>
          <c:showVal val="0"/>
          <c:showCatName val="0"/>
          <c:showSerName val="0"/>
          <c:showPercent val="0"/>
          <c:showBubbleSize val="0"/>
        </c:dLbls>
        <c:smooth val="0"/>
        <c:axId val="-2142476168"/>
        <c:axId val="2142400024"/>
      </c:lineChart>
      <c:catAx>
        <c:axId val="-2142476168"/>
        <c:scaling>
          <c:orientation val="minMax"/>
        </c:scaling>
        <c:delete val="0"/>
        <c:axPos val="b"/>
        <c:numFmt formatCode="General" sourceLinked="1"/>
        <c:majorTickMark val="cross"/>
        <c:minorTickMark val="none"/>
        <c:tickLblPos val="nextTo"/>
        <c:txPr>
          <a:bodyPr/>
          <a:lstStyle/>
          <a:p>
            <a:pPr>
              <a:defRPr sz="2200" b="1" i="0"/>
            </a:pPr>
            <a:endParaRPr lang="en-US"/>
          </a:p>
        </c:txPr>
        <c:crossAx val="2142400024"/>
        <c:crosses val="autoZero"/>
        <c:auto val="1"/>
        <c:lblAlgn val="ctr"/>
        <c:lblOffset val="100"/>
        <c:noMultiLvlLbl val="0"/>
      </c:catAx>
      <c:valAx>
        <c:axId val="2142400024"/>
        <c:scaling>
          <c:orientation val="minMax"/>
          <c:min val="50"/>
        </c:scaling>
        <c:delete val="0"/>
        <c:axPos val="l"/>
        <c:title>
          <c:tx>
            <c:rich>
              <a:bodyPr rot="-5400000" vert="horz"/>
              <a:lstStyle/>
              <a:p>
                <a:pPr>
                  <a:defRPr sz="2400"/>
                </a:pPr>
                <a:r>
                  <a:rPr lang="en-US" sz="2400"/>
                  <a:t>Percent</a:t>
                </a:r>
              </a:p>
            </c:rich>
          </c:tx>
          <c:overlay val="0"/>
        </c:title>
        <c:numFmt formatCode="0" sourceLinked="1"/>
        <c:majorTickMark val="cross"/>
        <c:minorTickMark val="none"/>
        <c:tickLblPos val="nextTo"/>
        <c:txPr>
          <a:bodyPr/>
          <a:lstStyle/>
          <a:p>
            <a:pPr>
              <a:defRPr sz="2200" b="1" i="0"/>
            </a:pPr>
            <a:endParaRPr lang="en-US"/>
          </a:p>
        </c:txPr>
        <c:crossAx val="-2142476168"/>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TX Pres Primary</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2000</c:v>
                </c:pt>
                <c:pt idx="1">
                  <c:v>2002</c:v>
                </c:pt>
                <c:pt idx="2">
                  <c:v>2004</c:v>
                </c:pt>
                <c:pt idx="3">
                  <c:v>2006</c:v>
                </c:pt>
                <c:pt idx="4">
                  <c:v>2008</c:v>
                </c:pt>
                <c:pt idx="5">
                  <c:v>2010</c:v>
                </c:pt>
                <c:pt idx="6">
                  <c:v>2012</c:v>
                </c:pt>
                <c:pt idx="7">
                  <c:v>2014</c:v>
                </c:pt>
                <c:pt idx="8">
                  <c:v>2016</c:v>
                </c:pt>
                <c:pt idx="9">
                  <c:v>2018</c:v>
                </c:pt>
              </c:numCache>
            </c:numRef>
          </c:cat>
          <c:val>
            <c:numRef>
              <c:f>Sheet1!$B$2:$B$11</c:f>
              <c:numCache>
                <c:formatCode>General</c:formatCode>
                <c:ptCount val="10"/>
                <c:pt idx="0" formatCode="0">
                  <c:v>15.4</c:v>
                </c:pt>
                <c:pt idx="2" formatCode="0">
                  <c:v>11</c:v>
                </c:pt>
                <c:pt idx="4" formatCode="0">
                  <c:v>28.4</c:v>
                </c:pt>
                <c:pt idx="6" formatCode="0">
                  <c:v>12.8</c:v>
                </c:pt>
                <c:pt idx="8" formatCode="0">
                  <c:v>24.7</c:v>
                </c:pt>
              </c:numCache>
            </c:numRef>
          </c:val>
          <c:smooth val="0"/>
          <c:extLst>
            <c:ext xmlns:c16="http://schemas.microsoft.com/office/drawing/2014/chart" uri="{C3380CC4-5D6E-409C-BE32-E72D297353CC}">
              <c16:uniqueId val="{00000000-7E0A-FF4F-A756-1E859AAA910B}"/>
            </c:ext>
          </c:extLst>
        </c:ser>
        <c:ser>
          <c:idx val="1"/>
          <c:order val="1"/>
          <c:tx>
            <c:strRef>
              <c:f>Sheet1!$C$1</c:f>
              <c:strCache>
                <c:ptCount val="1"/>
                <c:pt idx="0">
                  <c:v>TX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2000</c:v>
                </c:pt>
                <c:pt idx="1">
                  <c:v>2002</c:v>
                </c:pt>
                <c:pt idx="2">
                  <c:v>2004</c:v>
                </c:pt>
                <c:pt idx="3">
                  <c:v>2006</c:v>
                </c:pt>
                <c:pt idx="4">
                  <c:v>2008</c:v>
                </c:pt>
                <c:pt idx="5">
                  <c:v>2010</c:v>
                </c:pt>
                <c:pt idx="6">
                  <c:v>2012</c:v>
                </c:pt>
                <c:pt idx="7">
                  <c:v>2014</c:v>
                </c:pt>
                <c:pt idx="8">
                  <c:v>2016</c:v>
                </c:pt>
                <c:pt idx="9">
                  <c:v>2018</c:v>
                </c:pt>
              </c:numCache>
            </c:numRef>
          </c:cat>
          <c:val>
            <c:numRef>
              <c:f>Sheet1!$C$2:$C$11</c:f>
              <c:numCache>
                <c:formatCode>0</c:formatCode>
                <c:ptCount val="10"/>
                <c:pt idx="0">
                  <c:v>49.2</c:v>
                </c:pt>
                <c:pt idx="1">
                  <c:v>34.5</c:v>
                </c:pt>
                <c:pt idx="2">
                  <c:v>53.7</c:v>
                </c:pt>
                <c:pt idx="3">
                  <c:v>30.9</c:v>
                </c:pt>
                <c:pt idx="4">
                  <c:v>54.1</c:v>
                </c:pt>
                <c:pt idx="5">
                  <c:v>32.700000000000003</c:v>
                </c:pt>
                <c:pt idx="6">
                  <c:v>49.6</c:v>
                </c:pt>
                <c:pt idx="7">
                  <c:v>28.3</c:v>
                </c:pt>
                <c:pt idx="8">
                  <c:v>51.6</c:v>
                </c:pt>
                <c:pt idx="9">
                  <c:v>46.1</c:v>
                </c:pt>
              </c:numCache>
            </c:numRef>
          </c:val>
          <c:smooth val="0"/>
          <c:extLst>
            <c:ext xmlns:c16="http://schemas.microsoft.com/office/drawing/2014/chart" uri="{C3380CC4-5D6E-409C-BE32-E72D297353CC}">
              <c16:uniqueId val="{00000001-7E0A-FF4F-A756-1E859AAA910B}"/>
            </c:ext>
          </c:extLst>
        </c:ser>
        <c:ser>
          <c:idx val="2"/>
          <c:order val="2"/>
          <c:tx>
            <c:strRef>
              <c:f>Sheet1!$D$1</c:f>
              <c:strCache>
                <c:ptCount val="1"/>
                <c:pt idx="0">
                  <c:v>U.S.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2000</c:v>
                </c:pt>
                <c:pt idx="1">
                  <c:v>2002</c:v>
                </c:pt>
                <c:pt idx="2">
                  <c:v>2004</c:v>
                </c:pt>
                <c:pt idx="3">
                  <c:v>2006</c:v>
                </c:pt>
                <c:pt idx="4">
                  <c:v>2008</c:v>
                </c:pt>
                <c:pt idx="5">
                  <c:v>2010</c:v>
                </c:pt>
                <c:pt idx="6">
                  <c:v>2012</c:v>
                </c:pt>
                <c:pt idx="7">
                  <c:v>2014</c:v>
                </c:pt>
                <c:pt idx="8">
                  <c:v>2016</c:v>
                </c:pt>
                <c:pt idx="9">
                  <c:v>2018</c:v>
                </c:pt>
              </c:numCache>
            </c:numRef>
          </c:cat>
          <c:val>
            <c:numRef>
              <c:f>Sheet1!$D$2:$D$11</c:f>
              <c:numCache>
                <c:formatCode>0</c:formatCode>
                <c:ptCount val="10"/>
                <c:pt idx="0">
                  <c:v>55.3</c:v>
                </c:pt>
                <c:pt idx="1">
                  <c:v>40.5</c:v>
                </c:pt>
                <c:pt idx="2">
                  <c:v>60.7</c:v>
                </c:pt>
                <c:pt idx="3">
                  <c:v>41.3</c:v>
                </c:pt>
                <c:pt idx="4">
                  <c:v>61.6</c:v>
                </c:pt>
                <c:pt idx="5">
                  <c:v>41.8</c:v>
                </c:pt>
                <c:pt idx="6">
                  <c:v>58.6</c:v>
                </c:pt>
                <c:pt idx="7">
                  <c:v>36.700000000000003</c:v>
                </c:pt>
                <c:pt idx="8">
                  <c:v>60.2</c:v>
                </c:pt>
                <c:pt idx="9">
                  <c:v>50.3</c:v>
                </c:pt>
              </c:numCache>
            </c:numRef>
          </c:val>
          <c:smooth val="0"/>
          <c:extLst>
            <c:ext xmlns:c16="http://schemas.microsoft.com/office/drawing/2014/chart" uri="{C3380CC4-5D6E-409C-BE32-E72D297353CC}">
              <c16:uniqueId val="{00000002-7E0A-FF4F-A756-1E859AAA910B}"/>
            </c:ext>
          </c:extLst>
        </c:ser>
        <c:dLbls>
          <c:showLegendKey val="0"/>
          <c:showVal val="1"/>
          <c:showCatName val="0"/>
          <c:showSerName val="0"/>
          <c:showPercent val="0"/>
          <c:showBubbleSize val="0"/>
        </c:dLbls>
        <c:smooth val="0"/>
        <c:axId val="-2134033192"/>
        <c:axId val="-2133949144"/>
      </c:lineChart>
      <c:catAx>
        <c:axId val="-2134033192"/>
        <c:scaling>
          <c:orientation val="minMax"/>
        </c:scaling>
        <c:delete val="0"/>
        <c:axPos val="b"/>
        <c:numFmt formatCode="General" sourceLinked="1"/>
        <c:majorTickMark val="none"/>
        <c:minorTickMark val="none"/>
        <c:tickLblPos val="nextTo"/>
        <c:txPr>
          <a:bodyPr rot="-5400000" vert="horz" anchor="ctr" anchorCtr="1"/>
          <a:lstStyle/>
          <a:p>
            <a:pPr>
              <a:defRPr b="1" i="0"/>
            </a:pPr>
            <a:endParaRPr lang="en-US"/>
          </a:p>
        </c:txPr>
        <c:crossAx val="-2133949144"/>
        <c:crosses val="autoZero"/>
        <c:auto val="1"/>
        <c:lblAlgn val="ctr"/>
        <c:lblOffset val="100"/>
        <c:noMultiLvlLbl val="0"/>
      </c:catAx>
      <c:valAx>
        <c:axId val="-2133949144"/>
        <c:scaling>
          <c:orientation val="minMax"/>
        </c:scaling>
        <c:delete val="0"/>
        <c:axPos val="l"/>
        <c:title>
          <c:tx>
            <c:rich>
              <a:bodyPr rot="-5400000" vert="horz"/>
              <a:lstStyle/>
              <a:p>
                <a:pPr>
                  <a:defRPr sz="2000"/>
                </a:pPr>
                <a:r>
                  <a:rPr lang="en-US" sz="2000" dirty="0"/>
                  <a:t>Percent</a:t>
                </a:r>
              </a:p>
            </c:rich>
          </c:tx>
          <c:overlay val="0"/>
        </c:title>
        <c:numFmt formatCode="0" sourceLinked="1"/>
        <c:majorTickMark val="cross"/>
        <c:minorTickMark val="none"/>
        <c:tickLblPos val="nextTo"/>
        <c:txPr>
          <a:bodyPr/>
          <a:lstStyle/>
          <a:p>
            <a:pPr>
              <a:defRPr b="1" i="0"/>
            </a:pPr>
            <a:endParaRPr lang="en-US"/>
          </a:p>
        </c:txPr>
        <c:crossAx val="-2134033192"/>
        <c:crosses val="autoZero"/>
        <c:crossBetween val="between"/>
        <c:minorUnit val="5"/>
      </c:valAx>
      <c:spPr>
        <a:noFill/>
        <a:ln w="25400">
          <a:noFill/>
        </a:ln>
      </c:spPr>
    </c:plotArea>
    <c:legend>
      <c:legendPos val="b"/>
      <c:overlay val="0"/>
      <c:txPr>
        <a:bodyPr/>
        <a:lstStyle/>
        <a:p>
          <a:pPr>
            <a:defRPr sz="2000" b="1" i="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Registered</c:v>
                </c:pt>
              </c:strCache>
            </c:strRef>
          </c:tx>
          <c:spPr>
            <a:solidFill>
              <a:schemeClr val="accent4"/>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Comal County</c:v>
                </c:pt>
              </c:strCache>
            </c:strRef>
          </c:cat>
          <c:val>
            <c:numRef>
              <c:f>Sheet1!$B$2:$B$4</c:f>
              <c:numCache>
                <c:formatCode>0</c:formatCode>
                <c:ptCount val="3"/>
                <c:pt idx="0">
                  <c:v>89</c:v>
                </c:pt>
                <c:pt idx="1">
                  <c:v>52</c:v>
                </c:pt>
                <c:pt idx="2">
                  <c:v>101.1</c:v>
                </c:pt>
              </c:numCache>
            </c:numRef>
          </c:val>
          <c:extLst>
            <c:ext xmlns:c16="http://schemas.microsoft.com/office/drawing/2014/chart" uri="{C3380CC4-5D6E-409C-BE32-E72D297353CC}">
              <c16:uniqueId val="{00000000-61B3-124A-982F-E5E93BB505A2}"/>
            </c:ext>
          </c:extLst>
        </c:ser>
        <c:ser>
          <c:idx val="1"/>
          <c:order val="1"/>
          <c:tx>
            <c:strRef>
              <c:f>Sheet1!$C$1</c:f>
              <c:strCache>
                <c:ptCount val="1"/>
                <c:pt idx="0">
                  <c:v>Voted</c:v>
                </c:pt>
              </c:strCache>
            </c:strRef>
          </c:tx>
          <c:spPr>
            <a:solidFill>
              <a:schemeClr val="accent2"/>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Comal County</c:v>
                </c:pt>
              </c:strCache>
            </c:strRef>
          </c:cat>
          <c:val>
            <c:numRef>
              <c:f>Sheet1!$C$2:$C$4</c:f>
              <c:numCache>
                <c:formatCode>0</c:formatCode>
                <c:ptCount val="3"/>
                <c:pt idx="0">
                  <c:v>61</c:v>
                </c:pt>
                <c:pt idx="1">
                  <c:v>49.7</c:v>
                </c:pt>
                <c:pt idx="2">
                  <c:v>68</c:v>
                </c:pt>
              </c:numCache>
            </c:numRef>
          </c:val>
          <c:extLst>
            <c:ext xmlns:c16="http://schemas.microsoft.com/office/drawing/2014/chart" uri="{C3380CC4-5D6E-409C-BE32-E72D297353CC}">
              <c16:uniqueId val="{00000001-61B3-124A-982F-E5E93BB505A2}"/>
            </c:ext>
          </c:extLst>
        </c:ser>
        <c:dLbls>
          <c:showLegendKey val="0"/>
          <c:showVal val="0"/>
          <c:showCatName val="0"/>
          <c:showSerName val="0"/>
          <c:showPercent val="0"/>
          <c:showBubbleSize val="0"/>
        </c:dLbls>
        <c:gapWidth val="75"/>
        <c:axId val="-2126973112"/>
        <c:axId val="-2127997832"/>
      </c:barChart>
      <c:catAx>
        <c:axId val="-2126973112"/>
        <c:scaling>
          <c:orientation val="minMax"/>
        </c:scaling>
        <c:delete val="0"/>
        <c:axPos val="b"/>
        <c:numFmt formatCode="General" sourceLinked="0"/>
        <c:majorTickMark val="none"/>
        <c:minorTickMark val="none"/>
        <c:tickLblPos val="nextTo"/>
        <c:spPr>
          <a:ln w="3173">
            <a:solidFill>
              <a:schemeClr val="tx1"/>
            </a:solidFill>
          </a:ln>
        </c:spPr>
        <c:txPr>
          <a:bodyPr/>
          <a:lstStyle/>
          <a:p>
            <a:pPr>
              <a:defRPr sz="2398" b="1" i="0" baseline="0"/>
            </a:pPr>
            <a:endParaRPr lang="en-US"/>
          </a:p>
        </c:txPr>
        <c:crossAx val="-2127997832"/>
        <c:crosses val="autoZero"/>
        <c:auto val="1"/>
        <c:lblAlgn val="ctr"/>
        <c:lblOffset val="100"/>
        <c:noMultiLvlLbl val="0"/>
      </c:catAx>
      <c:valAx>
        <c:axId val="-2127997832"/>
        <c:scaling>
          <c:orientation val="minMax"/>
        </c:scaling>
        <c:delete val="0"/>
        <c:axPos val="l"/>
        <c:title>
          <c:tx>
            <c:rich>
              <a:bodyPr/>
              <a:lstStyle/>
              <a:p>
                <a:pPr>
                  <a:defRPr sz="1995" b="1" i="0" u="none" strike="noStrike" baseline="0">
                    <a:solidFill>
                      <a:srgbClr val="000000"/>
                    </a:solidFill>
                    <a:latin typeface="Calibri"/>
                    <a:ea typeface="Calibri"/>
                    <a:cs typeface="Calibri"/>
                  </a:defRPr>
                </a:pPr>
                <a:r>
                  <a:rPr lang="en-US"/>
                  <a:t>Percent</a:t>
                </a:r>
              </a:p>
            </c:rich>
          </c:tx>
          <c:overlay val="0"/>
        </c:title>
        <c:numFmt formatCode="0" sourceLinked="1"/>
        <c:majorTickMark val="cross"/>
        <c:minorTickMark val="none"/>
        <c:tickLblPos val="nextTo"/>
        <c:spPr>
          <a:ln w="3173">
            <a:solidFill>
              <a:schemeClr val="tx1"/>
            </a:solidFill>
          </a:ln>
        </c:spPr>
        <c:txPr>
          <a:bodyPr/>
          <a:lstStyle/>
          <a:p>
            <a:pPr>
              <a:defRPr sz="1998" b="1" i="0"/>
            </a:pPr>
            <a:endParaRPr lang="en-US"/>
          </a:p>
        </c:txPr>
        <c:crossAx val="-2126973112"/>
        <c:crosses val="autoZero"/>
        <c:crossBetween val="between"/>
        <c:majorUnit val="20"/>
      </c:valAx>
      <c:spPr>
        <a:noFill/>
        <a:ln w="25406">
          <a:noFill/>
        </a:ln>
      </c:spPr>
    </c:plotArea>
    <c:legend>
      <c:legendPos val="b"/>
      <c:overlay val="0"/>
      <c:txPr>
        <a:bodyPr/>
        <a:lstStyle/>
        <a:p>
          <a:pPr>
            <a:defRPr sz="1998" b="1" i="0"/>
          </a:pPr>
          <a:endParaRPr lang="en-US"/>
        </a:p>
      </c:txPr>
    </c:legend>
    <c:plotVisOnly val="1"/>
    <c:dispBlanksAs val="gap"/>
    <c:showDLblsOverMax val="0"/>
  </c:chart>
  <c:txPr>
    <a:bodyPr/>
    <a:lstStyle/>
    <a:p>
      <a:pPr>
        <a:defRPr sz="1798"/>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0.88889</cdr:x>
      <cdr:y>0.14991</cdr:y>
    </cdr:from>
    <cdr:to>
      <cdr:x>1</cdr:x>
      <cdr:y>0.35195</cdr:y>
    </cdr:to>
    <cdr:sp macro="" textlink="">
      <cdr:nvSpPr>
        <cdr:cNvPr id="2" name="TextBox 1"/>
        <cdr:cNvSpPr txBox="1"/>
      </cdr:nvSpPr>
      <cdr:spPr>
        <a:xfrm xmlns:a="http://schemas.openxmlformats.org/drawingml/2006/main">
          <a:off x="7315199" y="67850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0.92331</cdr:x>
      <cdr:y>0.27441</cdr:y>
    </cdr:from>
    <cdr:to>
      <cdr:x>0.98366</cdr:x>
      <cdr:y>0.37641</cdr:y>
    </cdr:to>
    <cdr:sp macro="" textlink="">
      <cdr:nvSpPr>
        <cdr:cNvPr id="3" name="TextBox 2"/>
        <cdr:cNvSpPr txBox="1"/>
      </cdr:nvSpPr>
      <cdr:spPr>
        <a:xfrm xmlns:a="http://schemas.openxmlformats.org/drawingml/2006/main">
          <a:off x="7598472" y="1241970"/>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60</a:t>
          </a:r>
        </a:p>
      </cdr:txBody>
    </cdr:sp>
  </cdr:relSizeAnchor>
  <cdr:relSizeAnchor xmlns:cdr="http://schemas.openxmlformats.org/drawingml/2006/chartDrawing">
    <cdr:from>
      <cdr:x>0.46222</cdr:x>
      <cdr:y>0.55008</cdr:y>
    </cdr:from>
    <cdr:to>
      <cdr:x>0.52257</cdr:x>
      <cdr:y>0.65209</cdr:y>
    </cdr:to>
    <cdr:sp macro="" textlink="">
      <cdr:nvSpPr>
        <cdr:cNvPr id="5" name="TextBox 4"/>
        <cdr:cNvSpPr txBox="1"/>
      </cdr:nvSpPr>
      <cdr:spPr>
        <a:xfrm xmlns:a="http://schemas.openxmlformats.org/drawingml/2006/main">
          <a:off x="3803907" y="2489641"/>
          <a:ext cx="496657" cy="46169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56</a:t>
          </a:r>
        </a:p>
      </cdr:txBody>
    </cdr:sp>
  </cdr:relSizeAnchor>
  <cdr:relSizeAnchor xmlns:cdr="http://schemas.openxmlformats.org/drawingml/2006/chartDrawing">
    <cdr:from>
      <cdr:x>0.13923</cdr:x>
      <cdr:y>0.06301</cdr:y>
    </cdr:from>
    <cdr:to>
      <cdr:x>0.19958</cdr:x>
      <cdr:y>0.16502</cdr:y>
    </cdr:to>
    <cdr:sp macro="" textlink="">
      <cdr:nvSpPr>
        <cdr:cNvPr id="8" name="TextBox 7"/>
        <cdr:cNvSpPr txBox="1"/>
      </cdr:nvSpPr>
      <cdr:spPr>
        <a:xfrm xmlns:a="http://schemas.openxmlformats.org/drawingml/2006/main">
          <a:off x="1145837" y="285194"/>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62</a:t>
          </a:r>
        </a:p>
      </cdr:txBody>
    </cdr:sp>
  </cdr:relSizeAnchor>
  <cdr:relSizeAnchor xmlns:cdr="http://schemas.openxmlformats.org/drawingml/2006/chartDrawing">
    <cdr:from>
      <cdr:x>0.21064</cdr:x>
      <cdr:y>0.74703</cdr:y>
    </cdr:from>
    <cdr:to>
      <cdr:x>0.27099</cdr:x>
      <cdr:y>0.84904</cdr:y>
    </cdr:to>
    <cdr:sp macro="" textlink="">
      <cdr:nvSpPr>
        <cdr:cNvPr id="9" name="TextBox 8"/>
        <cdr:cNvSpPr txBox="1"/>
      </cdr:nvSpPr>
      <cdr:spPr>
        <a:xfrm xmlns:a="http://schemas.openxmlformats.org/drawingml/2006/main">
          <a:off x="1733482" y="3381045"/>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52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A4948-7264-F647-98A1-ED85DA4B3B1E}" type="datetimeFigureOut">
              <a:rPr lang="en-US" smtClean="0"/>
              <a:t>1/12/19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C3ADBA-FCD9-B242-B9FC-42C1D2CF6A8C}" type="slidenum">
              <a:rPr lang="en-US" smtClean="0"/>
              <a:t>‹#›</a:t>
            </a:fld>
            <a:endParaRPr lang="en-US"/>
          </a:p>
        </p:txBody>
      </p:sp>
    </p:spTree>
    <p:extLst>
      <p:ext uri="{BB962C8B-B14F-4D97-AF65-F5344CB8AC3E}">
        <p14:creationId xmlns:p14="http://schemas.microsoft.com/office/powerpoint/2010/main" val="41585460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362480" indent="-362480">
              <a:buFont typeface="Arial"/>
              <a:buChar char="•"/>
            </a:pPr>
            <a:r>
              <a:rPr lang="en-US" sz="1400" dirty="0">
                <a:latin typeface="Helvetica" charset="0"/>
              </a:rPr>
              <a:t>Hello. I am NAME, representing _________________. Thank you for inviting me to talk about the League’s favorite topic—voting!</a:t>
            </a:r>
          </a:p>
          <a:p>
            <a:pPr marL="362480" indent="-362480">
              <a:spcBef>
                <a:spcPts val="634"/>
              </a:spcBef>
              <a:buFont typeface="Arial"/>
              <a:buChar char="•"/>
            </a:pPr>
            <a:r>
              <a:rPr lang="en-US" sz="1400" dirty="0">
                <a:latin typeface="Helvetica" charset="0"/>
              </a:rPr>
              <a:t>Our goal is to empower citizens to shape better communities.</a:t>
            </a:r>
          </a:p>
          <a:p>
            <a:pPr marL="362480" indent="-362480">
              <a:spcBef>
                <a:spcPts val="634"/>
              </a:spcBef>
              <a:buFont typeface="Arial"/>
              <a:buChar char="•"/>
            </a:pPr>
            <a:r>
              <a:rPr lang="en-US" sz="1400" dirty="0">
                <a:latin typeface="Helvetica" charset="0"/>
              </a:rPr>
              <a:t>As a nonpartisan organization, the League never endorses or opposes candidates or political parties. </a:t>
            </a:r>
          </a:p>
          <a:p>
            <a:pPr marL="362480" indent="-362480">
              <a:spcBef>
                <a:spcPts val="634"/>
              </a:spcBef>
              <a:buFont typeface="Arial"/>
              <a:buChar char="•"/>
            </a:pPr>
            <a:r>
              <a:rPr lang="en-US" sz="1400" dirty="0">
                <a:latin typeface="Helvetica" charset="0"/>
              </a:rPr>
              <a:t>But we do advocate for positions on issues that our members have studied and agreed upon.</a:t>
            </a:r>
          </a:p>
          <a:p>
            <a:pPr marL="362480" indent="-362480">
              <a:spcBef>
                <a:spcPts val="634"/>
              </a:spcBef>
              <a:buFont typeface="Arial"/>
              <a:buChar char="•"/>
            </a:pPr>
            <a:r>
              <a:rPr lang="en-US" sz="1400" dirty="0">
                <a:latin typeface="Helvetica" charset="0"/>
              </a:rPr>
              <a:t>We’re not here to tell you who or what to vote for, but to ask you to vote in the upcoming election.</a:t>
            </a:r>
          </a:p>
          <a:p>
            <a:pPr>
              <a:spcBef>
                <a:spcPts val="634"/>
              </a:spcBef>
            </a:pPr>
            <a:endParaRPr lang="en-US" sz="1700" dirty="0">
              <a:latin typeface="Helvetica" charset="0"/>
            </a:endParaRPr>
          </a:p>
          <a:p>
            <a:pPr lvl="0"/>
            <a:r>
              <a:rPr lang="en-US" b="1" i="1" dirty="0">
                <a:latin typeface="Calibri"/>
                <a:cs typeface="Calibri"/>
              </a:rPr>
              <a:t>Sources</a:t>
            </a:r>
          </a:p>
          <a:p>
            <a:pPr lvl="0"/>
            <a:r>
              <a:rPr lang="en-US" dirty="0">
                <a:latin typeface="+mn-lt"/>
                <a:cs typeface="Calibri"/>
              </a:rPr>
              <a:t>https://</a:t>
            </a:r>
            <a:r>
              <a:rPr lang="en-US" dirty="0" err="1">
                <a:latin typeface="+mn-lt"/>
                <a:cs typeface="Calibri"/>
              </a:rPr>
              <a:t>my.lwv.org</a:t>
            </a:r>
            <a:r>
              <a:rPr lang="en-US" dirty="0">
                <a:latin typeface="+mn-lt"/>
                <a:cs typeface="Calibri"/>
              </a:rPr>
              <a:t>/</a:t>
            </a:r>
            <a:r>
              <a:rPr lang="en-US" dirty="0" err="1">
                <a:latin typeface="+mn-lt"/>
                <a:cs typeface="Calibri"/>
              </a:rPr>
              <a:t>texas</a:t>
            </a:r>
            <a:r>
              <a:rPr lang="en-US" dirty="0">
                <a:latin typeface="+mn-lt"/>
                <a:cs typeface="Calibri"/>
              </a:rPr>
              <a:t>/about-league-women-voters-</a:t>
            </a:r>
            <a:r>
              <a:rPr lang="en-US" dirty="0" err="1">
                <a:latin typeface="+mn-lt"/>
                <a:cs typeface="Calibri"/>
              </a:rPr>
              <a:t>texas</a:t>
            </a:r>
            <a:endParaRPr lang="en-US" dirty="0">
              <a:latin typeface="+mn-lt"/>
              <a:cs typeface="Calibri"/>
            </a:endParaRPr>
          </a:p>
          <a:p>
            <a:pPr lvl="0"/>
            <a:r>
              <a:rPr lang="en-US" dirty="0">
                <a:latin typeface="+mn-lt"/>
                <a:cs typeface="Calibri"/>
              </a:rPr>
              <a:t>http://</a:t>
            </a:r>
            <a:r>
              <a:rPr lang="en-US" dirty="0" err="1">
                <a:latin typeface="+mn-lt"/>
                <a:cs typeface="Calibri"/>
              </a:rPr>
              <a:t>govote.org</a:t>
            </a:r>
            <a:endParaRPr lang="en-US" dirty="0">
              <a:latin typeface="Calibri"/>
              <a:cs typeface="Calibri"/>
            </a:endParaRPr>
          </a:p>
          <a:p>
            <a:pPr>
              <a:spcBef>
                <a:spcPts val="634"/>
              </a:spcBef>
            </a:pPr>
            <a:endParaRPr lang="en-US" sz="1700" dirty="0">
              <a:latin typeface="Calibri"/>
              <a:cs typeface="Calibri"/>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Calibri" charset="0"/>
                <a:ea typeface="ＭＳ Ｐゴシック" charset="0"/>
                <a:cs typeface="ＭＳ Ｐゴシック" charset="0"/>
              </a:defRPr>
            </a:lvl1pPr>
            <a:lvl2pPr marL="785372" indent="-302066" eaLnBrk="0" hangingPunct="0">
              <a:defRPr sz="2500">
                <a:solidFill>
                  <a:schemeClr val="tx1"/>
                </a:solidFill>
                <a:latin typeface="Calibri" charset="0"/>
                <a:ea typeface="ＭＳ Ｐゴシック" charset="0"/>
              </a:defRPr>
            </a:lvl2pPr>
            <a:lvl3pPr marL="1208265" indent="-241653" eaLnBrk="0" hangingPunct="0">
              <a:defRPr sz="2500">
                <a:solidFill>
                  <a:schemeClr val="tx1"/>
                </a:solidFill>
                <a:latin typeface="Calibri" charset="0"/>
                <a:ea typeface="ＭＳ Ｐゴシック" charset="0"/>
              </a:defRPr>
            </a:lvl3pPr>
            <a:lvl4pPr marL="1691571" indent="-241653" eaLnBrk="0" hangingPunct="0">
              <a:defRPr sz="2500">
                <a:solidFill>
                  <a:schemeClr val="tx1"/>
                </a:solidFill>
                <a:latin typeface="Calibri" charset="0"/>
                <a:ea typeface="ＭＳ Ｐゴシック" charset="0"/>
              </a:defRPr>
            </a:lvl4pPr>
            <a:lvl5pPr marL="2174878" indent="-241653" eaLnBrk="0" hangingPunct="0">
              <a:defRPr sz="2500">
                <a:solidFill>
                  <a:schemeClr val="tx1"/>
                </a:solidFill>
                <a:latin typeface="Calibri" charset="0"/>
                <a:ea typeface="ＭＳ Ｐゴシック" charset="0"/>
              </a:defRPr>
            </a:lvl5pPr>
            <a:lvl6pPr marL="2658184" indent="-241653" eaLnBrk="0" fontAlgn="base" hangingPunct="0">
              <a:spcBef>
                <a:spcPct val="0"/>
              </a:spcBef>
              <a:spcAft>
                <a:spcPct val="0"/>
              </a:spcAft>
              <a:defRPr sz="2500">
                <a:solidFill>
                  <a:schemeClr val="tx1"/>
                </a:solidFill>
                <a:latin typeface="Calibri" charset="0"/>
                <a:ea typeface="ＭＳ Ｐゴシック" charset="0"/>
              </a:defRPr>
            </a:lvl6pPr>
            <a:lvl7pPr marL="3141490" indent="-241653" eaLnBrk="0" fontAlgn="base" hangingPunct="0">
              <a:spcBef>
                <a:spcPct val="0"/>
              </a:spcBef>
              <a:spcAft>
                <a:spcPct val="0"/>
              </a:spcAft>
              <a:defRPr sz="2500">
                <a:solidFill>
                  <a:schemeClr val="tx1"/>
                </a:solidFill>
                <a:latin typeface="Calibri" charset="0"/>
                <a:ea typeface="ＭＳ Ｐゴシック" charset="0"/>
              </a:defRPr>
            </a:lvl7pPr>
            <a:lvl8pPr marL="3624796" indent="-241653" eaLnBrk="0" fontAlgn="base" hangingPunct="0">
              <a:spcBef>
                <a:spcPct val="0"/>
              </a:spcBef>
              <a:spcAft>
                <a:spcPct val="0"/>
              </a:spcAft>
              <a:defRPr sz="2500">
                <a:solidFill>
                  <a:schemeClr val="tx1"/>
                </a:solidFill>
                <a:latin typeface="Calibri" charset="0"/>
                <a:ea typeface="ＭＳ Ｐゴシック" charset="0"/>
              </a:defRPr>
            </a:lvl8pPr>
            <a:lvl9pPr marL="4108102" indent="-241653" eaLnBrk="0" fontAlgn="base" hangingPunct="0">
              <a:spcBef>
                <a:spcPct val="0"/>
              </a:spcBef>
              <a:spcAft>
                <a:spcPct val="0"/>
              </a:spcAft>
              <a:defRPr sz="2500">
                <a:solidFill>
                  <a:schemeClr val="tx1"/>
                </a:solidFill>
                <a:latin typeface="Calibri" charset="0"/>
                <a:ea typeface="ＭＳ Ｐゴシック" charset="0"/>
              </a:defRPr>
            </a:lvl9pPr>
          </a:lstStyle>
          <a:p>
            <a:pPr eaLnBrk="1" hangingPunct="1"/>
            <a:fld id="{C894575C-EF0C-AF4C-A7A8-276E71DBEB69}" type="slidenum">
              <a:rPr lang="en-US" sz="1300">
                <a:latin typeface="Helvetica" charset="0"/>
              </a:rPr>
              <a:pPr eaLnBrk="1" hangingPunct="1"/>
              <a:t>1</a:t>
            </a:fld>
            <a:endParaRPr lang="en-US" sz="1300">
              <a:latin typeface="Helvetica" charset="0"/>
            </a:endParaRPr>
          </a:p>
        </p:txBody>
      </p:sp>
    </p:spTree>
    <p:extLst>
      <p:ext uri="{BB962C8B-B14F-4D97-AF65-F5344CB8AC3E}">
        <p14:creationId xmlns:p14="http://schemas.microsoft.com/office/powerpoint/2010/main" val="3379201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5207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254000" y="4075112"/>
            <a:ext cx="6426200" cy="4878387"/>
          </a:xfrm>
          <a:prstGeom prst="rect">
            <a:avLst/>
          </a:prstGeom>
          <a:noFill/>
          <a:ln>
            <a:noFill/>
          </a:ln>
        </p:spPr>
        <p:txBody>
          <a:bodyPr lIns="91425" tIns="45700" rIns="91425" bIns="45700" anchor="t" anchorCtr="0">
            <a:noAutofit/>
          </a:bodyPr>
          <a:lstStyle/>
          <a:p>
            <a:pPr marL="0" marR="0" lvl="1" indent="0" algn="l" rtl="0">
              <a:spcBef>
                <a:spcPts val="0"/>
              </a:spcBef>
              <a:spcAft>
                <a:spcPts val="600"/>
              </a:spcAft>
              <a:buClr>
                <a:schemeClr val="dk1"/>
              </a:buClr>
              <a:buSzPct val="25000"/>
              <a:buFont typeface="Calibri"/>
              <a:buNone/>
            </a:pPr>
            <a:r>
              <a:rPr lang="en-US" sz="1500" b="0" i="0" u="none" strike="noStrike" cap="none" dirty="0">
                <a:solidFill>
                  <a:schemeClr val="dk1"/>
                </a:solidFill>
                <a:latin typeface="Calibri"/>
                <a:ea typeface="Calibri"/>
                <a:cs typeface="Calibri"/>
                <a:sym typeface="Calibri"/>
              </a:rPr>
              <a:t>These four websites are very helpful to you in becoming an informed voter.</a:t>
            </a:r>
          </a:p>
          <a:p>
            <a:pPr marL="171450" marR="0" lvl="1" indent="-171450" algn="l" rtl="0">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VOTE411 </a:t>
            </a:r>
          </a:p>
          <a:p>
            <a:pPr marL="628650" marR="0" lvl="2" indent="-171450" algn="l" rtl="0">
              <a:lnSpc>
                <a:spcPct val="100000"/>
              </a:lnSpc>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Has all races that will be on your ballot.</a:t>
            </a:r>
          </a:p>
          <a:p>
            <a:pPr marL="628650" marR="0" lvl="2" indent="-171450" algn="l" rtl="0">
              <a:lnSpc>
                <a:spcPct val="100000"/>
              </a:lnSpc>
              <a:spcBef>
                <a:spcPts val="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Enter your address and see races one by one, side by side comparison of candidates as well as voting locations</a:t>
            </a:r>
          </a:p>
          <a:p>
            <a:pPr marL="171450" lvl="1" indent="-171450">
              <a:spcBef>
                <a:spcPts val="300"/>
              </a:spcBef>
              <a:spcAft>
                <a:spcPts val="300"/>
              </a:spcAft>
              <a:buFont typeface="Arial"/>
              <a:buChar char="•"/>
            </a:pPr>
            <a:r>
              <a:rPr lang="en-US" sz="1500" b="0" i="0" u="none" strike="noStrike" cap="none" dirty="0" err="1">
                <a:solidFill>
                  <a:schemeClr val="dk1"/>
                </a:solidFill>
                <a:latin typeface="Calibri"/>
                <a:ea typeface="Calibri"/>
                <a:cs typeface="Calibri"/>
                <a:sym typeface="Calibri"/>
              </a:rPr>
              <a:t>VoteTexas.org</a:t>
            </a:r>
            <a:endParaRPr lang="en-US" sz="1600" dirty="0"/>
          </a:p>
          <a:p>
            <a:pPr marL="628650" lvl="2" indent="-171450">
              <a:buFont typeface="Arial"/>
              <a:buChar char="•"/>
              <a:defRPr/>
            </a:pPr>
            <a:r>
              <a:rPr lang="en-US" sz="1500" dirty="0"/>
              <a:t>Comprehensive voter information. Menu at top of page and the “What do you want to know about voting” drop-down menu are most useful to find voter information.</a:t>
            </a:r>
          </a:p>
          <a:p>
            <a:pPr marL="171450" marR="0" lvl="1" indent="-171450" algn="l" rtl="0">
              <a:spcBef>
                <a:spcPts val="300"/>
              </a:spcBef>
              <a:spcAft>
                <a:spcPts val="0"/>
              </a:spcAft>
              <a:buClr>
                <a:schemeClr val="dk1"/>
              </a:buClr>
              <a:buSzPct val="100000"/>
              <a:buFont typeface="Arial"/>
              <a:buChar char="•"/>
            </a:pPr>
            <a:r>
              <a:rPr lang="en-US" sz="1500" dirty="0"/>
              <a:t>Comal County </a:t>
            </a:r>
            <a:r>
              <a:rPr lang="en-US" sz="1500" b="0" i="0" u="none" strike="noStrike" cap="none" dirty="0">
                <a:solidFill>
                  <a:schemeClr val="dk1"/>
                </a:solidFill>
                <a:latin typeface="Calibri"/>
                <a:ea typeface="Calibri"/>
                <a:cs typeface="Calibri"/>
                <a:sym typeface="Calibri"/>
              </a:rPr>
              <a:t>Elections Department</a:t>
            </a:r>
          </a:p>
          <a:p>
            <a:pPr marL="628650" marR="0" lvl="2" indent="-171450" algn="l" rtl="0">
              <a:spcBef>
                <a:spcPts val="300"/>
              </a:spcBef>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Has locations </a:t>
            </a:r>
            <a:r>
              <a:rPr lang="en-US" sz="1500" dirty="0">
                <a:solidFill>
                  <a:schemeClr val="dk1"/>
                </a:solidFill>
                <a:latin typeface="Calibri"/>
                <a:ea typeface="Calibri"/>
                <a:cs typeface="Calibri"/>
                <a:sym typeface="Calibri"/>
              </a:rPr>
              <a:t>&amp;</a:t>
            </a:r>
            <a:r>
              <a:rPr lang="en-US" sz="1500" b="0" i="0" u="none" strike="noStrike" cap="none" dirty="0">
                <a:solidFill>
                  <a:schemeClr val="dk1"/>
                </a:solidFill>
                <a:latin typeface="Calibri"/>
                <a:ea typeface="Calibri"/>
                <a:cs typeface="Calibri"/>
                <a:sym typeface="Calibri"/>
              </a:rPr>
              <a:t> hours for voting during Early Voting </a:t>
            </a:r>
            <a:r>
              <a:rPr lang="en-US" sz="1500" dirty="0">
                <a:solidFill>
                  <a:schemeClr val="dk1"/>
                </a:solidFill>
                <a:latin typeface="Calibri"/>
                <a:ea typeface="Calibri"/>
                <a:cs typeface="Calibri"/>
                <a:sym typeface="Calibri"/>
              </a:rPr>
              <a:t>&amp;</a:t>
            </a:r>
            <a:r>
              <a:rPr lang="en-US" sz="1500" b="0" i="0" u="none" strike="noStrike" cap="none" dirty="0">
                <a:solidFill>
                  <a:schemeClr val="dk1"/>
                </a:solidFill>
                <a:latin typeface="Calibri"/>
                <a:ea typeface="Calibri"/>
                <a:cs typeface="Calibri"/>
                <a:sym typeface="Calibri"/>
              </a:rPr>
              <a:t> on Election Day</a:t>
            </a:r>
          </a:p>
          <a:p>
            <a:pPr marL="628650" marR="0" lvl="2" indent="-171450" algn="l" rtl="0">
              <a:spcBef>
                <a:spcPts val="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Sample ballots can be viewed &amp; printed</a:t>
            </a:r>
          </a:p>
          <a:p>
            <a:pPr marL="171450" marR="0" lvl="1" indent="-171450" algn="l" rtl="0">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Our local LWV website also</a:t>
            </a:r>
            <a:r>
              <a:rPr lang="en-US" sz="1500" b="0" i="0" u="none" strike="noStrike" cap="none" baseline="0" dirty="0">
                <a:solidFill>
                  <a:schemeClr val="dk1"/>
                </a:solidFill>
                <a:latin typeface="Calibri"/>
                <a:ea typeface="Calibri"/>
                <a:cs typeface="Calibri"/>
                <a:sym typeface="Calibri"/>
              </a:rPr>
              <a:t> has voting information and an election calendar.</a:t>
            </a:r>
            <a:endParaRPr lang="is-IS" sz="1500" b="0" i="0" u="none" strike="noStrike" cap="none" baseline="0" dirty="0">
              <a:solidFill>
                <a:schemeClr val="dk1"/>
              </a:solidFill>
              <a:latin typeface="Calibri"/>
              <a:ea typeface="Calibri"/>
              <a:cs typeface="Calibri"/>
              <a:sym typeface="Calibri"/>
            </a:endParaRPr>
          </a:p>
          <a:p>
            <a:pPr marL="171450" marR="0" lvl="1" indent="-171450" algn="l" rtl="0">
              <a:spcBef>
                <a:spcPts val="300"/>
              </a:spcBef>
              <a:spcAft>
                <a:spcPts val="0"/>
              </a:spcAft>
              <a:buClr>
                <a:schemeClr val="dk1"/>
              </a:buClr>
              <a:buSzPct val="100000"/>
              <a:buFont typeface="Arial"/>
              <a:buChar char="•"/>
            </a:pPr>
            <a:r>
              <a:rPr lang="is-IS" sz="1500" b="0" i="0" u="none" strike="noStrike" cap="none" baseline="0" dirty="0">
                <a:solidFill>
                  <a:schemeClr val="dk1"/>
                </a:solidFill>
                <a:latin typeface="Calibri"/>
                <a:ea typeface="Calibri"/>
                <a:cs typeface="Calibri"/>
                <a:sym typeface="Calibri"/>
              </a:rPr>
              <a:t>The state League website has a printable voters guide for statewide races.</a:t>
            </a:r>
            <a:endParaRPr sz="1500" b="0" i="0" u="none" strike="noStrike" cap="none" dirty="0">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3652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4" name="Notes Placeholder 2"/>
          <p:cNvSpPr>
            <a:spLocks noGrp="1"/>
          </p:cNvSpPr>
          <p:nvPr>
            <p:ph type="body" idx="1"/>
          </p:nvPr>
        </p:nvSpPr>
        <p:spPr bwMode="auto">
          <a:xfrm>
            <a:off x="241300" y="4343400"/>
            <a:ext cx="6248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ct val="0"/>
              </a:spcBef>
              <a:buFont typeface="Arial"/>
              <a:buChar char="•"/>
            </a:pPr>
            <a:r>
              <a:rPr lang="en-US" altLang="en-US" sz="1600" dirty="0">
                <a:latin typeface="Helvetica"/>
                <a:cs typeface="Helvetica"/>
              </a:rPr>
              <a:t>We have basically two choices if we are dissatisfied with politics</a:t>
            </a:r>
          </a:p>
          <a:p>
            <a:pPr marL="630936" lvl="1" indent="-173736">
              <a:spcBef>
                <a:spcPts val="300"/>
              </a:spcBef>
              <a:buFont typeface="Arial"/>
              <a:buChar char="•"/>
            </a:pPr>
            <a:r>
              <a:rPr lang="en-US" altLang="en-US" sz="1600" dirty="0">
                <a:latin typeface="Helvetica"/>
                <a:cs typeface="Helvetica"/>
              </a:rPr>
              <a:t>The easy option is to </a:t>
            </a:r>
            <a:r>
              <a:rPr lang="en-US" altLang="en-US" sz="1600" u="sng" dirty="0">
                <a:latin typeface="Helvetica"/>
                <a:cs typeface="Helvetica"/>
              </a:rPr>
              <a:t>check out </a:t>
            </a:r>
            <a:r>
              <a:rPr lang="en-US" altLang="en-US" sz="1600" dirty="0">
                <a:latin typeface="Helvetica"/>
                <a:cs typeface="Helvetica"/>
              </a:rPr>
              <a:t>of political discourse and public life in favor of purely personal concerns and relationships.</a:t>
            </a:r>
          </a:p>
          <a:p>
            <a:pPr marL="630936" lvl="1" indent="-173736">
              <a:spcBef>
                <a:spcPts val="300"/>
              </a:spcBef>
              <a:buFont typeface="Arial"/>
              <a:buChar char="•"/>
            </a:pPr>
            <a:r>
              <a:rPr lang="en-US" altLang="en-US" sz="1600" dirty="0">
                <a:latin typeface="Helvetica"/>
                <a:cs typeface="Helvetica"/>
              </a:rPr>
              <a:t>The more difficult option is </a:t>
            </a:r>
            <a:r>
              <a:rPr lang="en-US" altLang="en-US" sz="1600" u="sng" dirty="0">
                <a:latin typeface="Helvetica"/>
                <a:cs typeface="Helvetica"/>
              </a:rPr>
              <a:t>voice</a:t>
            </a:r>
            <a:r>
              <a:rPr lang="en-US" altLang="en-US" sz="1600" dirty="0">
                <a:latin typeface="Helvetica"/>
                <a:cs typeface="Helvetica"/>
              </a:rPr>
              <a:t>, i.e., talking, listening, and working on public, and </a:t>
            </a:r>
            <a:r>
              <a:rPr lang="en-US" altLang="en-US" sz="1600" u="sng" dirty="0">
                <a:latin typeface="Helvetica"/>
                <a:cs typeface="Helvetica"/>
              </a:rPr>
              <a:t>yes, political </a:t>
            </a:r>
            <a:r>
              <a:rPr lang="en-US" altLang="en-US" sz="1600" dirty="0">
                <a:latin typeface="Helvetica"/>
                <a:cs typeface="Helvetica"/>
              </a:rPr>
              <a:t>issues. </a:t>
            </a:r>
          </a:p>
          <a:p>
            <a:pPr marL="630936" lvl="1" indent="-173736">
              <a:spcBef>
                <a:spcPts val="300"/>
              </a:spcBef>
              <a:buFont typeface="Arial"/>
              <a:buChar char="•"/>
            </a:pPr>
            <a:r>
              <a:rPr lang="en-US" altLang="en-US" sz="1600" dirty="0">
                <a:latin typeface="Helvetica"/>
                <a:cs typeface="Helvetica"/>
              </a:rPr>
              <a:t>Voting is a small part of increasing voice. And not just your voice but also the voice of your community.</a:t>
            </a:r>
          </a:p>
          <a:p>
            <a:pPr marL="173736" indent="-173736">
              <a:spcBef>
                <a:spcPts val="300"/>
              </a:spcBef>
              <a:buFont typeface="Arial"/>
              <a:buChar char="•"/>
            </a:pPr>
            <a:r>
              <a:rPr lang="en-US" altLang="en-US" sz="1600" dirty="0">
                <a:latin typeface="Helvetica"/>
                <a:cs typeface="Helvetica"/>
              </a:rPr>
              <a:t>The</a:t>
            </a:r>
            <a:r>
              <a:rPr lang="en-US" altLang="en-US" sz="1600" baseline="0" dirty="0">
                <a:latin typeface="Helvetica"/>
                <a:cs typeface="Helvetica"/>
              </a:rPr>
              <a:t> challenges we face in getting out to vote are minimal compared to voters in other parts of the world.</a:t>
            </a:r>
          </a:p>
          <a:p>
            <a:pPr marL="630936" lvl="1" indent="-173736">
              <a:spcBef>
                <a:spcPts val="300"/>
              </a:spcBef>
              <a:buFont typeface="Arial"/>
              <a:buChar char="•"/>
            </a:pPr>
            <a:r>
              <a:rPr lang="en-US" altLang="en-US" sz="1600" dirty="0">
                <a:latin typeface="Helvetica"/>
                <a:cs typeface="Helvetica"/>
              </a:rPr>
              <a:t>We can v</a:t>
            </a:r>
            <a:r>
              <a:rPr lang="en-US" altLang="en-US" sz="1600" baseline="0" dirty="0">
                <a:latin typeface="Helvetica"/>
                <a:cs typeface="Helvetica"/>
              </a:rPr>
              <a:t>ote early or vote on election day</a:t>
            </a:r>
          </a:p>
          <a:p>
            <a:pPr marL="630936" lvl="1" indent="-173736">
              <a:spcBef>
                <a:spcPts val="300"/>
              </a:spcBef>
              <a:buFont typeface="Arial"/>
              <a:buChar char="•"/>
            </a:pPr>
            <a:r>
              <a:rPr lang="en-US" altLang="en-US" sz="1600" baseline="0" dirty="0">
                <a:latin typeface="Helvetica"/>
                <a:cs typeface="Helvetica"/>
              </a:rPr>
              <a:t>Take your voter registration card and your driver’s license or other voter ID</a:t>
            </a:r>
          </a:p>
          <a:p>
            <a:pPr marL="630936" lvl="1" indent="-173736">
              <a:spcBef>
                <a:spcPts val="300"/>
              </a:spcBef>
              <a:buFont typeface="Arial"/>
              <a:buChar char="•"/>
            </a:pPr>
            <a:r>
              <a:rPr lang="en-US" altLang="en-US" sz="1600" baseline="0" dirty="0">
                <a:latin typeface="Helvetica"/>
                <a:cs typeface="Helvetica"/>
              </a:rPr>
              <a:t>But by all means, Vote! It Counts~</a:t>
            </a:r>
            <a:endParaRPr lang="en-US" altLang="en-US" sz="1600" dirty="0">
              <a:latin typeface="Helvetica"/>
              <a:cs typeface="Helvetica"/>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77" indent="-285722">
              <a:defRPr>
                <a:solidFill>
                  <a:schemeClr val="tx1"/>
                </a:solidFill>
                <a:latin typeface="Calibri" panose="020F0502020204030204" pitchFamily="34" charset="0"/>
              </a:defRPr>
            </a:lvl2pPr>
            <a:lvl3pPr marL="1142889" indent="-228578">
              <a:defRPr>
                <a:solidFill>
                  <a:schemeClr val="tx1"/>
                </a:solidFill>
                <a:latin typeface="Calibri" panose="020F0502020204030204" pitchFamily="34" charset="0"/>
              </a:defRPr>
            </a:lvl3pPr>
            <a:lvl4pPr marL="1600045" indent="-228578">
              <a:defRPr>
                <a:solidFill>
                  <a:schemeClr val="tx1"/>
                </a:solidFill>
                <a:latin typeface="Calibri" panose="020F0502020204030204" pitchFamily="34" charset="0"/>
              </a:defRPr>
            </a:lvl4pPr>
            <a:lvl5pPr marL="2057200" indent="-228578">
              <a:defRPr>
                <a:solidFill>
                  <a:schemeClr val="tx1"/>
                </a:solidFill>
                <a:latin typeface="Calibri" panose="020F0502020204030204" pitchFamily="34" charset="0"/>
              </a:defRPr>
            </a:lvl5pPr>
            <a:lvl6pPr marL="2514356" indent="-228578" defTabSz="457156" fontAlgn="base">
              <a:spcBef>
                <a:spcPct val="0"/>
              </a:spcBef>
              <a:spcAft>
                <a:spcPct val="0"/>
              </a:spcAft>
              <a:defRPr>
                <a:solidFill>
                  <a:schemeClr val="tx1"/>
                </a:solidFill>
                <a:latin typeface="Calibri" panose="020F0502020204030204" pitchFamily="34" charset="0"/>
              </a:defRPr>
            </a:lvl6pPr>
            <a:lvl7pPr marL="2971511" indent="-228578" defTabSz="457156" fontAlgn="base">
              <a:spcBef>
                <a:spcPct val="0"/>
              </a:spcBef>
              <a:spcAft>
                <a:spcPct val="0"/>
              </a:spcAft>
              <a:defRPr>
                <a:solidFill>
                  <a:schemeClr val="tx1"/>
                </a:solidFill>
                <a:latin typeface="Calibri" panose="020F0502020204030204" pitchFamily="34" charset="0"/>
              </a:defRPr>
            </a:lvl7pPr>
            <a:lvl8pPr marL="3428667" indent="-228578" defTabSz="457156" fontAlgn="base">
              <a:spcBef>
                <a:spcPct val="0"/>
              </a:spcBef>
              <a:spcAft>
                <a:spcPct val="0"/>
              </a:spcAft>
              <a:defRPr>
                <a:solidFill>
                  <a:schemeClr val="tx1"/>
                </a:solidFill>
                <a:latin typeface="Calibri" panose="020F0502020204030204" pitchFamily="34" charset="0"/>
              </a:defRPr>
            </a:lvl8pPr>
            <a:lvl9pPr marL="3885823" indent="-228578" defTabSz="457156" fontAlgn="base">
              <a:spcBef>
                <a:spcPct val="0"/>
              </a:spcBef>
              <a:spcAft>
                <a:spcPct val="0"/>
              </a:spcAft>
              <a:defRPr>
                <a:solidFill>
                  <a:schemeClr val="tx1"/>
                </a:solidFill>
                <a:latin typeface="Calibri" panose="020F0502020204030204" pitchFamily="34" charset="0"/>
              </a:defRPr>
            </a:lvl9pPr>
          </a:lstStyle>
          <a:p>
            <a:fld id="{90AB07AF-3944-4BAC-BD53-79A53E333B0A}" type="slidenum">
              <a:rPr lang="en-US" altLang="en-US"/>
              <a:pPr/>
              <a:t>11</a:t>
            </a:fld>
            <a:endParaRPr lang="en-US" altLang="en-US"/>
          </a:p>
        </p:txBody>
      </p:sp>
    </p:spTree>
    <p:extLst>
      <p:ext uri="{BB962C8B-B14F-4D97-AF65-F5344CB8AC3E}">
        <p14:creationId xmlns:p14="http://schemas.microsoft.com/office/powerpoint/2010/main" val="314297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5316" y="4220935"/>
            <a:ext cx="6467368" cy="4835979"/>
          </a:xfrm>
        </p:spPr>
        <p:txBody>
          <a:bodyPr/>
          <a:lstStyle/>
          <a:p>
            <a:pPr>
              <a:spcBef>
                <a:spcPts val="600"/>
              </a:spcBef>
            </a:pPr>
            <a:r>
              <a:rPr lang="en-US" sz="1000" u="sng" dirty="0">
                <a:latin typeface="Helvetica" charset="0"/>
              </a:rPr>
              <a:t>Opening message during General Election season</a:t>
            </a:r>
            <a:r>
              <a:rPr lang="en-US" sz="1000" dirty="0">
                <a:latin typeface="Helvetica" charset="0"/>
              </a:rPr>
              <a:t>:</a:t>
            </a:r>
          </a:p>
          <a:p>
            <a:pPr marL="171450" indent="-171450">
              <a:spcBef>
                <a:spcPts val="300"/>
              </a:spcBef>
              <a:buFont typeface="Arial"/>
              <a:buChar char="•"/>
            </a:pPr>
            <a:r>
              <a:rPr lang="en-US" sz="1000" dirty="0">
                <a:latin typeface="Helvetica" charset="0"/>
              </a:rPr>
              <a:t>We are in the midst of an election campaign when voters will elect a number of state and county officials [as well as the President of the United States].</a:t>
            </a:r>
          </a:p>
          <a:p>
            <a:pPr marL="171450" indent="-171450">
              <a:buFont typeface="Arial"/>
              <a:buChar char="•"/>
            </a:pPr>
            <a:r>
              <a:rPr lang="en-US" sz="1000" dirty="0">
                <a:latin typeface="Helvetica" charset="0"/>
              </a:rPr>
              <a:t>You’ve heard lots of political rhetoric and undoubtedly, complaints. So the next time you hear someone moaning about how bad things are in government, ask them if they are a voter</a:t>
            </a:r>
          </a:p>
          <a:p>
            <a:pPr>
              <a:spcBef>
                <a:spcPts val="600"/>
              </a:spcBef>
            </a:pPr>
            <a:r>
              <a:rPr lang="en-US" sz="1000" u="sng" dirty="0">
                <a:latin typeface="Helvetica" charset="0"/>
              </a:rPr>
              <a:t>Opening message during Primary Election season</a:t>
            </a:r>
            <a:r>
              <a:rPr lang="en-US" sz="1000" dirty="0">
                <a:latin typeface="Helvetica" charset="0"/>
              </a:rPr>
              <a:t>:</a:t>
            </a:r>
          </a:p>
          <a:p>
            <a:pPr marL="173736" indent="-173736">
              <a:spcBef>
                <a:spcPts val="300"/>
              </a:spcBef>
              <a:buFont typeface="Arial"/>
              <a:buChar char="•"/>
            </a:pPr>
            <a:r>
              <a:rPr lang="en-US" sz="1000" dirty="0">
                <a:latin typeface="Helvetica" charset="0"/>
              </a:rPr>
              <a:t>The upcoming primary election  is an</a:t>
            </a:r>
            <a:r>
              <a:rPr lang="en-US" sz="1000" baseline="0" dirty="0">
                <a:latin typeface="Helvetica" charset="0"/>
              </a:rPr>
              <a:t> extremely important election in Texas. Voters in the Texas primaries and conventions choose who will run for office in the fall General Election.</a:t>
            </a:r>
          </a:p>
          <a:p>
            <a:pPr marL="274320" lvl="1" indent="-173736">
              <a:spcBef>
                <a:spcPts val="300"/>
              </a:spcBef>
              <a:buFont typeface="Arial"/>
              <a:buChar char="•"/>
            </a:pPr>
            <a:r>
              <a:rPr lang="en-US" sz="1000" dirty="0">
                <a:latin typeface="Helvetica" charset="0"/>
              </a:rPr>
              <a:t>For many communities in Texas, their elected officials are chosen in the primary election because many districts heavily favor one political party over the others.</a:t>
            </a:r>
          </a:p>
          <a:p>
            <a:pPr marL="274320" lvl="1" indent="-173736">
              <a:buFont typeface="Arial"/>
              <a:buChar char="•"/>
            </a:pPr>
            <a:r>
              <a:rPr lang="en-US" sz="1000" dirty="0">
                <a:latin typeface="Helvetica" charset="0"/>
              </a:rPr>
              <a:t>Republican and Democratic parties choose their candidates in primary elections while the</a:t>
            </a:r>
            <a:r>
              <a:rPr lang="en-US" sz="1000" baseline="0" dirty="0">
                <a:latin typeface="Helvetica" charset="0"/>
              </a:rPr>
              <a:t> Libertarian and Green parties choose their candidates in party conventions.</a:t>
            </a:r>
          </a:p>
          <a:p>
            <a:pPr marL="173736" indent="-173736">
              <a:spcBef>
                <a:spcPts val="300"/>
              </a:spcBef>
              <a:buFont typeface="Arial"/>
              <a:buChar char="•"/>
            </a:pPr>
            <a:r>
              <a:rPr lang="en-US" sz="1000" spc="-30" dirty="0">
                <a:latin typeface="Helvetica" charset="0"/>
              </a:rPr>
              <a:t>Texas has open primaries—that means all voters can participate in one of these events, but only one. </a:t>
            </a:r>
          </a:p>
          <a:p>
            <a:pPr marL="274320" lvl="1" indent="-173736">
              <a:spcBef>
                <a:spcPts val="300"/>
              </a:spcBef>
              <a:buFont typeface="Arial"/>
              <a:buChar char="•"/>
            </a:pPr>
            <a:r>
              <a:rPr lang="en-US" sz="1000" baseline="0" dirty="0">
                <a:latin typeface="Helvetica" charset="0"/>
              </a:rPr>
              <a:t>Voters who do not strongly identify with any political party should carefully consider the choices and participate in one of the primaries or conventions. Voting for a particular candidate in the primary does not commit you to vote for that candidate in the General Election.</a:t>
            </a:r>
            <a:endParaRPr lang="en-US" sz="1000" dirty="0">
              <a:latin typeface="Helvetica" charset="0"/>
            </a:endParaRPr>
          </a:p>
          <a:p>
            <a:pPr>
              <a:spcBef>
                <a:spcPts val="600"/>
              </a:spcBef>
            </a:pPr>
            <a:r>
              <a:rPr lang="en-US" sz="1000" u="sng" dirty="0">
                <a:latin typeface="Helvetica" charset="0"/>
              </a:rPr>
              <a:t>Opening message during Local Election season</a:t>
            </a:r>
            <a:r>
              <a:rPr lang="en-US" sz="1000" dirty="0">
                <a:latin typeface="Helvetica" charset="0"/>
              </a:rPr>
              <a:t>:</a:t>
            </a:r>
          </a:p>
          <a:p>
            <a:pPr marL="171450" indent="-171450">
              <a:spcBef>
                <a:spcPts val="300"/>
              </a:spcBef>
              <a:buFont typeface="Arial" panose="020B0604020202020204" pitchFamily="34" charset="0"/>
              <a:buChar char="•"/>
            </a:pPr>
            <a:r>
              <a:rPr lang="en-US" sz="1000" dirty="0">
                <a:latin typeface="Helvetica" charset="0"/>
              </a:rPr>
              <a:t>Voters in local elections choose officials that make “decisions about critical issues such as schools, parks, housing, libraries, police and </a:t>
            </a:r>
            <a:r>
              <a:rPr lang="en-US" sz="1000" dirty="0">
                <a:latin typeface="Helvetica" pitchFamily="2" charset="0"/>
              </a:rPr>
              <a:t>transportation.” (</a:t>
            </a:r>
            <a:r>
              <a:rPr lang="en-US" sz="1000" dirty="0" err="1">
                <a:latin typeface="Helvetica" pitchFamily="2" charset="0"/>
              </a:rPr>
              <a:t>Jurjevich</a:t>
            </a:r>
            <a:r>
              <a:rPr lang="en-US" sz="1000" dirty="0">
                <a:latin typeface="Helvetica" pitchFamily="2" charset="0"/>
              </a:rPr>
              <a:t> et al., 2016) </a:t>
            </a:r>
          </a:p>
          <a:p>
            <a:pPr marL="171450" indent="-171450">
              <a:buFont typeface="Arial" panose="020B0604020202020204" pitchFamily="34" charset="0"/>
              <a:buChar char="•"/>
            </a:pPr>
            <a:r>
              <a:rPr lang="en-US" sz="1000" dirty="0">
                <a:latin typeface="Helvetica" pitchFamily="2" charset="0"/>
              </a:rPr>
              <a:t>Local decisions </a:t>
            </a:r>
            <a:r>
              <a:rPr lang="en-US" sz="1000" dirty="0">
                <a:latin typeface="Helvetica" charset="0"/>
              </a:rPr>
              <a:t>affect you even more than those made in at the national level.</a:t>
            </a:r>
          </a:p>
          <a:p>
            <a:pPr marL="171450" indent="-171450">
              <a:buFont typeface="Arial" panose="020B0604020202020204" pitchFamily="34" charset="0"/>
              <a:buChar char="•"/>
            </a:pPr>
            <a:r>
              <a:rPr lang="en-US" sz="1000" dirty="0">
                <a:latin typeface="Helvetica" charset="0"/>
              </a:rPr>
              <a:t>And your vote counts more because there are fewer voters in local elections than state or national elections.</a:t>
            </a:r>
          </a:p>
          <a:p>
            <a:pPr>
              <a:spcBef>
                <a:spcPts val="600"/>
              </a:spcBef>
            </a:pPr>
            <a:r>
              <a:rPr lang="en-US" sz="1000" u="sng" dirty="0">
                <a:latin typeface="Helvetica" charset="0"/>
              </a:rPr>
              <a:t>Closing message</a:t>
            </a:r>
            <a:r>
              <a:rPr lang="en-US" sz="1000" dirty="0">
                <a:latin typeface="Helvetica" charset="0"/>
              </a:rPr>
              <a:t>:</a:t>
            </a:r>
          </a:p>
          <a:p>
            <a:pPr marL="173736" indent="-173736">
              <a:spcBef>
                <a:spcPts val="300"/>
              </a:spcBef>
              <a:buFont typeface="Arial"/>
              <a:buChar char="•"/>
            </a:pPr>
            <a:r>
              <a:rPr lang="en-US" sz="1000" dirty="0">
                <a:latin typeface="Helvetica" charset="0"/>
              </a:rPr>
              <a:t>We encourage all voters to participate!  A common perception about representative democracy is that “decisions are made by a majority of the people. </a:t>
            </a:r>
          </a:p>
          <a:p>
            <a:pPr lvl="1" indent="-173736">
              <a:spcBef>
                <a:spcPts val="300"/>
              </a:spcBef>
              <a:buFont typeface="Arial"/>
              <a:buChar char="•"/>
            </a:pPr>
            <a:r>
              <a:rPr lang="en-US" sz="1000" dirty="0">
                <a:latin typeface="Helvetica" charset="0"/>
              </a:rPr>
              <a:t>“Of course, that is not true.</a:t>
            </a:r>
          </a:p>
          <a:p>
            <a:pPr lvl="1" indent="-173736">
              <a:buFont typeface="Arial"/>
              <a:buChar char="•"/>
            </a:pPr>
            <a:r>
              <a:rPr lang="en-US" sz="1000" dirty="0">
                <a:latin typeface="Helvetica" charset="0"/>
              </a:rPr>
              <a:t>“Decisions are made by a majority of those who make themselves heard and who vote—a very different thing.” (Walter H. Judd)</a:t>
            </a:r>
          </a:p>
        </p:txBody>
      </p:sp>
      <p:sp>
        <p:nvSpPr>
          <p:cNvPr id="4" name="Slide Number Placeholder 3"/>
          <p:cNvSpPr>
            <a:spLocks noGrp="1"/>
          </p:cNvSpPr>
          <p:nvPr>
            <p:ph type="sldNum" sz="quarter" idx="10"/>
          </p:nvPr>
        </p:nvSpPr>
        <p:spPr/>
        <p:txBody>
          <a:bodyPr/>
          <a:lstStyle/>
          <a:p>
            <a:fld id="{EBC3ADBA-FCD9-B242-B9FC-42C1D2CF6A8C}" type="slidenum">
              <a:rPr lang="en-US" sz="1000" smtClean="0"/>
              <a:t>2</a:t>
            </a:fld>
            <a:endParaRPr lang="en-US" sz="1000"/>
          </a:p>
        </p:txBody>
      </p:sp>
    </p:spTree>
    <p:extLst>
      <p:ext uri="{BB962C8B-B14F-4D97-AF65-F5344CB8AC3E}">
        <p14:creationId xmlns:p14="http://schemas.microsoft.com/office/powerpoint/2010/main" val="2144938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78500" cy="4438650"/>
          </a:xfrm>
        </p:spPr>
        <p:txBody>
          <a:bodyPr/>
          <a:lstStyle/>
          <a:p>
            <a:pPr marL="171450" indent="-171450">
              <a:buFont typeface="Arial"/>
              <a:buChar char="•"/>
            </a:pPr>
            <a:r>
              <a:rPr lang="en-US" sz="1600" dirty="0">
                <a:latin typeface="Helvetica"/>
                <a:cs typeface="Helvetica"/>
              </a:rPr>
              <a:t>You may also have heard that voter participation has declined sharply over time. And it is true that voter turnout has its ups and downs.</a:t>
            </a:r>
          </a:p>
          <a:p>
            <a:pPr marL="171450" indent="-171450">
              <a:spcBef>
                <a:spcPts val="600"/>
              </a:spcBef>
              <a:spcAft>
                <a:spcPts val="300"/>
              </a:spcAft>
              <a:buFont typeface="Arial"/>
              <a:buChar char="•"/>
            </a:pPr>
            <a:r>
              <a:rPr lang="en-US" sz="1600" dirty="0">
                <a:latin typeface="Helvetica"/>
                <a:cs typeface="Helvetica"/>
              </a:rPr>
              <a:t>But looking at only those eligible to vote, we find that: </a:t>
            </a:r>
          </a:p>
          <a:p>
            <a:pPr marL="628650" lvl="1" indent="-171450">
              <a:buFont typeface="Arial"/>
              <a:buChar char="•"/>
            </a:pPr>
            <a:r>
              <a:rPr lang="en-US" sz="1600" dirty="0">
                <a:latin typeface="Helvetica"/>
                <a:cs typeface="Helvetica"/>
              </a:rPr>
              <a:t>2016 voter turnout was higher than it has been since 1972, almost 45 years ago </a:t>
            </a:r>
          </a:p>
          <a:p>
            <a:pPr marL="628650" lvl="1" indent="-171450">
              <a:spcBef>
                <a:spcPts val="300"/>
              </a:spcBef>
              <a:buFont typeface="Arial"/>
              <a:buChar char="•"/>
            </a:pPr>
            <a:r>
              <a:rPr lang="en-US" sz="1600" dirty="0">
                <a:latin typeface="Helvetica"/>
                <a:cs typeface="Helvetica"/>
              </a:rPr>
              <a:t>And 8% higher than 20 years ago.</a:t>
            </a:r>
          </a:p>
          <a:p>
            <a:pPr marL="628650" lvl="1" indent="-171450">
              <a:spcBef>
                <a:spcPts val="300"/>
              </a:spcBef>
              <a:buFont typeface="Arial"/>
              <a:buChar char="•"/>
            </a:pPr>
            <a:r>
              <a:rPr lang="en-US" sz="1600" dirty="0">
                <a:latin typeface="Helvetica"/>
                <a:cs typeface="Helvetica"/>
              </a:rPr>
              <a:t>This is also true in Texas, where turnout among the voting age population was 6% higher than 20 years ago.</a:t>
            </a:r>
          </a:p>
        </p:txBody>
      </p:sp>
      <p:sp>
        <p:nvSpPr>
          <p:cNvPr id="4" name="Slide Number Placeholder 3"/>
          <p:cNvSpPr>
            <a:spLocks noGrp="1"/>
          </p:cNvSpPr>
          <p:nvPr>
            <p:ph type="sldNum" sz="quarter" idx="10"/>
          </p:nvPr>
        </p:nvSpPr>
        <p:spPr/>
        <p:txBody>
          <a:bodyPr/>
          <a:lstStyle/>
          <a:p>
            <a:pPr>
              <a:defRPr/>
            </a:pPr>
            <a:fld id="{E4C7511D-E384-EA42-BE8B-EF9374ADD9A4}" type="slidenum">
              <a:rPr lang="en-US" smtClean="0"/>
              <a:pPr>
                <a:defRPr/>
              </a:pPr>
              <a:t>3</a:t>
            </a:fld>
            <a:endParaRPr lang="en-US"/>
          </a:p>
        </p:txBody>
      </p:sp>
    </p:spTree>
    <p:extLst>
      <p:ext uri="{BB962C8B-B14F-4D97-AF65-F5344CB8AC3E}">
        <p14:creationId xmlns:p14="http://schemas.microsoft.com/office/powerpoint/2010/main" val="205262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7071" y="4203237"/>
            <a:ext cx="6187217" cy="4840646"/>
          </a:xfrm>
        </p:spPr>
        <p:txBody>
          <a:bodyPr/>
          <a:lstStyle/>
          <a:p>
            <a:pPr marL="173736" indent="-173736">
              <a:spcBef>
                <a:spcPts val="600"/>
              </a:spcBef>
              <a:buFont typeface="Arial"/>
              <a:buChar char="•"/>
            </a:pPr>
            <a:r>
              <a:rPr lang="en-US" dirty="0">
                <a:latin typeface="Helvetica" charset="0"/>
              </a:rPr>
              <a:t>Now let’s concentrate on turnout among voting-eligible Texans. This graph shows two things about turnout:</a:t>
            </a:r>
          </a:p>
          <a:p>
            <a:pPr marL="454914" indent="-171450">
              <a:spcBef>
                <a:spcPts val="600"/>
              </a:spcBef>
              <a:buFont typeface="Arial"/>
              <a:buChar char="•"/>
            </a:pPr>
            <a:r>
              <a:rPr lang="en-US" dirty="0">
                <a:latin typeface="Helvetica" charset="0"/>
              </a:rPr>
              <a:t>First, Texas turnout is consistently below the national average</a:t>
            </a:r>
          </a:p>
          <a:p>
            <a:pPr marL="454914" indent="-171450">
              <a:buFont typeface="Arial"/>
              <a:buChar char="•"/>
            </a:pPr>
            <a:r>
              <a:rPr lang="en-US" dirty="0">
                <a:latin typeface="Helvetica" charset="0"/>
              </a:rPr>
              <a:t>Second, turnout varies considerably by type of election</a:t>
            </a:r>
          </a:p>
          <a:p>
            <a:pPr marL="914400" lvl="1" indent="-173736">
              <a:buFont typeface="Arial"/>
              <a:buChar char="•"/>
            </a:pPr>
            <a:r>
              <a:rPr lang="en-US" dirty="0">
                <a:latin typeface="Helvetica" charset="0"/>
              </a:rPr>
              <a:t>The highest turnout is for presidential elections </a:t>
            </a:r>
          </a:p>
          <a:p>
            <a:pPr marL="914400" lvl="1" indent="-173736">
              <a:buFont typeface="Arial"/>
              <a:buChar char="•"/>
            </a:pPr>
            <a:r>
              <a:rPr lang="en-US" dirty="0">
                <a:latin typeface="Helvetica" charset="0"/>
              </a:rPr>
              <a:t>Followed by midterm elections in which state officials are elected</a:t>
            </a:r>
          </a:p>
          <a:p>
            <a:pPr marL="914400" lvl="1" indent="-173736">
              <a:buFont typeface="Arial"/>
              <a:buChar char="•"/>
            </a:pPr>
            <a:r>
              <a:rPr lang="en-US" dirty="0">
                <a:latin typeface="Helvetica" charset="0"/>
              </a:rPr>
              <a:t>Turnout for primary elections is very low</a:t>
            </a:r>
          </a:p>
          <a:p>
            <a:pPr marL="1088136" lvl="2" indent="-173736">
              <a:spcBef>
                <a:spcPts val="300"/>
              </a:spcBef>
              <a:buFont typeface="Arial"/>
              <a:buChar char="•"/>
            </a:pPr>
            <a:r>
              <a:rPr lang="en-US" dirty="0">
                <a:latin typeface="Helvetica" charset="0"/>
              </a:rPr>
              <a:t>For the March 2016 Presidential Primary, 82% of eligible voters were registered to vote.</a:t>
            </a:r>
          </a:p>
          <a:p>
            <a:pPr marL="1088136" lvl="2" indent="-173736">
              <a:spcBef>
                <a:spcPts val="300"/>
              </a:spcBef>
              <a:buFont typeface="Arial"/>
              <a:buChar char="•"/>
            </a:pPr>
            <a:r>
              <a:rPr lang="en-US" dirty="0">
                <a:latin typeface="Helvetica" charset="0"/>
              </a:rPr>
              <a:t>While 30% of Texas </a:t>
            </a:r>
            <a:r>
              <a:rPr lang="en-US" u="sng" dirty="0">
                <a:latin typeface="Helvetica" charset="0"/>
              </a:rPr>
              <a:t>registered</a:t>
            </a:r>
            <a:r>
              <a:rPr lang="en-US" dirty="0">
                <a:latin typeface="Helvetica" charset="0"/>
              </a:rPr>
              <a:t> voters voted for a presidential candidate in the Democrat and Republican primaries, only 25% of the voting </a:t>
            </a:r>
            <a:r>
              <a:rPr lang="en-US" u="sng" dirty="0">
                <a:latin typeface="Helvetica" charset="0"/>
              </a:rPr>
              <a:t>eligible</a:t>
            </a:r>
            <a:r>
              <a:rPr lang="en-US" dirty="0">
                <a:latin typeface="Helvetica" charset="0"/>
              </a:rPr>
              <a:t> population voted.</a:t>
            </a:r>
          </a:p>
          <a:p>
            <a:pPr marL="171450" indent="-171450">
              <a:spcBef>
                <a:spcPts val="300"/>
              </a:spcBef>
              <a:spcAft>
                <a:spcPts val="300"/>
              </a:spcAft>
              <a:buFont typeface="Arial"/>
              <a:buChar char="•"/>
            </a:pPr>
            <a:r>
              <a:rPr lang="en-US" dirty="0">
                <a:latin typeface="Helvetica" charset="0"/>
              </a:rPr>
              <a:t>We should be encouraged, however, because voter turnout has been increasing in the past few years, most dramatically this past midterm election.</a:t>
            </a:r>
          </a:p>
          <a:p>
            <a:pPr>
              <a:spcBef>
                <a:spcPts val="300"/>
              </a:spcBef>
              <a:spcAft>
                <a:spcPts val="300"/>
              </a:spcAft>
            </a:pPr>
            <a:r>
              <a:rPr lang="en-US" u="sng" dirty="0">
                <a:latin typeface="Helvetica" charset="0"/>
              </a:rPr>
              <a:t>Optional:</a:t>
            </a:r>
          </a:p>
          <a:p>
            <a:pPr marL="171450" indent="-171450">
              <a:spcBef>
                <a:spcPts val="300"/>
              </a:spcBef>
              <a:spcAft>
                <a:spcPts val="300"/>
              </a:spcAft>
              <a:buFont typeface="Arial"/>
              <a:buChar char="•"/>
            </a:pPr>
            <a:r>
              <a:rPr lang="en-US" dirty="0">
                <a:latin typeface="Helvetica" charset="0"/>
              </a:rPr>
              <a:t>While not shown on the graph, turnout for Constitutional amendment and local elections is even lower.</a:t>
            </a:r>
          </a:p>
          <a:p>
            <a:pPr lvl="1" indent="-173736">
              <a:buFont typeface="Arial"/>
              <a:buChar char="•"/>
            </a:pPr>
            <a:r>
              <a:rPr lang="en-US" dirty="0">
                <a:latin typeface="Helvetica" charset="0"/>
              </a:rPr>
              <a:t>Voter-eligible population turnout rates for these elections is not available.</a:t>
            </a:r>
          </a:p>
          <a:p>
            <a:pPr lvl="2" indent="-173736">
              <a:buFont typeface="Arial"/>
              <a:buChar char="•"/>
            </a:pPr>
            <a:r>
              <a:rPr lang="en-US" dirty="0">
                <a:latin typeface="Helvetica" charset="0"/>
              </a:rPr>
              <a:t>But we estimate it would be about 9% for the 2015 Constitutional Amendment election, which had a little higher turnout than usual.</a:t>
            </a:r>
          </a:p>
          <a:p>
            <a:pPr lvl="1" indent="-173736">
              <a:buFont typeface="Arial"/>
              <a:buChar char="•"/>
            </a:pPr>
            <a:r>
              <a:rPr lang="en-US" dirty="0">
                <a:latin typeface="Helvetica" charset="0"/>
              </a:rPr>
              <a:t>Turnout among </a:t>
            </a:r>
            <a:r>
              <a:rPr lang="en-US" u="sng" dirty="0">
                <a:latin typeface="Helvetica" charset="0"/>
              </a:rPr>
              <a:t>registered</a:t>
            </a:r>
            <a:r>
              <a:rPr lang="en-US" dirty="0">
                <a:latin typeface="Helvetica" charset="0"/>
              </a:rPr>
              <a:t> voters for these elections varies between 5-11%. However, registered voters do not represent the population of eligible voters and the registered voter turnout rate is higher than that among the eligible population.</a:t>
            </a:r>
          </a:p>
          <a:p>
            <a:pPr marL="0" lvl="1">
              <a:spcBef>
                <a:spcPts val="300"/>
              </a:spcBef>
            </a:pPr>
            <a:endParaRPr lang="en-US" dirty="0"/>
          </a:p>
        </p:txBody>
      </p:sp>
      <p:sp>
        <p:nvSpPr>
          <p:cNvPr id="4" name="Slide Number Placeholder 3"/>
          <p:cNvSpPr>
            <a:spLocks noGrp="1"/>
          </p:cNvSpPr>
          <p:nvPr>
            <p:ph type="sldNum" sz="quarter" idx="10"/>
          </p:nvPr>
        </p:nvSpPr>
        <p:spPr/>
        <p:txBody>
          <a:bodyPr/>
          <a:lstStyle/>
          <a:p>
            <a:fld id="{EBC3ADBA-FCD9-B242-B9FC-42C1D2CF6A8C}" type="slidenum">
              <a:rPr lang="en-US" smtClean="0"/>
              <a:t>4</a:t>
            </a:fld>
            <a:endParaRPr lang="en-US" dirty="0"/>
          </a:p>
        </p:txBody>
      </p:sp>
    </p:spTree>
    <p:extLst>
      <p:ext uri="{BB962C8B-B14F-4D97-AF65-F5344CB8AC3E}">
        <p14:creationId xmlns:p14="http://schemas.microsoft.com/office/powerpoint/2010/main" val="3011862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2667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xfrm>
            <a:off x="495300" y="3711046"/>
            <a:ext cx="5740400" cy="528055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endParaRPr lang="en-US" dirty="0">
              <a:latin typeface="Verdana"/>
              <a:cs typeface="Verdana"/>
            </a:endParaRPr>
          </a:p>
          <a:p>
            <a:pPr marL="171450" indent="-171450" eaLnBrk="1" hangingPunct="1">
              <a:spcBef>
                <a:spcPts val="300"/>
              </a:spcBef>
              <a:buFontTx/>
              <a:buChar char="•"/>
            </a:pPr>
            <a:endParaRPr lang="en-US" b="0" baseline="0" dirty="0">
              <a:latin typeface="Verdana"/>
              <a:cs typeface="Verdana"/>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5</a:t>
            </a:fld>
            <a:endParaRPr lang="en-US" sz="1200" dirty="0"/>
          </a:p>
        </p:txBody>
      </p:sp>
      <p:sp>
        <p:nvSpPr>
          <p:cNvPr id="2" name="Rectangle 1"/>
          <p:cNvSpPr/>
          <p:nvPr/>
        </p:nvSpPr>
        <p:spPr>
          <a:xfrm>
            <a:off x="639234" y="3959215"/>
            <a:ext cx="5596466" cy="4862870"/>
          </a:xfrm>
          <a:prstGeom prst="rect">
            <a:avLst/>
          </a:prstGeom>
        </p:spPr>
        <p:txBody>
          <a:bodyPr wrap="square">
            <a:spAutoFit/>
          </a:bodyPr>
          <a:lstStyle/>
          <a:p>
            <a:pPr marL="171450" indent="-171450">
              <a:spcBef>
                <a:spcPts val="300"/>
              </a:spcBef>
              <a:buFont typeface="Arial"/>
              <a:buChar char="•"/>
            </a:pPr>
            <a:r>
              <a:rPr lang="en-US" sz="1400" dirty="0">
                <a:latin typeface="Helvetica"/>
                <a:cs typeface="Helvetica"/>
              </a:rPr>
              <a:t>While a large majority of citizens of voting age were registered in 2016, but only a small majority actually voted.</a:t>
            </a:r>
          </a:p>
          <a:p>
            <a:pPr marL="628650" lvl="1" indent="-171450">
              <a:spcBef>
                <a:spcPts val="300"/>
              </a:spcBef>
              <a:buFont typeface="Arial"/>
              <a:buChar char="•"/>
            </a:pPr>
            <a:r>
              <a:rPr lang="en-US" sz="1400" dirty="0">
                <a:latin typeface="Helvetica"/>
                <a:cs typeface="Helvetica"/>
              </a:rPr>
              <a:t>And Comal Area citizens vote at a higher rate than those of Texas as a whole. </a:t>
            </a:r>
          </a:p>
          <a:p>
            <a:pPr marL="1085850" lvl="2" indent="-171450">
              <a:spcBef>
                <a:spcPts val="300"/>
              </a:spcBef>
              <a:buFont typeface="Arial"/>
              <a:buChar char="•"/>
            </a:pPr>
            <a:r>
              <a:rPr lang="en-US" sz="1200" b="1" dirty="0">
                <a:latin typeface="Helvetica"/>
                <a:cs typeface="Helvetica"/>
              </a:rPr>
              <a:t>**</a:t>
            </a:r>
            <a:r>
              <a:rPr lang="en-US" sz="1200" dirty="0">
                <a:latin typeface="Helvetica"/>
                <a:cs typeface="Helvetica"/>
              </a:rPr>
              <a:t>SOS reported more registered voters than the Census Bureau estimated # of citizens of voting age.</a:t>
            </a:r>
          </a:p>
          <a:p>
            <a:pPr marL="628650" lvl="1" indent="-171450">
              <a:spcBef>
                <a:spcPts val="300"/>
              </a:spcBef>
              <a:buFont typeface="Arial"/>
              <a:buChar char="•"/>
            </a:pPr>
            <a:r>
              <a:rPr lang="en-US" sz="1400" dirty="0">
                <a:latin typeface="Helvetica"/>
                <a:cs typeface="Helvetica"/>
              </a:rPr>
              <a:t>Loving County in west Texas had the highest rate of voter turnout in the state at 88% with 74 eligible voters.</a:t>
            </a:r>
          </a:p>
          <a:p>
            <a:pPr marL="628650" lvl="1" indent="-171450">
              <a:spcBef>
                <a:spcPts val="300"/>
              </a:spcBef>
              <a:buFont typeface="Arial"/>
              <a:buChar char="•"/>
            </a:pPr>
            <a:r>
              <a:rPr lang="en-US" sz="1400" dirty="0">
                <a:latin typeface="Helvetica"/>
                <a:cs typeface="Helvetica"/>
              </a:rPr>
              <a:t>Travis County led the 10 most populous counties with 62% turnout, followed by Collin (57%) and Denton (55%) Counties.</a:t>
            </a:r>
          </a:p>
          <a:p>
            <a:pPr marL="171450" lvl="0" indent="-171450">
              <a:spcBef>
                <a:spcPts val="300"/>
              </a:spcBef>
              <a:buFont typeface="Arial"/>
              <a:buChar char="•"/>
            </a:pPr>
            <a:r>
              <a:rPr lang="en-US" sz="1400" dirty="0">
                <a:latin typeface="Helvetica"/>
                <a:cs typeface="Helvetica"/>
              </a:rPr>
              <a:t>By the way, Texas ranked 48th among the 50 states in voter turnout. </a:t>
            </a:r>
          </a:p>
          <a:p>
            <a:pPr marL="628650" lvl="1" indent="-171450">
              <a:spcBef>
                <a:spcPts val="300"/>
              </a:spcBef>
              <a:buFont typeface="Arial"/>
              <a:buChar char="•"/>
            </a:pPr>
            <a:r>
              <a:rPr lang="en-US" sz="1400" dirty="0">
                <a:latin typeface="Helvetica"/>
                <a:cs typeface="Helvetica"/>
              </a:rPr>
              <a:t>Minnesota ranked #1 with 75% turnout among those eligible to vote. Hawaii was #50 at 43% turnout.</a:t>
            </a:r>
          </a:p>
          <a:p>
            <a:pPr marL="171450" indent="-171450">
              <a:spcBef>
                <a:spcPts val="300"/>
              </a:spcBef>
              <a:buFont typeface="Arial"/>
              <a:buChar char="•"/>
            </a:pPr>
            <a:r>
              <a:rPr lang="en-US" sz="1400" dirty="0">
                <a:latin typeface="Helvetica"/>
                <a:cs typeface="Helvetica"/>
              </a:rPr>
              <a:t>So nationwide, the problem is voter turnout, not voter registration. </a:t>
            </a:r>
          </a:p>
          <a:p>
            <a:pPr marL="628650" lvl="1" indent="-171450">
              <a:spcBef>
                <a:spcPts val="300"/>
              </a:spcBef>
              <a:buFont typeface="Arial"/>
              <a:buChar char="•"/>
            </a:pPr>
            <a:r>
              <a:rPr lang="en-US" sz="1400" dirty="0">
                <a:latin typeface="Helvetica"/>
                <a:cs typeface="Helvetica"/>
              </a:rPr>
              <a:t>At a League luncheon not too long ago to honor Collin County women who had run for office, one former official related that even a close friend who had donated to her campaign and told her that she had voted, did not, in fact, vote according to the election department’s list of voters.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5715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xfrm>
            <a:off x="323850" y="4168246"/>
            <a:ext cx="6197600" cy="45169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ts val="600"/>
              </a:spcBef>
              <a:buFont typeface="Arial"/>
              <a:buChar char="•"/>
            </a:pPr>
            <a:r>
              <a:rPr lang="en-US" sz="1400" dirty="0">
                <a:latin typeface="Helvetica" charset="0"/>
              </a:rPr>
              <a:t>According to the </a:t>
            </a:r>
            <a:r>
              <a:rPr lang="en-US" sz="1400" i="1" dirty="0">
                <a:latin typeface="Helvetica" charset="0"/>
              </a:rPr>
              <a:t>Texas Tribune</a:t>
            </a:r>
            <a:r>
              <a:rPr lang="en-US" sz="1400" dirty="0">
                <a:latin typeface="Helvetica" charset="0"/>
              </a:rPr>
              <a:t>, the two maps shown here "paint ghostly pictures of Texas.” You can see that the few dark areas showing high turnout are few and far between.</a:t>
            </a:r>
          </a:p>
          <a:p>
            <a:pPr marL="173736" indent="-173736">
              <a:spcBef>
                <a:spcPts val="600"/>
              </a:spcBef>
              <a:buFont typeface="Arial"/>
              <a:buChar char="•"/>
            </a:pPr>
            <a:r>
              <a:rPr lang="en-US" sz="1400" dirty="0">
                <a:latin typeface="Helvetica" charset="0"/>
              </a:rPr>
              <a:t>While the combined total turnout for the 2014 primaries was 14%, in the runoff, the combined turnout was only 7%.</a:t>
            </a:r>
          </a:p>
          <a:p>
            <a:pPr marL="173736" indent="-173736">
              <a:spcBef>
                <a:spcPts val="600"/>
              </a:spcBef>
              <a:buFont typeface="Arial"/>
              <a:buChar char="•"/>
            </a:pPr>
            <a:r>
              <a:rPr lang="en-US" sz="1400" dirty="0">
                <a:latin typeface="Helvetica" charset="0"/>
              </a:rPr>
              <a:t>But the </a:t>
            </a:r>
            <a:r>
              <a:rPr lang="en-US" sz="1400" u="sng" dirty="0">
                <a:latin typeface="Helvetica" charset="0"/>
              </a:rPr>
              <a:t>critical</a:t>
            </a:r>
            <a:r>
              <a:rPr lang="en-US" sz="1400" dirty="0">
                <a:latin typeface="Helvetica" charset="0"/>
              </a:rPr>
              <a:t> point is that Dan Patrick was elected Lt. Governor in 2014 in spite of the fact that "he earned votes from only 3.5 percent of registered Texas voters" to win the nomination (Hill, 2014).</a:t>
            </a:r>
          </a:p>
          <a:p>
            <a:pPr marL="173736" indent="-173736">
              <a:spcBef>
                <a:spcPts val="300"/>
              </a:spcBef>
              <a:buFont typeface="Arial"/>
              <a:buChar char="•"/>
            </a:pPr>
            <a:r>
              <a:rPr lang="en-US" sz="1400" dirty="0">
                <a:latin typeface="Helvetica" charset="0"/>
              </a:rPr>
              <a:t>In Texas, many state and local partisan races are decided by the primary election or the primary runoff because of the dominance of one party.</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spcBef>
                <a:spcPts val="600"/>
              </a:spcBef>
              <a:buFont typeface="Arial"/>
              <a:buChar char="•"/>
            </a:pPr>
            <a:r>
              <a:rPr lang="en-US" sz="1200" dirty="0">
                <a:latin typeface="Helvetica" charset="0"/>
              </a:rPr>
              <a:t>One of the biggest myths to overcome is that it makes little sense to vote because the odds of you casting the deciding vote in an election are minuscule.</a:t>
            </a:r>
          </a:p>
          <a:p>
            <a:pPr marL="173736" indent="-173736">
              <a:spcBef>
                <a:spcPts val="300"/>
              </a:spcBef>
              <a:buFont typeface="Arial"/>
              <a:buChar char="•"/>
            </a:pPr>
            <a:r>
              <a:rPr lang="en-US" sz="1200" dirty="0">
                <a:latin typeface="Helvetica" charset="0"/>
              </a:rPr>
              <a:t>Logically, in local elections like school board or city council, the odds of a single vote making a difference go up considerably because there are fewer total votes.</a:t>
            </a:r>
          </a:p>
          <a:p>
            <a:pPr marL="173736" indent="-173736">
              <a:spcBef>
                <a:spcPts val="300"/>
              </a:spcBef>
              <a:buFont typeface="Arial"/>
              <a:buChar char="•"/>
            </a:pPr>
            <a:r>
              <a:rPr lang="en-US" sz="1200" dirty="0">
                <a:latin typeface="Helvetica" charset="0"/>
              </a:rPr>
              <a:t>There are several examples in addition to the 2000 presidential election where the count has been very, very close, including a number in Texas.</a:t>
            </a:r>
          </a:p>
          <a:p>
            <a:pPr marL="173736" indent="-173736">
              <a:spcBef>
                <a:spcPts val="300"/>
              </a:spcBef>
              <a:buFont typeface="Arial"/>
              <a:buChar char="•"/>
            </a:pPr>
            <a:r>
              <a:rPr lang="en-US" sz="1200" dirty="0">
                <a:latin typeface="Helvetica" charset="0"/>
              </a:rPr>
              <a:t>In the May 2016 </a:t>
            </a:r>
            <a:r>
              <a:rPr lang="en-US" sz="1200" dirty="0" err="1">
                <a:latin typeface="Helvetica" charset="0"/>
              </a:rPr>
              <a:t>Hutto</a:t>
            </a:r>
            <a:r>
              <a:rPr lang="en-US" sz="1200" dirty="0">
                <a:latin typeface="Helvetica" charset="0"/>
              </a:rPr>
              <a:t> city council election, one vote out of 509 decided the winner. In the Irving local election that same month, “A single provisional ballot made the difference in helping the city avoid a $70,000 runoff election. A second provisional ballot that could have sent the race to a runoff wasn’t delivered to the Dallas County Elections Department” in time to be counted. </a:t>
            </a:r>
            <a:r>
              <a:rPr lang="en-US" dirty="0">
                <a:latin typeface="Helvetica" charset="0"/>
              </a:rPr>
              <a:t>(Brumfield, 2016)</a:t>
            </a:r>
          </a:p>
          <a:p>
            <a:pPr marL="173736" indent="-173736">
              <a:spcBef>
                <a:spcPts val="300"/>
              </a:spcBef>
              <a:buFont typeface="Arial"/>
              <a:buChar char="•"/>
            </a:pPr>
            <a:r>
              <a:rPr lang="en-US" sz="1200" dirty="0">
                <a:latin typeface="Helvetica" charset="0"/>
              </a:rPr>
              <a:t>Widespread belief that "my vote won't make a difference" leads "to circumstances in which one vote may make all the difference”</a:t>
            </a:r>
          </a:p>
          <a:p>
            <a:pPr marL="137160"/>
            <a:r>
              <a:rPr lang="en-US" dirty="0">
                <a:latin typeface="Helvetica" charset="0"/>
              </a:rPr>
              <a:t>(UT-A, 2014).</a:t>
            </a:r>
          </a:p>
        </p:txBody>
      </p:sp>
      <p:sp>
        <p:nvSpPr>
          <p:cNvPr id="4" name="Slide Number Placeholder 3"/>
          <p:cNvSpPr>
            <a:spLocks noGrp="1"/>
          </p:cNvSpPr>
          <p:nvPr>
            <p:ph type="sldNum" sz="quarter" idx="10"/>
          </p:nvPr>
        </p:nvSpPr>
        <p:spPr/>
        <p:txBody>
          <a:bodyPr/>
          <a:lstStyle/>
          <a:p>
            <a:fld id="{EBC3ADBA-FCD9-B242-B9FC-42C1D2CF6A8C}" type="slidenum">
              <a:rPr lang="en-US" smtClean="0"/>
              <a:t>7</a:t>
            </a:fld>
            <a:endParaRPr lang="en-US"/>
          </a:p>
        </p:txBody>
      </p:sp>
    </p:spTree>
    <p:extLst>
      <p:ext uri="{BB962C8B-B14F-4D97-AF65-F5344CB8AC3E}">
        <p14:creationId xmlns:p14="http://schemas.microsoft.com/office/powerpoint/2010/main" val="103108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xfrm>
            <a:off x="167115" y="4214114"/>
            <a:ext cx="6484080" cy="482828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300"/>
              </a:spcBef>
              <a:buFont typeface="Arial"/>
              <a:buNone/>
            </a:pPr>
            <a:r>
              <a:rPr lang="en-US" sz="1100" dirty="0">
                <a:latin typeface="Helvetica" charset="0"/>
              </a:rPr>
              <a:t>Why</a:t>
            </a:r>
            <a:r>
              <a:rPr lang="en-US" sz="1100" baseline="0" dirty="0">
                <a:latin typeface="Helvetica" charset="0"/>
              </a:rPr>
              <a:t> vote? Because it counts in so many ways!</a:t>
            </a:r>
            <a:endParaRPr lang="en-US" sz="1100" dirty="0">
              <a:latin typeface="Helvetica" charset="0"/>
            </a:endParaRPr>
          </a:p>
          <a:p>
            <a:pPr marL="173736" indent="-173736">
              <a:spcBef>
                <a:spcPts val="300"/>
              </a:spcBef>
              <a:buFont typeface="Arial"/>
              <a:buChar char="•"/>
            </a:pPr>
            <a:r>
              <a:rPr lang="en-US" sz="1100" dirty="0">
                <a:latin typeface="Helvetica" charset="0"/>
              </a:rPr>
              <a:t>Most</a:t>
            </a:r>
            <a:r>
              <a:rPr lang="en-US" sz="1100" baseline="0" dirty="0">
                <a:latin typeface="Helvetica" charset="0"/>
              </a:rPr>
              <a:t> </a:t>
            </a:r>
            <a:r>
              <a:rPr lang="en-US" sz="1100" baseline="0" dirty="0">
                <a:latin typeface="Helvetica"/>
                <a:cs typeface="Helvetica"/>
              </a:rPr>
              <a:t>importantly, voters elect officials who make significant decisions that effect our lives, such as</a:t>
            </a:r>
          </a:p>
          <a:p>
            <a:pPr lvl="1" indent="-173736">
              <a:spcBef>
                <a:spcPts val="300"/>
              </a:spcBef>
              <a:buFont typeface="Arial"/>
              <a:buChar char="•"/>
            </a:pPr>
            <a:r>
              <a:rPr lang="en-US" sz="1100" baseline="0" dirty="0">
                <a:latin typeface="Helvetica"/>
                <a:cs typeface="Helvetica"/>
              </a:rPr>
              <a:t>Taxes, roads, minimum wage, teacher pay, social security, health care—you name it</a:t>
            </a:r>
          </a:p>
          <a:p>
            <a:pPr marL="173736" indent="-173736">
              <a:spcBef>
                <a:spcPts val="300"/>
              </a:spcBef>
              <a:buFont typeface="Arial"/>
              <a:buChar char="•"/>
            </a:pPr>
            <a:r>
              <a:rPr lang="en-US" sz="1100" baseline="0" dirty="0">
                <a:latin typeface="Helvetica"/>
                <a:cs typeface="Helvetica"/>
              </a:rPr>
              <a:t>Politicians listen to the people who vote—and they have access to the list of people who vote and where they live.</a:t>
            </a:r>
          </a:p>
          <a:p>
            <a:pPr marR="0" lvl="1" indent="-173736" algn="l" defTabSz="457200" rtl="0" eaLnBrk="1" fontAlgn="auto" latinLnBrk="0" hangingPunct="1">
              <a:lnSpc>
                <a:spcPct val="100000"/>
              </a:lnSpc>
              <a:spcBef>
                <a:spcPts val="300"/>
              </a:spcBef>
              <a:buClrTx/>
              <a:buSzTx/>
              <a:buFont typeface="Arial"/>
              <a:buChar char="•"/>
              <a:tabLst/>
              <a:defRPr/>
            </a:pPr>
            <a:r>
              <a:rPr lang="en-US" sz="1100" kern="1200" dirty="0">
                <a:solidFill>
                  <a:schemeClr val="tx1"/>
                </a:solidFill>
                <a:effectLst/>
                <a:latin typeface="Helvetica"/>
                <a:cs typeface="Helvetica"/>
              </a:rPr>
              <a:t>Voting highlights the power of your neighborhood, city and state. The number of people voting from where you live affects the resources allocated to where you live. For example:</a:t>
            </a:r>
          </a:p>
          <a:p>
            <a:pPr marR="0" lvl="1"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sym typeface="Helvetica" charset="0"/>
              </a:rPr>
              <a:t>S</a:t>
            </a:r>
            <a:r>
              <a:rPr lang="en-US" sz="1100" dirty="0">
                <a:latin typeface="Helvetica"/>
                <a:cs typeface="Helvetica"/>
                <a:sym typeface="Helvetica" charset="0"/>
              </a:rPr>
              <a:t>enior citizens in this country have</a:t>
            </a:r>
            <a:r>
              <a:rPr lang="en-US" sz="1100" baseline="0" dirty="0">
                <a:latin typeface="Helvetica"/>
                <a:cs typeface="Helvetica"/>
                <a:sym typeface="Helvetica" charset="0"/>
              </a:rPr>
              <a:t> great government programs</a:t>
            </a:r>
            <a:r>
              <a:rPr lang="en-US" sz="1100" dirty="0">
                <a:latin typeface="Helvetica"/>
                <a:cs typeface="Helvetica"/>
                <a:sym typeface="Helvetica" charset="0"/>
              </a:rPr>
              <a:t> like Social Security and Medicare. That’s because seniors as a group have a high turnout rate. So</a:t>
            </a:r>
            <a:r>
              <a:rPr lang="en-US" sz="1100" baseline="0" dirty="0">
                <a:latin typeface="Helvetica"/>
                <a:cs typeface="Helvetica"/>
                <a:sym typeface="Helvetica" charset="0"/>
              </a:rPr>
              <a:t> e</a:t>
            </a:r>
            <a:r>
              <a:rPr lang="en-US" sz="1100" dirty="0">
                <a:latin typeface="Helvetica"/>
                <a:cs typeface="Helvetica"/>
                <a:sym typeface="Helvetica" charset="0"/>
              </a:rPr>
              <a:t>lected officials are very responsive</a:t>
            </a:r>
            <a:r>
              <a:rPr lang="en-US" sz="1100" baseline="0" dirty="0">
                <a:latin typeface="Helvetica"/>
                <a:cs typeface="Helvetica"/>
                <a:sym typeface="Helvetica" charset="0"/>
              </a:rPr>
              <a:t> to their needs. </a:t>
            </a:r>
            <a:r>
              <a:rPr lang="en-US" sz="1100" dirty="0">
                <a:latin typeface="Helvetica"/>
                <a:cs typeface="Helvetica"/>
                <a:sym typeface="Helvetica" charset="0"/>
              </a:rPr>
              <a:t>Young people on the other hand have a low</a:t>
            </a:r>
            <a:r>
              <a:rPr lang="en-US" sz="1100" baseline="0" dirty="0">
                <a:latin typeface="Helvetica"/>
                <a:cs typeface="Helvetica"/>
                <a:sym typeface="Helvetica" charset="0"/>
              </a:rPr>
              <a:t> turnout rate</a:t>
            </a:r>
            <a:r>
              <a:rPr lang="en-US" sz="1100" dirty="0">
                <a:latin typeface="Helvetica"/>
                <a:cs typeface="Helvetica"/>
                <a:sym typeface="Helvetica" charset="0"/>
              </a:rPr>
              <a:t>, so politicians are less in tune with their needs.</a:t>
            </a:r>
          </a:p>
          <a:p>
            <a:pPr marR="0" lvl="1" indent="-173736" algn="l" defTabSz="457200" rtl="0" eaLnBrk="1" fontAlgn="auto" latinLnBrk="0" hangingPunct="1">
              <a:lnSpc>
                <a:spcPct val="100000"/>
              </a:lnSpc>
              <a:spcBef>
                <a:spcPts val="300"/>
              </a:spcBef>
              <a:buClrTx/>
              <a:buSzTx/>
              <a:buFont typeface="Arial"/>
              <a:buChar char="•"/>
              <a:tabLst/>
              <a:defRPr/>
            </a:pPr>
            <a:r>
              <a:rPr lang="en-US" sz="1100" dirty="0">
                <a:latin typeface="Helvetica"/>
                <a:cs typeface="Helvetica"/>
                <a:sym typeface="Helvetica" charset="0"/>
              </a:rPr>
              <a:t>At</a:t>
            </a:r>
            <a:r>
              <a:rPr lang="en-US" sz="1100" baseline="0" dirty="0">
                <a:latin typeface="Helvetica"/>
                <a:cs typeface="Helvetica"/>
                <a:sym typeface="Helvetica" charset="0"/>
              </a:rPr>
              <a:t> the local level, h</a:t>
            </a:r>
            <a:r>
              <a:rPr lang="en-US" sz="1100" dirty="0">
                <a:latin typeface="Helvetica"/>
                <a:cs typeface="Helvetica"/>
                <a:sym typeface="Helvetica" charset="0"/>
              </a:rPr>
              <a:t>ave you ever wondered why the streets may be better in some parts of town than in others? If you look into it, you will almost always find that the areas with good streets are where voter turnout is high, and the areas with lots of pot holes are where voter turnout is low. The</a:t>
            </a:r>
            <a:r>
              <a:rPr lang="en-US" sz="1100" baseline="0" dirty="0">
                <a:latin typeface="Helvetica"/>
                <a:cs typeface="Helvetica"/>
                <a:sym typeface="Helvetica" charset="0"/>
              </a:rPr>
              <a:t> elected officials responsible for maintaining streets are more sensitive to areas where everybody votes and people talk to them.</a:t>
            </a:r>
            <a:endParaRPr lang="en-US" sz="1100" dirty="0">
              <a:latin typeface="Helvetica"/>
              <a:cs typeface="Helvetica"/>
              <a:sym typeface="Helvetica" charset="0"/>
            </a:endParaRPr>
          </a:p>
          <a:p>
            <a:pPr marL="173736" marR="0" lvl="0"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rPr>
              <a:t>Some of you may not like the choices on the ballot or the fact that your preferred candidate in the last election lost. </a:t>
            </a:r>
          </a:p>
          <a:p>
            <a:pPr marL="630936" lvl="1" indent="-173736">
              <a:spcBef>
                <a:spcPts val="300"/>
              </a:spcBef>
              <a:buFont typeface="Arial"/>
              <a:buChar char="•"/>
            </a:pPr>
            <a:r>
              <a:rPr lang="en-US" sz="1100" baseline="0" dirty="0">
                <a:latin typeface="Helvetica"/>
                <a:cs typeface="Helvetica"/>
              </a:rPr>
              <a:t>But in fact, usually half the voters (more or less) win and the rest lose.</a:t>
            </a:r>
          </a:p>
          <a:p>
            <a:pPr marL="630936" lvl="1" indent="-173736">
              <a:spcBef>
                <a:spcPts val="300"/>
              </a:spcBef>
              <a:buFont typeface="Arial"/>
              <a:buChar char="•"/>
            </a:pPr>
            <a:r>
              <a:rPr lang="en-US" sz="1100" dirty="0">
                <a:latin typeface="Helvetica"/>
                <a:cs typeface="Helvetica"/>
              </a:rPr>
              <a:t>Close elections encourage elected officials to listen to diverse opinions on an issue</a:t>
            </a:r>
            <a:r>
              <a:rPr lang="en-US" sz="1100" baseline="0" dirty="0">
                <a:latin typeface="Helvetica"/>
                <a:cs typeface="Helvetica"/>
              </a:rPr>
              <a:t>.</a:t>
            </a:r>
          </a:p>
          <a:p>
            <a:pPr marL="630936" lvl="1" indent="-173736">
              <a:spcBef>
                <a:spcPts val="300"/>
              </a:spcBef>
              <a:buFont typeface="Arial"/>
              <a:buChar char="•"/>
            </a:pPr>
            <a:r>
              <a:rPr lang="en-US" sz="1100" kern="1200" dirty="0">
                <a:solidFill>
                  <a:schemeClr val="tx1"/>
                </a:solidFill>
                <a:effectLst/>
                <a:latin typeface="Helvetica"/>
                <a:cs typeface="Helvetica"/>
              </a:rPr>
              <a:t>In the upcoming election, we need to vote and make the best choice we can among those running to keep our government functioning.</a:t>
            </a:r>
            <a:r>
              <a:rPr lang="en-US" sz="1100" dirty="0">
                <a:effectLst/>
                <a:latin typeface="Helvetica"/>
                <a:cs typeface="Helvetica"/>
              </a:rPr>
              <a:t> </a:t>
            </a:r>
            <a:endParaRPr lang="en-US" sz="1100" baseline="0" dirty="0">
              <a:latin typeface="Helvetica"/>
              <a:cs typeface="Helvetica"/>
            </a:endParaRPr>
          </a:p>
          <a:p>
            <a:pPr marL="173736" indent="-173736">
              <a:spcBef>
                <a:spcPts val="300"/>
              </a:spcBef>
              <a:buFont typeface="Arial"/>
              <a:buChar char="•"/>
            </a:pPr>
            <a:r>
              <a:rPr lang="en-US" sz="1100" dirty="0">
                <a:latin typeface="Helvetica"/>
                <a:cs typeface="Helvetica"/>
              </a:rPr>
              <a:t>Being a voter empowers us to work toward solutions to problems in our community </a:t>
            </a:r>
            <a:r>
              <a:rPr lang="en-US" sz="1100" u="sng" dirty="0">
                <a:latin typeface="Helvetica"/>
                <a:cs typeface="Helvetica"/>
              </a:rPr>
              <a:t>and</a:t>
            </a:r>
            <a:r>
              <a:rPr lang="en-US" sz="1100" dirty="0">
                <a:latin typeface="Helvetica"/>
                <a:cs typeface="Helvetica"/>
              </a:rPr>
              <a:t> our nation.</a:t>
            </a:r>
            <a:endParaRPr lang="en-US" sz="1100" baseline="0" dirty="0">
              <a:latin typeface="Helvetica"/>
              <a:cs typeface="Helvetica"/>
            </a:endParaRPr>
          </a:p>
          <a:p>
            <a:pPr marL="173736" indent="-173736">
              <a:spcBef>
                <a:spcPts val="300"/>
              </a:spcBef>
              <a:buFont typeface="Arial"/>
              <a:buChar char="•"/>
            </a:pPr>
            <a:r>
              <a:rPr lang="en-US" sz="1100" baseline="0" dirty="0">
                <a:latin typeface="Helvetica"/>
                <a:cs typeface="Helvetica"/>
              </a:rPr>
              <a:t>The only time your vote doesn’t count is when you </a:t>
            </a:r>
            <a:r>
              <a:rPr lang="en-US" sz="1100" u="sng" baseline="0" dirty="0">
                <a:latin typeface="Helvetica"/>
                <a:cs typeface="Helvetica"/>
              </a:rPr>
              <a:t>don’t vote</a:t>
            </a:r>
            <a:r>
              <a:rPr lang="en-US" sz="1100" baseline="0" dirty="0">
                <a:latin typeface="Helvetica"/>
                <a:cs typeface="Helvetica"/>
              </a:rPr>
              <a:t>. </a:t>
            </a:r>
            <a:endParaRPr lang="en-US" sz="1100" dirty="0">
              <a:latin typeface="Helvetica"/>
              <a:cs typeface="Helvetica"/>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F30AB14-DF57-2A42-8AFA-24EF46A8574E}" type="slidenum">
              <a:rPr lang="en-US" sz="1200">
                <a:latin typeface="Helvetica" charset="0"/>
              </a:rPr>
              <a:pPr eaLnBrk="1" hangingPunct="1"/>
              <a:t>8</a:t>
            </a:fld>
            <a:endParaRPr lang="en-US" sz="1200">
              <a:latin typeface="Helvetica" charset="0"/>
            </a:endParaRPr>
          </a:p>
        </p:txBody>
      </p:sp>
    </p:spTree>
    <p:extLst>
      <p:ext uri="{BB962C8B-B14F-4D97-AF65-F5344CB8AC3E}">
        <p14:creationId xmlns:p14="http://schemas.microsoft.com/office/powerpoint/2010/main" val="1871204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bookmarks &amp; review the important dates.</a:t>
            </a:r>
          </a:p>
        </p:txBody>
      </p:sp>
      <p:sp>
        <p:nvSpPr>
          <p:cNvPr id="4" name="Slide Number Placeholder 3"/>
          <p:cNvSpPr>
            <a:spLocks noGrp="1"/>
          </p:cNvSpPr>
          <p:nvPr>
            <p:ph type="sldNum" sz="quarter" idx="10"/>
          </p:nvPr>
        </p:nvSpPr>
        <p:spPr/>
        <p:txBody>
          <a:bodyPr/>
          <a:lstStyle/>
          <a:p>
            <a:fld id="{EBC3ADBA-FCD9-B242-B9FC-42C1D2CF6A8C}" type="slidenum">
              <a:rPr lang="en-US" smtClean="0"/>
              <a:t>9</a:t>
            </a:fld>
            <a:endParaRPr lang="en-US"/>
          </a:p>
        </p:txBody>
      </p:sp>
    </p:spTree>
    <p:extLst>
      <p:ext uri="{BB962C8B-B14F-4D97-AF65-F5344CB8AC3E}">
        <p14:creationId xmlns:p14="http://schemas.microsoft.com/office/powerpoint/2010/main" val="3486422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38229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384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568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9219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0413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076693-141C-134B-9382-C28A8B08DAEF}" type="datetimeFigureOut">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40523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076693-141C-134B-9382-C28A8B08DAEF}" type="datetimeFigureOut">
              <a:rPr lang="en-US" smtClean="0"/>
              <a:t>1/12/19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01647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076693-141C-134B-9382-C28A8B08DAEF}" type="datetimeFigureOut">
              <a:rPr lang="en-US" smtClean="0"/>
              <a:t>1/12/19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7408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76693-141C-134B-9382-C28A8B08DAEF}" type="datetimeFigureOut">
              <a:rPr lang="en-US" smtClean="0"/>
              <a:t>1/12/19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43471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87535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13311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025452"/>
            <a:ext cx="2133600" cy="69602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19668-0C2B-6F4F-8C1F-A4F4A2F7B207}" type="slidenum">
              <a:rPr lang="en-US" smtClean="0"/>
              <a:t>‹#›</a:t>
            </a:fld>
            <a:endParaRPr lang="en-US"/>
          </a:p>
        </p:txBody>
      </p:sp>
      <p:pic>
        <p:nvPicPr>
          <p:cNvPr id="8" name="Picture 7" descr="logo_open.eps"/>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02672" y="6126163"/>
            <a:ext cx="943794" cy="621741"/>
          </a:xfrm>
          <a:prstGeom prst="rect">
            <a:avLst/>
          </a:prstGeom>
        </p:spPr>
      </p:pic>
    </p:spTree>
    <p:extLst>
      <p:ext uri="{BB962C8B-B14F-4D97-AF65-F5344CB8AC3E}">
        <p14:creationId xmlns:p14="http://schemas.microsoft.com/office/powerpoint/2010/main" val="55991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78582" y="501751"/>
            <a:ext cx="2743201" cy="1828800"/>
          </a:xfrm>
          <a:prstGeom prst="rect">
            <a:avLst/>
          </a:prstGeom>
        </p:spPr>
      </p:pic>
      <p:pic>
        <p:nvPicPr>
          <p:cNvPr id="7" name="Content Placeholder 6"/>
          <p:cNvPicPr>
            <a:picLocks noGrp="1" noChangeAspect="1"/>
          </p:cNvPicPr>
          <p:nvPr>
            <p:ph sz="half" idx="2"/>
          </p:nvPr>
        </p:nvPicPr>
        <p:blipFill>
          <a:blip r:embed="rId4"/>
          <a:stretch>
            <a:fillRect/>
          </a:stretch>
        </p:blipFill>
        <p:spPr>
          <a:xfrm rot="769412">
            <a:off x="3906710" y="1453331"/>
            <a:ext cx="4800600" cy="2700337"/>
          </a:xfrm>
        </p:spPr>
      </p:pic>
      <p:sp>
        <p:nvSpPr>
          <p:cNvPr id="2" name="Slide Number Placeholder 1"/>
          <p:cNvSpPr>
            <a:spLocks noGrp="1"/>
          </p:cNvSpPr>
          <p:nvPr>
            <p:ph type="sldNum" sz="quarter" idx="12"/>
          </p:nvPr>
        </p:nvSpPr>
        <p:spPr/>
        <p:txBody>
          <a:bodyPr/>
          <a:lstStyle/>
          <a:p>
            <a:fld id="{86B19668-0C2B-6F4F-8C1F-A4F4A2F7B207}" type="slidenum">
              <a:rPr lang="en-US" smtClean="0"/>
              <a:t>1</a:t>
            </a:fld>
            <a:endParaRPr lang="en-US" dirty="0"/>
          </a:p>
        </p:txBody>
      </p:sp>
      <p:sp>
        <p:nvSpPr>
          <p:cNvPr id="9" name="Subtitle 2"/>
          <p:cNvSpPr>
            <a:spLocks noGrp="1"/>
          </p:cNvSpPr>
          <p:nvPr>
            <p:ph sz="half" idx="1"/>
          </p:nvPr>
        </p:nvSpPr>
        <p:spPr>
          <a:xfrm>
            <a:off x="326574" y="2568778"/>
            <a:ext cx="5672228" cy="3352152"/>
          </a:xfrm>
        </p:spPr>
        <p:txBody>
          <a:bodyPr rtlCol="0">
            <a:normAutofit/>
          </a:bodyPr>
          <a:lstStyle/>
          <a:p>
            <a:pPr algn="l" eaLnBrk="1" fontAlgn="auto" hangingPunct="1">
              <a:spcAft>
                <a:spcPts val="0"/>
              </a:spcAft>
              <a:buFont typeface="Arial"/>
              <a:buNone/>
              <a:defRPr/>
            </a:pPr>
            <a:r>
              <a:rPr lang="en-US" sz="4000" dirty="0">
                <a:solidFill>
                  <a:srgbClr val="000090"/>
                </a:solidFill>
                <a:cs typeface="Helvetica"/>
              </a:rPr>
              <a:t>Empowering</a:t>
            </a:r>
          </a:p>
          <a:p>
            <a:pPr algn="l" eaLnBrk="1" fontAlgn="auto" hangingPunct="1">
              <a:spcAft>
                <a:spcPts val="0"/>
              </a:spcAft>
              <a:buFont typeface="Arial"/>
              <a:buNone/>
              <a:defRPr/>
            </a:pPr>
            <a:r>
              <a:rPr lang="en-US" sz="4000" dirty="0">
                <a:solidFill>
                  <a:srgbClr val="000090"/>
                </a:solidFill>
                <a:cs typeface="Helvetica"/>
              </a:rPr>
              <a:t>    voters</a:t>
            </a:r>
          </a:p>
          <a:p>
            <a:pPr algn="l" eaLnBrk="1" fontAlgn="auto" hangingPunct="1">
              <a:spcAft>
                <a:spcPts val="0"/>
              </a:spcAft>
              <a:buFont typeface="Arial"/>
              <a:buNone/>
              <a:defRPr/>
            </a:pPr>
            <a:r>
              <a:rPr lang="en-US" sz="4000" dirty="0">
                <a:solidFill>
                  <a:srgbClr val="000090"/>
                </a:solidFill>
                <a:cs typeface="Helvetica"/>
              </a:rPr>
              <a:t>	       Defending</a:t>
            </a:r>
          </a:p>
          <a:p>
            <a:pPr algn="l" eaLnBrk="1" fontAlgn="auto" hangingPunct="1">
              <a:spcAft>
                <a:spcPts val="0"/>
              </a:spcAft>
              <a:buFont typeface="Arial"/>
              <a:buNone/>
              <a:defRPr/>
            </a:pPr>
            <a:r>
              <a:rPr lang="en-US" sz="4000" dirty="0">
                <a:solidFill>
                  <a:srgbClr val="000090"/>
                </a:solidFill>
                <a:cs typeface="Helvetica"/>
              </a:rPr>
              <a:t>                 democracy</a:t>
            </a:r>
          </a:p>
          <a:p>
            <a:pPr>
              <a:defRPr/>
            </a:pPr>
            <a:endParaRPr lang="en-US" dirty="0">
              <a:solidFill>
                <a:srgbClr val="000090"/>
              </a:solidFill>
              <a:cs typeface="Helvetica"/>
            </a:endParaRPr>
          </a:p>
        </p:txBody>
      </p:sp>
      <p:sp>
        <p:nvSpPr>
          <p:cNvPr id="6" name="TextBox 5">
            <a:extLst>
              <a:ext uri="{FF2B5EF4-FFF2-40B4-BE49-F238E27FC236}">
                <a16:creationId xmlns:a16="http://schemas.microsoft.com/office/drawing/2014/main" id="{C4B8E1DB-34C0-CE4C-B73F-57C6458BDA0B}"/>
              </a:ext>
            </a:extLst>
          </p:cNvPr>
          <p:cNvSpPr txBox="1"/>
          <p:nvPr/>
        </p:nvSpPr>
        <p:spPr>
          <a:xfrm>
            <a:off x="2198551" y="6202699"/>
            <a:ext cx="5865708" cy="523220"/>
          </a:xfrm>
          <a:prstGeom prst="rect">
            <a:avLst/>
          </a:prstGeom>
          <a:noFill/>
        </p:spPr>
        <p:txBody>
          <a:bodyPr wrap="none" rtlCol="0">
            <a:spAutoFit/>
          </a:bodyPr>
          <a:lstStyle/>
          <a:p>
            <a:pPr algn="ctr"/>
            <a:r>
              <a:rPr lang="en-US" sz="2800" dirty="0"/>
              <a:t>League of Women Voters – Comal Area</a:t>
            </a:r>
          </a:p>
        </p:txBody>
      </p:sp>
      <p:sp>
        <p:nvSpPr>
          <p:cNvPr id="3" name="TextBox 2">
            <a:extLst>
              <a:ext uri="{FF2B5EF4-FFF2-40B4-BE49-F238E27FC236}">
                <a16:creationId xmlns:a16="http://schemas.microsoft.com/office/drawing/2014/main" id="{15D3F835-9866-EE4D-8579-EA5F2946C2C8}"/>
              </a:ext>
            </a:extLst>
          </p:cNvPr>
          <p:cNvSpPr txBox="1"/>
          <p:nvPr/>
        </p:nvSpPr>
        <p:spPr>
          <a:xfrm>
            <a:off x="326574" y="6421663"/>
            <a:ext cx="1014188" cy="276999"/>
          </a:xfrm>
          <a:prstGeom prst="rect">
            <a:avLst/>
          </a:prstGeom>
          <a:noFill/>
        </p:spPr>
        <p:txBody>
          <a:bodyPr wrap="none" rtlCol="0">
            <a:spAutoFit/>
          </a:bodyPr>
          <a:lstStyle/>
          <a:p>
            <a:r>
              <a:rPr lang="en-US" sz="1200" dirty="0">
                <a:solidFill>
                  <a:schemeClr val="tx1">
                    <a:lumMod val="50000"/>
                    <a:lumOff val="50000"/>
                  </a:schemeClr>
                </a:solidFill>
              </a:rPr>
              <a:t>January 2019</a:t>
            </a:r>
          </a:p>
        </p:txBody>
      </p:sp>
    </p:spTree>
    <p:extLst>
      <p:ext uri="{BB962C8B-B14F-4D97-AF65-F5344CB8AC3E}">
        <p14:creationId xmlns:p14="http://schemas.microsoft.com/office/powerpoint/2010/main" val="72237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187397"/>
            <a:ext cx="8229600" cy="81205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i="0" u="none" strike="noStrike" cap="none" dirty="0">
                <a:solidFill>
                  <a:schemeClr val="dk1"/>
                </a:solidFill>
                <a:latin typeface="Calibri"/>
                <a:ea typeface="Calibri"/>
                <a:cs typeface="Calibri"/>
                <a:sym typeface="Calibri"/>
              </a:rPr>
              <a:t>Voter Information Websites</a:t>
            </a:r>
          </a:p>
        </p:txBody>
      </p:sp>
      <p:sp>
        <p:nvSpPr>
          <p:cNvPr id="148" name="Shape 148"/>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a:solidFill>
                  <a:srgbClr val="888888"/>
                </a:solidFill>
                <a:latin typeface="Calibri"/>
                <a:ea typeface="Calibri"/>
                <a:cs typeface="Calibri"/>
                <a:sym typeface="Calibri"/>
              </a:rPr>
              <a:t>League of Women Voters</a:t>
            </a:r>
          </a:p>
        </p:txBody>
      </p:sp>
      <p:sp>
        <p:nvSpPr>
          <p:cNvPr id="149" name="Shape 1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10</a:t>
            </a:fld>
            <a:endParaRPr lang="en-US" sz="1200">
              <a:solidFill>
                <a:srgbClr val="888888"/>
              </a:solidFill>
              <a:latin typeface="Calibri"/>
              <a:ea typeface="Calibri"/>
              <a:cs typeface="Calibri"/>
              <a:sym typeface="Calibri"/>
            </a:endParaRPr>
          </a:p>
        </p:txBody>
      </p:sp>
      <p:sp>
        <p:nvSpPr>
          <p:cNvPr id="150" name="Shape 150"/>
          <p:cNvSpPr txBox="1"/>
          <p:nvPr/>
        </p:nvSpPr>
        <p:spPr>
          <a:xfrm>
            <a:off x="457200" y="1327627"/>
            <a:ext cx="4455958" cy="16312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dirty="0">
                <a:solidFill>
                  <a:srgbClr val="800000"/>
                </a:solidFill>
                <a:latin typeface="Calibri"/>
                <a:ea typeface="Calibri"/>
                <a:cs typeface="Calibri"/>
                <a:sym typeface="Calibri"/>
              </a:rPr>
              <a:t>VOTE</a:t>
            </a:r>
            <a:r>
              <a:rPr lang="en-US" sz="4000" b="1" dirty="0">
                <a:solidFill>
                  <a:srgbClr val="000090"/>
                </a:solidFill>
                <a:latin typeface="Calibri"/>
                <a:ea typeface="Calibri"/>
                <a:cs typeface="Calibri"/>
                <a:sym typeface="Calibri"/>
              </a:rPr>
              <a:t>411.org</a:t>
            </a:r>
          </a:p>
          <a:p>
            <a:pPr marL="0" marR="0" lvl="0" indent="0" algn="l" rtl="0">
              <a:spcBef>
                <a:spcPts val="0"/>
              </a:spcBef>
              <a:buSzPct val="25000"/>
              <a:buNone/>
            </a:pPr>
            <a:r>
              <a:rPr lang="en-US" sz="2000" dirty="0">
                <a:solidFill>
                  <a:srgbClr val="000090"/>
                </a:solidFill>
                <a:latin typeface="Calibri"/>
                <a:ea typeface="Calibri"/>
                <a:cs typeface="Calibri"/>
                <a:sym typeface="Calibri"/>
              </a:rPr>
              <a:t>Election Information You Need</a:t>
            </a:r>
          </a:p>
          <a:p>
            <a:pPr marL="0" marR="0" lvl="0" indent="0" algn="l" rtl="0">
              <a:spcBef>
                <a:spcPts val="0"/>
              </a:spcBef>
              <a:buSzPct val="25000"/>
              <a:buNone/>
            </a:pPr>
            <a:r>
              <a:rPr lang="en-US" sz="2000" dirty="0">
                <a:solidFill>
                  <a:schemeClr val="dk1"/>
                </a:solidFill>
                <a:latin typeface="Calibri"/>
                <a:ea typeface="Calibri"/>
                <a:cs typeface="Calibri"/>
                <a:sym typeface="Calibri"/>
              </a:rPr>
              <a:t>Enter your address to get</a:t>
            </a:r>
          </a:p>
          <a:p>
            <a:pPr marL="0" marR="0" lvl="0" indent="0" algn="l" rtl="0">
              <a:spcBef>
                <a:spcPts val="0"/>
              </a:spcBef>
              <a:buSzPct val="25000"/>
              <a:buNone/>
            </a:pPr>
            <a:r>
              <a:rPr lang="en-US" sz="2000" dirty="0">
                <a:solidFill>
                  <a:schemeClr val="dk1"/>
                </a:solidFill>
                <a:latin typeface="Calibri"/>
                <a:ea typeface="Calibri"/>
                <a:cs typeface="Calibri"/>
                <a:sym typeface="Calibri"/>
              </a:rPr>
              <a:t>personalized election information</a:t>
            </a:r>
          </a:p>
        </p:txBody>
      </p:sp>
      <p:sp>
        <p:nvSpPr>
          <p:cNvPr id="151" name="Shape 151"/>
          <p:cNvSpPr txBox="1"/>
          <p:nvPr/>
        </p:nvSpPr>
        <p:spPr>
          <a:xfrm>
            <a:off x="3766551" y="947074"/>
            <a:ext cx="4914712" cy="163121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4000" b="1" dirty="0" err="1">
                <a:solidFill>
                  <a:srgbClr val="000090"/>
                </a:solidFill>
                <a:latin typeface="Calibri"/>
                <a:ea typeface="Calibri"/>
                <a:cs typeface="Calibri"/>
                <a:sym typeface="Calibri"/>
              </a:rPr>
              <a:t>Vote</a:t>
            </a:r>
            <a:r>
              <a:rPr lang="en-US" sz="4000" b="1" dirty="0" err="1">
                <a:solidFill>
                  <a:srgbClr val="800000"/>
                </a:solidFill>
                <a:latin typeface="Calibri"/>
                <a:ea typeface="Calibri"/>
                <a:cs typeface="Calibri"/>
                <a:sym typeface="Calibri"/>
              </a:rPr>
              <a:t>Texas</a:t>
            </a:r>
            <a:r>
              <a:rPr lang="en-US" sz="4000" b="1" dirty="0" err="1">
                <a:solidFill>
                  <a:srgbClr val="000090"/>
                </a:solidFill>
                <a:latin typeface="Calibri"/>
                <a:ea typeface="Calibri"/>
                <a:cs typeface="Calibri"/>
                <a:sym typeface="Calibri"/>
              </a:rPr>
              <a:t>.gov</a:t>
            </a:r>
            <a:endParaRPr lang="en-US" sz="4000" b="1" dirty="0">
              <a:solidFill>
                <a:srgbClr val="000090"/>
              </a:solidFill>
              <a:latin typeface="Calibri"/>
              <a:ea typeface="Calibri"/>
              <a:cs typeface="Calibri"/>
              <a:sym typeface="Calibri"/>
            </a:endParaRPr>
          </a:p>
          <a:p>
            <a:pPr marL="0" marR="0" lvl="0" indent="0" algn="r" rtl="0">
              <a:spcBef>
                <a:spcPts val="0"/>
              </a:spcBef>
              <a:buSzPct val="25000"/>
              <a:buNone/>
            </a:pPr>
            <a:r>
              <a:rPr lang="en-US" sz="2000" dirty="0">
                <a:solidFill>
                  <a:srgbClr val="000090"/>
                </a:solidFill>
                <a:latin typeface="Calibri"/>
                <a:ea typeface="Calibri"/>
                <a:cs typeface="Calibri"/>
                <a:sym typeface="Calibri"/>
              </a:rPr>
              <a:t>Texas Secretary of State</a:t>
            </a:r>
          </a:p>
          <a:p>
            <a:pPr marL="0" marR="0" lvl="0" indent="0" algn="r" rtl="0">
              <a:spcBef>
                <a:spcPts val="0"/>
              </a:spcBef>
              <a:buSzPct val="25000"/>
              <a:buNone/>
            </a:pPr>
            <a:r>
              <a:rPr lang="en-US" sz="2000" dirty="0">
                <a:solidFill>
                  <a:schemeClr val="dk1"/>
                </a:solidFill>
                <a:latin typeface="Calibri"/>
                <a:ea typeface="Calibri"/>
                <a:cs typeface="Calibri"/>
                <a:sym typeface="Calibri"/>
              </a:rPr>
              <a:t>1-800-252-VOTE</a:t>
            </a:r>
          </a:p>
          <a:p>
            <a:pPr marL="0" marR="0" lvl="0" indent="0" algn="r" rtl="0">
              <a:spcBef>
                <a:spcPts val="0"/>
              </a:spcBef>
              <a:buSzPct val="25000"/>
              <a:buNone/>
            </a:pPr>
            <a:r>
              <a:rPr lang="en-US" sz="2000" dirty="0">
                <a:solidFill>
                  <a:schemeClr val="dk1"/>
                </a:solidFill>
                <a:latin typeface="Calibri"/>
                <a:ea typeface="Calibri"/>
                <a:cs typeface="Calibri"/>
                <a:sym typeface="Calibri"/>
              </a:rPr>
              <a:t>Who – When – Where - How - What</a:t>
            </a:r>
          </a:p>
        </p:txBody>
      </p:sp>
      <p:sp>
        <p:nvSpPr>
          <p:cNvPr id="152" name="Shape 152"/>
          <p:cNvSpPr txBox="1"/>
          <p:nvPr/>
        </p:nvSpPr>
        <p:spPr>
          <a:xfrm>
            <a:off x="2727506" y="3067002"/>
            <a:ext cx="6084581" cy="163121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3600" b="1" dirty="0" err="1">
                <a:solidFill>
                  <a:srgbClr val="800000"/>
                </a:solidFill>
                <a:latin typeface="Calibri"/>
                <a:ea typeface="Calibri"/>
                <a:cs typeface="Calibri"/>
                <a:sym typeface="Calibri"/>
              </a:rPr>
              <a:t>Co</a:t>
            </a:r>
            <a:r>
              <a:rPr lang="en-US" sz="3600" b="1" dirty="0" err="1">
                <a:solidFill>
                  <a:srgbClr val="000090"/>
                </a:solidFill>
                <a:latin typeface="Calibri"/>
                <a:ea typeface="Calibri"/>
                <a:cs typeface="Calibri"/>
                <a:sym typeface="Calibri"/>
              </a:rPr>
              <a:t>.Comal.</a:t>
            </a:r>
            <a:r>
              <a:rPr lang="en-US" sz="3600" b="1" dirty="0" err="1">
                <a:solidFill>
                  <a:srgbClr val="800000"/>
                </a:solidFill>
                <a:latin typeface="Calibri"/>
                <a:ea typeface="Calibri"/>
                <a:cs typeface="Calibri"/>
                <a:sym typeface="Calibri"/>
              </a:rPr>
              <a:t>TX</a:t>
            </a:r>
            <a:r>
              <a:rPr lang="en-US" sz="3600" b="1" dirty="0" err="1">
                <a:solidFill>
                  <a:srgbClr val="000090"/>
                </a:solidFill>
                <a:latin typeface="Calibri"/>
                <a:ea typeface="Calibri"/>
                <a:cs typeface="Calibri"/>
                <a:sym typeface="Calibri"/>
              </a:rPr>
              <a:t>.US</a:t>
            </a:r>
            <a:r>
              <a:rPr lang="en-US" sz="3600" b="1" dirty="0">
                <a:solidFill>
                  <a:srgbClr val="000090"/>
                </a:solidFill>
                <a:latin typeface="Calibri"/>
                <a:ea typeface="Calibri"/>
                <a:cs typeface="Calibri"/>
                <a:sym typeface="Calibri"/>
              </a:rPr>
              <a:t>/</a:t>
            </a:r>
            <a:r>
              <a:rPr lang="en-US" sz="3600" b="1" dirty="0" err="1">
                <a:solidFill>
                  <a:srgbClr val="800000"/>
                </a:solidFill>
                <a:latin typeface="Calibri"/>
                <a:ea typeface="Calibri"/>
                <a:cs typeface="Calibri"/>
                <a:sym typeface="Calibri"/>
              </a:rPr>
              <a:t>Elections</a:t>
            </a:r>
            <a:r>
              <a:rPr lang="en-US" sz="3600" b="1" dirty="0" err="1">
                <a:solidFill>
                  <a:srgbClr val="000090"/>
                </a:solidFill>
                <a:latin typeface="Calibri"/>
                <a:ea typeface="Calibri"/>
                <a:cs typeface="Calibri"/>
                <a:sym typeface="Calibri"/>
              </a:rPr>
              <a:t>.htm</a:t>
            </a:r>
            <a:endParaRPr lang="en-US" sz="3600" b="1" dirty="0">
              <a:solidFill>
                <a:srgbClr val="000090"/>
              </a:solidFill>
              <a:latin typeface="Calibri"/>
              <a:ea typeface="Calibri"/>
              <a:cs typeface="Calibri"/>
              <a:sym typeface="Calibri"/>
            </a:endParaRPr>
          </a:p>
          <a:p>
            <a:pPr marL="0" marR="0" lvl="0" indent="0" algn="r" rtl="0">
              <a:spcBef>
                <a:spcPts val="0"/>
              </a:spcBef>
              <a:buSzPct val="25000"/>
              <a:buNone/>
            </a:pPr>
            <a:r>
              <a:rPr lang="en-US" sz="2000" dirty="0">
                <a:solidFill>
                  <a:srgbClr val="000090"/>
                </a:solidFill>
                <a:latin typeface="Calibri"/>
                <a:ea typeface="Calibri"/>
                <a:cs typeface="Calibri"/>
                <a:sym typeface="Calibri"/>
              </a:rPr>
              <a:t>Comal County Elections Office</a:t>
            </a:r>
          </a:p>
          <a:p>
            <a:pPr marL="0" marR="0" lvl="0" indent="0" algn="r" rtl="0">
              <a:spcBef>
                <a:spcPts val="0"/>
              </a:spcBef>
              <a:buSzPct val="25000"/>
              <a:buNone/>
            </a:pPr>
            <a:r>
              <a:rPr lang="en-US" sz="2000" dirty="0">
                <a:solidFill>
                  <a:schemeClr val="dk1"/>
                </a:solidFill>
                <a:latin typeface="Calibri"/>
                <a:ea typeface="Calibri"/>
                <a:cs typeface="Calibri"/>
                <a:sym typeface="Calibri"/>
              </a:rPr>
              <a:t>830-221-1352</a:t>
            </a:r>
          </a:p>
          <a:p>
            <a:pPr marL="0" marR="0" lvl="0" indent="0" algn="r" rtl="0">
              <a:spcBef>
                <a:spcPts val="0"/>
              </a:spcBef>
              <a:buSzPct val="25000"/>
              <a:buNone/>
            </a:pPr>
            <a:r>
              <a:rPr lang="en-US" sz="2000" dirty="0">
                <a:solidFill>
                  <a:schemeClr val="dk1"/>
                </a:solidFill>
                <a:latin typeface="Calibri"/>
                <a:ea typeface="Calibri"/>
                <a:cs typeface="Calibri"/>
                <a:sym typeface="Calibri"/>
              </a:rPr>
              <a:t>for polling places &amp; sample ballot</a:t>
            </a:r>
          </a:p>
        </p:txBody>
      </p:sp>
      <p:sp>
        <p:nvSpPr>
          <p:cNvPr id="153" name="Shape 153"/>
          <p:cNvSpPr txBox="1"/>
          <p:nvPr/>
        </p:nvSpPr>
        <p:spPr>
          <a:xfrm>
            <a:off x="436237" y="4188319"/>
            <a:ext cx="4455958" cy="13234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dirty="0" err="1">
                <a:solidFill>
                  <a:srgbClr val="000090"/>
                </a:solidFill>
                <a:latin typeface="Calibri"/>
                <a:ea typeface="Calibri"/>
                <a:cs typeface="Calibri"/>
                <a:sym typeface="Calibri"/>
              </a:rPr>
              <a:t>LWV</a:t>
            </a:r>
            <a:r>
              <a:rPr lang="en-US" sz="4000" b="1" dirty="0" err="1">
                <a:solidFill>
                  <a:srgbClr val="800000"/>
                </a:solidFill>
                <a:latin typeface="Calibri"/>
                <a:ea typeface="Calibri"/>
                <a:cs typeface="Calibri"/>
                <a:sym typeface="Calibri"/>
              </a:rPr>
              <a:t>Comal.org</a:t>
            </a:r>
            <a:endParaRPr lang="en-US" sz="4000" b="1" dirty="0">
              <a:solidFill>
                <a:srgbClr val="800000"/>
              </a:solidFill>
              <a:latin typeface="Calibri"/>
              <a:ea typeface="Calibri"/>
              <a:cs typeface="Calibri"/>
              <a:sym typeface="Calibri"/>
            </a:endParaRPr>
          </a:p>
          <a:p>
            <a:pPr marL="0" marR="0" lvl="0" indent="0" algn="l" rtl="0">
              <a:spcBef>
                <a:spcPts val="0"/>
              </a:spcBef>
              <a:buSzPct val="25000"/>
              <a:buNone/>
            </a:pPr>
            <a:r>
              <a:rPr lang="en-US" sz="2000" dirty="0">
                <a:solidFill>
                  <a:srgbClr val="000090"/>
                </a:solidFill>
                <a:latin typeface="Calibri"/>
                <a:ea typeface="Calibri"/>
                <a:cs typeface="Calibri"/>
                <a:sym typeface="Calibri"/>
              </a:rPr>
              <a:t>A local nonpartisan resource</a:t>
            </a:r>
          </a:p>
          <a:p>
            <a:pPr marL="0" marR="0" lvl="0" indent="0" algn="l" rtl="0">
              <a:spcBef>
                <a:spcPts val="0"/>
              </a:spcBef>
              <a:buSzPct val="25000"/>
              <a:buNone/>
            </a:pPr>
            <a:r>
              <a:rPr lang="en-US" sz="2000" dirty="0">
                <a:solidFill>
                  <a:schemeClr val="dk1"/>
                </a:solidFill>
                <a:latin typeface="Calibri"/>
                <a:ea typeface="Calibri"/>
                <a:cs typeface="Calibri"/>
                <a:sym typeface="Calibri"/>
              </a:rPr>
              <a:t>for voting &amp; public policy issues</a:t>
            </a:r>
          </a:p>
        </p:txBody>
      </p:sp>
      <p:sp>
        <p:nvSpPr>
          <p:cNvPr id="9" name="Shape 153"/>
          <p:cNvSpPr txBox="1"/>
          <p:nvPr/>
        </p:nvSpPr>
        <p:spPr>
          <a:xfrm>
            <a:off x="4299998" y="4818064"/>
            <a:ext cx="4455958" cy="132343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4000" b="1" dirty="0" err="1">
                <a:solidFill>
                  <a:srgbClr val="000090"/>
                </a:solidFill>
                <a:latin typeface="Calibri"/>
                <a:ea typeface="Calibri"/>
                <a:cs typeface="Calibri"/>
                <a:sym typeface="Calibri"/>
              </a:rPr>
              <a:t>LWV</a:t>
            </a:r>
            <a:r>
              <a:rPr lang="en-US" sz="4000" b="1" dirty="0" err="1">
                <a:solidFill>
                  <a:srgbClr val="800000"/>
                </a:solidFill>
                <a:latin typeface="Calibri"/>
                <a:ea typeface="Calibri"/>
                <a:cs typeface="Calibri"/>
                <a:sym typeface="Calibri"/>
              </a:rPr>
              <a:t>Texas</a:t>
            </a:r>
            <a:r>
              <a:rPr lang="en-US" sz="4000" b="1" dirty="0" err="1">
                <a:solidFill>
                  <a:srgbClr val="000090"/>
                </a:solidFill>
                <a:latin typeface="Calibri"/>
                <a:ea typeface="Calibri"/>
                <a:cs typeface="Calibri"/>
                <a:sym typeface="Calibri"/>
              </a:rPr>
              <a:t>.org</a:t>
            </a:r>
            <a:endParaRPr lang="en-US" sz="4000" b="1" dirty="0">
              <a:solidFill>
                <a:srgbClr val="000090"/>
              </a:solidFill>
              <a:latin typeface="Calibri"/>
              <a:ea typeface="Calibri"/>
              <a:cs typeface="Calibri"/>
              <a:sym typeface="Calibri"/>
            </a:endParaRPr>
          </a:p>
          <a:p>
            <a:pPr marL="0" marR="0" lvl="0" indent="0" algn="r" rtl="0">
              <a:spcBef>
                <a:spcPts val="0"/>
              </a:spcBef>
              <a:buSzPct val="25000"/>
              <a:buNone/>
            </a:pPr>
            <a:r>
              <a:rPr lang="en-US" sz="2000" dirty="0">
                <a:solidFill>
                  <a:srgbClr val="000090"/>
                </a:solidFill>
                <a:latin typeface="Calibri"/>
                <a:ea typeface="Calibri"/>
                <a:cs typeface="Calibri"/>
                <a:sym typeface="Calibri"/>
              </a:rPr>
              <a:t>A nonpartisan resource</a:t>
            </a:r>
          </a:p>
          <a:p>
            <a:pPr marL="0" marR="0" lvl="0" indent="0" algn="r" rtl="0">
              <a:spcBef>
                <a:spcPts val="0"/>
              </a:spcBef>
              <a:buSzPct val="25000"/>
              <a:buNone/>
            </a:pPr>
            <a:r>
              <a:rPr lang="en-US" sz="2000" dirty="0">
                <a:solidFill>
                  <a:schemeClr val="dk1"/>
                </a:solidFill>
                <a:latin typeface="Calibri"/>
                <a:ea typeface="Calibri"/>
                <a:cs typeface="Calibri"/>
                <a:sym typeface="Calibri"/>
              </a:rPr>
              <a:t>for state public policy issues</a:t>
            </a:r>
          </a:p>
        </p:txBody>
      </p:sp>
    </p:spTree>
    <p:extLst>
      <p:ext uri="{BB962C8B-B14F-4D97-AF65-F5344CB8AC3E}">
        <p14:creationId xmlns:p14="http://schemas.microsoft.com/office/powerpoint/2010/main" val="3628900664"/>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Title 3"/>
          <p:cNvSpPr>
            <a:spLocks noGrp="1"/>
          </p:cNvSpPr>
          <p:nvPr>
            <p:ph type="title"/>
          </p:nvPr>
        </p:nvSpPr>
        <p:spPr>
          <a:xfrm>
            <a:off x="472006" y="418476"/>
            <a:ext cx="7513638" cy="794531"/>
          </a:xfrm>
        </p:spPr>
        <p:txBody>
          <a:bodyPr/>
          <a:lstStyle/>
          <a:p>
            <a:r>
              <a:rPr lang="en-US" altLang="en-US" sz="4000" dirty="0">
                <a:solidFill>
                  <a:srgbClr val="000090"/>
                </a:solidFill>
              </a:rPr>
              <a:t>Plan to be a voter …</a:t>
            </a:r>
          </a:p>
        </p:txBody>
      </p:sp>
      <p:pic>
        <p:nvPicPr>
          <p:cNvPr id="68610" name="Content Placeholder 6" descr="World&amp;Voting.gif"/>
          <p:cNvPicPr>
            <a:picLocks noGrp="1" noChangeAspect="1"/>
          </p:cNvPicPr>
          <p:nvPr>
            <p:ph idx="1"/>
          </p:nvPr>
        </p:nvPicPr>
        <p:blipFill>
          <a:blip r:embed="rId3">
            <a:extLst>
              <a:ext uri="{28A0092B-C50C-407E-A947-70E740481C1C}">
                <a14:useLocalDpi xmlns:a14="http://schemas.microsoft.com/office/drawing/2010/main"/>
              </a:ext>
            </a:extLst>
          </a:blip>
          <a:srcRect t="-22218" b="-22218"/>
          <a:stretch>
            <a:fillRect/>
          </a:stretch>
        </p:blipFill>
        <p:spPr>
          <a:xfrm>
            <a:off x="2832694" y="280837"/>
            <a:ext cx="6144036" cy="7034500"/>
          </a:xfrm>
        </p:spPr>
      </p:pic>
      <p:sp>
        <p:nvSpPr>
          <p:cNvPr id="68611" name="Text Placeholder 5"/>
          <p:cNvSpPr>
            <a:spLocks noGrp="1"/>
          </p:cNvSpPr>
          <p:nvPr>
            <p:ph type="body" sz="half" idx="2"/>
          </p:nvPr>
        </p:nvSpPr>
        <p:spPr>
          <a:xfrm>
            <a:off x="385045" y="1161789"/>
            <a:ext cx="2405063" cy="4691063"/>
          </a:xfrm>
        </p:spPr>
        <p:txBody>
          <a:bodyPr/>
          <a:lstStyle/>
          <a:p>
            <a:endParaRPr lang="en-US" altLang="en-US" dirty="0"/>
          </a:p>
          <a:p>
            <a:r>
              <a:rPr lang="en-US" altLang="en-US" sz="3200" dirty="0">
                <a:solidFill>
                  <a:srgbClr val="000090"/>
                </a:solidFill>
              </a:rPr>
              <a:t>How difficult will it be for you to be a voter in the upcoming election?</a:t>
            </a:r>
          </a:p>
        </p:txBody>
      </p:sp>
      <p:sp>
        <p:nvSpPr>
          <p:cNvPr id="2" name="Footer Placeholder 1"/>
          <p:cNvSpPr>
            <a:spLocks noGrp="1"/>
          </p:cNvSpPr>
          <p:nvPr>
            <p:ph type="ftr" sz="quarter" idx="11"/>
          </p:nvPr>
        </p:nvSpPr>
        <p:spPr>
          <a:xfrm>
            <a:off x="3124199" y="6457360"/>
            <a:ext cx="4235738" cy="365125"/>
          </a:xfrm>
        </p:spPr>
        <p:txBody>
          <a:bodyPr/>
          <a:lstStyle/>
          <a:p>
            <a:pPr>
              <a:defRPr/>
            </a:pPr>
            <a:r>
              <a:rPr lang="en-US" dirty="0"/>
              <a:t>Cartoon from http://</a:t>
            </a:r>
            <a:r>
              <a:rPr lang="en-US" dirty="0" err="1"/>
              <a:t>raesidecartoon.com</a:t>
            </a:r>
            <a:r>
              <a:rPr lang="en-US" dirty="0"/>
              <a:t>/vault/voting-3/</a:t>
            </a:r>
          </a:p>
          <a:p>
            <a:pPr>
              <a:defRPr/>
            </a:pPr>
            <a:endParaRPr lang="en-US" dirty="0"/>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34180B8-02CD-4E74-AC23-A9CD19F319A3}" type="slidenum">
              <a:rPr lang="en-US" altLang="en-US">
                <a:solidFill>
                  <a:srgbClr val="898989"/>
                </a:solidFill>
              </a:rPr>
              <a:pPr/>
              <a:t>11</a:t>
            </a:fld>
            <a:endParaRPr lang="en-US" altLang="en-US">
              <a:solidFill>
                <a:srgbClr val="898989"/>
              </a:solidFill>
            </a:endParaRPr>
          </a:p>
        </p:txBody>
      </p:sp>
      <p:pic>
        <p:nvPicPr>
          <p:cNvPr id="8" name="Picture 8" descr="Vote_It_Count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21280592">
            <a:off x="149268" y="4915735"/>
            <a:ext cx="2521988" cy="141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3910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ote-word-cloud.jpg"/>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2366632" y="3070671"/>
            <a:ext cx="6777368" cy="3787329"/>
          </a:xfrm>
        </p:spPr>
      </p:pic>
      <p:pic>
        <p:nvPicPr>
          <p:cNvPr id="5" name="Picture Placeholder 8" descr="democracywordcloud.jpg"/>
          <p:cNvPicPr>
            <a:picLocks noGrp="1" noChangeAspect="1"/>
          </p:cNvPicPr>
          <p:nvPr>
            <p:ph type="pic" idx="1"/>
          </p:nvPr>
        </p:nvPicPr>
        <p:blipFill>
          <a:blip r:embed="rId4">
            <a:extLst>
              <a:ext uri="{28A0092B-C50C-407E-A947-70E740481C1C}">
                <a14:useLocalDpi xmlns:a14="http://schemas.microsoft.com/office/drawing/2010/main"/>
              </a:ext>
            </a:extLst>
          </a:blip>
          <a:srcRect/>
          <a:stretch>
            <a:fillRect/>
          </a:stretch>
        </p:blipFill>
        <p:spPr>
          <a:xfrm>
            <a:off x="528017" y="299647"/>
            <a:ext cx="5612249" cy="3253314"/>
          </a:xfrm>
        </p:spPr>
      </p:pic>
      <p:sp>
        <p:nvSpPr>
          <p:cNvPr id="2" name="Slide Number Placeholder 1"/>
          <p:cNvSpPr>
            <a:spLocks noGrp="1"/>
          </p:cNvSpPr>
          <p:nvPr>
            <p:ph type="sldNum" sz="quarter" idx="12"/>
          </p:nvPr>
        </p:nvSpPr>
        <p:spPr/>
        <p:txBody>
          <a:bodyPr/>
          <a:lstStyle/>
          <a:p>
            <a:fld id="{86B19668-0C2B-6F4F-8C1F-A4F4A2F7B207}" type="slidenum">
              <a:rPr lang="en-US" smtClean="0"/>
              <a:t>2</a:t>
            </a:fld>
            <a:endParaRPr lang="en-US"/>
          </a:p>
        </p:txBody>
      </p:sp>
    </p:spTree>
    <p:extLst>
      <p:ext uri="{BB962C8B-B14F-4D97-AF65-F5344CB8AC3E}">
        <p14:creationId xmlns:p14="http://schemas.microsoft.com/office/powerpoint/2010/main" val="1241304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t>% Voting Eligible Population* That Voted, U.S., Presidential Elections, 1940-2016</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0727243"/>
              </p:ext>
            </p:extLst>
          </p:nvPr>
        </p:nvGraphicFramePr>
        <p:xfrm>
          <a:off x="457200" y="141763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304875" y="4847535"/>
            <a:ext cx="496650" cy="461665"/>
          </a:xfrm>
          <a:prstGeom prst="rect">
            <a:avLst/>
          </a:prstGeom>
          <a:noFill/>
        </p:spPr>
        <p:txBody>
          <a:bodyPr wrap="none" rtlCol="0">
            <a:spAutoFit/>
          </a:bodyPr>
          <a:lstStyle/>
          <a:p>
            <a:r>
              <a:rPr lang="en-US" sz="2400" b="1" dirty="0">
                <a:solidFill>
                  <a:srgbClr val="000090"/>
                </a:solidFill>
              </a:rPr>
              <a:t>52</a:t>
            </a:r>
          </a:p>
        </p:txBody>
      </p:sp>
      <p:sp>
        <p:nvSpPr>
          <p:cNvPr id="9" name="TextBox 8"/>
          <p:cNvSpPr txBox="1"/>
          <p:nvPr/>
        </p:nvSpPr>
        <p:spPr>
          <a:xfrm>
            <a:off x="7302860" y="1935216"/>
            <a:ext cx="496650" cy="461665"/>
          </a:xfrm>
          <a:prstGeom prst="rect">
            <a:avLst/>
          </a:prstGeom>
          <a:noFill/>
        </p:spPr>
        <p:txBody>
          <a:bodyPr wrap="none" rtlCol="0">
            <a:spAutoFit/>
          </a:bodyPr>
          <a:lstStyle/>
          <a:p>
            <a:r>
              <a:rPr lang="en-US" sz="2400" b="1" dirty="0">
                <a:solidFill>
                  <a:srgbClr val="000090"/>
                </a:solidFill>
              </a:rPr>
              <a:t>62</a:t>
            </a:r>
          </a:p>
        </p:txBody>
      </p:sp>
      <p:sp>
        <p:nvSpPr>
          <p:cNvPr id="11" name="TextBox 10"/>
          <p:cNvSpPr txBox="1"/>
          <p:nvPr/>
        </p:nvSpPr>
        <p:spPr>
          <a:xfrm>
            <a:off x="3199177" y="1417638"/>
            <a:ext cx="496650" cy="461665"/>
          </a:xfrm>
          <a:prstGeom prst="rect">
            <a:avLst/>
          </a:prstGeom>
          <a:noFill/>
        </p:spPr>
        <p:txBody>
          <a:bodyPr wrap="none" rtlCol="0">
            <a:spAutoFit/>
          </a:bodyPr>
          <a:lstStyle/>
          <a:p>
            <a:r>
              <a:rPr lang="en-US" sz="2400" b="1" dirty="0">
                <a:solidFill>
                  <a:srgbClr val="000090"/>
                </a:solidFill>
              </a:rPr>
              <a:t>64</a:t>
            </a:r>
          </a:p>
        </p:txBody>
      </p:sp>
      <p:sp>
        <p:nvSpPr>
          <p:cNvPr id="6" name="Slide Number Placeholder 5"/>
          <p:cNvSpPr>
            <a:spLocks noGrp="1"/>
          </p:cNvSpPr>
          <p:nvPr>
            <p:ph type="sldNum" sz="quarter" idx="12"/>
          </p:nvPr>
        </p:nvSpPr>
        <p:spPr/>
        <p:txBody>
          <a:bodyPr/>
          <a:lstStyle/>
          <a:p>
            <a:pPr>
              <a:defRPr/>
            </a:pPr>
            <a:fld id="{91C3C37F-0CA8-934F-9347-82DF82D646C0}" type="slidenum">
              <a:rPr lang="en-US" smtClean="0"/>
              <a:pPr>
                <a:defRPr/>
              </a:pPr>
              <a:t>3</a:t>
            </a:fld>
            <a:endParaRPr lang="en-US"/>
          </a:p>
        </p:txBody>
      </p:sp>
      <p:sp>
        <p:nvSpPr>
          <p:cNvPr id="12" name="TextBox 11"/>
          <p:cNvSpPr txBox="1"/>
          <p:nvPr/>
        </p:nvSpPr>
        <p:spPr>
          <a:xfrm>
            <a:off x="1579824" y="594246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Tree>
    <p:extLst>
      <p:ext uri="{BB962C8B-B14F-4D97-AF65-F5344CB8AC3E}">
        <p14:creationId xmlns:p14="http://schemas.microsoft.com/office/powerpoint/2010/main" val="426456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268"/>
            <a:ext cx="8229600" cy="1143000"/>
          </a:xfrm>
        </p:spPr>
        <p:txBody>
          <a:bodyPr>
            <a:normAutofit/>
          </a:bodyPr>
          <a:lstStyle/>
          <a:p>
            <a:r>
              <a:rPr lang="en-US" sz="3200" b="1" dirty="0"/>
              <a:t>% Voting Eligible Population That Voted, by Type Election, Texas &amp; U.S., 2000-18</a:t>
            </a:r>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a:cxnSpLocks/>
          </p:cNvCxnSpPr>
          <p:nvPr/>
        </p:nvCxnSpPr>
        <p:spPr>
          <a:xfrm>
            <a:off x="1579824" y="4268936"/>
            <a:ext cx="1639218" cy="28059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a:cxnSpLocks/>
          </p:cNvCxnSpPr>
          <p:nvPr/>
        </p:nvCxnSpPr>
        <p:spPr>
          <a:xfrm flipV="1">
            <a:off x="3219042" y="3715508"/>
            <a:ext cx="1352958" cy="8340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cxnSpLocks/>
          </p:cNvCxnSpPr>
          <p:nvPr/>
        </p:nvCxnSpPr>
        <p:spPr>
          <a:xfrm>
            <a:off x="4572000" y="3715508"/>
            <a:ext cx="1500554" cy="6706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cxnSpLocks/>
          </p:cNvCxnSpPr>
          <p:nvPr/>
        </p:nvCxnSpPr>
        <p:spPr>
          <a:xfrm flipV="1">
            <a:off x="6072554" y="3915509"/>
            <a:ext cx="1432392" cy="470657"/>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7"/>
          <p:cNvSpPr txBox="1">
            <a:spLocks noChangeArrowheads="1"/>
          </p:cNvSpPr>
          <p:nvPr/>
        </p:nvSpPr>
        <p:spPr bwMode="auto">
          <a:xfrm rot="21077883">
            <a:off x="452735" y="221818"/>
            <a:ext cx="2325687" cy="461963"/>
          </a:xfrm>
          <a:prstGeom prst="rect">
            <a:avLst/>
          </a:prstGeom>
          <a:noFill/>
          <a:ln w="9525">
            <a:solidFill>
              <a:srgbClr val="8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dirty="0">
                <a:solidFill>
                  <a:srgbClr val="800000"/>
                </a:solidFill>
                <a:latin typeface="Helvetica" charset="0"/>
                <a:cs typeface="Helvetica" charset="0"/>
              </a:rPr>
              <a:t>Voter Turnout</a:t>
            </a:r>
          </a:p>
        </p:txBody>
      </p:sp>
      <p:sp>
        <p:nvSpPr>
          <p:cNvPr id="3" name="Slide Number Placeholder 2"/>
          <p:cNvSpPr>
            <a:spLocks noGrp="1"/>
          </p:cNvSpPr>
          <p:nvPr>
            <p:ph type="sldNum" sz="quarter" idx="12"/>
          </p:nvPr>
        </p:nvSpPr>
        <p:spPr/>
        <p:txBody>
          <a:bodyPr/>
          <a:lstStyle/>
          <a:p>
            <a:fld id="{86B19668-0C2B-6F4F-8C1F-A4F4A2F7B207}" type="slidenum">
              <a:rPr lang="en-US" smtClean="0"/>
              <a:t>4</a:t>
            </a:fld>
            <a:endParaRPr lang="en-US"/>
          </a:p>
        </p:txBody>
      </p:sp>
      <p:sp>
        <p:nvSpPr>
          <p:cNvPr id="10" name="TextBox 9"/>
          <p:cNvSpPr txBox="1"/>
          <p:nvPr/>
        </p:nvSpPr>
        <p:spPr>
          <a:xfrm>
            <a:off x="1579824" y="605170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
        <p:nvSpPr>
          <p:cNvPr id="17" name="Oval 16">
            <a:extLst>
              <a:ext uri="{FF2B5EF4-FFF2-40B4-BE49-F238E27FC236}">
                <a16:creationId xmlns:a16="http://schemas.microsoft.com/office/drawing/2014/main" id="{F1E9B663-8CD1-374E-BE6D-061086293286}"/>
              </a:ext>
            </a:extLst>
          </p:cNvPr>
          <p:cNvSpPr/>
          <p:nvPr/>
        </p:nvSpPr>
        <p:spPr>
          <a:xfrm>
            <a:off x="6072553" y="2431915"/>
            <a:ext cx="1845761" cy="466928"/>
          </a:xfrm>
          <a:prstGeom prst="ellipse">
            <a:avLst/>
          </a:prstGeom>
          <a:noFill/>
          <a:ln>
            <a:solidFill>
              <a:srgbClr val="2F0F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4C1388E-032B-F748-9938-3EBFAD1D52D3}"/>
              </a:ext>
            </a:extLst>
          </p:cNvPr>
          <p:cNvSpPr/>
          <p:nvPr/>
        </p:nvSpPr>
        <p:spPr>
          <a:xfrm rot="20114174">
            <a:off x="6606703" y="3077797"/>
            <a:ext cx="2214527" cy="530157"/>
          </a:xfrm>
          <a:prstGeom prst="ellipse">
            <a:avLst/>
          </a:prstGeom>
          <a:noFill/>
          <a:ln w="9525">
            <a:solidFill>
              <a:srgbClr val="2F0F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9698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71839" y="274638"/>
            <a:ext cx="8214961" cy="1143000"/>
          </a:xfrm>
        </p:spPr>
        <p:txBody>
          <a:bodyPr/>
          <a:lstStyle/>
          <a:p>
            <a:pPr algn="l" eaLnBrk="1" hangingPunct="1"/>
            <a:r>
              <a:rPr lang="en-US" sz="2800" b="1" dirty="0"/>
              <a:t>Voter Registration &amp; Turnout Rates (% CVAP*), by Geographic Area, 2016 Presidential Election</a:t>
            </a:r>
            <a:endParaRPr lang="en-US" sz="2800" dirty="0">
              <a:latin typeface="Calibri" charset="0"/>
            </a:endParaRP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340143098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896540">
            <a:off x="7260865" y="1169253"/>
            <a:ext cx="1500080" cy="830997"/>
          </a:xfrm>
          <a:prstGeom prst="rect">
            <a:avLst/>
          </a:prstGeom>
          <a:noFill/>
          <a:ln w="3175">
            <a:solidFill>
              <a:srgbClr val="800000"/>
            </a:solidFill>
          </a:ln>
        </p:spPr>
        <p:txBody>
          <a:bodyPr wrap="none" rtlCol="0">
            <a:spAutoFit/>
          </a:bodyPr>
          <a:lstStyle/>
          <a:p>
            <a:r>
              <a:rPr lang="en-US" sz="2400" b="1" dirty="0">
                <a:solidFill>
                  <a:srgbClr val="800000"/>
                </a:solidFill>
              </a:rPr>
              <a:t>The gap in</a:t>
            </a:r>
          </a:p>
          <a:p>
            <a:r>
              <a:rPr lang="en-US" sz="2400" b="1" dirty="0">
                <a:solidFill>
                  <a:srgbClr val="800000"/>
                </a:solidFill>
              </a:rPr>
              <a:t>turnout</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5</a:t>
            </a:fld>
            <a:endParaRPr lang="en-US"/>
          </a:p>
        </p:txBody>
      </p:sp>
      <p:sp>
        <p:nvSpPr>
          <p:cNvPr id="7" name="Footer Placeholder 3"/>
          <p:cNvSpPr>
            <a:spLocks noGrp="1"/>
          </p:cNvSpPr>
          <p:nvPr>
            <p:ph type="ftr" sz="quarter" idx="11"/>
          </p:nvPr>
        </p:nvSpPr>
        <p:spPr>
          <a:xfrm>
            <a:off x="3364036" y="6474691"/>
            <a:ext cx="3268002" cy="365125"/>
          </a:xfrm>
        </p:spPr>
        <p:txBody>
          <a:bodyPr/>
          <a:lstStyle/>
          <a:p>
            <a:pPr>
              <a:defRPr/>
            </a:pPr>
            <a:r>
              <a:rPr lang="en-US" dirty="0"/>
              <a:t>Data sources available upon request</a:t>
            </a:r>
          </a:p>
        </p:txBody>
      </p:sp>
      <p:sp>
        <p:nvSpPr>
          <p:cNvPr id="9" name="TextBox 8"/>
          <p:cNvSpPr txBox="1"/>
          <p:nvPr/>
        </p:nvSpPr>
        <p:spPr>
          <a:xfrm>
            <a:off x="1418463" y="5942469"/>
            <a:ext cx="7505003" cy="646331"/>
          </a:xfrm>
          <a:prstGeom prst="rect">
            <a:avLst/>
          </a:prstGeom>
          <a:noFill/>
        </p:spPr>
        <p:txBody>
          <a:bodyPr wrap="none" rtlCol="0">
            <a:spAutoFit/>
          </a:bodyPr>
          <a:lstStyle/>
          <a:p>
            <a:r>
              <a:rPr lang="en-US" dirty="0"/>
              <a:t>*Citizen voting age population (CVAP) = population 18+ years adjusted for</a:t>
            </a:r>
          </a:p>
          <a:p>
            <a:r>
              <a:rPr lang="en-US" dirty="0"/>
              <a:t>noncitizens ineligible to vote. ** Unknown error in SOS &amp; Census Bureau data.</a:t>
            </a:r>
          </a:p>
        </p:txBody>
      </p:sp>
      <p:sp>
        <p:nvSpPr>
          <p:cNvPr id="4" name="TextBox 3">
            <a:extLst>
              <a:ext uri="{FF2B5EF4-FFF2-40B4-BE49-F238E27FC236}">
                <a16:creationId xmlns:a16="http://schemas.microsoft.com/office/drawing/2014/main" id="{8A98EE62-3186-EC42-BF80-9E87606E2608}"/>
              </a:ext>
            </a:extLst>
          </p:cNvPr>
          <p:cNvSpPr txBox="1"/>
          <p:nvPr/>
        </p:nvSpPr>
        <p:spPr>
          <a:xfrm>
            <a:off x="7107376" y="1874845"/>
            <a:ext cx="415498" cy="369332"/>
          </a:xfrm>
          <a:prstGeom prst="rect">
            <a:avLst/>
          </a:prstGeom>
          <a:noFill/>
        </p:spPr>
        <p:txBody>
          <a:bodyPr wrap="none" rtlCol="0">
            <a:spAutoFit/>
          </a:bodyPr>
          <a:lstStyle/>
          <a:p>
            <a:r>
              <a:rPr lang="en-US" b="1" dirty="0"/>
              <a:t>**</a:t>
            </a:r>
          </a:p>
        </p:txBody>
      </p:sp>
    </p:spTree>
    <p:extLst>
      <p:ext uri="{BB962C8B-B14F-4D97-AF65-F5344CB8AC3E}">
        <p14:creationId xmlns:p14="http://schemas.microsoft.com/office/powerpoint/2010/main" val="111857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146217"/>
            <a:ext cx="8229600" cy="1143000"/>
          </a:xfrm>
        </p:spPr>
        <p:txBody>
          <a:bodyPr/>
          <a:lstStyle/>
          <a:p>
            <a:pPr eaLnBrk="1" hangingPunct="1"/>
            <a:r>
              <a:rPr lang="en-US" sz="2800" b="1" dirty="0"/>
              <a:t>% Votes of Selected Winning Candidates,</a:t>
            </a:r>
            <a:br>
              <a:rPr lang="en-US" sz="2800" b="1" dirty="0"/>
            </a:br>
            <a:r>
              <a:rPr lang="en-US" sz="2800" b="1" dirty="0"/>
              <a:t>May 2014 Texas Primary Runoff</a:t>
            </a:r>
            <a:endParaRPr lang="en-US" sz="2800" dirty="0">
              <a:latin typeface="Calibri" charset="0"/>
            </a:endParaRPr>
          </a:p>
        </p:txBody>
      </p:sp>
      <p:sp>
        <p:nvSpPr>
          <p:cNvPr id="6" name="Text Placeholder 5"/>
          <p:cNvSpPr>
            <a:spLocks noGrp="1"/>
          </p:cNvSpPr>
          <p:nvPr>
            <p:ph type="body" idx="1"/>
          </p:nvPr>
        </p:nvSpPr>
        <p:spPr>
          <a:xfrm>
            <a:off x="457199" y="1417638"/>
            <a:ext cx="4187825" cy="757237"/>
          </a:xfrm>
        </p:spPr>
        <p:txBody>
          <a:bodyPr>
            <a:noAutofit/>
          </a:bodyPr>
          <a:lstStyle/>
          <a:p>
            <a:pPr>
              <a:spcBef>
                <a:spcPts val="0"/>
              </a:spcBef>
            </a:pPr>
            <a:r>
              <a:rPr lang="en-US" sz="1800" dirty="0">
                <a:solidFill>
                  <a:srgbClr val="000090"/>
                </a:solidFill>
              </a:rPr>
              <a:t>Republican Lt. Governor Runoff</a:t>
            </a:r>
          </a:p>
          <a:p>
            <a:pPr>
              <a:spcBef>
                <a:spcPts val="0"/>
              </a:spcBef>
            </a:pPr>
            <a:r>
              <a:rPr lang="en-US" sz="1800" dirty="0"/>
              <a:t>Patrick won with 65% of votes</a:t>
            </a:r>
          </a:p>
          <a:p>
            <a:pPr>
              <a:spcBef>
                <a:spcPts val="0"/>
              </a:spcBef>
            </a:pPr>
            <a:r>
              <a:rPr lang="en-US" sz="1800" dirty="0"/>
              <a:t>Votes represented &lt; 4% registered voters</a:t>
            </a:r>
          </a:p>
        </p:txBody>
      </p:sp>
      <p:sp>
        <p:nvSpPr>
          <p:cNvPr id="9" name="Text Placeholder 8"/>
          <p:cNvSpPr>
            <a:spLocks noGrp="1"/>
          </p:cNvSpPr>
          <p:nvPr>
            <p:ph type="body" sz="quarter" idx="3"/>
          </p:nvPr>
        </p:nvSpPr>
        <p:spPr>
          <a:xfrm>
            <a:off x="4645025" y="1417638"/>
            <a:ext cx="4317023" cy="757237"/>
          </a:xfrm>
        </p:spPr>
        <p:txBody>
          <a:bodyPr>
            <a:noAutofit/>
          </a:bodyPr>
          <a:lstStyle/>
          <a:p>
            <a:pPr>
              <a:spcBef>
                <a:spcPts val="0"/>
              </a:spcBef>
            </a:pPr>
            <a:r>
              <a:rPr lang="en-US" sz="1800" dirty="0">
                <a:solidFill>
                  <a:srgbClr val="000090"/>
                </a:solidFill>
              </a:rPr>
              <a:t>Democratic U.S. Senate Runoff</a:t>
            </a:r>
          </a:p>
          <a:p>
            <a:pPr>
              <a:spcBef>
                <a:spcPts val="0"/>
              </a:spcBef>
            </a:pPr>
            <a:r>
              <a:rPr lang="en-US" sz="1800" dirty="0" err="1"/>
              <a:t>Alameel</a:t>
            </a:r>
            <a:r>
              <a:rPr lang="en-US" sz="1800" dirty="0"/>
              <a:t> won with 72% of votes</a:t>
            </a:r>
          </a:p>
          <a:p>
            <a:pPr>
              <a:spcBef>
                <a:spcPts val="0"/>
              </a:spcBef>
            </a:pPr>
            <a:r>
              <a:rPr lang="en-US" sz="1800" dirty="0"/>
              <a:t>Votes represented 1% registered voters</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6</a:t>
            </a:fld>
            <a:endParaRPr lang="en-US"/>
          </a:p>
        </p:txBody>
      </p:sp>
      <p:pic>
        <p:nvPicPr>
          <p:cNvPr id="12" name="Content Placeholder 12" descr="rep-turnout_1_png_800x1000_q100.png-2.jpeg"/>
          <p:cNvPicPr>
            <a:picLocks noGrp="1" noChangeAspect="1"/>
          </p:cNvPicPr>
          <p:nvPr>
            <p:ph sz="half" idx="2"/>
          </p:nvPr>
        </p:nvPicPr>
        <p:blipFill>
          <a:blip r:embed="rId3">
            <a:extLst>
              <a:ext uri="{28A0092B-C50C-407E-A947-70E740481C1C}">
                <a14:useLocalDpi xmlns:a14="http://schemas.microsoft.com/office/drawing/2010/main"/>
              </a:ext>
            </a:extLst>
          </a:blip>
          <a:srcRect l="-1125" r="-1125"/>
          <a:stretch>
            <a:fillRect/>
          </a:stretch>
        </p:blipFill>
        <p:spPr/>
      </p:pic>
      <p:pic>
        <p:nvPicPr>
          <p:cNvPr id="13" name="Content Placeholder 13" descr="dem-turnout_jpg_800x1000_q100.jpg"/>
          <p:cNvPicPr>
            <a:picLocks noGrp="1" noChangeAspect="1"/>
          </p:cNvPicPr>
          <p:nvPr>
            <p:ph sz="quarter" idx="4"/>
          </p:nvPr>
        </p:nvPicPr>
        <p:blipFill>
          <a:blip r:embed="rId4">
            <a:extLst>
              <a:ext uri="{28A0092B-C50C-407E-A947-70E740481C1C}">
                <a14:useLocalDpi xmlns:a14="http://schemas.microsoft.com/office/drawing/2010/main"/>
              </a:ext>
            </a:extLst>
          </a:blip>
          <a:srcRect l="-1145" r="-1145"/>
          <a:stretch>
            <a:fillRect/>
          </a:stretch>
        </p:blipFill>
        <p:spPr/>
      </p:pic>
      <p:sp>
        <p:nvSpPr>
          <p:cNvPr id="11" name="TextBox 10"/>
          <p:cNvSpPr txBox="1"/>
          <p:nvPr/>
        </p:nvSpPr>
        <p:spPr>
          <a:xfrm rot="21107945">
            <a:off x="2252934" y="3281852"/>
            <a:ext cx="4784182" cy="461665"/>
          </a:xfrm>
          <a:prstGeom prst="rect">
            <a:avLst/>
          </a:prstGeom>
          <a:noFill/>
          <a:ln w="3175" cmpd="sng">
            <a:solidFill>
              <a:srgbClr val="800000"/>
            </a:solidFill>
          </a:ln>
        </p:spPr>
        <p:txBody>
          <a:bodyPr wrap="none" rtlCol="0">
            <a:spAutoFit/>
          </a:bodyPr>
          <a:lstStyle/>
          <a:p>
            <a:r>
              <a:rPr lang="en-US" sz="2400" b="1" dirty="0">
                <a:solidFill>
                  <a:srgbClr val="800000"/>
                </a:solidFill>
                <a:latin typeface="Helvetica"/>
                <a:cs typeface="Helvetica"/>
              </a:rPr>
              <a:t>The impact of low voter turnout</a:t>
            </a:r>
          </a:p>
        </p:txBody>
      </p:sp>
    </p:spTree>
    <p:extLst>
      <p:ext uri="{BB962C8B-B14F-4D97-AF65-F5344CB8AC3E}">
        <p14:creationId xmlns:p14="http://schemas.microsoft.com/office/powerpoint/2010/main" val="810026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0222" y="802589"/>
            <a:ext cx="8229600" cy="1143000"/>
          </a:xfrm>
        </p:spPr>
        <p:txBody>
          <a:bodyPr>
            <a:normAutofit/>
          </a:bodyPr>
          <a:lstStyle/>
          <a:p>
            <a:r>
              <a:rPr lang="en-US" sz="3200" b="1" dirty="0"/>
              <a:t>Vote Difference (No.), by Type Election, Year, Winning Candidate, &amp; Geographic Area</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173056356"/>
              </p:ext>
            </p:extLst>
          </p:nvPr>
        </p:nvGraphicFramePr>
        <p:xfrm>
          <a:off x="457200" y="1942654"/>
          <a:ext cx="8229600" cy="4089400"/>
        </p:xfrm>
        <a:graphic>
          <a:graphicData uri="http://schemas.openxmlformats.org/drawingml/2006/table">
            <a:tbl>
              <a:tblPr firstRow="1" bandRow="1">
                <a:tableStyleId>{5C22544A-7EE6-4342-B048-85BDC9FD1C3A}</a:tableStyleId>
              </a:tblPr>
              <a:tblGrid>
                <a:gridCol w="2025915">
                  <a:extLst>
                    <a:ext uri="{9D8B030D-6E8A-4147-A177-3AD203B41FA5}">
                      <a16:colId xmlns:a16="http://schemas.microsoft.com/office/drawing/2014/main" val="20000"/>
                    </a:ext>
                  </a:extLst>
                </a:gridCol>
                <a:gridCol w="1056038">
                  <a:extLst>
                    <a:ext uri="{9D8B030D-6E8A-4147-A177-3AD203B41FA5}">
                      <a16:colId xmlns:a16="http://schemas.microsoft.com/office/drawing/2014/main" val="20001"/>
                    </a:ext>
                  </a:extLst>
                </a:gridCol>
                <a:gridCol w="3210924">
                  <a:extLst>
                    <a:ext uri="{9D8B030D-6E8A-4147-A177-3AD203B41FA5}">
                      <a16:colId xmlns:a16="http://schemas.microsoft.com/office/drawing/2014/main" val="20002"/>
                    </a:ext>
                  </a:extLst>
                </a:gridCol>
                <a:gridCol w="1013225">
                  <a:extLst>
                    <a:ext uri="{9D8B030D-6E8A-4147-A177-3AD203B41FA5}">
                      <a16:colId xmlns:a16="http://schemas.microsoft.com/office/drawing/2014/main" val="20003"/>
                    </a:ext>
                  </a:extLst>
                </a:gridCol>
                <a:gridCol w="923498">
                  <a:extLst>
                    <a:ext uri="{9D8B030D-6E8A-4147-A177-3AD203B41FA5}">
                      <a16:colId xmlns:a16="http://schemas.microsoft.com/office/drawing/2014/main" val="20004"/>
                    </a:ext>
                  </a:extLst>
                </a:gridCol>
              </a:tblGrid>
              <a:tr h="370840">
                <a:tc>
                  <a:txBody>
                    <a:bodyPr/>
                    <a:lstStyle/>
                    <a:p>
                      <a:pPr algn="ctr"/>
                      <a:r>
                        <a:rPr lang="en-US" sz="2800" i="1" dirty="0">
                          <a:solidFill>
                            <a:schemeClr val="tx1"/>
                          </a:solidFill>
                          <a:latin typeface="+mn-lt"/>
                          <a:cs typeface="Helvetica"/>
                        </a:rPr>
                        <a:t>Election</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Year</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Winning Candidate</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Votes</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Area</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dirty="0"/>
                        <a:t>Presidential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2000</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George W. Bush</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537</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FL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a:t>U.S. Senate</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2008</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Al Franken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312</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MN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a:t>State</a:t>
                      </a:r>
                      <a:r>
                        <a:rPr lang="en-US" sz="2400" baseline="0" dirty="0"/>
                        <a:t> Senate</a:t>
                      </a:r>
                      <a:endParaRPr lang="en-US" sz="2400" dirty="0"/>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1948</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Lyndon Johnson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87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dirty="0"/>
                        <a:t>State Rep.</a:t>
                      </a:r>
                      <a:r>
                        <a:rPr lang="en-US" sz="2400" b="1" baseline="30000" dirty="0"/>
                        <a:t>§</a:t>
                      </a:r>
                      <a:r>
                        <a:rPr lang="en-US" sz="2400" dirty="0"/>
                        <a:t> </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Rodney Anderson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64</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400" dirty="0"/>
                        <a:t>School Dist.</a:t>
                      </a:r>
                      <a:r>
                        <a:rPr lang="en-US" sz="2400" baseline="30000" dirty="0"/>
                        <a:t>¶</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Anne Sung</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2400" dirty="0"/>
                        <a:t>State Rep.</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2010</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Donna Howard</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4</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US" sz="2400" dirty="0"/>
                        <a:t>City Council</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Bettina Jordan</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1</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gridSpan="5">
                  <a:txBody>
                    <a:bodyPr/>
                    <a:lstStyle/>
                    <a:p>
                      <a:r>
                        <a:rPr lang="en-US" sz="1600" baseline="30000" dirty="0">
                          <a:latin typeface="+mn-lt"/>
                        </a:rPr>
                        <a:t>§</a:t>
                      </a:r>
                      <a:r>
                        <a:rPr lang="en-US" sz="1600" dirty="0">
                          <a:latin typeface="+mn-lt"/>
                        </a:rPr>
                        <a:t>District #105, Dallas/Irving/Grand Prairie. </a:t>
                      </a:r>
                      <a:r>
                        <a:rPr lang="en-US" sz="1600" baseline="30000" dirty="0">
                          <a:latin typeface="+mn-lt"/>
                        </a:rPr>
                        <a:t>¶</a:t>
                      </a:r>
                      <a:r>
                        <a:rPr lang="en-US" sz="1600" dirty="0">
                          <a:latin typeface="+mn-lt"/>
                        </a:rPr>
                        <a:t>Houston ISD. </a:t>
                      </a:r>
                      <a:r>
                        <a:rPr lang="en-US" sz="1600" dirty="0">
                          <a:latin typeface="+mn-lt"/>
                          <a:ea typeface="Wingdings"/>
                          <a:cs typeface="Wingdings"/>
                          <a:sym typeface="Wingdings"/>
                        </a:rPr>
                        <a:t></a:t>
                      </a:r>
                      <a:r>
                        <a:rPr lang="en-US" sz="1600" kern="1200" dirty="0">
                          <a:solidFill>
                            <a:schemeClr val="dk1"/>
                          </a:solidFill>
                          <a:latin typeface="+mn-lt"/>
                          <a:ea typeface="+mn-ea"/>
                          <a:cs typeface="+mn-cs"/>
                          <a:sym typeface="Wingdings"/>
                        </a:rPr>
                        <a:t>District #48, Austin. </a:t>
                      </a:r>
                      <a:r>
                        <a:rPr lang="en-US" sz="1600" kern="1200" dirty="0">
                          <a:solidFill>
                            <a:schemeClr val="dk1"/>
                          </a:solidFill>
                          <a:latin typeface="Wingdings"/>
                          <a:ea typeface="Wingdings"/>
                          <a:cs typeface="Wingdings"/>
                          <a:sym typeface="Wingdings"/>
                        </a:rPr>
                        <a:t></a:t>
                      </a:r>
                      <a:r>
                        <a:rPr lang="en-US" sz="1600" kern="1200" dirty="0">
                          <a:solidFill>
                            <a:schemeClr val="dk1"/>
                          </a:solidFill>
                          <a:latin typeface="+mn-lt"/>
                          <a:ea typeface="+mn-ea"/>
                          <a:cs typeface="+mn-cs"/>
                          <a:sym typeface="Wingdings"/>
                        </a:rPr>
                        <a:t>City of </a:t>
                      </a:r>
                      <a:r>
                        <a:rPr lang="en-US" sz="1600" kern="1200" dirty="0" err="1">
                          <a:solidFill>
                            <a:schemeClr val="dk1"/>
                          </a:solidFill>
                          <a:latin typeface="+mn-lt"/>
                          <a:ea typeface="+mn-ea"/>
                          <a:cs typeface="+mn-cs"/>
                          <a:sym typeface="Wingdings"/>
                        </a:rPr>
                        <a:t>Hutto</a:t>
                      </a:r>
                      <a:r>
                        <a:rPr lang="en-US" sz="1600" kern="1200" dirty="0">
                          <a:solidFill>
                            <a:schemeClr val="dk1"/>
                          </a:solidFill>
                          <a:latin typeface="+mn-lt"/>
                          <a:ea typeface="+mn-ea"/>
                          <a:cs typeface="+mn-cs"/>
                          <a:sym typeface="Wingdings"/>
                        </a:rPr>
                        <a:t>.</a:t>
                      </a:r>
                      <a:endParaRPr lang="en-US" sz="1600" dirty="0">
                        <a:latin typeface="+mn-lt"/>
                      </a:endParaRPr>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7" name="Slide Number Placeholder 6"/>
          <p:cNvSpPr>
            <a:spLocks noGrp="1"/>
          </p:cNvSpPr>
          <p:nvPr>
            <p:ph type="sldNum" sz="quarter" idx="12"/>
          </p:nvPr>
        </p:nvSpPr>
        <p:spPr/>
        <p:txBody>
          <a:bodyPr/>
          <a:lstStyle/>
          <a:p>
            <a:fld id="{86B19668-0C2B-6F4F-8C1F-A4F4A2F7B207}" type="slidenum">
              <a:rPr lang="en-US" smtClean="0"/>
              <a:t>7</a:t>
            </a:fld>
            <a:endParaRPr lang="en-US"/>
          </a:p>
        </p:txBody>
      </p:sp>
      <p:sp>
        <p:nvSpPr>
          <p:cNvPr id="11" name="TextBox 10"/>
          <p:cNvSpPr txBox="1"/>
          <p:nvPr/>
        </p:nvSpPr>
        <p:spPr>
          <a:xfrm>
            <a:off x="356772" y="198234"/>
            <a:ext cx="4022455" cy="584776"/>
          </a:xfrm>
          <a:prstGeom prst="rect">
            <a:avLst/>
          </a:prstGeom>
          <a:noFill/>
          <a:ln w="3175" cmpd="sng">
            <a:solidFill>
              <a:srgbClr val="800000"/>
            </a:solidFill>
          </a:ln>
        </p:spPr>
        <p:txBody>
          <a:bodyPr wrap="none" rtlCol="0">
            <a:spAutoFit/>
          </a:bodyPr>
          <a:lstStyle/>
          <a:p>
            <a:r>
              <a:rPr lang="en-US" sz="3200" b="1" dirty="0">
                <a:solidFill>
                  <a:srgbClr val="800000"/>
                </a:solidFill>
              </a:rPr>
              <a:t>Does your vote count?</a:t>
            </a:r>
          </a:p>
        </p:txBody>
      </p:sp>
    </p:spTree>
    <p:extLst>
      <p:ext uri="{BB962C8B-B14F-4D97-AF65-F5344CB8AC3E}">
        <p14:creationId xmlns:p14="http://schemas.microsoft.com/office/powerpoint/2010/main" val="2830385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dirty="0"/>
              <a:t>League of Women Voters of Texas</a:t>
            </a:r>
          </a:p>
        </p:txBody>
      </p:sp>
      <p:sp>
        <p:nvSpPr>
          <p:cNvPr id="8" name="Slide Number Placeholder 7"/>
          <p:cNvSpPr>
            <a:spLocks noGrp="1"/>
          </p:cNvSpPr>
          <p:nvPr>
            <p:ph type="sldNum" sz="quarter" idx="12"/>
          </p:nvPr>
        </p:nvSpPr>
        <p:spPr/>
        <p:txBody>
          <a:bodyPr/>
          <a:lstStyle/>
          <a:p>
            <a:pPr>
              <a:defRPr/>
            </a:pPr>
            <a:fld id="{94BB15C2-FFB0-0842-B47D-EB39D16CC90C}" type="slidenum">
              <a:rPr lang="en-US" smtClean="0"/>
              <a:pPr>
                <a:defRPr/>
              </a:pPr>
              <a:t>8</a:t>
            </a:fld>
            <a:endParaRPr lang="en-US" dirty="0"/>
          </a:p>
        </p:txBody>
      </p:sp>
      <p:pic>
        <p:nvPicPr>
          <p:cNvPr id="15" name="Picture 8" descr="Vote_It_Count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2006" y="1043924"/>
            <a:ext cx="8031058" cy="4520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058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BE8D69-9DF4-F343-8154-B0BF6755A5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941431">
            <a:off x="7337717" y="4303098"/>
            <a:ext cx="800100" cy="2286000"/>
          </a:xfrm>
          <a:prstGeom prst="rect">
            <a:avLst/>
          </a:prstGeom>
        </p:spPr>
      </p:pic>
      <p:sp>
        <p:nvSpPr>
          <p:cNvPr id="14" name="Content Placeholder 13"/>
          <p:cNvSpPr>
            <a:spLocks noGrp="1"/>
          </p:cNvSpPr>
          <p:nvPr>
            <p:ph sz="quarter" idx="4294967295"/>
          </p:nvPr>
        </p:nvSpPr>
        <p:spPr>
          <a:xfrm>
            <a:off x="4249738" y="411234"/>
            <a:ext cx="4894262" cy="4057786"/>
          </a:xfrm>
        </p:spPr>
        <p:txBody>
          <a:bodyPr>
            <a:normAutofit fontScale="92500" lnSpcReduction="10000"/>
          </a:bodyPr>
          <a:lstStyle/>
          <a:p>
            <a:pPr marL="0" indent="0">
              <a:buNone/>
            </a:pPr>
            <a:r>
              <a:rPr lang="en-US" sz="4400" dirty="0">
                <a:solidFill>
                  <a:srgbClr val="800000"/>
                </a:solidFill>
                <a:latin typeface="Desyrel"/>
                <a:cs typeface="Desyrel"/>
              </a:rPr>
              <a:t>Will you</a:t>
            </a:r>
            <a:r>
              <a:rPr lang="mr-IN" sz="4400" dirty="0">
                <a:solidFill>
                  <a:srgbClr val="800000"/>
                </a:solidFill>
                <a:latin typeface="Desyrel"/>
                <a:cs typeface="Desyrel"/>
              </a:rPr>
              <a:t>…</a:t>
            </a:r>
            <a:endParaRPr lang="en-US" sz="4400" dirty="0">
              <a:solidFill>
                <a:srgbClr val="800000"/>
              </a:solidFill>
              <a:latin typeface="Desyrel"/>
              <a:cs typeface="Desyrel"/>
            </a:endParaRPr>
          </a:p>
          <a:p>
            <a:pPr marL="0" indent="0">
              <a:buNone/>
            </a:pPr>
            <a:r>
              <a:rPr lang="en-US" sz="4000" dirty="0">
                <a:latin typeface="Desyrel"/>
                <a:cs typeface="Desyrel"/>
              </a:rPr>
              <a:t>Register? </a:t>
            </a:r>
          </a:p>
          <a:p>
            <a:pPr marL="0" indent="0">
              <a:buNone/>
            </a:pPr>
            <a:r>
              <a:rPr lang="en-US" sz="4000" dirty="0">
                <a:latin typeface="Desyrel"/>
                <a:cs typeface="Desyrel"/>
              </a:rPr>
              <a:t>	Update registration?</a:t>
            </a:r>
          </a:p>
          <a:p>
            <a:pPr marL="0" indent="0">
              <a:spcBef>
                <a:spcPts val="1416"/>
              </a:spcBef>
              <a:buNone/>
            </a:pPr>
            <a:r>
              <a:rPr lang="en-US" sz="4000" dirty="0">
                <a:latin typeface="Desyrel"/>
                <a:cs typeface="Desyrel"/>
              </a:rPr>
              <a:t>      Vote by mail?</a:t>
            </a:r>
          </a:p>
          <a:p>
            <a:pPr marL="0" indent="0">
              <a:spcBef>
                <a:spcPts val="816"/>
              </a:spcBef>
              <a:buNone/>
            </a:pPr>
            <a:r>
              <a:rPr lang="en-US" sz="4000" dirty="0">
                <a:latin typeface="Desyrel"/>
                <a:cs typeface="Desyrel"/>
              </a:rPr>
              <a:t>          Vote early?  or</a:t>
            </a:r>
          </a:p>
          <a:p>
            <a:pPr marL="0" indent="0">
              <a:spcBef>
                <a:spcPts val="816"/>
              </a:spcBef>
              <a:buNone/>
            </a:pPr>
            <a:r>
              <a:rPr lang="en-US" sz="4000" dirty="0">
                <a:latin typeface="Desyrel"/>
                <a:cs typeface="Desyrel"/>
              </a:rPr>
              <a:t>Vote on Election Day?</a:t>
            </a:r>
          </a:p>
          <a:p>
            <a:pPr marL="0" indent="0">
              <a:spcBef>
                <a:spcPts val="816"/>
              </a:spcBef>
              <a:buNone/>
            </a:pPr>
            <a:endParaRPr lang="en-US" sz="2000" dirty="0">
              <a:cs typeface="Verdana"/>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8781" y="1208372"/>
            <a:ext cx="3670765" cy="3503911"/>
          </a:xfrm>
          <a:prstGeom prst="rect">
            <a:avLst/>
          </a:prstGeom>
        </p:spPr>
      </p:pic>
      <p:sp>
        <p:nvSpPr>
          <p:cNvPr id="3" name="TextBox 2"/>
          <p:cNvSpPr txBox="1"/>
          <p:nvPr/>
        </p:nvSpPr>
        <p:spPr>
          <a:xfrm>
            <a:off x="348781" y="406998"/>
            <a:ext cx="2826415" cy="707886"/>
          </a:xfrm>
          <a:prstGeom prst="rect">
            <a:avLst/>
          </a:prstGeom>
          <a:noFill/>
        </p:spPr>
        <p:txBody>
          <a:bodyPr wrap="none" rtlCol="0">
            <a:spAutoFit/>
          </a:bodyPr>
          <a:lstStyle/>
          <a:p>
            <a:r>
              <a:rPr lang="en-US" sz="4000" dirty="0">
                <a:solidFill>
                  <a:srgbClr val="800000"/>
                </a:solidFill>
                <a:latin typeface="Desyrel"/>
                <a:cs typeface="Desyrel"/>
              </a:rPr>
              <a:t>Got a plan?</a:t>
            </a:r>
          </a:p>
        </p:txBody>
      </p:sp>
      <p:sp>
        <p:nvSpPr>
          <p:cNvPr id="7" name="TextBox 6"/>
          <p:cNvSpPr txBox="1"/>
          <p:nvPr/>
        </p:nvSpPr>
        <p:spPr>
          <a:xfrm>
            <a:off x="2195815" y="4869628"/>
            <a:ext cx="4195680" cy="1200329"/>
          </a:xfrm>
          <a:prstGeom prst="rect">
            <a:avLst/>
          </a:prstGeom>
          <a:noFill/>
        </p:spPr>
        <p:txBody>
          <a:bodyPr wrap="square" rtlCol="0">
            <a:spAutoFit/>
          </a:bodyPr>
          <a:lstStyle/>
          <a:p>
            <a:pPr algn="ctr"/>
            <a:r>
              <a:rPr lang="en-US" sz="3600" dirty="0">
                <a:solidFill>
                  <a:srgbClr val="000090"/>
                </a:solidFill>
                <a:latin typeface="Desyrel"/>
                <a:cs typeface="Desyrel"/>
              </a:rPr>
              <a:t>Be a Texas Voter!</a:t>
            </a:r>
          </a:p>
          <a:p>
            <a:pPr algn="ctr"/>
            <a:r>
              <a:rPr lang="en-US" sz="3600" dirty="0">
                <a:solidFill>
                  <a:srgbClr val="90071E"/>
                </a:solidFill>
                <a:latin typeface="Desyrel"/>
                <a:cs typeface="Desyrel"/>
              </a:rPr>
              <a:t>Dates to Remember</a:t>
            </a:r>
          </a:p>
        </p:txBody>
      </p:sp>
      <p:pic>
        <p:nvPicPr>
          <p:cNvPr id="8" name="Picture 7">
            <a:extLst>
              <a:ext uri="{FF2B5EF4-FFF2-40B4-BE49-F238E27FC236}">
                <a16:creationId xmlns:a16="http://schemas.microsoft.com/office/drawing/2014/main" id="{5D7E7B76-B77D-9140-BA76-69BAA7C9E4D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008032">
            <a:off x="7072394" y="4284628"/>
            <a:ext cx="776288" cy="2286000"/>
          </a:xfrm>
          <a:prstGeom prst="rect">
            <a:avLst/>
          </a:prstGeom>
        </p:spPr>
      </p:pic>
    </p:spTree>
    <p:extLst>
      <p:ext uri="{BB962C8B-B14F-4D97-AF65-F5344CB8AC3E}">
        <p14:creationId xmlns:p14="http://schemas.microsoft.com/office/powerpoint/2010/main" val="2582188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2990</TotalTime>
  <Words>2448</Words>
  <Application>Microsoft Macintosh PowerPoint</Application>
  <PresentationFormat>On-screen Show (4:3)</PresentationFormat>
  <Paragraphs>233</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Desyrel</vt:lpstr>
      <vt:lpstr>Helvetica</vt:lpstr>
      <vt:lpstr>Verdana</vt:lpstr>
      <vt:lpstr>Wingdings</vt:lpstr>
      <vt:lpstr>Office Theme</vt:lpstr>
      <vt:lpstr>PowerPoint Presentation</vt:lpstr>
      <vt:lpstr>PowerPoint Presentation</vt:lpstr>
      <vt:lpstr>% Voting Eligible Population* That Voted, U.S., Presidential Elections, 1940-2016</vt:lpstr>
      <vt:lpstr>% Voting Eligible Population That Voted, by Type Election, Texas &amp; U.S., 2000-18</vt:lpstr>
      <vt:lpstr>Voter Registration &amp; Turnout Rates (% CVAP*), by Geographic Area, 2016 Presidential Election</vt:lpstr>
      <vt:lpstr>% Votes of Selected Winning Candidates, May 2014 Texas Primary Runoff</vt:lpstr>
      <vt:lpstr>Vote Difference (No.), by Type Election, Year, Winning Candidate, &amp; Geographic Area</vt:lpstr>
      <vt:lpstr>PowerPoint Presentation</vt:lpstr>
      <vt:lpstr>PowerPoint Presentation</vt:lpstr>
      <vt:lpstr>Voter Information Websites</vt:lpstr>
      <vt:lpstr>Plan to be a voter …</vt:lpstr>
    </vt:vector>
  </TitlesOfParts>
  <Company>MUSC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About Voting</dc:title>
  <dc:creator>Elizabeth Erkel</dc:creator>
  <cp:lastModifiedBy>Erkel, Elizabeth</cp:lastModifiedBy>
  <cp:revision>275</cp:revision>
  <cp:lastPrinted>2019-01-12T19:41:39Z</cp:lastPrinted>
  <dcterms:created xsi:type="dcterms:W3CDTF">2016-02-14T21:50:56Z</dcterms:created>
  <dcterms:modified xsi:type="dcterms:W3CDTF">2019-01-12T19:41:44Z</dcterms:modified>
</cp:coreProperties>
</file>