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31"/>
  </p:notesMasterIdLst>
  <p:sldIdLst>
    <p:sldId id="256" r:id="rId2"/>
    <p:sldId id="260" r:id="rId3"/>
    <p:sldId id="259" r:id="rId4"/>
    <p:sldId id="291" r:id="rId5"/>
    <p:sldId id="292"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5" r:id="rId19"/>
    <p:sldId id="277" r:id="rId20"/>
    <p:sldId id="279" r:id="rId21"/>
    <p:sldId id="280" r:id="rId22"/>
    <p:sldId id="282" r:id="rId23"/>
    <p:sldId id="283" r:id="rId24"/>
    <p:sldId id="284" r:id="rId25"/>
    <p:sldId id="285" r:id="rId26"/>
    <p:sldId id="286" r:id="rId27"/>
    <p:sldId id="287" r:id="rId28"/>
    <p:sldId id="289" r:id="rId29"/>
    <p:sldId id="290" r:id="rId3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41" roundtripDataSignature="AMtx7mie6OIacu2kBDAAXAjmgPEJwTTNww=="/>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082"/>
    <p:restoredTop sz="94679"/>
  </p:normalViewPr>
  <p:slideViewPr>
    <p:cSldViewPr snapToGrid="0">
      <p:cViewPr varScale="1">
        <p:scale>
          <a:sx n="98" d="100"/>
          <a:sy n="98" d="100"/>
        </p:scale>
        <p:origin x="1176" y="4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customschemas.google.com/relationships/presentationmetadata" Target="meta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43"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s://lwvma.org/lwvma-reparations-study/"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28aa293d99d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28aa293d99d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0" name="Google Shape;90;g28aa293d99d_0_0: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2e9eb1645c3_6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2e9eb1645c3_6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5" name="Google Shape;185;g2e9eb1645c3_6_0: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12</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0"/>
        <p:cNvGrpSpPr/>
        <p:nvPr/>
      </p:nvGrpSpPr>
      <p:grpSpPr>
        <a:xfrm>
          <a:off x="0" y="0"/>
          <a:ext cx="0" cy="0"/>
          <a:chOff x="0" y="0"/>
          <a:chExt cx="0" cy="0"/>
        </a:xfrm>
      </p:grpSpPr>
      <p:sp>
        <p:nvSpPr>
          <p:cNvPr id="191" name="Google Shape;191;g2a43aaa8900_0_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2" name="Google Shape;192;g2a43aaa8900_0_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Clr>
                <a:schemeClr val="dk1"/>
              </a:buClr>
              <a:buSzPts val="1100"/>
              <a:buFont typeface="Arial"/>
              <a:buNone/>
            </a:pPr>
            <a:r>
              <a:rPr lang="en-US">
                <a:solidFill>
                  <a:srgbClr val="292934"/>
                </a:solidFill>
                <a:latin typeface="Arial"/>
                <a:ea typeface="Arial"/>
                <a:cs typeface="Arial"/>
                <a:sym typeface="Arial"/>
              </a:rPr>
              <a:t>Sub section of this part of the Study Report:</a:t>
            </a:r>
            <a:endParaRPr>
              <a:solidFill>
                <a:srgbClr val="292934"/>
              </a:solidFill>
              <a:latin typeface="Arial"/>
              <a:ea typeface="Arial"/>
              <a:cs typeface="Arial"/>
              <a:sym typeface="Arial"/>
            </a:endParaRPr>
          </a:p>
          <a:p>
            <a:pPr marL="0" lvl="0" indent="0" algn="l" rtl="0">
              <a:spcBef>
                <a:spcPts val="360"/>
              </a:spcBef>
              <a:spcAft>
                <a:spcPts val="0"/>
              </a:spcAft>
              <a:buClr>
                <a:schemeClr val="dk1"/>
              </a:buClr>
              <a:buSzPts val="1100"/>
              <a:buFont typeface="Arial"/>
              <a:buNone/>
            </a:pPr>
            <a:r>
              <a:rPr lang="en-US">
                <a:solidFill>
                  <a:srgbClr val="292934"/>
                </a:solidFill>
                <a:latin typeface="Arial"/>
                <a:ea typeface="Arial"/>
                <a:cs typeface="Arial"/>
                <a:sym typeface="Arial"/>
              </a:rPr>
              <a:t>How Should We Define Who? </a:t>
            </a:r>
            <a:endParaRPr>
              <a:solidFill>
                <a:srgbClr val="292934"/>
              </a:solidFill>
              <a:latin typeface="Arial"/>
              <a:ea typeface="Arial"/>
              <a:cs typeface="Arial"/>
              <a:sym typeface="Arial"/>
            </a:endParaRPr>
          </a:p>
          <a:p>
            <a:pPr marL="0" lvl="0" indent="0" algn="l" rtl="0">
              <a:spcBef>
                <a:spcPts val="360"/>
              </a:spcBef>
              <a:spcAft>
                <a:spcPts val="0"/>
              </a:spcAft>
              <a:buClr>
                <a:schemeClr val="dk1"/>
              </a:buClr>
              <a:buSzPts val="1100"/>
              <a:buFont typeface="Arial"/>
              <a:buNone/>
            </a:pPr>
            <a:r>
              <a:rPr lang="en-US">
                <a:solidFill>
                  <a:srgbClr val="292934"/>
                </a:solidFill>
                <a:latin typeface="Arial"/>
                <a:ea typeface="Arial"/>
                <a:cs typeface="Arial"/>
                <a:sym typeface="Arial"/>
              </a:rPr>
              <a:t>Why Descendants Only? </a:t>
            </a:r>
            <a:endParaRPr>
              <a:solidFill>
                <a:srgbClr val="292934"/>
              </a:solidFill>
              <a:latin typeface="Arial"/>
              <a:ea typeface="Arial"/>
              <a:cs typeface="Arial"/>
              <a:sym typeface="Arial"/>
            </a:endParaRPr>
          </a:p>
          <a:p>
            <a:pPr marL="0" lvl="0" indent="0" algn="l" rtl="0">
              <a:spcBef>
                <a:spcPts val="360"/>
              </a:spcBef>
              <a:spcAft>
                <a:spcPts val="0"/>
              </a:spcAft>
              <a:buClr>
                <a:schemeClr val="dk1"/>
              </a:buClr>
              <a:buSzPts val="1100"/>
              <a:buFont typeface="Arial"/>
              <a:buNone/>
            </a:pPr>
            <a:r>
              <a:rPr lang="en-US">
                <a:solidFill>
                  <a:srgbClr val="292934"/>
                </a:solidFill>
                <a:latin typeface="Arial"/>
                <a:ea typeface="Arial"/>
                <a:cs typeface="Arial"/>
                <a:sym typeface="Arial"/>
              </a:rPr>
              <a:t>Why Is It Advisable to Limit? </a:t>
            </a:r>
            <a:endParaRPr>
              <a:solidFill>
                <a:srgbClr val="292934"/>
              </a:solidFill>
              <a:latin typeface="Arial"/>
              <a:ea typeface="Arial"/>
              <a:cs typeface="Arial"/>
              <a:sym typeface="Arial"/>
            </a:endParaRPr>
          </a:p>
          <a:p>
            <a:pPr marL="0" lvl="0" indent="0" algn="l" rtl="0">
              <a:spcBef>
                <a:spcPts val="360"/>
              </a:spcBef>
              <a:spcAft>
                <a:spcPts val="0"/>
              </a:spcAft>
              <a:buClr>
                <a:schemeClr val="dk1"/>
              </a:buClr>
              <a:buSzPts val="1100"/>
              <a:buFont typeface="Arial"/>
              <a:buNone/>
            </a:pPr>
            <a:r>
              <a:rPr lang="en-US">
                <a:solidFill>
                  <a:srgbClr val="292934"/>
                </a:solidFill>
                <a:latin typeface="Arial"/>
                <a:ea typeface="Arial"/>
                <a:cs typeface="Arial"/>
                <a:sym typeface="Arial"/>
              </a:rPr>
              <a:t>When Did Slavery End? </a:t>
            </a:r>
            <a:endParaRPr>
              <a:solidFill>
                <a:srgbClr val="292934"/>
              </a:solidFill>
              <a:latin typeface="Arial"/>
              <a:ea typeface="Arial"/>
              <a:cs typeface="Arial"/>
              <a:sym typeface="Arial"/>
            </a:endParaRPr>
          </a:p>
          <a:p>
            <a:pPr marL="0" lvl="0" indent="0" algn="l" rtl="0">
              <a:spcBef>
                <a:spcPts val="360"/>
              </a:spcBef>
              <a:spcAft>
                <a:spcPts val="0"/>
              </a:spcAft>
              <a:buClr>
                <a:schemeClr val="dk1"/>
              </a:buClr>
              <a:buSzPts val="1100"/>
              <a:buFont typeface="Arial"/>
              <a:buNone/>
            </a:pPr>
            <a:r>
              <a:rPr lang="en-US">
                <a:solidFill>
                  <a:srgbClr val="292934"/>
                </a:solidFill>
                <a:latin typeface="Arial"/>
                <a:ea typeface="Arial"/>
                <a:cs typeface="Arial"/>
                <a:sym typeface="Arial"/>
              </a:rPr>
              <a:t>Has Slavery Actually Ended? - The Slavery Loophole </a:t>
            </a:r>
            <a:endParaRPr>
              <a:solidFill>
                <a:srgbClr val="292934"/>
              </a:solidFill>
              <a:latin typeface="Arial"/>
              <a:ea typeface="Arial"/>
              <a:cs typeface="Arial"/>
              <a:sym typeface="Arial"/>
            </a:endParaRPr>
          </a:p>
          <a:p>
            <a:pPr marL="0" lvl="0" indent="0" algn="l" rtl="0">
              <a:spcBef>
                <a:spcPts val="360"/>
              </a:spcBef>
              <a:spcAft>
                <a:spcPts val="0"/>
              </a:spcAft>
              <a:buClr>
                <a:schemeClr val="dk1"/>
              </a:buClr>
              <a:buSzPts val="1100"/>
              <a:buFont typeface="Arial"/>
              <a:buNone/>
            </a:pPr>
            <a:r>
              <a:rPr lang="en-US">
                <a:solidFill>
                  <a:srgbClr val="292934"/>
                </a:solidFill>
                <a:latin typeface="Arial"/>
                <a:ea typeface="Arial"/>
                <a:cs typeface="Arial"/>
                <a:sym typeface="Arial"/>
              </a:rPr>
              <a:t>How Can the People Who Qualify for Reparations Be Identified?</a:t>
            </a:r>
            <a:endParaRPr>
              <a:solidFill>
                <a:srgbClr val="292934"/>
              </a:solidFill>
              <a:latin typeface="Arial"/>
              <a:ea typeface="Arial"/>
              <a:cs typeface="Arial"/>
              <a:sym typeface="Arial"/>
            </a:endParaRPr>
          </a:p>
          <a:p>
            <a:pPr marL="0" lvl="0" indent="0" algn="l" rtl="0">
              <a:spcBef>
                <a:spcPts val="360"/>
              </a:spcBef>
              <a:spcAft>
                <a:spcPts val="0"/>
              </a:spcAft>
              <a:buClr>
                <a:schemeClr val="dk1"/>
              </a:buClr>
              <a:buSzPts val="1100"/>
              <a:buFont typeface="Arial"/>
              <a:buNone/>
            </a:pPr>
            <a:r>
              <a:rPr lang="en-US">
                <a:solidFill>
                  <a:srgbClr val="292934"/>
                </a:solidFill>
                <a:latin typeface="Arial"/>
                <a:ea typeface="Arial"/>
                <a:cs typeface="Arial"/>
                <a:sym typeface="Arial"/>
              </a:rPr>
              <a:t>Why Should We Not Limit Who Receives Reparations? </a:t>
            </a:r>
            <a:endParaRPr/>
          </a:p>
        </p:txBody>
      </p:sp>
      <p:sp>
        <p:nvSpPr>
          <p:cNvPr id="193" name="Google Shape;193;g2a43aaa8900_0_1: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13</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g2e7a1ae7dfe_0_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0" name="Google Shape;200;g2e7a1ae7dfe_0_1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Clr>
                <a:schemeClr val="dk1"/>
              </a:buClr>
              <a:buSzPts val="1100"/>
              <a:buFont typeface="Arial"/>
              <a:buNone/>
            </a:pPr>
            <a:endParaRPr>
              <a:solidFill>
                <a:srgbClr val="292934"/>
              </a:solidFill>
              <a:latin typeface="Arial"/>
              <a:ea typeface="Arial"/>
              <a:cs typeface="Arial"/>
              <a:sym typeface="Arial"/>
            </a:endParaRPr>
          </a:p>
          <a:p>
            <a:pPr marL="0" lvl="0" indent="0" algn="l" rtl="0">
              <a:spcBef>
                <a:spcPts val="480"/>
              </a:spcBef>
              <a:spcAft>
                <a:spcPts val="0"/>
              </a:spcAft>
              <a:buClr>
                <a:schemeClr val="dk1"/>
              </a:buClr>
              <a:buSzPts val="1100"/>
              <a:buFont typeface="Arial"/>
              <a:buNone/>
            </a:pPr>
            <a:endParaRPr>
              <a:solidFill>
                <a:srgbClr val="292934"/>
              </a:solidFill>
              <a:latin typeface="Arial"/>
              <a:ea typeface="Arial"/>
              <a:cs typeface="Arial"/>
              <a:sym typeface="Arial"/>
            </a:endParaRPr>
          </a:p>
          <a:p>
            <a:pPr marL="0" lvl="0" indent="0" algn="l" rtl="0">
              <a:spcBef>
                <a:spcPts val="0"/>
              </a:spcBef>
              <a:spcAft>
                <a:spcPts val="0"/>
              </a:spcAft>
              <a:buNone/>
            </a:pPr>
            <a:endParaRPr/>
          </a:p>
        </p:txBody>
      </p:sp>
      <p:sp>
        <p:nvSpPr>
          <p:cNvPr id="201" name="Google Shape;201;g2e7a1ae7dfe_0_12: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14</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6"/>
        <p:cNvGrpSpPr/>
        <p:nvPr/>
      </p:nvGrpSpPr>
      <p:grpSpPr>
        <a:xfrm>
          <a:off x="0" y="0"/>
          <a:ext cx="0" cy="0"/>
          <a:chOff x="0" y="0"/>
          <a:chExt cx="0" cy="0"/>
        </a:xfrm>
      </p:grpSpPr>
      <p:sp>
        <p:nvSpPr>
          <p:cNvPr id="207" name="Google Shape;207;g2a43aaa8900_0_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8" name="Google Shape;208;g2a43aaa8900_0_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Clr>
                <a:schemeClr val="dk1"/>
              </a:buClr>
              <a:buSzPts val="1100"/>
              <a:buFont typeface="Arial"/>
              <a:buNone/>
            </a:pPr>
            <a:r>
              <a:rPr lang="en-US">
                <a:solidFill>
                  <a:srgbClr val="292934"/>
                </a:solidFill>
                <a:latin typeface="Arial"/>
                <a:ea typeface="Arial"/>
                <a:cs typeface="Arial"/>
                <a:sym typeface="Arial"/>
              </a:rPr>
              <a:t>This section includes an exploration of each of 7 areas of Harm:..</a:t>
            </a:r>
            <a:endParaRPr>
              <a:solidFill>
                <a:srgbClr val="292934"/>
              </a:solidFill>
              <a:latin typeface="Arial"/>
              <a:ea typeface="Arial"/>
              <a:cs typeface="Arial"/>
              <a:sym typeface="Arial"/>
            </a:endParaRPr>
          </a:p>
          <a:p>
            <a:pPr marL="0" lvl="0" indent="0" algn="l" rtl="0">
              <a:spcBef>
                <a:spcPts val="360"/>
              </a:spcBef>
              <a:spcAft>
                <a:spcPts val="0"/>
              </a:spcAft>
              <a:buClr>
                <a:schemeClr val="dk1"/>
              </a:buClr>
              <a:buSzPts val="1100"/>
              <a:buFont typeface="Arial"/>
              <a:buNone/>
            </a:pPr>
            <a:r>
              <a:rPr lang="en-US">
                <a:solidFill>
                  <a:srgbClr val="292934"/>
                </a:solidFill>
                <a:highlight>
                  <a:srgbClr val="EAD1DC"/>
                </a:highlight>
                <a:latin typeface="Arial"/>
                <a:ea typeface="Arial"/>
                <a:cs typeface="Arial"/>
                <a:sym typeface="Arial"/>
              </a:rPr>
              <a:t>[Apology and Truth-Seeking/Education ....................................................................... 51]</a:t>
            </a:r>
            <a:endParaRPr>
              <a:solidFill>
                <a:srgbClr val="292934"/>
              </a:solidFill>
              <a:highlight>
                <a:srgbClr val="EAD1DC"/>
              </a:highlight>
              <a:latin typeface="Arial"/>
              <a:ea typeface="Arial"/>
              <a:cs typeface="Arial"/>
              <a:sym typeface="Arial"/>
            </a:endParaRPr>
          </a:p>
          <a:p>
            <a:pPr marL="0" lvl="0" indent="0" algn="l" rtl="0">
              <a:spcBef>
                <a:spcPts val="360"/>
              </a:spcBef>
              <a:spcAft>
                <a:spcPts val="0"/>
              </a:spcAft>
              <a:buClr>
                <a:schemeClr val="dk1"/>
              </a:buClr>
              <a:buSzPts val="1100"/>
              <a:buFont typeface="Arial"/>
              <a:buNone/>
            </a:pPr>
            <a:r>
              <a:rPr lang="en-US">
                <a:solidFill>
                  <a:srgbClr val="292934"/>
                </a:solidFill>
                <a:latin typeface="Arial"/>
                <a:ea typeface="Arial"/>
                <a:cs typeface="Arial"/>
                <a:sym typeface="Arial"/>
              </a:rPr>
              <a:t>52</a:t>
            </a:r>
            <a:endParaRPr>
              <a:solidFill>
                <a:srgbClr val="292934"/>
              </a:solidFill>
              <a:latin typeface="Arial"/>
              <a:ea typeface="Arial"/>
              <a:cs typeface="Arial"/>
              <a:sym typeface="Arial"/>
            </a:endParaRPr>
          </a:p>
          <a:p>
            <a:pPr marL="457200" lvl="0" indent="-317500" algn="l" rtl="0">
              <a:spcBef>
                <a:spcPts val="360"/>
              </a:spcBef>
              <a:spcAft>
                <a:spcPts val="0"/>
              </a:spcAft>
              <a:buClr>
                <a:srgbClr val="292934"/>
              </a:buClr>
              <a:buSzPts val="1400"/>
              <a:buFont typeface="Arial"/>
              <a:buAutoNum type="arabicPeriod"/>
            </a:pPr>
            <a:r>
              <a:rPr lang="en-US">
                <a:solidFill>
                  <a:srgbClr val="292934"/>
                </a:solidFill>
                <a:latin typeface="Arial"/>
                <a:ea typeface="Arial"/>
                <a:cs typeface="Arial"/>
                <a:sym typeface="Arial"/>
              </a:rPr>
              <a:t>Culture and Symbols .............................................................................................. 54</a:t>
            </a:r>
            <a:endParaRPr>
              <a:solidFill>
                <a:srgbClr val="292934"/>
              </a:solidFill>
              <a:latin typeface="Arial"/>
              <a:ea typeface="Arial"/>
              <a:cs typeface="Arial"/>
              <a:sym typeface="Arial"/>
            </a:endParaRPr>
          </a:p>
          <a:p>
            <a:pPr marL="457200" lvl="0" indent="-317500" algn="l" rtl="0">
              <a:spcBef>
                <a:spcPts val="0"/>
              </a:spcBef>
              <a:spcAft>
                <a:spcPts val="0"/>
              </a:spcAft>
              <a:buClr>
                <a:srgbClr val="292934"/>
              </a:buClr>
              <a:buSzPts val="1400"/>
              <a:buFont typeface="Arial"/>
              <a:buAutoNum type="arabicPeriod"/>
            </a:pPr>
            <a:r>
              <a:rPr lang="en-US">
                <a:solidFill>
                  <a:srgbClr val="292934"/>
                </a:solidFill>
                <a:latin typeface="Arial"/>
                <a:ea typeface="Arial"/>
                <a:cs typeface="Arial"/>
                <a:sym typeface="Arial"/>
              </a:rPr>
              <a:t>Housing .................................................................................................................. 55</a:t>
            </a:r>
            <a:endParaRPr>
              <a:solidFill>
                <a:srgbClr val="292934"/>
              </a:solidFill>
              <a:latin typeface="Arial"/>
              <a:ea typeface="Arial"/>
              <a:cs typeface="Arial"/>
              <a:sym typeface="Arial"/>
            </a:endParaRPr>
          </a:p>
          <a:p>
            <a:pPr marL="457200" lvl="0" indent="-317500" algn="l" rtl="0">
              <a:spcBef>
                <a:spcPts val="0"/>
              </a:spcBef>
              <a:spcAft>
                <a:spcPts val="0"/>
              </a:spcAft>
              <a:buClr>
                <a:srgbClr val="292934"/>
              </a:buClr>
              <a:buSzPts val="1400"/>
              <a:buFont typeface="Arial"/>
              <a:buAutoNum type="arabicPeriod"/>
            </a:pPr>
            <a:r>
              <a:rPr lang="en-US">
                <a:solidFill>
                  <a:srgbClr val="292934"/>
                </a:solidFill>
                <a:latin typeface="Arial"/>
                <a:ea typeface="Arial"/>
                <a:cs typeface="Arial"/>
                <a:sym typeface="Arial"/>
              </a:rPr>
              <a:t>Transportation ........................................................................................................ 55</a:t>
            </a:r>
            <a:endParaRPr>
              <a:solidFill>
                <a:srgbClr val="292934"/>
              </a:solidFill>
              <a:latin typeface="Arial"/>
              <a:ea typeface="Arial"/>
              <a:cs typeface="Arial"/>
              <a:sym typeface="Arial"/>
            </a:endParaRPr>
          </a:p>
          <a:p>
            <a:pPr marL="457200" lvl="0" indent="-317500" algn="l" rtl="0">
              <a:spcBef>
                <a:spcPts val="0"/>
              </a:spcBef>
              <a:spcAft>
                <a:spcPts val="0"/>
              </a:spcAft>
              <a:buClr>
                <a:srgbClr val="292934"/>
              </a:buClr>
              <a:buSzPts val="1400"/>
              <a:buFont typeface="Arial"/>
              <a:buAutoNum type="arabicPeriod"/>
            </a:pPr>
            <a:r>
              <a:rPr lang="en-US">
                <a:solidFill>
                  <a:srgbClr val="292934"/>
                </a:solidFill>
                <a:latin typeface="Arial"/>
                <a:ea typeface="Arial"/>
                <a:cs typeface="Arial"/>
                <a:sym typeface="Arial"/>
              </a:rPr>
              <a:t>Education ............................................................................................................... 56</a:t>
            </a:r>
            <a:endParaRPr>
              <a:solidFill>
                <a:srgbClr val="292934"/>
              </a:solidFill>
              <a:latin typeface="Arial"/>
              <a:ea typeface="Arial"/>
              <a:cs typeface="Arial"/>
              <a:sym typeface="Arial"/>
            </a:endParaRPr>
          </a:p>
          <a:p>
            <a:pPr marL="457200" lvl="0" indent="-317500" algn="l" rtl="0">
              <a:spcBef>
                <a:spcPts val="0"/>
              </a:spcBef>
              <a:spcAft>
                <a:spcPts val="0"/>
              </a:spcAft>
              <a:buClr>
                <a:srgbClr val="292934"/>
              </a:buClr>
              <a:buSzPts val="1400"/>
              <a:buFont typeface="Arial"/>
              <a:buAutoNum type="arabicPeriod"/>
            </a:pPr>
            <a:r>
              <a:rPr lang="en-US">
                <a:solidFill>
                  <a:srgbClr val="292934"/>
                </a:solidFill>
                <a:latin typeface="Arial"/>
                <a:ea typeface="Arial"/>
                <a:cs typeface="Arial"/>
                <a:sym typeface="Arial"/>
              </a:rPr>
              <a:t>Criminal Legal Systems ......................................................................................... 57</a:t>
            </a:r>
            <a:endParaRPr>
              <a:solidFill>
                <a:srgbClr val="292934"/>
              </a:solidFill>
              <a:latin typeface="Arial"/>
              <a:ea typeface="Arial"/>
              <a:cs typeface="Arial"/>
              <a:sym typeface="Arial"/>
            </a:endParaRPr>
          </a:p>
          <a:p>
            <a:pPr marL="457200" lvl="0" indent="-317500" algn="l" rtl="0">
              <a:spcBef>
                <a:spcPts val="0"/>
              </a:spcBef>
              <a:spcAft>
                <a:spcPts val="0"/>
              </a:spcAft>
              <a:buClr>
                <a:srgbClr val="292934"/>
              </a:buClr>
              <a:buSzPts val="1400"/>
              <a:buFont typeface="Arial"/>
              <a:buAutoNum type="arabicPeriod"/>
            </a:pPr>
            <a:r>
              <a:rPr lang="en-US">
                <a:solidFill>
                  <a:srgbClr val="292934"/>
                </a:solidFill>
                <a:latin typeface="Arial"/>
                <a:ea typeface="Arial"/>
                <a:cs typeface="Arial"/>
                <a:sym typeface="Arial"/>
              </a:rPr>
              <a:t>Health ..................................................................................................................... 59</a:t>
            </a:r>
            <a:endParaRPr>
              <a:solidFill>
                <a:srgbClr val="292934"/>
              </a:solidFill>
              <a:latin typeface="Arial"/>
              <a:ea typeface="Arial"/>
              <a:cs typeface="Arial"/>
              <a:sym typeface="Arial"/>
            </a:endParaRPr>
          </a:p>
          <a:p>
            <a:pPr marL="457200" lvl="0" indent="-317500" algn="l" rtl="0">
              <a:spcBef>
                <a:spcPts val="0"/>
              </a:spcBef>
              <a:spcAft>
                <a:spcPts val="0"/>
              </a:spcAft>
              <a:buClr>
                <a:srgbClr val="292934"/>
              </a:buClr>
              <a:buSzPts val="1400"/>
              <a:buFont typeface="Arial"/>
              <a:buAutoNum type="arabicPeriod"/>
            </a:pPr>
            <a:r>
              <a:rPr lang="en-US">
                <a:solidFill>
                  <a:srgbClr val="292934"/>
                </a:solidFill>
                <a:latin typeface="Arial"/>
                <a:ea typeface="Arial"/>
                <a:cs typeface="Arial"/>
                <a:sym typeface="Arial"/>
              </a:rPr>
              <a:t>Income and Wealth ................................................................................................ 59</a:t>
            </a:r>
            <a:endParaRPr>
              <a:solidFill>
                <a:srgbClr val="292934"/>
              </a:solidFill>
              <a:latin typeface="Arial"/>
              <a:ea typeface="Arial"/>
              <a:cs typeface="Arial"/>
              <a:sym typeface="Arial"/>
            </a:endParaRPr>
          </a:p>
          <a:p>
            <a:pPr marL="0" lvl="0" indent="0" algn="l" rtl="0">
              <a:spcBef>
                <a:spcPts val="360"/>
              </a:spcBef>
              <a:spcAft>
                <a:spcPts val="0"/>
              </a:spcAft>
              <a:buClr>
                <a:schemeClr val="dk1"/>
              </a:buClr>
              <a:buSzPts val="1100"/>
              <a:buFont typeface="Arial"/>
              <a:buNone/>
            </a:pPr>
            <a:endParaRPr>
              <a:solidFill>
                <a:srgbClr val="292934"/>
              </a:solidFill>
              <a:latin typeface="Arial"/>
              <a:ea typeface="Arial"/>
              <a:cs typeface="Arial"/>
              <a:sym typeface="Arial"/>
            </a:endParaRPr>
          </a:p>
          <a:p>
            <a:pPr marL="0" lvl="0" indent="0" algn="l" rtl="0">
              <a:spcBef>
                <a:spcPts val="360"/>
              </a:spcBef>
              <a:spcAft>
                <a:spcPts val="0"/>
              </a:spcAft>
              <a:buClr>
                <a:schemeClr val="dk1"/>
              </a:buClr>
              <a:buSzPts val="1100"/>
              <a:buFont typeface="Arial"/>
              <a:buNone/>
            </a:pPr>
            <a:r>
              <a:rPr lang="en-US">
                <a:solidFill>
                  <a:srgbClr val="292934"/>
                </a:solidFill>
                <a:highlight>
                  <a:srgbClr val="D5A6BD"/>
                </a:highlight>
                <a:latin typeface="Arial"/>
                <a:ea typeface="Arial"/>
                <a:cs typeface="Arial"/>
                <a:sym typeface="Arial"/>
              </a:rPr>
              <a:t>Interpersonal Reparations ......................................................................................... 62</a:t>
            </a:r>
            <a:endParaRPr>
              <a:solidFill>
                <a:srgbClr val="292934"/>
              </a:solidFill>
              <a:highlight>
                <a:srgbClr val="D5A6BD"/>
              </a:highlight>
              <a:latin typeface="Arial"/>
              <a:ea typeface="Arial"/>
              <a:cs typeface="Arial"/>
              <a:sym typeface="Arial"/>
            </a:endParaRPr>
          </a:p>
          <a:p>
            <a:pPr marL="0" lvl="0" indent="0" algn="l" rtl="0">
              <a:spcBef>
                <a:spcPts val="360"/>
              </a:spcBef>
              <a:spcAft>
                <a:spcPts val="0"/>
              </a:spcAft>
              <a:buClr>
                <a:schemeClr val="dk1"/>
              </a:buClr>
              <a:buSzPts val="1100"/>
              <a:buFont typeface="Arial"/>
              <a:buNone/>
            </a:pPr>
            <a:endParaRPr>
              <a:solidFill>
                <a:srgbClr val="292934"/>
              </a:solidFill>
              <a:highlight>
                <a:srgbClr val="D5A6BD"/>
              </a:highlight>
              <a:latin typeface="Arial"/>
              <a:ea typeface="Arial"/>
              <a:cs typeface="Arial"/>
              <a:sym typeface="Arial"/>
            </a:endParaRPr>
          </a:p>
          <a:p>
            <a:pPr marL="0" lvl="0" indent="0" algn="l" rtl="0">
              <a:spcBef>
                <a:spcPts val="360"/>
              </a:spcBef>
              <a:spcAft>
                <a:spcPts val="0"/>
              </a:spcAft>
              <a:buClr>
                <a:schemeClr val="dk1"/>
              </a:buClr>
              <a:buSzPts val="1100"/>
              <a:buFont typeface="Arial"/>
              <a:buNone/>
            </a:pPr>
            <a:endParaRPr>
              <a:solidFill>
                <a:srgbClr val="292934"/>
              </a:solidFill>
              <a:latin typeface="Arial"/>
              <a:ea typeface="Arial"/>
              <a:cs typeface="Arial"/>
              <a:sym typeface="Arial"/>
            </a:endParaRPr>
          </a:p>
          <a:p>
            <a:pPr marL="0" lvl="0" indent="0" algn="l" rtl="0">
              <a:spcBef>
                <a:spcPts val="480"/>
              </a:spcBef>
              <a:spcAft>
                <a:spcPts val="0"/>
              </a:spcAft>
              <a:buClr>
                <a:schemeClr val="dk1"/>
              </a:buClr>
              <a:buSzPts val="1100"/>
              <a:buFont typeface="Arial"/>
              <a:buNone/>
            </a:pPr>
            <a:endParaRPr>
              <a:solidFill>
                <a:srgbClr val="292934"/>
              </a:solidFill>
              <a:latin typeface="Arial"/>
              <a:ea typeface="Arial"/>
              <a:cs typeface="Arial"/>
              <a:sym typeface="Arial"/>
            </a:endParaRPr>
          </a:p>
          <a:p>
            <a:pPr marL="0" lvl="0" indent="0" algn="l" rtl="0">
              <a:spcBef>
                <a:spcPts val="480"/>
              </a:spcBef>
              <a:spcAft>
                <a:spcPts val="0"/>
              </a:spcAft>
              <a:buClr>
                <a:schemeClr val="dk1"/>
              </a:buClr>
              <a:buSzPts val="1100"/>
              <a:buFont typeface="Arial"/>
              <a:buNone/>
            </a:pPr>
            <a:r>
              <a:rPr lang="en-US">
                <a:solidFill>
                  <a:srgbClr val="292934"/>
                </a:solidFill>
                <a:latin typeface="Arial"/>
                <a:ea typeface="Arial"/>
                <a:cs typeface="Arial"/>
                <a:sym typeface="Arial"/>
              </a:rPr>
              <a:t>Currently on an earlier slide</a:t>
            </a:r>
            <a:endParaRPr>
              <a:solidFill>
                <a:srgbClr val="292934"/>
              </a:solidFill>
              <a:latin typeface="Arial"/>
              <a:ea typeface="Arial"/>
              <a:cs typeface="Arial"/>
              <a:sym typeface="Arial"/>
            </a:endParaRPr>
          </a:p>
          <a:p>
            <a:pPr marL="0" lvl="0" indent="0" algn="l" rtl="0">
              <a:spcBef>
                <a:spcPts val="480"/>
              </a:spcBef>
              <a:spcAft>
                <a:spcPts val="0"/>
              </a:spcAft>
              <a:buClr>
                <a:schemeClr val="dk1"/>
              </a:buClr>
              <a:buSzPts val="1100"/>
              <a:buFont typeface="Arial"/>
              <a:buNone/>
            </a:pPr>
            <a:r>
              <a:rPr lang="en-US">
                <a:solidFill>
                  <a:srgbClr val="292934"/>
                </a:solidFill>
                <a:latin typeface="Arial"/>
                <a:ea typeface="Arial"/>
                <a:cs typeface="Arial"/>
                <a:sym typeface="Arial"/>
              </a:rPr>
              <a:t>Maybe end with this on the next slide:</a:t>
            </a:r>
            <a:endParaRPr>
              <a:solidFill>
                <a:srgbClr val="292934"/>
              </a:solidFill>
              <a:latin typeface="Arial"/>
              <a:ea typeface="Arial"/>
              <a:cs typeface="Arial"/>
              <a:sym typeface="Arial"/>
            </a:endParaRPr>
          </a:p>
          <a:p>
            <a:pPr marL="0" lvl="0" indent="0" algn="l" rtl="0">
              <a:spcBef>
                <a:spcPts val="480"/>
              </a:spcBef>
              <a:spcAft>
                <a:spcPts val="0"/>
              </a:spcAft>
              <a:buClr>
                <a:schemeClr val="dk1"/>
              </a:buClr>
              <a:buSzPts val="1100"/>
              <a:buFont typeface="Arial"/>
              <a:buNone/>
            </a:pPr>
            <a:r>
              <a:rPr lang="en-US">
                <a:solidFill>
                  <a:srgbClr val="292934"/>
                </a:solidFill>
                <a:latin typeface="Arial"/>
                <a:ea typeface="Arial"/>
                <a:cs typeface="Arial"/>
                <a:sym typeface="Arial"/>
              </a:rPr>
              <a:t>In its conclusion, Embrace Boston asserts: “Ultimately, the call for reparations is about more than financial compensation. It is about acknowledging the ongoing harms of systemic racism, addressing the root causes of these injustices, and promoting healing and restoration for individuals and communities who have suffered for far too long.” [HarmReport, p 124]</a:t>
            </a:r>
            <a:endParaRPr>
              <a:solidFill>
                <a:srgbClr val="292934"/>
              </a:solidFill>
              <a:latin typeface="Arial"/>
              <a:ea typeface="Arial"/>
              <a:cs typeface="Arial"/>
              <a:sym typeface="Arial"/>
            </a:endParaRPr>
          </a:p>
          <a:p>
            <a:pPr marL="0" lvl="0" indent="0" algn="l" rtl="0">
              <a:spcBef>
                <a:spcPts val="0"/>
              </a:spcBef>
              <a:spcAft>
                <a:spcPts val="0"/>
              </a:spcAft>
              <a:buNone/>
            </a:pPr>
            <a:endParaRPr/>
          </a:p>
        </p:txBody>
      </p:sp>
      <p:sp>
        <p:nvSpPr>
          <p:cNvPr id="209" name="Google Shape;209;g2a43aaa8900_0_8: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15</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g302f90722e6_0_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16" name="Google Shape;216;g302f90722e6_0_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Clr>
                <a:schemeClr val="dk1"/>
              </a:buClr>
              <a:buSzPts val="1100"/>
              <a:buFont typeface="Arial"/>
              <a:buNone/>
            </a:pPr>
            <a:r>
              <a:rPr lang="en-US">
                <a:solidFill>
                  <a:srgbClr val="292934"/>
                </a:solidFill>
                <a:latin typeface="Arial"/>
                <a:ea typeface="Arial"/>
                <a:cs typeface="Arial"/>
                <a:sym typeface="Arial"/>
              </a:rPr>
              <a:t>This section includes an exploration of each of 7 areas of Harm:..</a:t>
            </a:r>
            <a:endParaRPr>
              <a:solidFill>
                <a:srgbClr val="292934"/>
              </a:solidFill>
              <a:latin typeface="Arial"/>
              <a:ea typeface="Arial"/>
              <a:cs typeface="Arial"/>
              <a:sym typeface="Arial"/>
            </a:endParaRPr>
          </a:p>
          <a:p>
            <a:pPr marL="0" lvl="0" indent="0" algn="l" rtl="0">
              <a:spcBef>
                <a:spcPts val="360"/>
              </a:spcBef>
              <a:spcAft>
                <a:spcPts val="0"/>
              </a:spcAft>
              <a:buClr>
                <a:schemeClr val="dk1"/>
              </a:buClr>
              <a:buSzPts val="1100"/>
              <a:buFont typeface="Arial"/>
              <a:buNone/>
            </a:pPr>
            <a:r>
              <a:rPr lang="en-US">
                <a:solidFill>
                  <a:srgbClr val="292934"/>
                </a:solidFill>
                <a:highlight>
                  <a:srgbClr val="EAD1DC"/>
                </a:highlight>
                <a:latin typeface="Arial"/>
                <a:ea typeface="Arial"/>
                <a:cs typeface="Arial"/>
                <a:sym typeface="Arial"/>
              </a:rPr>
              <a:t>[Apology and Truth-Seeking/Education ....................................................................... 51]</a:t>
            </a:r>
            <a:endParaRPr>
              <a:solidFill>
                <a:srgbClr val="292934"/>
              </a:solidFill>
              <a:highlight>
                <a:srgbClr val="EAD1DC"/>
              </a:highlight>
              <a:latin typeface="Arial"/>
              <a:ea typeface="Arial"/>
              <a:cs typeface="Arial"/>
              <a:sym typeface="Arial"/>
            </a:endParaRPr>
          </a:p>
          <a:p>
            <a:pPr marL="0" lvl="0" indent="0" algn="l" rtl="0">
              <a:spcBef>
                <a:spcPts val="360"/>
              </a:spcBef>
              <a:spcAft>
                <a:spcPts val="0"/>
              </a:spcAft>
              <a:buClr>
                <a:schemeClr val="dk1"/>
              </a:buClr>
              <a:buSzPts val="1100"/>
              <a:buFont typeface="Arial"/>
              <a:buNone/>
            </a:pPr>
            <a:r>
              <a:rPr lang="en-US">
                <a:solidFill>
                  <a:srgbClr val="292934"/>
                </a:solidFill>
                <a:latin typeface="Arial"/>
                <a:ea typeface="Arial"/>
                <a:cs typeface="Arial"/>
                <a:sym typeface="Arial"/>
              </a:rPr>
              <a:t>52</a:t>
            </a:r>
            <a:endParaRPr>
              <a:solidFill>
                <a:srgbClr val="292934"/>
              </a:solidFill>
              <a:latin typeface="Arial"/>
              <a:ea typeface="Arial"/>
              <a:cs typeface="Arial"/>
              <a:sym typeface="Arial"/>
            </a:endParaRPr>
          </a:p>
          <a:p>
            <a:pPr marL="457200" lvl="0" indent="-317500" algn="l" rtl="0">
              <a:spcBef>
                <a:spcPts val="360"/>
              </a:spcBef>
              <a:spcAft>
                <a:spcPts val="0"/>
              </a:spcAft>
              <a:buClr>
                <a:srgbClr val="292934"/>
              </a:buClr>
              <a:buSzPts val="1400"/>
              <a:buFont typeface="Arial"/>
              <a:buAutoNum type="arabicPeriod"/>
            </a:pPr>
            <a:r>
              <a:rPr lang="en-US">
                <a:solidFill>
                  <a:srgbClr val="292934"/>
                </a:solidFill>
                <a:latin typeface="Arial"/>
                <a:ea typeface="Arial"/>
                <a:cs typeface="Arial"/>
                <a:sym typeface="Arial"/>
              </a:rPr>
              <a:t>Culture and Symbols .............................................................................................. 54</a:t>
            </a:r>
            <a:endParaRPr>
              <a:solidFill>
                <a:srgbClr val="292934"/>
              </a:solidFill>
              <a:latin typeface="Arial"/>
              <a:ea typeface="Arial"/>
              <a:cs typeface="Arial"/>
              <a:sym typeface="Arial"/>
            </a:endParaRPr>
          </a:p>
          <a:p>
            <a:pPr marL="457200" lvl="0" indent="-317500" algn="l" rtl="0">
              <a:spcBef>
                <a:spcPts val="0"/>
              </a:spcBef>
              <a:spcAft>
                <a:spcPts val="0"/>
              </a:spcAft>
              <a:buClr>
                <a:srgbClr val="292934"/>
              </a:buClr>
              <a:buSzPts val="1400"/>
              <a:buFont typeface="Arial"/>
              <a:buAutoNum type="arabicPeriod"/>
            </a:pPr>
            <a:r>
              <a:rPr lang="en-US">
                <a:solidFill>
                  <a:srgbClr val="292934"/>
                </a:solidFill>
                <a:latin typeface="Arial"/>
                <a:ea typeface="Arial"/>
                <a:cs typeface="Arial"/>
                <a:sym typeface="Arial"/>
              </a:rPr>
              <a:t>Housing .................................................................................................................. 55</a:t>
            </a:r>
            <a:endParaRPr>
              <a:solidFill>
                <a:srgbClr val="292934"/>
              </a:solidFill>
              <a:latin typeface="Arial"/>
              <a:ea typeface="Arial"/>
              <a:cs typeface="Arial"/>
              <a:sym typeface="Arial"/>
            </a:endParaRPr>
          </a:p>
          <a:p>
            <a:pPr marL="457200" lvl="0" indent="-317500" algn="l" rtl="0">
              <a:spcBef>
                <a:spcPts val="0"/>
              </a:spcBef>
              <a:spcAft>
                <a:spcPts val="0"/>
              </a:spcAft>
              <a:buClr>
                <a:srgbClr val="292934"/>
              </a:buClr>
              <a:buSzPts val="1400"/>
              <a:buFont typeface="Arial"/>
              <a:buAutoNum type="arabicPeriod"/>
            </a:pPr>
            <a:r>
              <a:rPr lang="en-US">
                <a:solidFill>
                  <a:srgbClr val="292934"/>
                </a:solidFill>
                <a:latin typeface="Arial"/>
                <a:ea typeface="Arial"/>
                <a:cs typeface="Arial"/>
                <a:sym typeface="Arial"/>
              </a:rPr>
              <a:t>Transportation ........................................................................................................ 55</a:t>
            </a:r>
            <a:endParaRPr>
              <a:solidFill>
                <a:srgbClr val="292934"/>
              </a:solidFill>
              <a:latin typeface="Arial"/>
              <a:ea typeface="Arial"/>
              <a:cs typeface="Arial"/>
              <a:sym typeface="Arial"/>
            </a:endParaRPr>
          </a:p>
          <a:p>
            <a:pPr marL="457200" lvl="0" indent="-317500" algn="l" rtl="0">
              <a:spcBef>
                <a:spcPts val="0"/>
              </a:spcBef>
              <a:spcAft>
                <a:spcPts val="0"/>
              </a:spcAft>
              <a:buClr>
                <a:srgbClr val="292934"/>
              </a:buClr>
              <a:buSzPts val="1400"/>
              <a:buFont typeface="Arial"/>
              <a:buAutoNum type="arabicPeriod"/>
            </a:pPr>
            <a:r>
              <a:rPr lang="en-US">
                <a:solidFill>
                  <a:srgbClr val="292934"/>
                </a:solidFill>
                <a:latin typeface="Arial"/>
                <a:ea typeface="Arial"/>
                <a:cs typeface="Arial"/>
                <a:sym typeface="Arial"/>
              </a:rPr>
              <a:t>Education ............................................................................................................... 56</a:t>
            </a:r>
            <a:endParaRPr>
              <a:solidFill>
                <a:srgbClr val="292934"/>
              </a:solidFill>
              <a:latin typeface="Arial"/>
              <a:ea typeface="Arial"/>
              <a:cs typeface="Arial"/>
              <a:sym typeface="Arial"/>
            </a:endParaRPr>
          </a:p>
          <a:p>
            <a:pPr marL="457200" lvl="0" indent="-317500" algn="l" rtl="0">
              <a:spcBef>
                <a:spcPts val="0"/>
              </a:spcBef>
              <a:spcAft>
                <a:spcPts val="0"/>
              </a:spcAft>
              <a:buClr>
                <a:srgbClr val="292934"/>
              </a:buClr>
              <a:buSzPts val="1400"/>
              <a:buFont typeface="Arial"/>
              <a:buAutoNum type="arabicPeriod"/>
            </a:pPr>
            <a:r>
              <a:rPr lang="en-US">
                <a:solidFill>
                  <a:srgbClr val="292934"/>
                </a:solidFill>
                <a:latin typeface="Arial"/>
                <a:ea typeface="Arial"/>
                <a:cs typeface="Arial"/>
                <a:sym typeface="Arial"/>
              </a:rPr>
              <a:t>Criminal Legal Systems ......................................................................................... 57</a:t>
            </a:r>
            <a:endParaRPr>
              <a:solidFill>
                <a:srgbClr val="292934"/>
              </a:solidFill>
              <a:latin typeface="Arial"/>
              <a:ea typeface="Arial"/>
              <a:cs typeface="Arial"/>
              <a:sym typeface="Arial"/>
            </a:endParaRPr>
          </a:p>
          <a:p>
            <a:pPr marL="457200" lvl="0" indent="-317500" algn="l" rtl="0">
              <a:spcBef>
                <a:spcPts val="0"/>
              </a:spcBef>
              <a:spcAft>
                <a:spcPts val="0"/>
              </a:spcAft>
              <a:buClr>
                <a:srgbClr val="292934"/>
              </a:buClr>
              <a:buSzPts val="1400"/>
              <a:buFont typeface="Arial"/>
              <a:buAutoNum type="arabicPeriod"/>
            </a:pPr>
            <a:r>
              <a:rPr lang="en-US">
                <a:solidFill>
                  <a:srgbClr val="292934"/>
                </a:solidFill>
                <a:latin typeface="Arial"/>
                <a:ea typeface="Arial"/>
                <a:cs typeface="Arial"/>
                <a:sym typeface="Arial"/>
              </a:rPr>
              <a:t>Health ..................................................................................................................... 59</a:t>
            </a:r>
            <a:endParaRPr>
              <a:solidFill>
                <a:srgbClr val="292934"/>
              </a:solidFill>
              <a:latin typeface="Arial"/>
              <a:ea typeface="Arial"/>
              <a:cs typeface="Arial"/>
              <a:sym typeface="Arial"/>
            </a:endParaRPr>
          </a:p>
          <a:p>
            <a:pPr marL="457200" lvl="0" indent="-317500" algn="l" rtl="0">
              <a:spcBef>
                <a:spcPts val="0"/>
              </a:spcBef>
              <a:spcAft>
                <a:spcPts val="0"/>
              </a:spcAft>
              <a:buClr>
                <a:srgbClr val="292934"/>
              </a:buClr>
              <a:buSzPts val="1400"/>
              <a:buFont typeface="Arial"/>
              <a:buAutoNum type="arabicPeriod"/>
            </a:pPr>
            <a:r>
              <a:rPr lang="en-US">
                <a:solidFill>
                  <a:srgbClr val="292934"/>
                </a:solidFill>
                <a:latin typeface="Arial"/>
                <a:ea typeface="Arial"/>
                <a:cs typeface="Arial"/>
                <a:sym typeface="Arial"/>
              </a:rPr>
              <a:t>Income and Wealth ................................................................................................ 59</a:t>
            </a:r>
            <a:endParaRPr>
              <a:solidFill>
                <a:srgbClr val="292934"/>
              </a:solidFill>
              <a:latin typeface="Arial"/>
              <a:ea typeface="Arial"/>
              <a:cs typeface="Arial"/>
              <a:sym typeface="Arial"/>
            </a:endParaRPr>
          </a:p>
          <a:p>
            <a:pPr marL="0" lvl="0" indent="0" algn="l" rtl="0">
              <a:spcBef>
                <a:spcPts val="360"/>
              </a:spcBef>
              <a:spcAft>
                <a:spcPts val="0"/>
              </a:spcAft>
              <a:buClr>
                <a:schemeClr val="dk1"/>
              </a:buClr>
              <a:buSzPts val="1100"/>
              <a:buFont typeface="Arial"/>
              <a:buNone/>
            </a:pPr>
            <a:endParaRPr>
              <a:solidFill>
                <a:srgbClr val="292934"/>
              </a:solidFill>
              <a:latin typeface="Arial"/>
              <a:ea typeface="Arial"/>
              <a:cs typeface="Arial"/>
              <a:sym typeface="Arial"/>
            </a:endParaRPr>
          </a:p>
          <a:p>
            <a:pPr marL="0" lvl="0" indent="0" algn="l" rtl="0">
              <a:spcBef>
                <a:spcPts val="360"/>
              </a:spcBef>
              <a:spcAft>
                <a:spcPts val="0"/>
              </a:spcAft>
              <a:buClr>
                <a:schemeClr val="dk1"/>
              </a:buClr>
              <a:buSzPts val="1100"/>
              <a:buFont typeface="Arial"/>
              <a:buNone/>
            </a:pPr>
            <a:r>
              <a:rPr lang="en-US">
                <a:solidFill>
                  <a:srgbClr val="292934"/>
                </a:solidFill>
                <a:highlight>
                  <a:srgbClr val="D5A6BD"/>
                </a:highlight>
                <a:latin typeface="Arial"/>
                <a:ea typeface="Arial"/>
                <a:cs typeface="Arial"/>
                <a:sym typeface="Arial"/>
              </a:rPr>
              <a:t>Interpersonal Reparations ......................................................................................... 62</a:t>
            </a:r>
            <a:endParaRPr>
              <a:solidFill>
                <a:srgbClr val="292934"/>
              </a:solidFill>
              <a:highlight>
                <a:srgbClr val="D5A6BD"/>
              </a:highlight>
              <a:latin typeface="Arial"/>
              <a:ea typeface="Arial"/>
              <a:cs typeface="Arial"/>
              <a:sym typeface="Arial"/>
            </a:endParaRPr>
          </a:p>
          <a:p>
            <a:pPr marL="0" lvl="0" indent="0" algn="l" rtl="0">
              <a:spcBef>
                <a:spcPts val="360"/>
              </a:spcBef>
              <a:spcAft>
                <a:spcPts val="0"/>
              </a:spcAft>
              <a:buClr>
                <a:schemeClr val="dk1"/>
              </a:buClr>
              <a:buSzPts val="1100"/>
              <a:buFont typeface="Arial"/>
              <a:buNone/>
            </a:pPr>
            <a:endParaRPr>
              <a:solidFill>
                <a:srgbClr val="292934"/>
              </a:solidFill>
              <a:highlight>
                <a:srgbClr val="D5A6BD"/>
              </a:highlight>
              <a:latin typeface="Arial"/>
              <a:ea typeface="Arial"/>
              <a:cs typeface="Arial"/>
              <a:sym typeface="Arial"/>
            </a:endParaRPr>
          </a:p>
          <a:p>
            <a:pPr marL="0" lvl="0" indent="0" algn="l" rtl="0">
              <a:spcBef>
                <a:spcPts val="360"/>
              </a:spcBef>
              <a:spcAft>
                <a:spcPts val="0"/>
              </a:spcAft>
              <a:buClr>
                <a:schemeClr val="dk1"/>
              </a:buClr>
              <a:buSzPts val="1100"/>
              <a:buFont typeface="Arial"/>
              <a:buNone/>
            </a:pPr>
            <a:endParaRPr>
              <a:solidFill>
                <a:srgbClr val="292934"/>
              </a:solidFill>
              <a:latin typeface="Arial"/>
              <a:ea typeface="Arial"/>
              <a:cs typeface="Arial"/>
              <a:sym typeface="Arial"/>
            </a:endParaRPr>
          </a:p>
          <a:p>
            <a:pPr marL="0" lvl="0" indent="0" algn="l" rtl="0">
              <a:spcBef>
                <a:spcPts val="480"/>
              </a:spcBef>
              <a:spcAft>
                <a:spcPts val="0"/>
              </a:spcAft>
              <a:buClr>
                <a:schemeClr val="dk1"/>
              </a:buClr>
              <a:buSzPts val="1100"/>
              <a:buFont typeface="Arial"/>
              <a:buNone/>
            </a:pPr>
            <a:endParaRPr>
              <a:solidFill>
                <a:srgbClr val="292934"/>
              </a:solidFill>
              <a:latin typeface="Arial"/>
              <a:ea typeface="Arial"/>
              <a:cs typeface="Arial"/>
              <a:sym typeface="Arial"/>
            </a:endParaRPr>
          </a:p>
          <a:p>
            <a:pPr marL="0" lvl="0" indent="0" algn="l" rtl="0">
              <a:spcBef>
                <a:spcPts val="480"/>
              </a:spcBef>
              <a:spcAft>
                <a:spcPts val="0"/>
              </a:spcAft>
              <a:buClr>
                <a:schemeClr val="dk1"/>
              </a:buClr>
              <a:buSzPts val="1100"/>
              <a:buFont typeface="Arial"/>
              <a:buNone/>
            </a:pPr>
            <a:r>
              <a:rPr lang="en-US">
                <a:solidFill>
                  <a:srgbClr val="292934"/>
                </a:solidFill>
                <a:latin typeface="Arial"/>
                <a:ea typeface="Arial"/>
                <a:cs typeface="Arial"/>
                <a:sym typeface="Arial"/>
              </a:rPr>
              <a:t>Currently on an earlier slide</a:t>
            </a:r>
            <a:endParaRPr>
              <a:solidFill>
                <a:srgbClr val="292934"/>
              </a:solidFill>
              <a:latin typeface="Arial"/>
              <a:ea typeface="Arial"/>
              <a:cs typeface="Arial"/>
              <a:sym typeface="Arial"/>
            </a:endParaRPr>
          </a:p>
          <a:p>
            <a:pPr marL="0" lvl="0" indent="0" algn="l" rtl="0">
              <a:spcBef>
                <a:spcPts val="480"/>
              </a:spcBef>
              <a:spcAft>
                <a:spcPts val="0"/>
              </a:spcAft>
              <a:buClr>
                <a:schemeClr val="dk1"/>
              </a:buClr>
              <a:buSzPts val="1100"/>
              <a:buFont typeface="Arial"/>
              <a:buNone/>
            </a:pPr>
            <a:r>
              <a:rPr lang="en-US">
                <a:solidFill>
                  <a:srgbClr val="292934"/>
                </a:solidFill>
                <a:latin typeface="Arial"/>
                <a:ea typeface="Arial"/>
                <a:cs typeface="Arial"/>
                <a:sym typeface="Arial"/>
              </a:rPr>
              <a:t>Maybe end with this on the next slide:</a:t>
            </a:r>
            <a:endParaRPr>
              <a:solidFill>
                <a:srgbClr val="292934"/>
              </a:solidFill>
              <a:latin typeface="Arial"/>
              <a:ea typeface="Arial"/>
              <a:cs typeface="Arial"/>
              <a:sym typeface="Arial"/>
            </a:endParaRPr>
          </a:p>
          <a:p>
            <a:pPr marL="0" lvl="0" indent="0" algn="l" rtl="0">
              <a:spcBef>
                <a:spcPts val="480"/>
              </a:spcBef>
              <a:spcAft>
                <a:spcPts val="0"/>
              </a:spcAft>
              <a:buClr>
                <a:schemeClr val="dk1"/>
              </a:buClr>
              <a:buSzPts val="1100"/>
              <a:buFont typeface="Arial"/>
              <a:buNone/>
            </a:pPr>
            <a:r>
              <a:rPr lang="en-US">
                <a:solidFill>
                  <a:srgbClr val="292934"/>
                </a:solidFill>
                <a:latin typeface="Arial"/>
                <a:ea typeface="Arial"/>
                <a:cs typeface="Arial"/>
                <a:sym typeface="Arial"/>
              </a:rPr>
              <a:t>In its conclusion, Embrace Boston asserts: “Ultimately, the call for reparations is about more than financial compensation. It is about acknowledging the ongoing harms of systemic racism, addressing the root causes of these injustices, and promoting healing and restoration for individuals and communities who have suffered for far too long.” [HarmReport, p 124]</a:t>
            </a:r>
            <a:endParaRPr>
              <a:solidFill>
                <a:srgbClr val="292934"/>
              </a:solidFill>
              <a:latin typeface="Arial"/>
              <a:ea typeface="Arial"/>
              <a:cs typeface="Arial"/>
              <a:sym typeface="Arial"/>
            </a:endParaRPr>
          </a:p>
          <a:p>
            <a:pPr marL="0" lvl="0" indent="0" algn="l" rtl="0">
              <a:spcBef>
                <a:spcPts val="0"/>
              </a:spcBef>
              <a:spcAft>
                <a:spcPts val="0"/>
              </a:spcAft>
              <a:buNone/>
            </a:pPr>
            <a:endParaRPr/>
          </a:p>
        </p:txBody>
      </p:sp>
      <p:sp>
        <p:nvSpPr>
          <p:cNvPr id="217" name="Google Shape;217;g302f90722e6_0_6: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16</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2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Do we want to add pointers to each question in addition to reading points of view?</a:t>
            </a:r>
            <a:endParaRPr/>
          </a:p>
        </p:txBody>
      </p:sp>
      <p:sp>
        <p:nvSpPr>
          <p:cNvPr id="224" name="Google Shape;224;p2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4"/>
        <p:cNvGrpSpPr/>
        <p:nvPr/>
      </p:nvGrpSpPr>
      <p:grpSpPr>
        <a:xfrm>
          <a:off x="0" y="0"/>
          <a:ext cx="0" cy="0"/>
          <a:chOff x="0" y="0"/>
          <a:chExt cx="0" cy="0"/>
        </a:xfrm>
      </p:grpSpPr>
      <p:sp>
        <p:nvSpPr>
          <p:cNvPr id="235" name="Google Shape;235;g307cb9368a7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6" name="Google Shape;236;g307cb9368a7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7"/>
        <p:cNvGrpSpPr/>
        <p:nvPr/>
      </p:nvGrpSpPr>
      <p:grpSpPr>
        <a:xfrm>
          <a:off x="0" y="0"/>
          <a:ext cx="0" cy="0"/>
          <a:chOff x="0" y="0"/>
          <a:chExt cx="0" cy="0"/>
        </a:xfrm>
      </p:grpSpPr>
      <p:sp>
        <p:nvSpPr>
          <p:cNvPr id="248" name="Google Shape;248;g2e821feb59f_0_6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49" name="Google Shape;249;g2e821feb59f_0_6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g2e821feb59f_0_9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62" name="Google Shape;262;g2e821feb59f_0_9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3" name="Google Shape;263;g2e821feb59f_0_99: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20</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g2f335f19a6e_0_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70" name="Google Shape;270;g2f335f19a6e_0_5: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71" name="Google Shape;271;g2f335f19a6e_0_5: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e821feb59f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 name="Google Shape;120;g2e821feb59f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Clr>
                <a:schemeClr val="dk1"/>
              </a:buClr>
              <a:buSzPts val="1100"/>
              <a:buFont typeface="Arial"/>
              <a:buNone/>
            </a:pPr>
            <a:r>
              <a:rPr lang="en-US">
                <a:solidFill>
                  <a:srgbClr val="292934"/>
                </a:solidFill>
                <a:latin typeface="Arial"/>
                <a:ea typeface="Arial"/>
                <a:cs typeface="Arial"/>
                <a:sym typeface="Arial"/>
              </a:rPr>
              <a:t>At the 2023 League of Women Voters (LWV) of Massachusetts Council, the LWV Amherst proposed a study of reparations to determine whether the LWVMA should adopt, by consensus, a position on reparations. Delegates voted by a wide margin to form a study committee.</a:t>
            </a:r>
            <a:endParaRPr>
              <a:solidFill>
                <a:srgbClr val="292934"/>
              </a:solidFill>
              <a:latin typeface="Arial"/>
              <a:ea typeface="Arial"/>
              <a:cs typeface="Arial"/>
              <a:sym typeface="Arial"/>
            </a:endParaRPr>
          </a:p>
          <a:p>
            <a:pPr marL="0" lvl="0" indent="0" algn="l" rtl="0">
              <a:spcBef>
                <a:spcPts val="360"/>
              </a:spcBef>
              <a:spcAft>
                <a:spcPts val="0"/>
              </a:spcAft>
              <a:buClr>
                <a:schemeClr val="dk1"/>
              </a:buClr>
              <a:buSzPts val="1100"/>
              <a:buFont typeface="Arial"/>
              <a:buNone/>
            </a:pPr>
            <a:endParaRPr>
              <a:solidFill>
                <a:srgbClr val="292934"/>
              </a:solidFill>
              <a:latin typeface="Arial"/>
              <a:ea typeface="Arial"/>
              <a:cs typeface="Arial"/>
              <a:sym typeface="Arial"/>
            </a:endParaRPr>
          </a:p>
          <a:p>
            <a:pPr marL="0" lvl="0" indent="0" algn="l" rtl="0">
              <a:spcBef>
                <a:spcPts val="360"/>
              </a:spcBef>
              <a:spcAft>
                <a:spcPts val="0"/>
              </a:spcAft>
              <a:buClr>
                <a:schemeClr val="dk1"/>
              </a:buClr>
              <a:buSzPts val="1100"/>
              <a:buFont typeface="Arial"/>
              <a:buNone/>
            </a:pPr>
            <a:r>
              <a:rPr lang="en-US">
                <a:solidFill>
                  <a:srgbClr val="292934"/>
                </a:solidFill>
                <a:latin typeface="Arial"/>
                <a:ea typeface="Arial"/>
                <a:cs typeface="Arial"/>
                <a:sym typeface="Arial"/>
              </a:rPr>
              <a:t>We hope everyone has had a chance to read our extensive Study Report. </a:t>
            </a:r>
            <a:endParaRPr>
              <a:solidFill>
                <a:srgbClr val="292934"/>
              </a:solidFill>
              <a:latin typeface="Arial"/>
              <a:ea typeface="Arial"/>
              <a:cs typeface="Arial"/>
              <a:sym typeface="Arial"/>
            </a:endParaRPr>
          </a:p>
          <a:p>
            <a:pPr marL="0" lvl="0" indent="0" algn="l" rtl="0">
              <a:spcBef>
                <a:spcPts val="360"/>
              </a:spcBef>
              <a:spcAft>
                <a:spcPts val="0"/>
              </a:spcAft>
              <a:buClr>
                <a:schemeClr val="dk1"/>
              </a:buClr>
              <a:buSzPts val="1100"/>
              <a:buFont typeface="Arial"/>
              <a:buNone/>
            </a:pPr>
            <a:r>
              <a:rPr lang="en-US">
                <a:solidFill>
                  <a:srgbClr val="292934"/>
                </a:solidFill>
                <a:latin typeface="Arial"/>
                <a:ea typeface="Arial"/>
                <a:cs typeface="Arial"/>
                <a:sym typeface="Arial"/>
              </a:rPr>
              <a:t>Posted on the Study Webpage:</a:t>
            </a:r>
            <a:endParaRPr>
              <a:solidFill>
                <a:srgbClr val="292934"/>
              </a:solidFill>
              <a:latin typeface="Arial"/>
              <a:ea typeface="Arial"/>
              <a:cs typeface="Arial"/>
              <a:sym typeface="Arial"/>
            </a:endParaRPr>
          </a:p>
          <a:p>
            <a:pPr marL="0" lvl="0" indent="0" algn="l" rtl="0">
              <a:spcBef>
                <a:spcPts val="360"/>
              </a:spcBef>
              <a:spcAft>
                <a:spcPts val="0"/>
              </a:spcAft>
              <a:buClr>
                <a:schemeClr val="dk1"/>
              </a:buClr>
              <a:buSzPts val="1100"/>
              <a:buFont typeface="Arial"/>
              <a:buNone/>
            </a:pPr>
            <a:r>
              <a:rPr lang="en-US" u="sng">
                <a:solidFill>
                  <a:schemeClr val="hlink"/>
                </a:solidFill>
                <a:latin typeface="Arial"/>
                <a:ea typeface="Arial"/>
                <a:cs typeface="Arial"/>
                <a:sym typeface="Arial"/>
                <a:hlinkClick r:id="rId3"/>
              </a:rPr>
              <a:t>LWVMA Reparations Study for Black Americans</a:t>
            </a:r>
            <a:r>
              <a:rPr lang="en-US">
                <a:solidFill>
                  <a:srgbClr val="292934"/>
                </a:solidFill>
                <a:latin typeface="Arial"/>
                <a:ea typeface="Arial"/>
                <a:cs typeface="Arial"/>
                <a:sym typeface="Arial"/>
              </a:rPr>
              <a:t>, </a:t>
            </a:r>
            <a:r>
              <a:rPr lang="en-US" b="1">
                <a:solidFill>
                  <a:srgbClr val="292934"/>
                </a:solidFill>
                <a:latin typeface="Arial"/>
                <a:ea typeface="Arial"/>
                <a:cs typeface="Arial"/>
                <a:sym typeface="Arial"/>
              </a:rPr>
              <a:t>https://lwvma.org/lwvma-reparations-study/</a:t>
            </a:r>
            <a:r>
              <a:rPr lang="en-US">
                <a:solidFill>
                  <a:srgbClr val="292934"/>
                </a:solidFill>
                <a:latin typeface="Arial"/>
                <a:ea typeface="Arial"/>
                <a:cs typeface="Arial"/>
                <a:sym typeface="Arial"/>
              </a:rPr>
              <a:t> under LWVMA Study Documents</a:t>
            </a:r>
            <a:endParaRPr>
              <a:solidFill>
                <a:srgbClr val="292934"/>
              </a:solidFill>
              <a:latin typeface="Arial"/>
              <a:ea typeface="Arial"/>
              <a:cs typeface="Arial"/>
              <a:sym typeface="Arial"/>
            </a:endParaRPr>
          </a:p>
          <a:p>
            <a:pPr marL="0" lvl="0" indent="0" algn="l" rtl="0">
              <a:spcBef>
                <a:spcPts val="360"/>
              </a:spcBef>
              <a:spcAft>
                <a:spcPts val="0"/>
              </a:spcAft>
              <a:buClr>
                <a:schemeClr val="dk1"/>
              </a:buClr>
              <a:buSzPts val="1100"/>
              <a:buFont typeface="Arial"/>
              <a:buNone/>
            </a:pPr>
            <a:endParaRPr>
              <a:solidFill>
                <a:srgbClr val="292934"/>
              </a:solidFill>
              <a:latin typeface="Arial"/>
              <a:ea typeface="Arial"/>
              <a:cs typeface="Arial"/>
              <a:sym typeface="Arial"/>
            </a:endParaRPr>
          </a:p>
          <a:p>
            <a:pPr marL="0" lvl="0" indent="0" algn="l" rtl="0">
              <a:spcBef>
                <a:spcPts val="0"/>
              </a:spcBef>
              <a:spcAft>
                <a:spcPts val="0"/>
              </a:spcAft>
              <a:buNone/>
            </a:pPr>
            <a:endParaRPr/>
          </a:p>
        </p:txBody>
      </p:sp>
      <p:sp>
        <p:nvSpPr>
          <p:cNvPr id="121" name="Google Shape;121;g2e821feb59f_0_0: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2</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p41: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84" name="Google Shape;284;p4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9"/>
        <p:cNvGrpSpPr/>
        <p:nvPr/>
      </p:nvGrpSpPr>
      <p:grpSpPr>
        <a:xfrm>
          <a:off x="0" y="0"/>
          <a:ext cx="0" cy="0"/>
          <a:chOff x="0" y="0"/>
          <a:chExt cx="0" cy="0"/>
        </a:xfrm>
      </p:grpSpPr>
      <p:sp>
        <p:nvSpPr>
          <p:cNvPr id="290" name="Google Shape;290;p4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1" name="Google Shape;291;p4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6"/>
        <p:cNvGrpSpPr/>
        <p:nvPr/>
      </p:nvGrpSpPr>
      <p:grpSpPr>
        <a:xfrm>
          <a:off x="0" y="0"/>
          <a:ext cx="0" cy="0"/>
          <a:chOff x="0" y="0"/>
          <a:chExt cx="0" cy="0"/>
        </a:xfrm>
      </p:grpSpPr>
      <p:sp>
        <p:nvSpPr>
          <p:cNvPr id="297" name="Google Shape;297;g2e821feb59f_0_11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98" name="Google Shape;298;g2e821feb59f_0_1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3"/>
        <p:cNvGrpSpPr/>
        <p:nvPr/>
      </p:nvGrpSpPr>
      <p:grpSpPr>
        <a:xfrm>
          <a:off x="0" y="0"/>
          <a:ext cx="0" cy="0"/>
          <a:chOff x="0" y="0"/>
          <a:chExt cx="0" cy="0"/>
        </a:xfrm>
      </p:grpSpPr>
      <p:sp>
        <p:nvSpPr>
          <p:cNvPr id="304" name="Google Shape;304;g2e821feb59f_0_12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05" name="Google Shape;305;g2e821feb59f_0_12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0"/>
        <p:cNvGrpSpPr/>
        <p:nvPr/>
      </p:nvGrpSpPr>
      <p:grpSpPr>
        <a:xfrm>
          <a:off x="0" y="0"/>
          <a:ext cx="0" cy="0"/>
          <a:chOff x="0" y="0"/>
          <a:chExt cx="0" cy="0"/>
        </a:xfrm>
      </p:grpSpPr>
      <p:sp>
        <p:nvSpPr>
          <p:cNvPr id="311" name="Google Shape;311;g2f182665d7f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2" name="Google Shape;312;g2f182665d7f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7"/>
        <p:cNvGrpSpPr/>
        <p:nvPr/>
      </p:nvGrpSpPr>
      <p:grpSpPr>
        <a:xfrm>
          <a:off x="0" y="0"/>
          <a:ext cx="0" cy="0"/>
          <a:chOff x="0" y="0"/>
          <a:chExt cx="0" cy="0"/>
        </a:xfrm>
      </p:grpSpPr>
      <p:sp>
        <p:nvSpPr>
          <p:cNvPr id="318" name="Google Shape;318;g2e821feb59f_0_13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19" name="Google Shape;319;g2e821feb59f_0_13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
        <p:cNvGrpSpPr/>
        <p:nvPr/>
      </p:nvGrpSpPr>
      <p:grpSpPr>
        <a:xfrm>
          <a:off x="0" y="0"/>
          <a:ext cx="0" cy="0"/>
          <a:chOff x="0" y="0"/>
          <a:chExt cx="0" cy="0"/>
        </a:xfrm>
      </p:grpSpPr>
      <p:sp>
        <p:nvSpPr>
          <p:cNvPr id="331" name="Google Shape;331;p44: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32" name="Google Shape;332;p4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7"/>
        <p:cNvGrpSpPr/>
        <p:nvPr/>
      </p:nvGrpSpPr>
      <p:grpSpPr>
        <a:xfrm>
          <a:off x="0" y="0"/>
          <a:ext cx="0" cy="0"/>
          <a:chOff x="0" y="0"/>
          <a:chExt cx="0" cy="0"/>
        </a:xfrm>
      </p:grpSpPr>
      <p:sp>
        <p:nvSpPr>
          <p:cNvPr id="338" name="Google Shape;338;p5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9" name="Google Shape;339;p5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40" name="Google Shape;340;p5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29</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2" name="Google Shape;112;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182880" lvl="0" indent="0" algn="l" rtl="0">
              <a:spcBef>
                <a:spcPts val="480"/>
              </a:spcBef>
              <a:spcAft>
                <a:spcPts val="0"/>
              </a:spcAft>
              <a:buNone/>
            </a:pPr>
            <a:endParaRPr b="1">
              <a:solidFill>
                <a:srgbClr val="292934"/>
              </a:solidFill>
            </a:endParaRPr>
          </a:p>
          <a:p>
            <a:pPr marL="0" lvl="0" indent="0" algn="l" rtl="0">
              <a:spcBef>
                <a:spcPts val="0"/>
              </a:spcBef>
              <a:spcAft>
                <a:spcPts val="0"/>
              </a:spcAft>
              <a:buNone/>
            </a:pPr>
            <a:endParaRPr/>
          </a:p>
        </p:txBody>
      </p:sp>
      <p:sp>
        <p:nvSpPr>
          <p:cNvPr id="113" name="Google Shape;113;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2e963ded9f9_0_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2e963ded9f9_0_2: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7" name="Google Shape;137;g2e963ded9f9_0_2: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6</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2"/>
        <p:cNvGrpSpPr/>
        <p:nvPr/>
      </p:nvGrpSpPr>
      <p:grpSpPr>
        <a:xfrm>
          <a:off x="0" y="0"/>
          <a:ext cx="0" cy="0"/>
          <a:chOff x="0" y="0"/>
          <a:chExt cx="0" cy="0"/>
        </a:xfrm>
      </p:grpSpPr>
      <p:sp>
        <p:nvSpPr>
          <p:cNvPr id="143" name="Google Shape;143;g2e7a1ae7dfe_0_3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4" name="Google Shape;144;g2e7a1ae7dfe_0_36: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45" name="Google Shape;145;g2e7a1ae7dfe_0_36: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7</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2e7a1ae7dfe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2e7a1ae7dfe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53" name="Google Shape;153;g2e7a1ae7dfe_0_0: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8</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2e7a1ae7dfe_0_2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2e7a1ae7dfe_0_29: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1" name="Google Shape;161;g2e7a1ae7dfe_0_29: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9</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g2e821feb59f_0_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8" name="Google Shape;168;g2e821feb59f_0_8: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9" name="Google Shape;169;g2e821feb59f_0_8: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10</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2ea321a85a7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2ea321a85a7_0_0: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r>
              <a:rPr lang="en-US"/>
              <a:t>Susan is working on adding this section to the study report</a:t>
            </a:r>
            <a:endParaRPr/>
          </a:p>
        </p:txBody>
      </p:sp>
      <p:sp>
        <p:nvSpPr>
          <p:cNvPr id="177" name="Google Shape;177;g2ea321a85a7_0_0:notes"/>
          <p:cNvSpPr txBox="1">
            <a:spLocks noGrp="1"/>
          </p:cNvSpPr>
          <p:nvPr>
            <p:ph type="sldNum" idx="12"/>
          </p:nvPr>
        </p:nvSpPr>
        <p:spPr>
          <a:xfrm>
            <a:off x="3884613" y="8685213"/>
            <a:ext cx="2971800" cy="4572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11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4"/>
        <p:cNvGrpSpPr/>
        <p:nvPr/>
      </p:nvGrpSpPr>
      <p:grpSpPr>
        <a:xfrm>
          <a:off x="0" y="0"/>
          <a:ext cx="0" cy="0"/>
          <a:chOff x="0" y="0"/>
          <a:chExt cx="0" cy="0"/>
        </a:xfrm>
      </p:grpSpPr>
      <p:sp>
        <p:nvSpPr>
          <p:cNvPr id="15" name="Google Shape;15;p53"/>
          <p:cNvSpPr txBox="1">
            <a:spLocks noGrp="1"/>
          </p:cNvSpPr>
          <p:nvPr>
            <p:ph type="ctrTitle"/>
          </p:nvPr>
        </p:nvSpPr>
        <p:spPr>
          <a:xfrm>
            <a:off x="685800" y="1371600"/>
            <a:ext cx="7848600" cy="1927225"/>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2"/>
              </a:buClr>
              <a:buSzPts val="5400"/>
              <a:buFont typeface="Arial"/>
              <a:buNone/>
              <a:defRPr sz="54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6" name="Google Shape;16;p53"/>
          <p:cNvSpPr txBox="1">
            <a:spLocks noGrp="1"/>
          </p:cNvSpPr>
          <p:nvPr>
            <p:ph type="subTitle" idx="1"/>
          </p:nvPr>
        </p:nvSpPr>
        <p:spPr>
          <a:xfrm>
            <a:off x="685800" y="3505200"/>
            <a:ext cx="6400800" cy="1752600"/>
          </a:xfrm>
          <a:prstGeom prst="rect">
            <a:avLst/>
          </a:prstGeom>
          <a:noFill/>
          <a:ln>
            <a:noFill/>
          </a:ln>
        </p:spPr>
        <p:txBody>
          <a:bodyPr spcFirstLastPara="1" wrap="square" lIns="91425" tIns="45700" rIns="91425" bIns="45700" anchor="t" anchorCtr="0">
            <a:normAutofit/>
          </a:bodyPr>
          <a:lstStyle>
            <a:lvl1pPr lvl="0" algn="l">
              <a:spcBef>
                <a:spcPts val="480"/>
              </a:spcBef>
              <a:spcAft>
                <a:spcPts val="0"/>
              </a:spcAft>
              <a:buSzPts val="2040"/>
              <a:buNone/>
              <a:defRPr>
                <a:solidFill>
                  <a:srgbClr val="55556F"/>
                </a:solidFill>
              </a:defRPr>
            </a:lvl1pPr>
            <a:lvl2pPr lvl="1" algn="ctr">
              <a:spcBef>
                <a:spcPts val="400"/>
              </a:spcBef>
              <a:spcAft>
                <a:spcPts val="0"/>
              </a:spcAft>
              <a:buSzPts val="1700"/>
              <a:buNone/>
              <a:defRPr>
                <a:solidFill>
                  <a:srgbClr val="8B8B8D"/>
                </a:solidFill>
              </a:defRPr>
            </a:lvl2pPr>
            <a:lvl3pPr lvl="2" algn="ctr">
              <a:spcBef>
                <a:spcPts val="360"/>
              </a:spcBef>
              <a:spcAft>
                <a:spcPts val="0"/>
              </a:spcAft>
              <a:buSzPts val="1620"/>
              <a:buNone/>
              <a:defRPr>
                <a:solidFill>
                  <a:srgbClr val="8B8B8D"/>
                </a:solidFill>
              </a:defRPr>
            </a:lvl3pPr>
            <a:lvl4pPr lvl="3" algn="ctr">
              <a:spcBef>
                <a:spcPts val="320"/>
              </a:spcBef>
              <a:spcAft>
                <a:spcPts val="0"/>
              </a:spcAft>
              <a:buSzPts val="1600"/>
              <a:buNone/>
              <a:defRPr>
                <a:solidFill>
                  <a:srgbClr val="8B8B8D"/>
                </a:solidFill>
              </a:defRPr>
            </a:lvl4pPr>
            <a:lvl5pPr lvl="4" algn="ctr">
              <a:spcBef>
                <a:spcPts val="280"/>
              </a:spcBef>
              <a:spcAft>
                <a:spcPts val="0"/>
              </a:spcAft>
              <a:buSzPts val="1400"/>
              <a:buNone/>
              <a:defRPr>
                <a:solidFill>
                  <a:srgbClr val="8B8B8D"/>
                </a:solidFill>
              </a:defRPr>
            </a:lvl5pPr>
            <a:lvl6pPr lvl="5" algn="ctr">
              <a:spcBef>
                <a:spcPts val="260"/>
              </a:spcBef>
              <a:spcAft>
                <a:spcPts val="0"/>
              </a:spcAft>
              <a:buSzPts val="1300"/>
              <a:buNone/>
              <a:defRPr>
                <a:solidFill>
                  <a:srgbClr val="8B8B8D"/>
                </a:solidFill>
              </a:defRPr>
            </a:lvl6pPr>
            <a:lvl7pPr lvl="6" algn="ctr">
              <a:spcBef>
                <a:spcPts val="260"/>
              </a:spcBef>
              <a:spcAft>
                <a:spcPts val="0"/>
              </a:spcAft>
              <a:buSzPts val="1300"/>
              <a:buNone/>
              <a:defRPr>
                <a:solidFill>
                  <a:srgbClr val="8B8B8D"/>
                </a:solidFill>
              </a:defRPr>
            </a:lvl7pPr>
            <a:lvl8pPr lvl="7" algn="ctr">
              <a:spcBef>
                <a:spcPts val="260"/>
              </a:spcBef>
              <a:spcAft>
                <a:spcPts val="0"/>
              </a:spcAft>
              <a:buSzPts val="1300"/>
              <a:buNone/>
              <a:defRPr>
                <a:solidFill>
                  <a:srgbClr val="8B8B8D"/>
                </a:solidFill>
              </a:defRPr>
            </a:lvl8pPr>
            <a:lvl9pPr lvl="8" algn="ctr">
              <a:spcBef>
                <a:spcPts val="260"/>
              </a:spcBef>
              <a:spcAft>
                <a:spcPts val="0"/>
              </a:spcAft>
              <a:buSzPts val="1300"/>
              <a:buNone/>
              <a:defRPr>
                <a:solidFill>
                  <a:srgbClr val="8B8B8D"/>
                </a:solidFill>
              </a:defRPr>
            </a:lvl9pPr>
          </a:lstStyle>
          <a:p>
            <a:endParaRPr/>
          </a:p>
        </p:txBody>
      </p:sp>
      <p:sp>
        <p:nvSpPr>
          <p:cNvPr id="17" name="Google Shape;17;p53"/>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8" name="Google Shape;18;p53"/>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9" name="Google Shape;19;p53"/>
          <p:cNvSpPr txBox="1">
            <a:spLocks noGrp="1"/>
          </p:cNvSpPr>
          <p:nvPr>
            <p:ph type="sldNum" idx="12"/>
          </p:nvPr>
        </p:nvSpPr>
        <p:spPr>
          <a:xfrm>
            <a:off x="7620000" y="6255400"/>
            <a:ext cx="1066800" cy="32918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20" name="Google Shape;20;p53"/>
          <p:cNvCxnSpPr/>
          <p:nvPr/>
        </p:nvCxnSpPr>
        <p:spPr>
          <a:xfrm>
            <a:off x="685800" y="3398520"/>
            <a:ext cx="7848600" cy="1588"/>
          </a:xfrm>
          <a:prstGeom prst="straightConnector1">
            <a:avLst/>
          </a:prstGeom>
          <a:noFill/>
          <a:ln w="19050" cap="flat" cmpd="sng">
            <a:solidFill>
              <a:schemeClr val="dk2"/>
            </a:solidFill>
            <a:prstDash val="solid"/>
            <a:round/>
            <a:headEnd type="none" w="sm" len="sm"/>
            <a:tailEnd type="none" w="sm" len="sm"/>
          </a:ln>
        </p:spPr>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5"/>
        <p:cNvGrpSpPr/>
        <p:nvPr/>
      </p:nvGrpSpPr>
      <p:grpSpPr>
        <a:xfrm>
          <a:off x="0" y="0"/>
          <a:ext cx="0" cy="0"/>
          <a:chOff x="0" y="0"/>
          <a:chExt cx="0" cy="0"/>
        </a:xfrm>
      </p:grpSpPr>
      <p:sp>
        <p:nvSpPr>
          <p:cNvPr id="76" name="Google Shape;76;p65"/>
          <p:cNvSpPr txBox="1">
            <a:spLocks noGrp="1"/>
          </p:cNvSpPr>
          <p:nvPr>
            <p:ph type="title"/>
          </p:nvPr>
        </p:nvSpPr>
        <p:spPr>
          <a:xfrm>
            <a:off x="457200" y="269328"/>
            <a:ext cx="8229600" cy="990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7" name="Google Shape;77;p65"/>
          <p:cNvSpPr txBox="1">
            <a:spLocks noGrp="1"/>
          </p:cNvSpPr>
          <p:nvPr>
            <p:ph type="body" idx="1"/>
          </p:nvPr>
        </p:nvSpPr>
        <p:spPr>
          <a:xfrm rot="5400000">
            <a:off x="2133600" y="-252248"/>
            <a:ext cx="4876800" cy="8229600"/>
          </a:xfrm>
          <a:prstGeom prst="rect">
            <a:avLst/>
          </a:prstGeom>
          <a:noFill/>
          <a:ln>
            <a:noFill/>
          </a:ln>
        </p:spPr>
        <p:txBody>
          <a:bodyPr spcFirstLastPara="1" wrap="square" lIns="91425" tIns="45700" rIns="91425" bIns="45700" anchor="t" anchorCtr="0">
            <a:normAutofit/>
          </a:bodyPr>
          <a:lstStyle>
            <a:lvl1pPr marL="457200" lvl="0" indent="-325755" algn="l">
              <a:spcBef>
                <a:spcPts val="360"/>
              </a:spcBef>
              <a:spcAft>
                <a:spcPts val="0"/>
              </a:spcAft>
              <a:buSzPts val="1530"/>
              <a:buChar char="•"/>
              <a:defRPr/>
            </a:lvl1pPr>
            <a:lvl2pPr marL="914400" lvl="1" indent="-325755" algn="l">
              <a:spcBef>
                <a:spcPts val="360"/>
              </a:spcBef>
              <a:spcAft>
                <a:spcPts val="0"/>
              </a:spcAft>
              <a:buSzPts val="1530"/>
              <a:buChar char="•"/>
              <a:defRPr/>
            </a:lvl2pPr>
            <a:lvl3pPr marL="1371600" lvl="2" indent="-331469" algn="l">
              <a:spcBef>
                <a:spcPts val="360"/>
              </a:spcBef>
              <a:spcAft>
                <a:spcPts val="0"/>
              </a:spcAft>
              <a:buSzPts val="162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78" name="Google Shape;78;p65"/>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9" name="Google Shape;79;p65"/>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0" name="Google Shape;80;p65"/>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1"/>
        <p:cNvGrpSpPr/>
        <p:nvPr/>
      </p:nvGrpSpPr>
      <p:grpSpPr>
        <a:xfrm>
          <a:off x="0" y="0"/>
          <a:ext cx="0" cy="0"/>
          <a:chOff x="0" y="0"/>
          <a:chExt cx="0" cy="0"/>
        </a:xfrm>
      </p:grpSpPr>
      <p:sp>
        <p:nvSpPr>
          <p:cNvPr id="82" name="Google Shape;82;p66"/>
          <p:cNvSpPr txBox="1">
            <a:spLocks noGrp="1"/>
          </p:cNvSpPr>
          <p:nvPr>
            <p:ph type="title"/>
          </p:nvPr>
        </p:nvSpPr>
        <p:spPr>
          <a:xfrm rot="5400000">
            <a:off x="4724400" y="2514600"/>
            <a:ext cx="5867400" cy="205740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3" name="Google Shape;83;p66"/>
          <p:cNvSpPr txBox="1">
            <a:spLocks noGrp="1"/>
          </p:cNvSpPr>
          <p:nvPr>
            <p:ph type="body" idx="1"/>
          </p:nvPr>
        </p:nvSpPr>
        <p:spPr>
          <a:xfrm rot="5400000">
            <a:off x="533400" y="533400"/>
            <a:ext cx="5867400" cy="6019800"/>
          </a:xfrm>
          <a:prstGeom prst="rect">
            <a:avLst/>
          </a:prstGeom>
          <a:noFill/>
          <a:ln>
            <a:noFill/>
          </a:ln>
        </p:spPr>
        <p:txBody>
          <a:bodyPr spcFirstLastPara="1" wrap="square" lIns="91425" tIns="45700" rIns="91425" bIns="45700" anchor="t" anchorCtr="0">
            <a:normAutofit/>
          </a:bodyPr>
          <a:lstStyle>
            <a:lvl1pPr marL="457200" lvl="0" indent="-325755" algn="l">
              <a:spcBef>
                <a:spcPts val="360"/>
              </a:spcBef>
              <a:spcAft>
                <a:spcPts val="0"/>
              </a:spcAft>
              <a:buSzPts val="1530"/>
              <a:buChar char="•"/>
              <a:defRPr/>
            </a:lvl1pPr>
            <a:lvl2pPr marL="914400" lvl="1" indent="-325755" algn="l">
              <a:spcBef>
                <a:spcPts val="360"/>
              </a:spcBef>
              <a:spcAft>
                <a:spcPts val="0"/>
              </a:spcAft>
              <a:buSzPts val="1530"/>
              <a:buChar char="•"/>
              <a:defRPr/>
            </a:lvl2pPr>
            <a:lvl3pPr marL="1371600" lvl="2" indent="-331469" algn="l">
              <a:spcBef>
                <a:spcPts val="360"/>
              </a:spcBef>
              <a:spcAft>
                <a:spcPts val="0"/>
              </a:spcAft>
              <a:buSzPts val="162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84" name="Google Shape;84;p66"/>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5" name="Google Shape;85;p66"/>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6" name="Google Shape;86;p66"/>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54"/>
          <p:cNvSpPr txBox="1">
            <a:spLocks noGrp="1"/>
          </p:cNvSpPr>
          <p:nvPr>
            <p:ph type="title"/>
          </p:nvPr>
        </p:nvSpPr>
        <p:spPr>
          <a:xfrm>
            <a:off x="457200" y="269328"/>
            <a:ext cx="8229600" cy="990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54"/>
          <p:cNvSpPr txBox="1">
            <a:spLocks noGrp="1"/>
          </p:cNvSpPr>
          <p:nvPr>
            <p:ph type="body" idx="1"/>
          </p:nvPr>
        </p:nvSpPr>
        <p:spPr>
          <a:xfrm>
            <a:off x="457200" y="1424152"/>
            <a:ext cx="8229600" cy="4876800"/>
          </a:xfrm>
          <a:prstGeom prst="rect">
            <a:avLst/>
          </a:prstGeom>
          <a:noFill/>
          <a:ln>
            <a:noFill/>
          </a:ln>
        </p:spPr>
        <p:txBody>
          <a:bodyPr spcFirstLastPara="1" wrap="square" lIns="91425" tIns="45700" rIns="91425" bIns="45700" anchor="t" anchorCtr="0">
            <a:normAutofit/>
          </a:bodyPr>
          <a:lstStyle>
            <a:lvl1pPr marL="457200" lvl="0" indent="-325755" algn="l">
              <a:spcBef>
                <a:spcPts val="360"/>
              </a:spcBef>
              <a:spcAft>
                <a:spcPts val="0"/>
              </a:spcAft>
              <a:buSzPts val="1530"/>
              <a:buChar char="•"/>
              <a:defRPr/>
            </a:lvl1pPr>
            <a:lvl2pPr marL="914400" lvl="1" indent="-325755" algn="l">
              <a:spcBef>
                <a:spcPts val="360"/>
              </a:spcBef>
              <a:spcAft>
                <a:spcPts val="0"/>
              </a:spcAft>
              <a:buSzPts val="1530"/>
              <a:buChar char="•"/>
              <a:defRPr/>
            </a:lvl2pPr>
            <a:lvl3pPr marL="1371600" lvl="2" indent="-331469" algn="l">
              <a:spcBef>
                <a:spcPts val="360"/>
              </a:spcBef>
              <a:spcAft>
                <a:spcPts val="0"/>
              </a:spcAft>
              <a:buSzPts val="162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SzPts val="1800"/>
              <a:buChar char="•"/>
              <a:defRPr/>
            </a:lvl6pPr>
            <a:lvl7pPr marL="3200400" lvl="6" indent="-342900" algn="l">
              <a:spcBef>
                <a:spcPts val="360"/>
              </a:spcBef>
              <a:spcAft>
                <a:spcPts val="0"/>
              </a:spcAft>
              <a:buSzPts val="180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24" name="Google Shape;24;p54"/>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5" name="Google Shape;25;p54"/>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6" name="Google Shape;26;p54"/>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2"/>
        </a:solidFill>
        <a:effectLst/>
      </p:bgPr>
    </p:bg>
    <p:spTree>
      <p:nvGrpSpPr>
        <p:cNvPr id="1" name="Shape 27"/>
        <p:cNvGrpSpPr/>
        <p:nvPr/>
      </p:nvGrpSpPr>
      <p:grpSpPr>
        <a:xfrm>
          <a:off x="0" y="0"/>
          <a:ext cx="0" cy="0"/>
          <a:chOff x="0" y="0"/>
          <a:chExt cx="0" cy="0"/>
        </a:xfrm>
      </p:grpSpPr>
      <p:sp>
        <p:nvSpPr>
          <p:cNvPr id="28" name="Google Shape;28;p58"/>
          <p:cNvSpPr txBox="1">
            <a:spLocks noGrp="1"/>
          </p:cNvSpPr>
          <p:nvPr>
            <p:ph type="title"/>
          </p:nvPr>
        </p:nvSpPr>
        <p:spPr>
          <a:xfrm>
            <a:off x="722313" y="2362200"/>
            <a:ext cx="7772400" cy="2200275"/>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lt2"/>
              </a:buClr>
              <a:buSzPts val="4800"/>
              <a:buFont typeface="Arial"/>
              <a:buNone/>
              <a:defRPr sz="4800" b="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58"/>
          <p:cNvSpPr txBox="1">
            <a:spLocks noGrp="1"/>
          </p:cNvSpPr>
          <p:nvPr>
            <p:ph type="body" idx="1"/>
          </p:nvPr>
        </p:nvSpPr>
        <p:spPr>
          <a:xfrm>
            <a:off x="722313" y="4626864"/>
            <a:ext cx="7772400" cy="1500187"/>
          </a:xfrm>
          <a:prstGeom prst="rect">
            <a:avLst/>
          </a:prstGeom>
          <a:noFill/>
          <a:ln>
            <a:noFill/>
          </a:ln>
        </p:spPr>
        <p:txBody>
          <a:bodyPr spcFirstLastPara="1" wrap="square" lIns="91425" tIns="45700" rIns="91425" bIns="45700" anchor="t" anchorCtr="0">
            <a:normAutofit/>
          </a:bodyPr>
          <a:lstStyle>
            <a:lvl1pPr marL="457200" lvl="0" indent="-228600" algn="l">
              <a:spcBef>
                <a:spcPts val="480"/>
              </a:spcBef>
              <a:spcAft>
                <a:spcPts val="0"/>
              </a:spcAft>
              <a:buSzPts val="2040"/>
              <a:buNone/>
              <a:defRPr sz="2400">
                <a:solidFill>
                  <a:schemeClr val="lt2"/>
                </a:solidFill>
              </a:defRPr>
            </a:lvl1pPr>
            <a:lvl2pPr marL="914400" lvl="1" indent="-228600" algn="l">
              <a:spcBef>
                <a:spcPts val="360"/>
              </a:spcBef>
              <a:spcAft>
                <a:spcPts val="0"/>
              </a:spcAft>
              <a:buSzPts val="1530"/>
              <a:buNone/>
              <a:defRPr sz="1800">
                <a:solidFill>
                  <a:schemeClr val="lt1"/>
                </a:solidFill>
              </a:defRPr>
            </a:lvl2pPr>
            <a:lvl3pPr marL="1371600" lvl="2" indent="-228600" algn="l">
              <a:spcBef>
                <a:spcPts val="320"/>
              </a:spcBef>
              <a:spcAft>
                <a:spcPts val="0"/>
              </a:spcAft>
              <a:buSzPts val="1440"/>
              <a:buNone/>
              <a:defRPr sz="1600">
                <a:solidFill>
                  <a:schemeClr val="lt1"/>
                </a:solidFill>
              </a:defRPr>
            </a:lvl3pPr>
            <a:lvl4pPr marL="1828800" lvl="3" indent="-228600" algn="l">
              <a:spcBef>
                <a:spcPts val="280"/>
              </a:spcBef>
              <a:spcAft>
                <a:spcPts val="0"/>
              </a:spcAft>
              <a:buSzPts val="1400"/>
              <a:buNone/>
              <a:defRPr sz="1400">
                <a:solidFill>
                  <a:schemeClr val="lt1"/>
                </a:solidFill>
              </a:defRPr>
            </a:lvl4pPr>
            <a:lvl5pPr marL="2286000" lvl="4" indent="-228600" algn="l">
              <a:spcBef>
                <a:spcPts val="280"/>
              </a:spcBef>
              <a:spcAft>
                <a:spcPts val="0"/>
              </a:spcAft>
              <a:buSzPts val="1400"/>
              <a:buNone/>
              <a:defRPr sz="1400">
                <a:solidFill>
                  <a:schemeClr val="lt1"/>
                </a:solidFill>
              </a:defRPr>
            </a:lvl5pPr>
            <a:lvl6pPr marL="2743200" lvl="5" indent="-228600" algn="l">
              <a:spcBef>
                <a:spcPts val="280"/>
              </a:spcBef>
              <a:spcAft>
                <a:spcPts val="0"/>
              </a:spcAft>
              <a:buSzPts val="1400"/>
              <a:buNone/>
              <a:defRPr sz="1400">
                <a:solidFill>
                  <a:schemeClr val="lt1"/>
                </a:solidFill>
              </a:defRPr>
            </a:lvl6pPr>
            <a:lvl7pPr marL="3200400" lvl="6" indent="-228600" algn="l">
              <a:spcBef>
                <a:spcPts val="280"/>
              </a:spcBef>
              <a:spcAft>
                <a:spcPts val="0"/>
              </a:spcAft>
              <a:buSzPts val="1400"/>
              <a:buNone/>
              <a:defRPr sz="1400">
                <a:solidFill>
                  <a:schemeClr val="lt1"/>
                </a:solidFill>
              </a:defRPr>
            </a:lvl7pPr>
            <a:lvl8pPr marL="3657600" lvl="7" indent="-228600" algn="l">
              <a:spcBef>
                <a:spcPts val="280"/>
              </a:spcBef>
              <a:spcAft>
                <a:spcPts val="0"/>
              </a:spcAft>
              <a:buSzPts val="1400"/>
              <a:buNone/>
              <a:defRPr sz="1400">
                <a:solidFill>
                  <a:schemeClr val="lt1"/>
                </a:solidFill>
              </a:defRPr>
            </a:lvl8pPr>
            <a:lvl9pPr marL="4114800" lvl="8" indent="-228600" algn="l">
              <a:spcBef>
                <a:spcPts val="280"/>
              </a:spcBef>
              <a:spcAft>
                <a:spcPts val="0"/>
              </a:spcAft>
              <a:buSzPts val="1400"/>
              <a:buNone/>
              <a:defRPr sz="1400">
                <a:solidFill>
                  <a:schemeClr val="lt1"/>
                </a:solidFill>
              </a:defRPr>
            </a:lvl9pPr>
          </a:lstStyle>
          <a:p>
            <a:endParaRPr/>
          </a:p>
        </p:txBody>
      </p:sp>
      <p:sp>
        <p:nvSpPr>
          <p:cNvPr id="30" name="Google Shape;30;p58"/>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lt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31" name="Google Shape;31;p58"/>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lt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lt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lt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lt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lt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lt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lt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lt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lt1"/>
                </a:solidFill>
                <a:latin typeface="Arial"/>
                <a:ea typeface="Arial"/>
                <a:cs typeface="Arial"/>
                <a:sym typeface="Arial"/>
              </a:defRPr>
            </a:lvl9pPr>
          </a:lstStyle>
          <a:p>
            <a:endParaRPr/>
          </a:p>
        </p:txBody>
      </p:sp>
      <p:sp>
        <p:nvSpPr>
          <p:cNvPr id="32" name="Google Shape;32;p58"/>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33" name="Google Shape;33;p58"/>
          <p:cNvCxnSpPr/>
          <p:nvPr/>
        </p:nvCxnSpPr>
        <p:spPr>
          <a:xfrm>
            <a:off x="731520" y="4599432"/>
            <a:ext cx="7848600" cy="1588"/>
          </a:xfrm>
          <a:prstGeom prst="straightConnector1">
            <a:avLst/>
          </a:prstGeom>
          <a:noFill/>
          <a:ln w="19050" cap="flat" cmpd="sng">
            <a:solidFill>
              <a:schemeClr val="lt2"/>
            </a:solidFill>
            <a:prstDash val="solid"/>
            <a:round/>
            <a:headEnd type="none" w="sm" len="sm"/>
            <a:tailEnd type="none" w="sm" len="sm"/>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4"/>
        <p:cNvGrpSpPr/>
        <p:nvPr/>
      </p:nvGrpSpPr>
      <p:grpSpPr>
        <a:xfrm>
          <a:off x="0" y="0"/>
          <a:ext cx="0" cy="0"/>
          <a:chOff x="0" y="0"/>
          <a:chExt cx="0" cy="0"/>
        </a:xfrm>
      </p:grpSpPr>
      <p:sp>
        <p:nvSpPr>
          <p:cNvPr id="35" name="Google Shape;35;p59"/>
          <p:cNvSpPr txBox="1">
            <a:spLocks noGrp="1"/>
          </p:cNvSpPr>
          <p:nvPr>
            <p:ph type="title"/>
          </p:nvPr>
        </p:nvSpPr>
        <p:spPr>
          <a:xfrm>
            <a:off x="457200" y="269328"/>
            <a:ext cx="8229600" cy="990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6" name="Google Shape;36;p59"/>
          <p:cNvSpPr txBox="1">
            <a:spLocks noGrp="1"/>
          </p:cNvSpPr>
          <p:nvPr>
            <p:ph type="body" idx="1"/>
          </p:nvPr>
        </p:nvSpPr>
        <p:spPr>
          <a:xfrm>
            <a:off x="457200" y="1673352"/>
            <a:ext cx="4038600" cy="4718304"/>
          </a:xfrm>
          <a:prstGeom prst="rect">
            <a:avLst/>
          </a:prstGeom>
          <a:noFill/>
          <a:ln>
            <a:noFill/>
          </a:ln>
        </p:spPr>
        <p:txBody>
          <a:bodyPr spcFirstLastPara="1" wrap="square" lIns="91425" tIns="45700" rIns="91425" bIns="45700" anchor="t" anchorCtr="0">
            <a:normAutofit/>
          </a:bodyPr>
          <a:lstStyle>
            <a:lvl1pPr marL="457200" lvl="0" indent="-379730" algn="l">
              <a:spcBef>
                <a:spcPts val="560"/>
              </a:spcBef>
              <a:spcAft>
                <a:spcPts val="0"/>
              </a:spcAft>
              <a:buSzPts val="2380"/>
              <a:buChar char="•"/>
              <a:defRPr sz="2800"/>
            </a:lvl1pPr>
            <a:lvl2pPr marL="914400" lvl="1" indent="-358140" algn="l">
              <a:spcBef>
                <a:spcPts val="480"/>
              </a:spcBef>
              <a:spcAft>
                <a:spcPts val="0"/>
              </a:spcAft>
              <a:buSzPts val="2040"/>
              <a:buChar char="•"/>
              <a:defRPr sz="2400"/>
            </a:lvl2pPr>
            <a:lvl3pPr marL="1371600" lvl="2" indent="-342900" algn="l">
              <a:spcBef>
                <a:spcPts val="400"/>
              </a:spcBef>
              <a:spcAft>
                <a:spcPts val="0"/>
              </a:spcAft>
              <a:buSzPts val="1800"/>
              <a:buChar char="•"/>
              <a:defRPr sz="2000"/>
            </a:lvl3pPr>
            <a:lvl4pPr marL="1828800" lvl="3" indent="-342900" algn="l">
              <a:spcBef>
                <a:spcPts val="360"/>
              </a:spcBef>
              <a:spcAft>
                <a:spcPts val="0"/>
              </a:spcAft>
              <a:buSzPts val="1800"/>
              <a:buChar char="•"/>
              <a:defRPr sz="1800"/>
            </a:lvl4pPr>
            <a:lvl5pPr marL="2286000" lvl="4" indent="-342900" algn="l">
              <a:spcBef>
                <a:spcPts val="360"/>
              </a:spcBef>
              <a:spcAft>
                <a:spcPts val="0"/>
              </a:spcAft>
              <a:buSzPts val="1800"/>
              <a:buChar char="•"/>
              <a:defRPr sz="1800"/>
            </a:lvl5pPr>
            <a:lvl6pPr marL="2743200" lvl="5" indent="-342900" algn="l">
              <a:spcBef>
                <a:spcPts val="360"/>
              </a:spcBef>
              <a:spcAft>
                <a:spcPts val="0"/>
              </a:spcAft>
              <a:buSzPts val="1800"/>
              <a:buChar char="•"/>
              <a:defRPr sz="1800"/>
            </a:lvl6pPr>
            <a:lvl7pPr marL="3200400" lvl="6" indent="-342900" algn="l">
              <a:spcBef>
                <a:spcPts val="360"/>
              </a:spcBef>
              <a:spcAft>
                <a:spcPts val="0"/>
              </a:spcAft>
              <a:buSzPts val="1800"/>
              <a:buChar char="•"/>
              <a:defRPr sz="1800"/>
            </a:lvl7pPr>
            <a:lvl8pPr marL="3657600" lvl="7" indent="-342900" algn="l">
              <a:spcBef>
                <a:spcPts val="360"/>
              </a:spcBef>
              <a:spcAft>
                <a:spcPts val="0"/>
              </a:spcAft>
              <a:buSzPts val="1800"/>
              <a:buChar char="•"/>
              <a:defRPr sz="1800"/>
            </a:lvl8pPr>
            <a:lvl9pPr marL="4114800" lvl="8" indent="-342900" algn="l">
              <a:spcBef>
                <a:spcPts val="360"/>
              </a:spcBef>
              <a:spcAft>
                <a:spcPts val="0"/>
              </a:spcAft>
              <a:buSzPts val="1800"/>
              <a:buChar char="•"/>
              <a:defRPr sz="1800"/>
            </a:lvl9pPr>
          </a:lstStyle>
          <a:p>
            <a:endParaRPr/>
          </a:p>
        </p:txBody>
      </p:sp>
      <p:sp>
        <p:nvSpPr>
          <p:cNvPr id="37" name="Google Shape;37;p59"/>
          <p:cNvSpPr txBox="1">
            <a:spLocks noGrp="1"/>
          </p:cNvSpPr>
          <p:nvPr>
            <p:ph type="body" idx="2"/>
          </p:nvPr>
        </p:nvSpPr>
        <p:spPr>
          <a:xfrm>
            <a:off x="4648200" y="1673352"/>
            <a:ext cx="4038600" cy="4718304"/>
          </a:xfrm>
          <a:prstGeom prst="rect">
            <a:avLst/>
          </a:prstGeom>
          <a:noFill/>
          <a:ln>
            <a:noFill/>
          </a:ln>
        </p:spPr>
        <p:txBody>
          <a:bodyPr spcFirstLastPara="1" wrap="square" lIns="91425" tIns="45700" rIns="91425" bIns="45700" anchor="t" anchorCtr="0">
            <a:normAutofit/>
          </a:bodyPr>
          <a:lstStyle>
            <a:lvl1pPr marL="457200" lvl="0" indent="-379730" algn="l">
              <a:spcBef>
                <a:spcPts val="560"/>
              </a:spcBef>
              <a:spcAft>
                <a:spcPts val="0"/>
              </a:spcAft>
              <a:buSzPts val="2380"/>
              <a:buChar char="•"/>
              <a:defRPr sz="2800"/>
            </a:lvl1pPr>
            <a:lvl2pPr marL="914400" lvl="1" indent="-358140" algn="l">
              <a:spcBef>
                <a:spcPts val="480"/>
              </a:spcBef>
              <a:spcAft>
                <a:spcPts val="0"/>
              </a:spcAft>
              <a:buSzPts val="2040"/>
              <a:buChar char="•"/>
              <a:defRPr sz="2400"/>
            </a:lvl2pPr>
            <a:lvl3pPr marL="1371600" lvl="2" indent="-342900" algn="l">
              <a:spcBef>
                <a:spcPts val="400"/>
              </a:spcBef>
              <a:spcAft>
                <a:spcPts val="0"/>
              </a:spcAft>
              <a:buSzPts val="1800"/>
              <a:buChar char="•"/>
              <a:defRPr sz="2000"/>
            </a:lvl3pPr>
            <a:lvl4pPr marL="1828800" lvl="3" indent="-342900" algn="l">
              <a:spcBef>
                <a:spcPts val="360"/>
              </a:spcBef>
              <a:spcAft>
                <a:spcPts val="0"/>
              </a:spcAft>
              <a:buSzPts val="1800"/>
              <a:buChar char="•"/>
              <a:defRPr sz="1800"/>
            </a:lvl4pPr>
            <a:lvl5pPr marL="2286000" lvl="4" indent="-342900" algn="l">
              <a:spcBef>
                <a:spcPts val="360"/>
              </a:spcBef>
              <a:spcAft>
                <a:spcPts val="0"/>
              </a:spcAft>
              <a:buSzPts val="1800"/>
              <a:buChar char="•"/>
              <a:defRPr sz="1800"/>
            </a:lvl5pPr>
            <a:lvl6pPr marL="2743200" lvl="5" indent="-342900" algn="l">
              <a:spcBef>
                <a:spcPts val="360"/>
              </a:spcBef>
              <a:spcAft>
                <a:spcPts val="0"/>
              </a:spcAft>
              <a:buSzPts val="1800"/>
              <a:buChar char="•"/>
              <a:defRPr sz="1800"/>
            </a:lvl6pPr>
            <a:lvl7pPr marL="3200400" lvl="6" indent="-342900" algn="l">
              <a:spcBef>
                <a:spcPts val="360"/>
              </a:spcBef>
              <a:spcAft>
                <a:spcPts val="0"/>
              </a:spcAft>
              <a:buSzPts val="1800"/>
              <a:buChar char="•"/>
              <a:defRPr sz="1800"/>
            </a:lvl7pPr>
            <a:lvl8pPr marL="3657600" lvl="7" indent="-342900" algn="l">
              <a:spcBef>
                <a:spcPts val="360"/>
              </a:spcBef>
              <a:spcAft>
                <a:spcPts val="0"/>
              </a:spcAft>
              <a:buSzPts val="1800"/>
              <a:buChar char="•"/>
              <a:defRPr sz="1800"/>
            </a:lvl8pPr>
            <a:lvl9pPr marL="4114800" lvl="8" indent="-342900" algn="l">
              <a:spcBef>
                <a:spcPts val="360"/>
              </a:spcBef>
              <a:spcAft>
                <a:spcPts val="0"/>
              </a:spcAft>
              <a:buSzPts val="1800"/>
              <a:buChar char="•"/>
              <a:defRPr sz="1800"/>
            </a:lvl9pPr>
          </a:lstStyle>
          <a:p>
            <a:endParaRPr/>
          </a:p>
        </p:txBody>
      </p:sp>
      <p:sp>
        <p:nvSpPr>
          <p:cNvPr id="38" name="Google Shape;38;p59"/>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9" name="Google Shape;39;p59"/>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0" name="Google Shape;40;p59"/>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1"/>
        <p:cNvGrpSpPr/>
        <p:nvPr/>
      </p:nvGrpSpPr>
      <p:grpSpPr>
        <a:xfrm>
          <a:off x="0" y="0"/>
          <a:ext cx="0" cy="0"/>
          <a:chOff x="0" y="0"/>
          <a:chExt cx="0" cy="0"/>
        </a:xfrm>
      </p:grpSpPr>
      <p:sp>
        <p:nvSpPr>
          <p:cNvPr id="42" name="Google Shape;42;p60"/>
          <p:cNvSpPr txBox="1">
            <a:spLocks noGrp="1"/>
          </p:cNvSpPr>
          <p:nvPr>
            <p:ph type="title"/>
          </p:nvPr>
        </p:nvSpPr>
        <p:spPr>
          <a:xfrm>
            <a:off x="457200" y="269328"/>
            <a:ext cx="8229600" cy="990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4000"/>
              <a:buFont typeface="Arial"/>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60"/>
          <p:cNvSpPr txBox="1">
            <a:spLocks noGrp="1"/>
          </p:cNvSpPr>
          <p:nvPr>
            <p:ph type="body" idx="1"/>
          </p:nvPr>
        </p:nvSpPr>
        <p:spPr>
          <a:xfrm>
            <a:off x="457200" y="1676400"/>
            <a:ext cx="3931920" cy="639762"/>
          </a:xfrm>
          <a:prstGeom prst="rect">
            <a:avLst/>
          </a:prstGeom>
          <a:noFill/>
          <a:ln>
            <a:noFill/>
          </a:ln>
        </p:spPr>
        <p:txBody>
          <a:bodyPr spcFirstLastPara="1" wrap="square" lIns="91425" tIns="45700" rIns="91425" bIns="45700" anchor="ctr" anchorCtr="0">
            <a:normAutofit/>
          </a:bodyPr>
          <a:lstStyle>
            <a:lvl1pPr marL="457200" lvl="0" indent="-228600" algn="ctr">
              <a:spcBef>
                <a:spcPts val="400"/>
              </a:spcBef>
              <a:spcAft>
                <a:spcPts val="0"/>
              </a:spcAft>
              <a:buSzPts val="1700"/>
              <a:buNone/>
              <a:defRPr sz="2000" b="0">
                <a:solidFill>
                  <a:schemeClr val="dk2"/>
                </a:solidFill>
              </a:defRPr>
            </a:lvl1pPr>
            <a:lvl2pPr marL="914400" lvl="1" indent="-228600" algn="l">
              <a:spcBef>
                <a:spcPts val="400"/>
              </a:spcBef>
              <a:spcAft>
                <a:spcPts val="0"/>
              </a:spcAft>
              <a:buSzPts val="1700"/>
              <a:buNone/>
              <a:defRPr sz="2000" b="1"/>
            </a:lvl2pPr>
            <a:lvl3pPr marL="1371600" lvl="2" indent="-228600" algn="l">
              <a:spcBef>
                <a:spcPts val="360"/>
              </a:spcBef>
              <a:spcAft>
                <a:spcPts val="0"/>
              </a:spcAft>
              <a:buSzPts val="1620"/>
              <a:buNone/>
              <a:defRPr sz="1800" b="1"/>
            </a:lvl3pPr>
            <a:lvl4pPr marL="1828800" lvl="3" indent="-228600" algn="l">
              <a:spcBef>
                <a:spcPts val="320"/>
              </a:spcBef>
              <a:spcAft>
                <a:spcPts val="0"/>
              </a:spcAft>
              <a:buSzPts val="1600"/>
              <a:buNone/>
              <a:defRPr sz="1600" b="1"/>
            </a:lvl4pPr>
            <a:lvl5pPr marL="2286000" lvl="4" indent="-228600" algn="l">
              <a:spcBef>
                <a:spcPts val="320"/>
              </a:spcBef>
              <a:spcAft>
                <a:spcPts val="0"/>
              </a:spcAft>
              <a:buSzPts val="1600"/>
              <a:buNone/>
              <a:defRPr sz="1600" b="1"/>
            </a:lvl5pPr>
            <a:lvl6pPr marL="2743200" lvl="5" indent="-228600" algn="l">
              <a:spcBef>
                <a:spcPts val="320"/>
              </a:spcBef>
              <a:spcAft>
                <a:spcPts val="0"/>
              </a:spcAft>
              <a:buSzPts val="1600"/>
              <a:buNone/>
              <a:defRPr sz="1600" b="1"/>
            </a:lvl6pPr>
            <a:lvl7pPr marL="3200400" lvl="6" indent="-228600" algn="l">
              <a:spcBef>
                <a:spcPts val="320"/>
              </a:spcBef>
              <a:spcAft>
                <a:spcPts val="0"/>
              </a:spcAft>
              <a:buSzPts val="1600"/>
              <a:buNone/>
              <a:defRPr sz="1600" b="1"/>
            </a:lvl7pPr>
            <a:lvl8pPr marL="3657600" lvl="7" indent="-228600" algn="l">
              <a:spcBef>
                <a:spcPts val="320"/>
              </a:spcBef>
              <a:spcAft>
                <a:spcPts val="0"/>
              </a:spcAft>
              <a:buSzPts val="1600"/>
              <a:buNone/>
              <a:defRPr sz="1600" b="1"/>
            </a:lvl8pPr>
            <a:lvl9pPr marL="4114800" lvl="8" indent="-228600" algn="l">
              <a:spcBef>
                <a:spcPts val="320"/>
              </a:spcBef>
              <a:spcAft>
                <a:spcPts val="0"/>
              </a:spcAft>
              <a:buSzPts val="1600"/>
              <a:buNone/>
              <a:defRPr sz="1600" b="1"/>
            </a:lvl9pPr>
          </a:lstStyle>
          <a:p>
            <a:endParaRPr/>
          </a:p>
        </p:txBody>
      </p:sp>
      <p:sp>
        <p:nvSpPr>
          <p:cNvPr id="44" name="Google Shape;44;p60"/>
          <p:cNvSpPr txBox="1">
            <a:spLocks noGrp="1"/>
          </p:cNvSpPr>
          <p:nvPr>
            <p:ph type="body" idx="2"/>
          </p:nvPr>
        </p:nvSpPr>
        <p:spPr>
          <a:xfrm>
            <a:off x="457200" y="2438400"/>
            <a:ext cx="3931920" cy="3951288"/>
          </a:xfrm>
          <a:prstGeom prst="rect">
            <a:avLst/>
          </a:prstGeom>
          <a:noFill/>
          <a:ln>
            <a:noFill/>
          </a:ln>
        </p:spPr>
        <p:txBody>
          <a:bodyPr spcFirstLastPara="1" wrap="square" lIns="91425" tIns="45700" rIns="91425" bIns="45700" anchor="t" anchorCtr="0">
            <a:normAutofit/>
          </a:bodyPr>
          <a:lstStyle>
            <a:lvl1pPr marL="457200" lvl="0" indent="-358140" algn="l">
              <a:spcBef>
                <a:spcPts val="480"/>
              </a:spcBef>
              <a:spcAft>
                <a:spcPts val="0"/>
              </a:spcAft>
              <a:buSzPts val="2040"/>
              <a:buChar char="•"/>
              <a:defRPr sz="2400"/>
            </a:lvl1pPr>
            <a:lvl2pPr marL="914400" lvl="1" indent="-336550" algn="l">
              <a:spcBef>
                <a:spcPts val="400"/>
              </a:spcBef>
              <a:spcAft>
                <a:spcPts val="0"/>
              </a:spcAft>
              <a:buSzPts val="1700"/>
              <a:buChar char="•"/>
              <a:defRPr sz="2000"/>
            </a:lvl2pPr>
            <a:lvl3pPr marL="1371600" lvl="2" indent="-331469" algn="l">
              <a:spcBef>
                <a:spcPts val="360"/>
              </a:spcBef>
              <a:spcAft>
                <a:spcPts val="0"/>
              </a:spcAft>
              <a:buSzPts val="1620"/>
              <a:buChar char="•"/>
              <a:defRPr sz="1800"/>
            </a:lvl3pPr>
            <a:lvl4pPr marL="1828800" lvl="3" indent="-330200" algn="l">
              <a:spcBef>
                <a:spcPts val="320"/>
              </a:spcBef>
              <a:spcAft>
                <a:spcPts val="0"/>
              </a:spcAft>
              <a:buSzPts val="1600"/>
              <a:buChar char="•"/>
              <a:defRPr sz="1600"/>
            </a:lvl4pPr>
            <a:lvl5pPr marL="2286000" lvl="4" indent="-330200" algn="l">
              <a:spcBef>
                <a:spcPts val="320"/>
              </a:spcBef>
              <a:spcAft>
                <a:spcPts val="0"/>
              </a:spcAft>
              <a:buSzPts val="1600"/>
              <a:buChar char="•"/>
              <a:defRPr sz="1600"/>
            </a:lvl5pPr>
            <a:lvl6pPr marL="2743200" lvl="5" indent="-330200" algn="l">
              <a:spcBef>
                <a:spcPts val="320"/>
              </a:spcBef>
              <a:spcAft>
                <a:spcPts val="0"/>
              </a:spcAft>
              <a:buSzPts val="1600"/>
              <a:buChar char="•"/>
              <a:defRPr sz="1600"/>
            </a:lvl6pPr>
            <a:lvl7pPr marL="3200400" lvl="6" indent="-330200" algn="l">
              <a:spcBef>
                <a:spcPts val="320"/>
              </a:spcBef>
              <a:spcAft>
                <a:spcPts val="0"/>
              </a:spcAft>
              <a:buSzPts val="1600"/>
              <a:buChar char="•"/>
              <a:defRPr sz="1600"/>
            </a:lvl7pPr>
            <a:lvl8pPr marL="3657600" lvl="7" indent="-330200" algn="l">
              <a:spcBef>
                <a:spcPts val="320"/>
              </a:spcBef>
              <a:spcAft>
                <a:spcPts val="0"/>
              </a:spcAft>
              <a:buSzPts val="1600"/>
              <a:buChar char="•"/>
              <a:defRPr sz="1600"/>
            </a:lvl8pPr>
            <a:lvl9pPr marL="4114800" lvl="8" indent="-330200" algn="l">
              <a:spcBef>
                <a:spcPts val="320"/>
              </a:spcBef>
              <a:spcAft>
                <a:spcPts val="0"/>
              </a:spcAft>
              <a:buSzPts val="1600"/>
              <a:buChar char="•"/>
              <a:defRPr sz="1600"/>
            </a:lvl9pPr>
          </a:lstStyle>
          <a:p>
            <a:endParaRPr/>
          </a:p>
        </p:txBody>
      </p:sp>
      <p:sp>
        <p:nvSpPr>
          <p:cNvPr id="45" name="Google Shape;45;p60"/>
          <p:cNvSpPr txBox="1">
            <a:spLocks noGrp="1"/>
          </p:cNvSpPr>
          <p:nvPr>
            <p:ph type="body" idx="3"/>
          </p:nvPr>
        </p:nvSpPr>
        <p:spPr>
          <a:xfrm>
            <a:off x="4754880" y="1676400"/>
            <a:ext cx="3931920" cy="639762"/>
          </a:xfrm>
          <a:prstGeom prst="rect">
            <a:avLst/>
          </a:prstGeom>
          <a:noFill/>
          <a:ln>
            <a:noFill/>
          </a:ln>
        </p:spPr>
        <p:txBody>
          <a:bodyPr spcFirstLastPara="1" wrap="square" lIns="91425" tIns="45700" rIns="91425" bIns="45700" anchor="ctr" anchorCtr="0">
            <a:normAutofit/>
          </a:bodyPr>
          <a:lstStyle>
            <a:lvl1pPr marL="457200" lvl="0" indent="-228600" algn="ctr">
              <a:spcBef>
                <a:spcPts val="400"/>
              </a:spcBef>
              <a:spcAft>
                <a:spcPts val="0"/>
              </a:spcAft>
              <a:buSzPts val="1700"/>
              <a:buNone/>
              <a:defRPr sz="2000" b="0">
                <a:solidFill>
                  <a:schemeClr val="dk2"/>
                </a:solidFill>
                <a:latin typeface="Arial"/>
                <a:ea typeface="Arial"/>
                <a:cs typeface="Arial"/>
                <a:sym typeface="Arial"/>
              </a:defRPr>
            </a:lvl1pPr>
            <a:lvl2pPr marL="914400" lvl="1" indent="-228600" algn="l">
              <a:spcBef>
                <a:spcPts val="400"/>
              </a:spcBef>
              <a:spcAft>
                <a:spcPts val="0"/>
              </a:spcAft>
              <a:buSzPts val="1700"/>
              <a:buNone/>
              <a:defRPr sz="2000" b="1"/>
            </a:lvl2pPr>
            <a:lvl3pPr marL="1371600" lvl="2" indent="-228600" algn="l">
              <a:spcBef>
                <a:spcPts val="360"/>
              </a:spcBef>
              <a:spcAft>
                <a:spcPts val="0"/>
              </a:spcAft>
              <a:buSzPts val="1620"/>
              <a:buNone/>
              <a:defRPr sz="1800" b="1"/>
            </a:lvl3pPr>
            <a:lvl4pPr marL="1828800" lvl="3" indent="-228600" algn="l">
              <a:spcBef>
                <a:spcPts val="320"/>
              </a:spcBef>
              <a:spcAft>
                <a:spcPts val="0"/>
              </a:spcAft>
              <a:buSzPts val="1600"/>
              <a:buNone/>
              <a:defRPr sz="1600" b="1"/>
            </a:lvl4pPr>
            <a:lvl5pPr marL="2286000" lvl="4" indent="-228600" algn="l">
              <a:spcBef>
                <a:spcPts val="320"/>
              </a:spcBef>
              <a:spcAft>
                <a:spcPts val="0"/>
              </a:spcAft>
              <a:buSzPts val="1600"/>
              <a:buNone/>
              <a:defRPr sz="1600" b="1"/>
            </a:lvl5pPr>
            <a:lvl6pPr marL="2743200" lvl="5" indent="-228600" algn="l">
              <a:spcBef>
                <a:spcPts val="320"/>
              </a:spcBef>
              <a:spcAft>
                <a:spcPts val="0"/>
              </a:spcAft>
              <a:buSzPts val="1600"/>
              <a:buNone/>
              <a:defRPr sz="1600" b="1"/>
            </a:lvl6pPr>
            <a:lvl7pPr marL="3200400" lvl="6" indent="-228600" algn="l">
              <a:spcBef>
                <a:spcPts val="320"/>
              </a:spcBef>
              <a:spcAft>
                <a:spcPts val="0"/>
              </a:spcAft>
              <a:buSzPts val="1600"/>
              <a:buNone/>
              <a:defRPr sz="1600" b="1"/>
            </a:lvl7pPr>
            <a:lvl8pPr marL="3657600" lvl="7" indent="-228600" algn="l">
              <a:spcBef>
                <a:spcPts val="320"/>
              </a:spcBef>
              <a:spcAft>
                <a:spcPts val="0"/>
              </a:spcAft>
              <a:buSzPts val="1600"/>
              <a:buNone/>
              <a:defRPr sz="1600" b="1"/>
            </a:lvl8pPr>
            <a:lvl9pPr marL="4114800" lvl="8" indent="-228600" algn="l">
              <a:spcBef>
                <a:spcPts val="320"/>
              </a:spcBef>
              <a:spcAft>
                <a:spcPts val="0"/>
              </a:spcAft>
              <a:buSzPts val="1600"/>
              <a:buNone/>
              <a:defRPr sz="1600" b="1"/>
            </a:lvl9pPr>
          </a:lstStyle>
          <a:p>
            <a:endParaRPr/>
          </a:p>
        </p:txBody>
      </p:sp>
      <p:sp>
        <p:nvSpPr>
          <p:cNvPr id="46" name="Google Shape;46;p60"/>
          <p:cNvSpPr txBox="1">
            <a:spLocks noGrp="1"/>
          </p:cNvSpPr>
          <p:nvPr>
            <p:ph type="body" idx="4"/>
          </p:nvPr>
        </p:nvSpPr>
        <p:spPr>
          <a:xfrm>
            <a:off x="4754880" y="2438400"/>
            <a:ext cx="3931920" cy="3951288"/>
          </a:xfrm>
          <a:prstGeom prst="rect">
            <a:avLst/>
          </a:prstGeom>
          <a:noFill/>
          <a:ln>
            <a:noFill/>
          </a:ln>
        </p:spPr>
        <p:txBody>
          <a:bodyPr spcFirstLastPara="1" wrap="square" lIns="91425" tIns="45700" rIns="91425" bIns="45700" anchor="t" anchorCtr="0">
            <a:normAutofit/>
          </a:bodyPr>
          <a:lstStyle>
            <a:lvl1pPr marL="457200" lvl="0" indent="-358140" algn="l">
              <a:spcBef>
                <a:spcPts val="480"/>
              </a:spcBef>
              <a:spcAft>
                <a:spcPts val="0"/>
              </a:spcAft>
              <a:buSzPts val="2040"/>
              <a:buChar char="•"/>
              <a:defRPr sz="2400"/>
            </a:lvl1pPr>
            <a:lvl2pPr marL="914400" lvl="1" indent="-336550" algn="l">
              <a:spcBef>
                <a:spcPts val="400"/>
              </a:spcBef>
              <a:spcAft>
                <a:spcPts val="0"/>
              </a:spcAft>
              <a:buSzPts val="1700"/>
              <a:buChar char="•"/>
              <a:defRPr sz="2000"/>
            </a:lvl2pPr>
            <a:lvl3pPr marL="1371600" lvl="2" indent="-331469" algn="l">
              <a:spcBef>
                <a:spcPts val="360"/>
              </a:spcBef>
              <a:spcAft>
                <a:spcPts val="0"/>
              </a:spcAft>
              <a:buSzPts val="1620"/>
              <a:buChar char="•"/>
              <a:defRPr sz="1800"/>
            </a:lvl3pPr>
            <a:lvl4pPr marL="1828800" lvl="3" indent="-330200" algn="l">
              <a:spcBef>
                <a:spcPts val="320"/>
              </a:spcBef>
              <a:spcAft>
                <a:spcPts val="0"/>
              </a:spcAft>
              <a:buSzPts val="1600"/>
              <a:buChar char="•"/>
              <a:defRPr sz="1600"/>
            </a:lvl4pPr>
            <a:lvl5pPr marL="2286000" lvl="4" indent="-330200" algn="l">
              <a:spcBef>
                <a:spcPts val="320"/>
              </a:spcBef>
              <a:spcAft>
                <a:spcPts val="0"/>
              </a:spcAft>
              <a:buSzPts val="1600"/>
              <a:buChar char="•"/>
              <a:defRPr sz="1600"/>
            </a:lvl5pPr>
            <a:lvl6pPr marL="2743200" lvl="5" indent="-330200" algn="l">
              <a:spcBef>
                <a:spcPts val="320"/>
              </a:spcBef>
              <a:spcAft>
                <a:spcPts val="0"/>
              </a:spcAft>
              <a:buSzPts val="1600"/>
              <a:buChar char="•"/>
              <a:defRPr sz="1600"/>
            </a:lvl6pPr>
            <a:lvl7pPr marL="3200400" lvl="6" indent="-330200" algn="l">
              <a:spcBef>
                <a:spcPts val="320"/>
              </a:spcBef>
              <a:spcAft>
                <a:spcPts val="0"/>
              </a:spcAft>
              <a:buSzPts val="1600"/>
              <a:buChar char="•"/>
              <a:defRPr sz="1600"/>
            </a:lvl7pPr>
            <a:lvl8pPr marL="3657600" lvl="7" indent="-330200" algn="l">
              <a:spcBef>
                <a:spcPts val="320"/>
              </a:spcBef>
              <a:spcAft>
                <a:spcPts val="0"/>
              </a:spcAft>
              <a:buSzPts val="1600"/>
              <a:buChar char="•"/>
              <a:defRPr sz="1600"/>
            </a:lvl8pPr>
            <a:lvl9pPr marL="4114800" lvl="8" indent="-330200" algn="l">
              <a:spcBef>
                <a:spcPts val="320"/>
              </a:spcBef>
              <a:spcAft>
                <a:spcPts val="0"/>
              </a:spcAft>
              <a:buSzPts val="1600"/>
              <a:buChar char="•"/>
              <a:defRPr sz="1600"/>
            </a:lvl9pPr>
          </a:lstStyle>
          <a:p>
            <a:endParaRPr/>
          </a:p>
        </p:txBody>
      </p:sp>
      <p:sp>
        <p:nvSpPr>
          <p:cNvPr id="47" name="Google Shape;47;p60"/>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8" name="Google Shape;48;p60"/>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9" name="Google Shape;49;p60"/>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50" name="Google Shape;50;p60"/>
          <p:cNvCxnSpPr/>
          <p:nvPr/>
        </p:nvCxnSpPr>
        <p:spPr>
          <a:xfrm rot="5400000">
            <a:off x="2217817" y="4045823"/>
            <a:ext cx="4709160" cy="794"/>
          </a:xfrm>
          <a:prstGeom prst="straightConnector1">
            <a:avLst/>
          </a:prstGeom>
          <a:noFill/>
          <a:ln w="19050" cap="flat" cmpd="sng">
            <a:solidFill>
              <a:schemeClr val="dk2"/>
            </a:solidFill>
            <a:prstDash val="solid"/>
            <a:round/>
            <a:headEnd type="none" w="sm" len="sm"/>
            <a:tailEnd type="none" w="sm" len="sm"/>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1"/>
        <p:cNvGrpSpPr/>
        <p:nvPr/>
      </p:nvGrpSpPr>
      <p:grpSpPr>
        <a:xfrm>
          <a:off x="0" y="0"/>
          <a:ext cx="0" cy="0"/>
          <a:chOff x="0" y="0"/>
          <a:chExt cx="0" cy="0"/>
        </a:xfrm>
      </p:grpSpPr>
      <p:sp>
        <p:nvSpPr>
          <p:cNvPr id="52" name="Google Shape;52;p61"/>
          <p:cNvSpPr txBox="1">
            <a:spLocks noGrp="1"/>
          </p:cNvSpPr>
          <p:nvPr>
            <p:ph type="title"/>
          </p:nvPr>
        </p:nvSpPr>
        <p:spPr>
          <a:xfrm>
            <a:off x="457200" y="269328"/>
            <a:ext cx="8229600" cy="990600"/>
          </a:xfrm>
          <a:prstGeom prst="rect">
            <a:avLst/>
          </a:prstGeom>
          <a:noFill/>
          <a:ln>
            <a:noFill/>
          </a:ln>
        </p:spPr>
        <p:txBody>
          <a:bodyPr spcFirstLastPara="1" wrap="square" lIns="91425" tIns="45700" rIns="91425" bIns="45700" anchor="ctr" anchorCtr="0">
            <a:normAutofit/>
          </a:bodyPr>
          <a:lstStyle>
            <a:lvl1pPr lvl="0" algn="l">
              <a:spcBef>
                <a:spcPts val="0"/>
              </a:spcBef>
              <a:spcAft>
                <a:spcPts val="0"/>
              </a:spcAft>
              <a:buClr>
                <a:schemeClr val="dk2"/>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3" name="Google Shape;53;p61"/>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4" name="Google Shape;54;p61"/>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5" name="Google Shape;55;p61"/>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6"/>
        <p:cNvGrpSpPr/>
        <p:nvPr/>
      </p:nvGrpSpPr>
      <p:grpSpPr>
        <a:xfrm>
          <a:off x="0" y="0"/>
          <a:ext cx="0" cy="0"/>
          <a:chOff x="0" y="0"/>
          <a:chExt cx="0" cy="0"/>
        </a:xfrm>
      </p:grpSpPr>
      <p:sp>
        <p:nvSpPr>
          <p:cNvPr id="57" name="Google Shape;57;p62"/>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8" name="Google Shape;58;p62"/>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9" name="Google Shape;59;p62"/>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0"/>
        <p:cNvGrpSpPr/>
        <p:nvPr/>
      </p:nvGrpSpPr>
      <p:grpSpPr>
        <a:xfrm>
          <a:off x="0" y="0"/>
          <a:ext cx="0" cy="0"/>
          <a:chOff x="0" y="0"/>
          <a:chExt cx="0" cy="0"/>
        </a:xfrm>
      </p:grpSpPr>
      <p:sp>
        <p:nvSpPr>
          <p:cNvPr id="61" name="Google Shape;61;p63"/>
          <p:cNvSpPr txBox="1">
            <a:spLocks noGrp="1"/>
          </p:cNvSpPr>
          <p:nvPr>
            <p:ph type="title"/>
          </p:nvPr>
        </p:nvSpPr>
        <p:spPr>
          <a:xfrm>
            <a:off x="457200" y="792080"/>
            <a:ext cx="2139696" cy="1261872"/>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Clr>
                <a:schemeClr val="dk2"/>
              </a:buClr>
              <a:buSzPts val="2400"/>
              <a:buFont typeface="Arial"/>
              <a:buNone/>
              <a:defRPr sz="2400" b="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2" name="Google Shape;62;p63"/>
          <p:cNvSpPr txBox="1">
            <a:spLocks noGrp="1"/>
          </p:cNvSpPr>
          <p:nvPr>
            <p:ph type="body" idx="1"/>
          </p:nvPr>
        </p:nvSpPr>
        <p:spPr>
          <a:xfrm>
            <a:off x="2971800" y="792080"/>
            <a:ext cx="5715000" cy="5577840"/>
          </a:xfrm>
          <a:prstGeom prst="rect">
            <a:avLst/>
          </a:prstGeom>
          <a:noFill/>
          <a:ln>
            <a:noFill/>
          </a:ln>
        </p:spPr>
        <p:txBody>
          <a:bodyPr spcFirstLastPara="1" wrap="square" lIns="91425" tIns="45700" rIns="91425" bIns="45700" anchor="t" anchorCtr="0">
            <a:normAutofit/>
          </a:bodyPr>
          <a:lstStyle>
            <a:lvl1pPr marL="457200" lvl="0" indent="-401320" algn="l">
              <a:spcBef>
                <a:spcPts val="640"/>
              </a:spcBef>
              <a:spcAft>
                <a:spcPts val="0"/>
              </a:spcAft>
              <a:buSzPts val="2720"/>
              <a:buChar char="•"/>
              <a:defRPr sz="3200"/>
            </a:lvl1pPr>
            <a:lvl2pPr marL="914400" lvl="1" indent="-379730" algn="l">
              <a:spcBef>
                <a:spcPts val="560"/>
              </a:spcBef>
              <a:spcAft>
                <a:spcPts val="0"/>
              </a:spcAft>
              <a:buSzPts val="2380"/>
              <a:buChar char="•"/>
              <a:defRPr sz="2800"/>
            </a:lvl2pPr>
            <a:lvl3pPr marL="1371600" lvl="2" indent="-365760" algn="l">
              <a:spcBef>
                <a:spcPts val="480"/>
              </a:spcBef>
              <a:spcAft>
                <a:spcPts val="0"/>
              </a:spcAft>
              <a:buSzPts val="2160"/>
              <a:buChar char="•"/>
              <a:defRPr sz="2400"/>
            </a:lvl3pPr>
            <a:lvl4pPr marL="1828800" lvl="3" indent="-355600" algn="l">
              <a:spcBef>
                <a:spcPts val="400"/>
              </a:spcBef>
              <a:spcAft>
                <a:spcPts val="0"/>
              </a:spcAft>
              <a:buSzPts val="2000"/>
              <a:buChar char="•"/>
              <a:defRPr sz="2000"/>
            </a:lvl4pPr>
            <a:lvl5pPr marL="2286000" lvl="4" indent="-355600" algn="l">
              <a:spcBef>
                <a:spcPts val="400"/>
              </a:spcBef>
              <a:spcAft>
                <a:spcPts val="0"/>
              </a:spcAft>
              <a:buSzPts val="2000"/>
              <a:buChar char="•"/>
              <a:defRPr sz="2000"/>
            </a:lvl5pPr>
            <a:lvl6pPr marL="2743200" lvl="5" indent="-355600" algn="l">
              <a:spcBef>
                <a:spcPts val="400"/>
              </a:spcBef>
              <a:spcAft>
                <a:spcPts val="0"/>
              </a:spcAft>
              <a:buSzPts val="2000"/>
              <a:buChar char="•"/>
              <a:defRPr sz="2000"/>
            </a:lvl6pPr>
            <a:lvl7pPr marL="3200400" lvl="6" indent="-355600" algn="l">
              <a:spcBef>
                <a:spcPts val="400"/>
              </a:spcBef>
              <a:spcAft>
                <a:spcPts val="0"/>
              </a:spcAft>
              <a:buSzPts val="2000"/>
              <a:buChar char="•"/>
              <a:defRPr sz="2000"/>
            </a:lvl7pPr>
            <a:lvl8pPr marL="3657600" lvl="7" indent="-355600" algn="l">
              <a:spcBef>
                <a:spcPts val="400"/>
              </a:spcBef>
              <a:spcAft>
                <a:spcPts val="0"/>
              </a:spcAft>
              <a:buSzPts val="2000"/>
              <a:buChar char="•"/>
              <a:defRPr sz="2000"/>
            </a:lvl8pPr>
            <a:lvl9pPr marL="4114800" lvl="8" indent="-355600" algn="l">
              <a:spcBef>
                <a:spcPts val="400"/>
              </a:spcBef>
              <a:spcAft>
                <a:spcPts val="0"/>
              </a:spcAft>
              <a:buSzPts val="2000"/>
              <a:buChar char="•"/>
              <a:defRPr sz="2000"/>
            </a:lvl9pPr>
          </a:lstStyle>
          <a:p>
            <a:endParaRPr/>
          </a:p>
        </p:txBody>
      </p:sp>
      <p:sp>
        <p:nvSpPr>
          <p:cNvPr id="63" name="Google Shape;63;p63"/>
          <p:cNvSpPr txBox="1">
            <a:spLocks noGrp="1"/>
          </p:cNvSpPr>
          <p:nvPr>
            <p:ph type="body" idx="2"/>
          </p:nvPr>
        </p:nvSpPr>
        <p:spPr>
          <a:xfrm>
            <a:off x="457201" y="2130552"/>
            <a:ext cx="2139696" cy="4243615"/>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SzPts val="1190"/>
              <a:buNone/>
              <a:defRPr sz="1400"/>
            </a:lvl1pPr>
            <a:lvl2pPr marL="914400" lvl="1" indent="-228600" algn="l">
              <a:spcBef>
                <a:spcPts val="240"/>
              </a:spcBef>
              <a:spcAft>
                <a:spcPts val="0"/>
              </a:spcAft>
              <a:buSzPts val="1020"/>
              <a:buNone/>
              <a:defRPr sz="1200"/>
            </a:lvl2pPr>
            <a:lvl3pPr marL="1371600" lvl="2" indent="-228600" algn="l">
              <a:spcBef>
                <a:spcPts val="200"/>
              </a:spcBef>
              <a:spcAft>
                <a:spcPts val="0"/>
              </a:spcAft>
              <a:buSzPts val="900"/>
              <a:buNone/>
              <a:defRPr sz="1000"/>
            </a:lvl3pPr>
            <a:lvl4pPr marL="1828800" lvl="3" indent="-228600" algn="l">
              <a:spcBef>
                <a:spcPts val="180"/>
              </a:spcBef>
              <a:spcAft>
                <a:spcPts val="0"/>
              </a:spcAft>
              <a:buSzPts val="900"/>
              <a:buNone/>
              <a:defRPr sz="900"/>
            </a:lvl4pPr>
            <a:lvl5pPr marL="2286000" lvl="4" indent="-228600" algn="l">
              <a:spcBef>
                <a:spcPts val="180"/>
              </a:spcBef>
              <a:spcAft>
                <a:spcPts val="0"/>
              </a:spcAft>
              <a:buSzPts val="900"/>
              <a:buNone/>
              <a:defRPr sz="900"/>
            </a:lvl5pPr>
            <a:lvl6pPr marL="2743200" lvl="5" indent="-228600" algn="l">
              <a:spcBef>
                <a:spcPts val="180"/>
              </a:spcBef>
              <a:spcAft>
                <a:spcPts val="0"/>
              </a:spcAft>
              <a:buSzPts val="900"/>
              <a:buNone/>
              <a:defRPr sz="900"/>
            </a:lvl6pPr>
            <a:lvl7pPr marL="3200400" lvl="6" indent="-228600" algn="l">
              <a:spcBef>
                <a:spcPts val="180"/>
              </a:spcBef>
              <a:spcAft>
                <a:spcPts val="0"/>
              </a:spcAft>
              <a:buSzPts val="900"/>
              <a:buNone/>
              <a:defRPr sz="900"/>
            </a:lvl7pPr>
            <a:lvl8pPr marL="3657600" lvl="7" indent="-228600" algn="l">
              <a:spcBef>
                <a:spcPts val="180"/>
              </a:spcBef>
              <a:spcAft>
                <a:spcPts val="0"/>
              </a:spcAft>
              <a:buSzPts val="900"/>
              <a:buNone/>
              <a:defRPr sz="900"/>
            </a:lvl8pPr>
            <a:lvl9pPr marL="4114800" lvl="8" indent="-228600" algn="l">
              <a:spcBef>
                <a:spcPts val="180"/>
              </a:spcBef>
              <a:spcAft>
                <a:spcPts val="0"/>
              </a:spcAft>
              <a:buSzPts val="900"/>
              <a:buNone/>
              <a:defRPr sz="900"/>
            </a:lvl9pPr>
          </a:lstStyle>
          <a:p>
            <a:endParaRPr/>
          </a:p>
        </p:txBody>
      </p:sp>
      <p:sp>
        <p:nvSpPr>
          <p:cNvPr id="64" name="Google Shape;64;p63"/>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5" name="Google Shape;65;p63"/>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6" name="Google Shape;66;p63"/>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cxnSp>
        <p:nvCxnSpPr>
          <p:cNvPr id="67" name="Google Shape;67;p63"/>
          <p:cNvCxnSpPr/>
          <p:nvPr/>
        </p:nvCxnSpPr>
        <p:spPr>
          <a:xfrm rot="5400000">
            <a:off x="-13116" y="3580206"/>
            <a:ext cx="5577840" cy="1588"/>
          </a:xfrm>
          <a:prstGeom prst="straightConnector1">
            <a:avLst/>
          </a:prstGeom>
          <a:noFill/>
          <a:ln w="19050" cap="flat" cmpd="sng">
            <a:solidFill>
              <a:schemeClr val="dk2"/>
            </a:solidFill>
            <a:prstDash val="solid"/>
            <a:round/>
            <a:headEnd type="none" w="sm" len="sm"/>
            <a:tailEnd type="none" w="sm" len="sm"/>
          </a:ln>
        </p:spPr>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8"/>
        <p:cNvGrpSpPr/>
        <p:nvPr/>
      </p:nvGrpSpPr>
      <p:grpSpPr>
        <a:xfrm>
          <a:off x="0" y="0"/>
          <a:ext cx="0" cy="0"/>
          <a:chOff x="0" y="0"/>
          <a:chExt cx="0" cy="0"/>
        </a:xfrm>
      </p:grpSpPr>
      <p:sp>
        <p:nvSpPr>
          <p:cNvPr id="69" name="Google Shape;69;p64"/>
          <p:cNvSpPr txBox="1">
            <a:spLocks noGrp="1"/>
          </p:cNvSpPr>
          <p:nvPr>
            <p:ph type="title"/>
          </p:nvPr>
        </p:nvSpPr>
        <p:spPr>
          <a:xfrm>
            <a:off x="457200" y="792480"/>
            <a:ext cx="2142680" cy="1264920"/>
          </a:xfrm>
          <a:prstGeom prst="rect">
            <a:avLst/>
          </a:prstGeom>
          <a:noFill/>
          <a:ln>
            <a:noFill/>
          </a:ln>
        </p:spPr>
        <p:txBody>
          <a:bodyPr spcFirstLastPara="1" wrap="square" lIns="91425" tIns="45700" rIns="91425" bIns="45700" anchor="b" anchorCtr="0">
            <a:normAutofit/>
          </a:bodyPr>
          <a:lstStyle>
            <a:lvl1pPr lvl="0" algn="l">
              <a:spcBef>
                <a:spcPts val="0"/>
              </a:spcBef>
              <a:spcAft>
                <a:spcPts val="0"/>
              </a:spcAft>
              <a:buClr>
                <a:schemeClr val="dk2"/>
              </a:buClr>
              <a:buSzPts val="2400"/>
              <a:buFont typeface="Arial"/>
              <a:buNone/>
              <a:defRPr sz="2400" b="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64"/>
          <p:cNvSpPr>
            <a:spLocks noGrp="1"/>
          </p:cNvSpPr>
          <p:nvPr>
            <p:ph type="pic" idx="2"/>
          </p:nvPr>
        </p:nvSpPr>
        <p:spPr>
          <a:xfrm>
            <a:off x="2858610" y="838201"/>
            <a:ext cx="5904390" cy="5500456"/>
          </a:xfrm>
          <a:prstGeom prst="rect">
            <a:avLst/>
          </a:prstGeom>
          <a:solidFill>
            <a:schemeClr val="lt2"/>
          </a:solidFill>
          <a:ln w="76200" cap="flat" cmpd="sng">
            <a:solidFill>
              <a:srgbClr val="FFFFFF"/>
            </a:solidFill>
            <a:prstDash val="solid"/>
            <a:miter lim="800000"/>
            <a:headEnd type="none" w="sm" len="sm"/>
            <a:tailEnd type="none" w="sm" len="sm"/>
          </a:ln>
          <a:effectLst>
            <a:outerShdw blurRad="50800" dist="12700" dir="5400000" algn="t" rotWithShape="0">
              <a:srgbClr val="000000">
                <a:alpha val="58823"/>
              </a:srgbClr>
            </a:outerShdw>
          </a:effectLst>
        </p:spPr>
      </p:sp>
      <p:sp>
        <p:nvSpPr>
          <p:cNvPr id="71" name="Google Shape;71;p64"/>
          <p:cNvSpPr txBox="1">
            <a:spLocks noGrp="1"/>
          </p:cNvSpPr>
          <p:nvPr>
            <p:ph type="body" idx="1"/>
          </p:nvPr>
        </p:nvSpPr>
        <p:spPr>
          <a:xfrm>
            <a:off x="457200" y="2133600"/>
            <a:ext cx="2139696" cy="4242816"/>
          </a:xfrm>
          <a:prstGeom prst="rect">
            <a:avLst/>
          </a:prstGeom>
          <a:noFill/>
          <a:ln>
            <a:noFill/>
          </a:ln>
        </p:spPr>
        <p:txBody>
          <a:bodyPr spcFirstLastPara="1" wrap="square" lIns="91425" tIns="45700" rIns="91425" bIns="45700" anchor="t" anchorCtr="0">
            <a:normAutofit/>
          </a:bodyPr>
          <a:lstStyle>
            <a:lvl1pPr marL="457200" lvl="0" indent="-228600" algn="l">
              <a:spcBef>
                <a:spcPts val="280"/>
              </a:spcBef>
              <a:spcAft>
                <a:spcPts val="0"/>
              </a:spcAft>
              <a:buSzPts val="1190"/>
              <a:buNone/>
              <a:defRPr sz="1400"/>
            </a:lvl1pPr>
            <a:lvl2pPr marL="914400" lvl="1" indent="-228600" algn="l">
              <a:spcBef>
                <a:spcPts val="240"/>
              </a:spcBef>
              <a:spcAft>
                <a:spcPts val="0"/>
              </a:spcAft>
              <a:buSzPts val="1020"/>
              <a:buNone/>
              <a:defRPr sz="1200"/>
            </a:lvl2pPr>
            <a:lvl3pPr marL="1371600" lvl="2" indent="-228600" algn="l">
              <a:spcBef>
                <a:spcPts val="200"/>
              </a:spcBef>
              <a:spcAft>
                <a:spcPts val="0"/>
              </a:spcAft>
              <a:buSzPts val="900"/>
              <a:buNone/>
              <a:defRPr sz="1000"/>
            </a:lvl3pPr>
            <a:lvl4pPr marL="1828800" lvl="3" indent="-228600" algn="l">
              <a:spcBef>
                <a:spcPts val="180"/>
              </a:spcBef>
              <a:spcAft>
                <a:spcPts val="0"/>
              </a:spcAft>
              <a:buSzPts val="900"/>
              <a:buNone/>
              <a:defRPr sz="900"/>
            </a:lvl4pPr>
            <a:lvl5pPr marL="2286000" lvl="4" indent="-228600" algn="l">
              <a:spcBef>
                <a:spcPts val="180"/>
              </a:spcBef>
              <a:spcAft>
                <a:spcPts val="0"/>
              </a:spcAft>
              <a:buSzPts val="900"/>
              <a:buNone/>
              <a:defRPr sz="900"/>
            </a:lvl5pPr>
            <a:lvl6pPr marL="2743200" lvl="5" indent="-228600" algn="l">
              <a:spcBef>
                <a:spcPts val="180"/>
              </a:spcBef>
              <a:spcAft>
                <a:spcPts val="0"/>
              </a:spcAft>
              <a:buSzPts val="900"/>
              <a:buNone/>
              <a:defRPr sz="900"/>
            </a:lvl6pPr>
            <a:lvl7pPr marL="3200400" lvl="6" indent="-228600" algn="l">
              <a:spcBef>
                <a:spcPts val="180"/>
              </a:spcBef>
              <a:spcAft>
                <a:spcPts val="0"/>
              </a:spcAft>
              <a:buSzPts val="900"/>
              <a:buNone/>
              <a:defRPr sz="900"/>
            </a:lvl7pPr>
            <a:lvl8pPr marL="3657600" lvl="7" indent="-228600" algn="l">
              <a:spcBef>
                <a:spcPts val="180"/>
              </a:spcBef>
              <a:spcAft>
                <a:spcPts val="0"/>
              </a:spcAft>
              <a:buSzPts val="900"/>
              <a:buNone/>
              <a:defRPr sz="900"/>
            </a:lvl8pPr>
            <a:lvl9pPr marL="4114800" lvl="8" indent="-228600" algn="l">
              <a:spcBef>
                <a:spcPts val="180"/>
              </a:spcBef>
              <a:spcAft>
                <a:spcPts val="0"/>
              </a:spcAft>
              <a:buSzPts val="900"/>
              <a:buNone/>
              <a:defRPr sz="900"/>
            </a:lvl9pPr>
          </a:lstStyle>
          <a:p>
            <a:endParaRPr/>
          </a:p>
        </p:txBody>
      </p:sp>
      <p:sp>
        <p:nvSpPr>
          <p:cNvPr id="72" name="Google Shape;72;p64"/>
          <p:cNvSpPr txBox="1">
            <a:spLocks noGrp="1"/>
          </p:cNvSpPr>
          <p:nvPr>
            <p:ph type="dt" idx="10"/>
          </p:nvPr>
        </p:nvSpPr>
        <p:spPr>
          <a:xfrm>
            <a:off x="457200" y="18288"/>
            <a:ext cx="2895600" cy="32918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3" name="Google Shape;73;p64"/>
          <p:cNvSpPr txBox="1">
            <a:spLocks noGrp="1"/>
          </p:cNvSpPr>
          <p:nvPr>
            <p:ph type="ftr" idx="11"/>
          </p:nvPr>
        </p:nvSpPr>
        <p:spPr>
          <a:xfrm>
            <a:off x="3429000" y="18288"/>
            <a:ext cx="4114800" cy="329184"/>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4" name="Google Shape;74;p64"/>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52"/>
          <p:cNvSpPr txBox="1">
            <a:spLocks noGrp="1"/>
          </p:cNvSpPr>
          <p:nvPr>
            <p:ph type="title"/>
          </p:nvPr>
        </p:nvSpPr>
        <p:spPr>
          <a:xfrm>
            <a:off x="457200" y="269328"/>
            <a:ext cx="8229600" cy="990600"/>
          </a:xfrm>
          <a:prstGeom prst="rect">
            <a:avLst/>
          </a:prstGeom>
          <a:noFill/>
          <a:ln>
            <a:noFill/>
          </a:ln>
        </p:spPr>
        <p:txBody>
          <a:bodyPr spcFirstLastPara="1" wrap="square" lIns="91425" tIns="45700" rIns="91425" bIns="45700" anchor="ctr" anchorCtr="0">
            <a:normAutofit/>
          </a:bodyPr>
          <a:lstStyle>
            <a:lvl1pPr marR="0" lvl="0" algn="l" rtl="0">
              <a:spcBef>
                <a:spcPts val="0"/>
              </a:spcBef>
              <a:spcAft>
                <a:spcPts val="0"/>
              </a:spcAft>
              <a:buClr>
                <a:schemeClr val="dk2"/>
              </a:buClr>
              <a:buSzPts val="4000"/>
              <a:buFont typeface="Arial"/>
              <a:buNone/>
              <a:defRPr sz="4000" b="0" i="0" u="none" strike="noStrike" cap="none">
                <a:solidFill>
                  <a:schemeClr val="dk2"/>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52"/>
          <p:cNvSpPr txBox="1">
            <a:spLocks noGrp="1"/>
          </p:cNvSpPr>
          <p:nvPr>
            <p:ph type="body" idx="1"/>
          </p:nvPr>
        </p:nvSpPr>
        <p:spPr>
          <a:xfrm>
            <a:off x="457200" y="1424152"/>
            <a:ext cx="8229600" cy="4876800"/>
          </a:xfrm>
          <a:prstGeom prst="rect">
            <a:avLst/>
          </a:prstGeom>
          <a:noFill/>
          <a:ln>
            <a:noFill/>
          </a:ln>
        </p:spPr>
        <p:txBody>
          <a:bodyPr spcFirstLastPara="1" wrap="square" lIns="91425" tIns="45700" rIns="91425" bIns="45700" anchor="t" anchorCtr="0">
            <a:normAutofit/>
          </a:bodyPr>
          <a:lstStyle>
            <a:lvl1pPr marL="457200" marR="0" lvl="0" indent="-358140" algn="l" rtl="0">
              <a:spcBef>
                <a:spcPts val="480"/>
              </a:spcBef>
              <a:spcAft>
                <a:spcPts val="0"/>
              </a:spcAft>
              <a:buClr>
                <a:schemeClr val="accent1"/>
              </a:buClr>
              <a:buSzPts val="2040"/>
              <a:buFont typeface="Arial"/>
              <a:buChar char="•"/>
              <a:defRPr sz="2400" b="0" i="0" u="none" strike="noStrike" cap="none">
                <a:solidFill>
                  <a:schemeClr val="dk1"/>
                </a:solidFill>
                <a:latin typeface="Arial"/>
                <a:ea typeface="Arial"/>
                <a:cs typeface="Arial"/>
                <a:sym typeface="Arial"/>
              </a:defRPr>
            </a:lvl1pPr>
            <a:lvl2pPr marL="914400" marR="0" lvl="1" indent="-336550" algn="l" rtl="0">
              <a:spcBef>
                <a:spcPts val="400"/>
              </a:spcBef>
              <a:spcAft>
                <a:spcPts val="0"/>
              </a:spcAft>
              <a:buClr>
                <a:schemeClr val="accent1"/>
              </a:buClr>
              <a:buSzPts val="1700"/>
              <a:buFont typeface="Arial"/>
              <a:buChar char="•"/>
              <a:defRPr sz="2000" b="0" i="0" u="none" strike="noStrike" cap="none">
                <a:solidFill>
                  <a:schemeClr val="dk1"/>
                </a:solidFill>
                <a:latin typeface="Arial"/>
                <a:ea typeface="Arial"/>
                <a:cs typeface="Arial"/>
                <a:sym typeface="Arial"/>
              </a:defRPr>
            </a:lvl2pPr>
            <a:lvl3pPr marL="1371600" marR="0" lvl="2" indent="-331469" algn="l" rtl="0">
              <a:spcBef>
                <a:spcPts val="360"/>
              </a:spcBef>
              <a:spcAft>
                <a:spcPts val="0"/>
              </a:spcAft>
              <a:buClr>
                <a:schemeClr val="accent1"/>
              </a:buClr>
              <a:buSzPts val="162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accent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17500" algn="l" rtl="0">
              <a:spcBef>
                <a:spcPts val="280"/>
              </a:spcBef>
              <a:spcAft>
                <a:spcPts val="0"/>
              </a:spcAft>
              <a:buClr>
                <a:schemeClr val="accent1"/>
              </a:buClr>
              <a:buSzPts val="1400"/>
              <a:buFont typeface="Arial"/>
              <a:buChar char="•"/>
              <a:defRPr sz="1400" b="0" i="0" u="none" strike="noStrike" cap="none">
                <a:solidFill>
                  <a:schemeClr val="dk1"/>
                </a:solidFill>
                <a:latin typeface="Arial"/>
                <a:ea typeface="Arial"/>
                <a:cs typeface="Arial"/>
                <a:sym typeface="Arial"/>
              </a:defRPr>
            </a:lvl5pPr>
            <a:lvl6pPr marL="2743200" marR="0" lvl="5" indent="-311150" algn="l" rtl="0">
              <a:spcBef>
                <a:spcPts val="260"/>
              </a:spcBef>
              <a:spcAft>
                <a:spcPts val="0"/>
              </a:spcAft>
              <a:buClr>
                <a:schemeClr val="accent1"/>
              </a:buClr>
              <a:buSzPts val="1300"/>
              <a:buFont typeface="Arial"/>
              <a:buChar char="•"/>
              <a:defRPr sz="1300" b="0" i="0" u="none" strike="noStrike" cap="none">
                <a:solidFill>
                  <a:schemeClr val="dk1"/>
                </a:solidFill>
                <a:latin typeface="Arial"/>
                <a:ea typeface="Arial"/>
                <a:cs typeface="Arial"/>
                <a:sym typeface="Arial"/>
              </a:defRPr>
            </a:lvl6pPr>
            <a:lvl7pPr marL="3200400" marR="0" lvl="6" indent="-311150" algn="l" rtl="0">
              <a:spcBef>
                <a:spcPts val="260"/>
              </a:spcBef>
              <a:spcAft>
                <a:spcPts val="0"/>
              </a:spcAft>
              <a:buClr>
                <a:schemeClr val="accent1"/>
              </a:buClr>
              <a:buSzPts val="1300"/>
              <a:buFont typeface="Arial"/>
              <a:buChar char="•"/>
              <a:defRPr sz="1300" b="0" i="0" u="none" strike="noStrike" cap="none">
                <a:solidFill>
                  <a:schemeClr val="dk1"/>
                </a:solidFill>
                <a:latin typeface="Arial"/>
                <a:ea typeface="Arial"/>
                <a:cs typeface="Arial"/>
                <a:sym typeface="Arial"/>
              </a:defRPr>
            </a:lvl7pPr>
            <a:lvl8pPr marL="3657600" marR="0" lvl="7" indent="-311150" algn="l" rtl="0">
              <a:spcBef>
                <a:spcPts val="260"/>
              </a:spcBef>
              <a:spcAft>
                <a:spcPts val="0"/>
              </a:spcAft>
              <a:buClr>
                <a:schemeClr val="accent1"/>
              </a:buClr>
              <a:buSzPts val="1300"/>
              <a:buFont typeface="Arial"/>
              <a:buChar char="•"/>
              <a:defRPr sz="1300" b="0" i="0" u="none" strike="noStrike" cap="none">
                <a:solidFill>
                  <a:schemeClr val="dk1"/>
                </a:solidFill>
                <a:latin typeface="Arial"/>
                <a:ea typeface="Arial"/>
                <a:cs typeface="Arial"/>
                <a:sym typeface="Arial"/>
              </a:defRPr>
            </a:lvl8pPr>
            <a:lvl9pPr marL="4114800" marR="0" lvl="8" indent="-311150" algn="l" rtl="0">
              <a:spcBef>
                <a:spcPts val="260"/>
              </a:spcBef>
              <a:spcAft>
                <a:spcPts val="0"/>
              </a:spcAft>
              <a:buClr>
                <a:schemeClr val="accent1"/>
              </a:buClr>
              <a:buSzPts val="1300"/>
              <a:buFont typeface="Arial"/>
              <a:buChar char="•"/>
              <a:defRPr sz="1300" b="0" i="0" u="none" strike="noStrike" cap="none">
                <a:solidFill>
                  <a:schemeClr val="dk1"/>
                </a:solidFill>
                <a:latin typeface="Arial"/>
                <a:ea typeface="Arial"/>
                <a:cs typeface="Arial"/>
                <a:sym typeface="Arial"/>
              </a:defRPr>
            </a:lvl9pPr>
          </a:lstStyle>
          <a:p>
            <a:endParaRPr/>
          </a:p>
        </p:txBody>
      </p:sp>
      <p:cxnSp>
        <p:nvCxnSpPr>
          <p:cNvPr id="12" name="Google Shape;12;p52"/>
          <p:cNvCxnSpPr/>
          <p:nvPr/>
        </p:nvCxnSpPr>
        <p:spPr>
          <a:xfrm>
            <a:off x="457200" y="1259928"/>
            <a:ext cx="8229600" cy="3196"/>
          </a:xfrm>
          <a:prstGeom prst="straightConnector1">
            <a:avLst/>
          </a:prstGeom>
          <a:noFill/>
          <a:ln w="26425" cap="flat" cmpd="sng">
            <a:solidFill>
              <a:schemeClr val="accent1"/>
            </a:solidFill>
            <a:prstDash val="solid"/>
            <a:round/>
            <a:headEnd type="none" w="sm" len="sm"/>
            <a:tailEnd type="none" w="sm" len="sm"/>
          </a:ln>
        </p:spPr>
      </p:cxnSp>
      <p:sp>
        <p:nvSpPr>
          <p:cNvPr id="13" name="Google Shape;13;p52"/>
          <p:cNvSpPr txBox="1">
            <a:spLocks noGrp="1"/>
          </p:cNvSpPr>
          <p:nvPr>
            <p:ph type="sldNum" idx="12"/>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B8B8D"/>
                </a:solidFill>
                <a:latin typeface="Arial"/>
                <a:ea typeface="Arial"/>
                <a:cs typeface="Arial"/>
                <a:sym typeface="Arial"/>
              </a:defRPr>
            </a:lvl1pPr>
            <a:lvl2pPr marL="0" marR="0" lvl="1" indent="0" algn="r" rtl="0">
              <a:spcBef>
                <a:spcPts val="0"/>
              </a:spcBef>
              <a:buNone/>
              <a:defRPr sz="1200" b="0" i="0" u="none" strike="noStrike" cap="none">
                <a:solidFill>
                  <a:srgbClr val="8B8B8D"/>
                </a:solidFill>
                <a:latin typeface="Arial"/>
                <a:ea typeface="Arial"/>
                <a:cs typeface="Arial"/>
                <a:sym typeface="Arial"/>
              </a:defRPr>
            </a:lvl2pPr>
            <a:lvl3pPr marL="0" marR="0" lvl="2" indent="0" algn="r" rtl="0">
              <a:spcBef>
                <a:spcPts val="0"/>
              </a:spcBef>
              <a:buNone/>
              <a:defRPr sz="1200" b="0" i="0" u="none" strike="noStrike" cap="none">
                <a:solidFill>
                  <a:srgbClr val="8B8B8D"/>
                </a:solidFill>
                <a:latin typeface="Arial"/>
                <a:ea typeface="Arial"/>
                <a:cs typeface="Arial"/>
                <a:sym typeface="Arial"/>
              </a:defRPr>
            </a:lvl3pPr>
            <a:lvl4pPr marL="0" marR="0" lvl="3" indent="0" algn="r" rtl="0">
              <a:spcBef>
                <a:spcPts val="0"/>
              </a:spcBef>
              <a:buNone/>
              <a:defRPr sz="1200" b="0" i="0" u="none" strike="noStrike" cap="none">
                <a:solidFill>
                  <a:srgbClr val="8B8B8D"/>
                </a:solidFill>
                <a:latin typeface="Arial"/>
                <a:ea typeface="Arial"/>
                <a:cs typeface="Arial"/>
                <a:sym typeface="Arial"/>
              </a:defRPr>
            </a:lvl4pPr>
            <a:lvl5pPr marL="0" marR="0" lvl="4" indent="0" algn="r" rtl="0">
              <a:spcBef>
                <a:spcPts val="0"/>
              </a:spcBef>
              <a:buNone/>
              <a:defRPr sz="1200" b="0" i="0" u="none" strike="noStrike" cap="none">
                <a:solidFill>
                  <a:srgbClr val="8B8B8D"/>
                </a:solidFill>
                <a:latin typeface="Arial"/>
                <a:ea typeface="Arial"/>
                <a:cs typeface="Arial"/>
                <a:sym typeface="Arial"/>
              </a:defRPr>
            </a:lvl5pPr>
            <a:lvl6pPr marL="0" marR="0" lvl="5" indent="0" algn="r" rtl="0">
              <a:spcBef>
                <a:spcPts val="0"/>
              </a:spcBef>
              <a:buNone/>
              <a:defRPr sz="1200" b="0" i="0" u="none" strike="noStrike" cap="none">
                <a:solidFill>
                  <a:srgbClr val="8B8B8D"/>
                </a:solidFill>
                <a:latin typeface="Arial"/>
                <a:ea typeface="Arial"/>
                <a:cs typeface="Arial"/>
                <a:sym typeface="Arial"/>
              </a:defRPr>
            </a:lvl6pPr>
            <a:lvl7pPr marL="0" marR="0" lvl="6" indent="0" algn="r" rtl="0">
              <a:spcBef>
                <a:spcPts val="0"/>
              </a:spcBef>
              <a:buNone/>
              <a:defRPr sz="1200" b="0" i="0" u="none" strike="noStrike" cap="none">
                <a:solidFill>
                  <a:srgbClr val="8B8B8D"/>
                </a:solidFill>
                <a:latin typeface="Arial"/>
                <a:ea typeface="Arial"/>
                <a:cs typeface="Arial"/>
                <a:sym typeface="Arial"/>
              </a:defRPr>
            </a:lvl7pPr>
            <a:lvl8pPr marL="0" marR="0" lvl="7" indent="0" algn="r" rtl="0">
              <a:spcBef>
                <a:spcPts val="0"/>
              </a:spcBef>
              <a:buNone/>
              <a:defRPr sz="1200" b="0" i="0" u="none" strike="noStrike" cap="none">
                <a:solidFill>
                  <a:srgbClr val="8B8B8D"/>
                </a:solidFill>
                <a:latin typeface="Arial"/>
                <a:ea typeface="Arial"/>
                <a:cs typeface="Arial"/>
                <a:sym typeface="Arial"/>
              </a:defRPr>
            </a:lvl8pPr>
            <a:lvl9pPr marL="0" marR="0" lvl="8" indent="0" algn="r" rtl="0">
              <a:spcBef>
                <a:spcPts val="0"/>
              </a:spcBef>
              <a:buNone/>
              <a:defRPr sz="1200" b="0" i="0" u="none" strike="noStrike" cap="none">
                <a:solidFill>
                  <a:srgbClr val="8B8B8D"/>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lwvma.org/wp-content/uploads/2024/10/2024.10.10-Reparations-Study-Report.pdf#page=23"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lwvma.org/wp-content/uploads/2024/10/2024.10.10-Reparations-Study-Report.pdf#page=30"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lwvma.org/wp-content/uploads/2024/10/2024.10.10-Reparations-Study-Report.pdf#page=42"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lwvma.org/wp-content/uploads/2024/10/2024.10.10-Reparations-Study-Report.pdf#page=56"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lwvma.org/wp-content/uploads/2024/10/2024.10.10-Reparations-Study-Report.pdf#page=64"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lwvma.org/wp-content/uploads/2024/10/2024.10.10-Reparations-Study-Report.pdf#page=66"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lwvma.org/wp-content/uploads/2024/10/2024.10.10-Reparations-Study-Report.pdf#page=76"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lwvma.org/wp-content/uploads/2024/09/2024.09.09-Reparations-Study-Guide2-Final-1-x.pdf#page=4"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lwvma.org/wp-content/uploads/2024/09/2024.09.09-Reparations-Study-Guide2-Final-1-x.pdf#page=7"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hyperlink" Target="https://lwvma.org/wp-content/uploads/2024/09/2024.09.09-Reparations-Study-Guide2-Final-1-x.pdf#page=9"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lwvma.org/wp-content/uploads/2024/09/2024.09.09-Reparations-Study-Guide2-Final-1-x.pdf#page=12"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lwvma.org/wp-content/uploads/2024/09/2024.09.09-Reparations-Study-Guide2-Final-1-x.pdf#page=13"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lwvma.org/wp-content/uploads/2024/09/2024.09.09-Reparations-Study-Guide2-Final-1-x.pdf#page=16"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lwvma.org/wp-content/uploads/2024/09/2024.09.09-Reparations-Study-Guide2-Final-1-x.pdf#page=17"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lwvma.org/wp-content/uploads/2024/09/2024.09.09-Reparations-Study-Guide2-Final-1-x.pdf#page=18"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lwvma.org/wp-content/uploads/2024/09/2024.09.09-Reparations-Study-Guide2-Final-1-x.pdf#page=18"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lwvma.org/wp-content/uploads/2024/09/2024.09.09-Reparations-Study-Guide2-Final-1-x.pdf#page=19"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lwvma.org/wp-content/uploads/2024/09/2024.09.09-Reparations-Study-Guide2-Final-1-x.pdf#page=20"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lwvma.org/wp-content/uploads/2024/09/2024.09.09-Reparations-Study-Guide2-Final-1-x.pdf#page=22"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lwvma.org/wp-content/uploads/2024/10/2024.10.10-Reparations-Study-Report.pdf#page=7"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lwvma.org/wp-content/uploads/2024/10/2024.10.10-Reparations-Study-Report.pdf#page=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lwvma.org/wp-content/uploads/2024/09/2024.09.09Reparations-Study-Report-FINAL-xb.pdf#page=7"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lwvma.org/wp-content/uploads/2024/10/2024.10.10-Reparations-Study-Report.pdf#page=16"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g28aa293d99d_0_0"/>
          <p:cNvSpPr txBox="1">
            <a:spLocks noGrp="1"/>
          </p:cNvSpPr>
          <p:nvPr>
            <p:ph type="ctrTitle"/>
          </p:nvPr>
        </p:nvSpPr>
        <p:spPr>
          <a:xfrm>
            <a:off x="722475" y="1334925"/>
            <a:ext cx="7848600" cy="1927200"/>
          </a:xfrm>
          <a:prstGeom prst="rect">
            <a:avLst/>
          </a:prstGeom>
        </p:spPr>
        <p:txBody>
          <a:bodyPr spcFirstLastPara="1" wrap="square" lIns="91425" tIns="45700" rIns="91425" bIns="45700" anchor="b" anchorCtr="0">
            <a:noAutofit/>
          </a:bodyPr>
          <a:lstStyle/>
          <a:p>
            <a:pPr marL="0" lvl="0" indent="0" algn="ctr" rtl="0">
              <a:spcBef>
                <a:spcPts val="0"/>
              </a:spcBef>
              <a:spcAft>
                <a:spcPts val="0"/>
              </a:spcAft>
              <a:buClr>
                <a:schemeClr val="dk2"/>
              </a:buClr>
              <a:buSzPts val="4800"/>
              <a:buFont typeface="Arial"/>
              <a:buNone/>
            </a:pPr>
            <a:r>
              <a:rPr lang="en-US" sz="3400" dirty="0"/>
              <a:t>WELCOME to the LWVMA </a:t>
            </a:r>
            <a:endParaRPr sz="3400" dirty="0"/>
          </a:p>
          <a:p>
            <a:pPr marL="0" lvl="0" indent="0" algn="ctr" rtl="0">
              <a:spcBef>
                <a:spcPts val="0"/>
              </a:spcBef>
              <a:spcAft>
                <a:spcPts val="0"/>
              </a:spcAft>
              <a:buClr>
                <a:schemeClr val="dk2"/>
              </a:buClr>
              <a:buSzPts val="4800"/>
              <a:buFont typeface="Arial"/>
              <a:buNone/>
            </a:pPr>
            <a:r>
              <a:rPr lang="en-US" sz="3400" dirty="0"/>
              <a:t>Reparations Study for Black Americans </a:t>
            </a:r>
            <a:endParaRPr sz="3400" dirty="0"/>
          </a:p>
          <a:p>
            <a:pPr marL="0" lvl="0" indent="0" algn="ctr" rtl="0">
              <a:spcBef>
                <a:spcPts val="0"/>
              </a:spcBef>
              <a:spcAft>
                <a:spcPts val="0"/>
              </a:spcAft>
              <a:buClr>
                <a:schemeClr val="dk2"/>
              </a:buClr>
              <a:buSzPts val="4800"/>
              <a:buFont typeface="Arial"/>
              <a:buNone/>
            </a:pPr>
            <a:r>
              <a:rPr lang="en-US" sz="3400" dirty="0"/>
              <a:t>CONSENSUS MEETING </a:t>
            </a:r>
            <a:endParaRPr sz="3400" dirty="0"/>
          </a:p>
        </p:txBody>
      </p:sp>
      <p:pic>
        <p:nvPicPr>
          <p:cNvPr id="93" name="Google Shape;93;g28aa293d99d_0_0"/>
          <p:cNvPicPr preferRelativeResize="0"/>
          <p:nvPr/>
        </p:nvPicPr>
        <p:blipFill>
          <a:blip r:embed="rId3">
            <a:alphaModFix/>
          </a:blip>
          <a:stretch>
            <a:fillRect/>
          </a:stretch>
        </p:blipFill>
        <p:spPr>
          <a:xfrm>
            <a:off x="2402375" y="4621475"/>
            <a:ext cx="4762500" cy="18476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g2e821feb59f_0_8"/>
          <p:cNvSpPr txBox="1">
            <a:spLocks noGrp="1"/>
          </p:cNvSpPr>
          <p:nvPr>
            <p:ph type="title"/>
          </p:nvPr>
        </p:nvSpPr>
        <p:spPr>
          <a:xfrm>
            <a:off x="457200" y="269328"/>
            <a:ext cx="8229600" cy="990600"/>
          </a:xfrm>
          <a:prstGeom prst="rect">
            <a:avLst/>
          </a:prstGeom>
        </p:spPr>
        <p:txBody>
          <a:bodyPr spcFirstLastPara="1" wrap="square" lIns="91425" tIns="45700" rIns="91425" bIns="45700" anchor="ctr" anchorCtr="0">
            <a:normAutofit fontScale="90000"/>
          </a:bodyPr>
          <a:lstStyle/>
          <a:p>
            <a:pPr marL="0" lvl="0" indent="0" algn="l" rtl="0">
              <a:spcBef>
                <a:spcPts val="360"/>
              </a:spcBef>
              <a:spcAft>
                <a:spcPts val="0"/>
              </a:spcAft>
              <a:buNone/>
            </a:pPr>
            <a:r>
              <a:rPr lang="en-US" sz="2650" b="1" dirty="0">
                <a:solidFill>
                  <a:srgbClr val="0000FF"/>
                </a:solidFill>
              </a:rPr>
              <a:t>Why Are Reparations Needed? - Education</a:t>
            </a:r>
            <a:endParaRPr sz="2650" b="1" dirty="0">
              <a:solidFill>
                <a:srgbClr val="0000FF"/>
              </a:solidFill>
            </a:endParaRPr>
          </a:p>
          <a:p>
            <a:pPr marL="0" lvl="0" indent="0" algn="l" rtl="0">
              <a:spcBef>
                <a:spcPts val="360"/>
              </a:spcBef>
              <a:spcAft>
                <a:spcPts val="0"/>
              </a:spcAft>
              <a:buNone/>
            </a:pPr>
            <a:r>
              <a:rPr lang="en-US" sz="2650" u="sng" dirty="0">
                <a:solidFill>
                  <a:schemeClr val="hlink"/>
                </a:solidFill>
                <a:hlinkClick r:id="rId3"/>
              </a:rPr>
              <a:t>See pages 23-29 in the study report                         Rama.</a:t>
            </a:r>
            <a:endParaRPr dirty="0"/>
          </a:p>
        </p:txBody>
      </p:sp>
      <p:sp>
        <p:nvSpPr>
          <p:cNvPr id="172" name="Google Shape;172;g2e821feb59f_0_8"/>
          <p:cNvSpPr txBox="1">
            <a:spLocks noGrp="1"/>
          </p:cNvSpPr>
          <p:nvPr>
            <p:ph type="body" idx="1"/>
          </p:nvPr>
        </p:nvSpPr>
        <p:spPr>
          <a:xfrm>
            <a:off x="457200" y="1424152"/>
            <a:ext cx="8229600" cy="4876800"/>
          </a:xfrm>
          <a:prstGeom prst="rect">
            <a:avLst/>
          </a:prstGeom>
        </p:spPr>
        <p:txBody>
          <a:bodyPr spcFirstLastPara="1" wrap="square" lIns="91425" tIns="45700" rIns="91425" bIns="45700" anchor="t" anchorCtr="0">
            <a:normAutofit fontScale="92500" lnSpcReduction="20000"/>
          </a:bodyPr>
          <a:lstStyle/>
          <a:p>
            <a:pPr marL="0" lvl="0" indent="0" algn="l" rtl="0">
              <a:spcBef>
                <a:spcPts val="360"/>
              </a:spcBef>
              <a:spcAft>
                <a:spcPts val="0"/>
              </a:spcAft>
              <a:buNone/>
            </a:pPr>
            <a:r>
              <a:rPr lang="en-US" sz="2600" dirty="0"/>
              <a:t>After Emancipation, some educational opportunities opened up for Black people, but they were for Black people only; and almost 200 years later, the American educational system remains segregated. In 1968, about 77 percent of Black students attended public schools that were more than half minority. </a:t>
            </a:r>
            <a:endParaRPr sz="2600" dirty="0"/>
          </a:p>
          <a:p>
            <a:pPr marL="0" lvl="0" indent="0" algn="l" rtl="0">
              <a:spcBef>
                <a:spcPts val="360"/>
              </a:spcBef>
              <a:spcAft>
                <a:spcPts val="0"/>
              </a:spcAft>
              <a:buNone/>
            </a:pPr>
            <a:endParaRPr sz="2600" dirty="0"/>
          </a:p>
          <a:p>
            <a:pPr marL="0" lvl="0" indent="0" algn="l" rtl="0">
              <a:spcBef>
                <a:spcPts val="360"/>
              </a:spcBef>
              <a:spcAft>
                <a:spcPts val="0"/>
              </a:spcAft>
              <a:buNone/>
            </a:pPr>
            <a:r>
              <a:rPr lang="en-US" sz="2600" dirty="0"/>
              <a:t>In 2010, more than 40 years later, 74 percent of Black students continue to attend public schools dominated by minority populations. The legal mandate of Brown v. Board of Education may be clear but factors such as income inequality and discriminatory housing patterns continue to perpetuate not only de facto educational segregation, but continuing disparities in the quality of education offered to children. </a:t>
            </a:r>
            <a:endParaRPr sz="2600" dirty="0"/>
          </a:p>
          <a:p>
            <a:pPr marL="0" lvl="0" indent="0" algn="l" rtl="0">
              <a:spcBef>
                <a:spcPts val="360"/>
              </a:spcBef>
              <a:spcAft>
                <a:spcPts val="0"/>
              </a:spcAft>
              <a:buNone/>
            </a:pPr>
            <a:endParaRPr dirty="0">
              <a:highlight>
                <a:srgbClr val="D5A6BD"/>
              </a:highlight>
            </a:endParaRPr>
          </a:p>
        </p:txBody>
      </p:sp>
      <p:sp>
        <p:nvSpPr>
          <p:cNvPr id="173" name="Google Shape;173;g2e821feb59f_0_8"/>
          <p:cNvSpPr txBox="1">
            <a:spLocks noGrp="1"/>
          </p:cNvSpPr>
          <p:nvPr>
            <p:ph type="sldNum" idx="12"/>
          </p:nvPr>
        </p:nvSpPr>
        <p:spPr>
          <a:xfrm>
            <a:off x="7620000" y="18288"/>
            <a:ext cx="1066800" cy="329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10</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8"/>
        <p:cNvGrpSpPr/>
        <p:nvPr/>
      </p:nvGrpSpPr>
      <p:grpSpPr>
        <a:xfrm>
          <a:off x="0" y="0"/>
          <a:ext cx="0" cy="0"/>
          <a:chOff x="0" y="0"/>
          <a:chExt cx="0" cy="0"/>
        </a:xfrm>
      </p:grpSpPr>
      <p:sp>
        <p:nvSpPr>
          <p:cNvPr id="179" name="Google Shape;179;g2ea321a85a7_0_0"/>
          <p:cNvSpPr txBox="1">
            <a:spLocks noGrp="1"/>
          </p:cNvSpPr>
          <p:nvPr>
            <p:ph type="title"/>
          </p:nvPr>
        </p:nvSpPr>
        <p:spPr>
          <a:xfrm>
            <a:off x="457200" y="269328"/>
            <a:ext cx="8229600" cy="990600"/>
          </a:xfrm>
          <a:prstGeom prst="rect">
            <a:avLst/>
          </a:prstGeom>
        </p:spPr>
        <p:txBody>
          <a:bodyPr spcFirstLastPara="1" wrap="square" lIns="91425" tIns="45700" rIns="91425" bIns="45700" anchor="ctr" anchorCtr="0">
            <a:normAutofit/>
          </a:bodyPr>
          <a:lstStyle/>
          <a:p>
            <a:pPr marL="0" lvl="0" indent="0" algn="l" rtl="0">
              <a:spcBef>
                <a:spcPts val="360"/>
              </a:spcBef>
              <a:spcAft>
                <a:spcPts val="0"/>
              </a:spcAft>
              <a:buNone/>
            </a:pPr>
            <a:r>
              <a:rPr lang="en-US" sz="2400" b="1" dirty="0">
                <a:solidFill>
                  <a:srgbClr val="0000FF"/>
                </a:solidFill>
              </a:rPr>
              <a:t>Why Are Reparations Needed? - Criminal Legal System </a:t>
            </a:r>
            <a:r>
              <a:rPr lang="en-US" sz="2400" u="sng" dirty="0">
                <a:solidFill>
                  <a:schemeClr val="hlink"/>
                </a:solidFill>
                <a:hlinkClick r:id="rId3"/>
              </a:rPr>
              <a:t>See pages 30-41 in the study report                          Ellie.</a:t>
            </a:r>
            <a:r>
              <a:rPr lang="en-US" sz="2400" u="sng" dirty="0">
                <a:solidFill>
                  <a:schemeClr val="hlink"/>
                </a:solidFill>
              </a:rPr>
              <a:t>       </a:t>
            </a:r>
            <a:endParaRPr sz="2400" dirty="0"/>
          </a:p>
        </p:txBody>
      </p:sp>
      <p:sp>
        <p:nvSpPr>
          <p:cNvPr id="180" name="Google Shape;180;g2ea321a85a7_0_0"/>
          <p:cNvSpPr txBox="1">
            <a:spLocks noGrp="1"/>
          </p:cNvSpPr>
          <p:nvPr>
            <p:ph type="body" idx="1"/>
          </p:nvPr>
        </p:nvSpPr>
        <p:spPr>
          <a:xfrm>
            <a:off x="457200" y="1424152"/>
            <a:ext cx="8229600" cy="4876800"/>
          </a:xfrm>
          <a:prstGeom prst="rect">
            <a:avLst/>
          </a:prstGeom>
        </p:spPr>
        <p:txBody>
          <a:bodyPr spcFirstLastPara="1" wrap="square" lIns="91425" tIns="45700" rIns="91425" bIns="45700" anchor="t" anchorCtr="0">
            <a:normAutofit lnSpcReduction="10000"/>
          </a:bodyPr>
          <a:lstStyle/>
          <a:p>
            <a:pPr marL="0" lvl="0" indent="0" algn="l" rtl="0">
              <a:spcBef>
                <a:spcPts val="360"/>
              </a:spcBef>
              <a:spcAft>
                <a:spcPts val="0"/>
              </a:spcAft>
              <a:buNone/>
            </a:pPr>
            <a:r>
              <a:rPr lang="en-US" dirty="0"/>
              <a:t>The Criminal Justice System has provided little justice to Black Americans across the centuries; it is more accurate to refer to it as the criminal legal system. Black Americans experience police brutality, and have little ability to find redress for it; they are arrested in numbers disproportionate to their presence in the population; prosecutors have tended to express conscious or unconscious bias in dealing with them; if they have jury trials they are confronted by few if any jurors of the same race, so they are disproportionately found guilty; they receive longer sentences than whites for the same offenses; they are more likely than white Americans to receive the death penalty and be executed.</a:t>
            </a:r>
            <a:endParaRPr dirty="0"/>
          </a:p>
        </p:txBody>
      </p:sp>
      <p:sp>
        <p:nvSpPr>
          <p:cNvPr id="181" name="Google Shape;181;g2ea321a85a7_0_0"/>
          <p:cNvSpPr txBox="1">
            <a:spLocks noGrp="1"/>
          </p:cNvSpPr>
          <p:nvPr>
            <p:ph type="sldNum" idx="12"/>
          </p:nvPr>
        </p:nvSpPr>
        <p:spPr>
          <a:xfrm>
            <a:off x="7620000" y="18288"/>
            <a:ext cx="1066800" cy="329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11</a:t>
            </a:fld>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g2e9eb1645c3_6_0"/>
          <p:cNvSpPr txBox="1">
            <a:spLocks noGrp="1"/>
          </p:cNvSpPr>
          <p:nvPr>
            <p:ph type="title"/>
          </p:nvPr>
        </p:nvSpPr>
        <p:spPr>
          <a:xfrm>
            <a:off x="457200" y="269325"/>
            <a:ext cx="8229600" cy="1076149"/>
          </a:xfrm>
          <a:prstGeom prst="rect">
            <a:avLst/>
          </a:prstGeom>
        </p:spPr>
        <p:txBody>
          <a:bodyPr spcFirstLastPara="1" wrap="square" lIns="91425" tIns="45700" rIns="91425" bIns="45700" anchor="ctr" anchorCtr="0">
            <a:normAutofit/>
          </a:bodyPr>
          <a:lstStyle/>
          <a:p>
            <a:pPr marL="0" lvl="0" indent="0" algn="l" rtl="0">
              <a:spcBef>
                <a:spcPts val="360"/>
              </a:spcBef>
              <a:spcAft>
                <a:spcPts val="0"/>
              </a:spcAft>
              <a:buNone/>
            </a:pPr>
            <a:r>
              <a:rPr lang="en-US" sz="2400" b="1" dirty="0">
                <a:solidFill>
                  <a:srgbClr val="0000FF"/>
                </a:solidFill>
              </a:rPr>
              <a:t>Why Are Reparations Not Needed?</a:t>
            </a:r>
            <a:endParaRPr sz="2400" b="1" dirty="0">
              <a:solidFill>
                <a:srgbClr val="0000FF"/>
              </a:solidFill>
            </a:endParaRPr>
          </a:p>
          <a:p>
            <a:pPr marL="0" lvl="0" indent="0" algn="l" rtl="0">
              <a:spcBef>
                <a:spcPts val="360"/>
              </a:spcBef>
              <a:spcAft>
                <a:spcPts val="0"/>
              </a:spcAft>
              <a:buNone/>
            </a:pPr>
            <a:r>
              <a:rPr lang="en-US" sz="2400" u="sng" dirty="0">
                <a:solidFill>
                  <a:schemeClr val="hlink"/>
                </a:solidFill>
                <a:hlinkClick r:id="rId3"/>
              </a:rPr>
              <a:t>See pages 42-55 in the study report                          Bonny.</a:t>
            </a:r>
            <a:r>
              <a:rPr lang="en-US" sz="2400" u="sng" dirty="0">
                <a:solidFill>
                  <a:schemeClr val="hlink"/>
                </a:solidFill>
              </a:rPr>
              <a:t> </a:t>
            </a:r>
            <a:endParaRPr sz="2400" dirty="0"/>
          </a:p>
        </p:txBody>
      </p:sp>
      <p:sp>
        <p:nvSpPr>
          <p:cNvPr id="188" name="Google Shape;188;g2e9eb1645c3_6_0"/>
          <p:cNvSpPr txBox="1">
            <a:spLocks noGrp="1"/>
          </p:cNvSpPr>
          <p:nvPr>
            <p:ph type="body" idx="1"/>
          </p:nvPr>
        </p:nvSpPr>
        <p:spPr>
          <a:xfrm>
            <a:off x="457200" y="1596511"/>
            <a:ext cx="8229600" cy="4992163"/>
          </a:xfrm>
          <a:prstGeom prst="rect">
            <a:avLst/>
          </a:prstGeom>
        </p:spPr>
        <p:txBody>
          <a:bodyPr spcFirstLastPara="1" wrap="square" lIns="91425" tIns="45700" rIns="91425" bIns="45700" anchor="t" anchorCtr="0">
            <a:noAutofit/>
          </a:bodyPr>
          <a:lstStyle/>
          <a:p>
            <a:pPr marL="95250" lvl="0" indent="0" algn="l" rtl="0">
              <a:spcBef>
                <a:spcPts val="360"/>
              </a:spcBef>
              <a:spcAft>
                <a:spcPts val="0"/>
              </a:spcAft>
              <a:buSzPts val="2100"/>
              <a:buNone/>
            </a:pPr>
            <a:r>
              <a:rPr lang="en-US" sz="2400" b="1" dirty="0">
                <a:solidFill>
                  <a:srgbClr val="0000FF"/>
                </a:solidFill>
              </a:rPr>
              <a:t>5 Common Arguments Against Reparations </a:t>
            </a:r>
          </a:p>
          <a:p>
            <a:pPr marL="457200" lvl="0" indent="-361950" algn="l" rtl="0">
              <a:spcBef>
                <a:spcPts val="360"/>
              </a:spcBef>
              <a:spcAft>
                <a:spcPts val="0"/>
              </a:spcAft>
              <a:buSzPts val="2100"/>
              <a:buChar char="•"/>
            </a:pPr>
            <a:r>
              <a:rPr lang="en-US" sz="2000" dirty="0"/>
              <a:t>No one owes recompense for enslavement: no one living has owned slaves; many Americans are descendants of immigrants moving here after 1865.</a:t>
            </a:r>
            <a:endParaRPr sz="2000" dirty="0"/>
          </a:p>
          <a:p>
            <a:pPr marL="457200" lvl="0" indent="-361950" algn="l" rtl="0">
              <a:spcBef>
                <a:spcPts val="360"/>
              </a:spcBef>
              <a:spcAft>
                <a:spcPts val="0"/>
              </a:spcAft>
              <a:buSzPts val="2100"/>
              <a:buChar char="•"/>
            </a:pPr>
            <a:r>
              <a:rPr lang="en-US" sz="2000" dirty="0"/>
              <a:t>Programs like President Johnson’s Great Society program and the Voting Rights Act were reparative.</a:t>
            </a:r>
            <a:endParaRPr sz="2000" dirty="0"/>
          </a:p>
          <a:p>
            <a:pPr marL="457200" lvl="0" indent="-361950" algn="l" rtl="0">
              <a:spcBef>
                <a:spcPts val="360"/>
              </a:spcBef>
              <a:spcAft>
                <a:spcPts val="0"/>
              </a:spcAft>
              <a:buSzPts val="2100"/>
              <a:buChar char="•"/>
            </a:pPr>
            <a:r>
              <a:rPr lang="en-US" sz="2000" dirty="0"/>
              <a:t>Reparations would be very costly, impractical and politically unworkable.</a:t>
            </a:r>
            <a:endParaRPr sz="2000" dirty="0"/>
          </a:p>
          <a:p>
            <a:pPr marL="457200" lvl="0" indent="-361950" algn="l" rtl="0">
              <a:spcBef>
                <a:spcPts val="360"/>
              </a:spcBef>
              <a:spcAft>
                <a:spcPts val="0"/>
              </a:spcAft>
              <a:buSzPts val="2100"/>
              <a:buChar char="•"/>
            </a:pPr>
            <a:r>
              <a:rPr lang="en-US" sz="2000" dirty="0"/>
              <a:t>Reparations would be likely to worsen the divide between Blacks and whites: less-well-off whites would resent what Blacks received.</a:t>
            </a:r>
            <a:endParaRPr sz="2000" dirty="0"/>
          </a:p>
          <a:p>
            <a:pPr marL="457200" lvl="0" indent="-361950" algn="l" rtl="0">
              <a:spcBef>
                <a:spcPts val="360"/>
              </a:spcBef>
              <a:spcAft>
                <a:spcPts val="0"/>
              </a:spcAft>
              <a:buSzPts val="2100"/>
              <a:buChar char="•"/>
            </a:pPr>
            <a:r>
              <a:rPr lang="en-US" sz="2000" dirty="0"/>
              <a:t>Some Blacks see reparations as insulting to their enslaved ancestors and themselves.</a:t>
            </a:r>
            <a:endParaRPr sz="2000" dirty="0"/>
          </a:p>
          <a:p>
            <a:pPr marL="0" lvl="0" indent="0" algn="l" rtl="0">
              <a:lnSpc>
                <a:spcPct val="80000"/>
              </a:lnSpc>
              <a:spcBef>
                <a:spcPts val="360"/>
              </a:spcBef>
              <a:spcAft>
                <a:spcPts val="0"/>
              </a:spcAft>
              <a:buSzPts val="935"/>
              <a:buNone/>
            </a:pPr>
            <a:endParaRPr sz="1800" dirty="0"/>
          </a:p>
          <a:p>
            <a:pPr marL="0" lvl="0" indent="0" algn="l" rtl="0">
              <a:lnSpc>
                <a:spcPct val="80000"/>
              </a:lnSpc>
              <a:spcBef>
                <a:spcPts val="360"/>
              </a:spcBef>
              <a:spcAft>
                <a:spcPts val="0"/>
              </a:spcAft>
              <a:buSzPts val="935"/>
              <a:buNone/>
            </a:pPr>
            <a:endParaRPr sz="2440" dirty="0"/>
          </a:p>
        </p:txBody>
      </p:sp>
      <p:sp>
        <p:nvSpPr>
          <p:cNvPr id="189" name="Google Shape;189;g2e9eb1645c3_6_0"/>
          <p:cNvSpPr txBox="1">
            <a:spLocks noGrp="1"/>
          </p:cNvSpPr>
          <p:nvPr>
            <p:ph type="sldNum" idx="12"/>
          </p:nvPr>
        </p:nvSpPr>
        <p:spPr>
          <a:xfrm>
            <a:off x="7620000" y="18288"/>
            <a:ext cx="1066800" cy="329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12</a:t>
            </a:fld>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g2a43aaa8900_0_1"/>
          <p:cNvSpPr txBox="1">
            <a:spLocks noGrp="1"/>
          </p:cNvSpPr>
          <p:nvPr>
            <p:ph type="title"/>
          </p:nvPr>
        </p:nvSpPr>
        <p:spPr>
          <a:xfrm>
            <a:off x="457200" y="158925"/>
            <a:ext cx="8229600" cy="1265100"/>
          </a:xfrm>
          <a:prstGeom prst="rect">
            <a:avLst/>
          </a:prstGeom>
        </p:spPr>
        <p:txBody>
          <a:bodyPr spcFirstLastPara="1" wrap="square" lIns="91425" tIns="45700" rIns="91425" bIns="45700" anchor="ctr" anchorCtr="0">
            <a:normAutofit fontScale="90000"/>
          </a:bodyPr>
          <a:lstStyle/>
          <a:p>
            <a:pPr marL="0" lvl="0" indent="0" algn="l" rtl="0">
              <a:spcBef>
                <a:spcPts val="0"/>
              </a:spcBef>
              <a:spcAft>
                <a:spcPts val="0"/>
              </a:spcAft>
              <a:buNone/>
            </a:pPr>
            <a:endParaRPr sz="2650" b="1" dirty="0"/>
          </a:p>
          <a:p>
            <a:pPr marL="0" lvl="0" indent="0" algn="l" rtl="0">
              <a:spcBef>
                <a:spcPts val="0"/>
              </a:spcBef>
              <a:spcAft>
                <a:spcPts val="0"/>
              </a:spcAft>
              <a:buNone/>
            </a:pPr>
            <a:endParaRPr sz="2650" b="1" dirty="0"/>
          </a:p>
          <a:p>
            <a:pPr marL="0" lvl="0" indent="0" algn="l" rtl="0">
              <a:spcBef>
                <a:spcPts val="0"/>
              </a:spcBef>
              <a:spcAft>
                <a:spcPts val="0"/>
              </a:spcAft>
              <a:buNone/>
            </a:pPr>
            <a:r>
              <a:rPr lang="en-US" sz="2650" b="1" dirty="0">
                <a:solidFill>
                  <a:srgbClr val="0000FF"/>
                </a:solidFill>
              </a:rPr>
              <a:t>Who Should Receive Reparations?</a:t>
            </a:r>
            <a:r>
              <a:rPr lang="en-US" sz="2650" dirty="0">
                <a:solidFill>
                  <a:srgbClr val="0000FF"/>
                </a:solidFill>
              </a:rPr>
              <a:t>   </a:t>
            </a:r>
            <a:endParaRPr sz="2650" dirty="0">
              <a:solidFill>
                <a:srgbClr val="0000FF"/>
              </a:solidFill>
            </a:endParaRPr>
          </a:p>
          <a:p>
            <a:pPr marL="0" lvl="0" indent="0" algn="l" rtl="0">
              <a:spcBef>
                <a:spcPts val="0"/>
              </a:spcBef>
              <a:spcAft>
                <a:spcPts val="0"/>
              </a:spcAft>
              <a:buNone/>
            </a:pPr>
            <a:r>
              <a:rPr lang="en-US" sz="2650" u="sng" dirty="0">
                <a:solidFill>
                  <a:schemeClr val="hlink"/>
                </a:solidFill>
                <a:hlinkClick r:id="rId3"/>
              </a:rPr>
              <a:t>See pages 56-65 in the study report        Marguerite &amp; Ellie.</a:t>
            </a:r>
            <a:endParaRPr dirty="0"/>
          </a:p>
          <a:p>
            <a:pPr marL="0" lvl="0" indent="0" algn="l" rtl="0">
              <a:spcBef>
                <a:spcPts val="0"/>
              </a:spcBef>
              <a:spcAft>
                <a:spcPts val="0"/>
              </a:spcAft>
              <a:buNone/>
            </a:pPr>
            <a:endParaRPr dirty="0"/>
          </a:p>
        </p:txBody>
      </p:sp>
      <p:sp>
        <p:nvSpPr>
          <p:cNvPr id="196" name="Google Shape;196;g2a43aaa8900_0_1"/>
          <p:cNvSpPr txBox="1">
            <a:spLocks noGrp="1"/>
          </p:cNvSpPr>
          <p:nvPr>
            <p:ph type="body" idx="1"/>
          </p:nvPr>
        </p:nvSpPr>
        <p:spPr>
          <a:xfrm>
            <a:off x="457200" y="1699200"/>
            <a:ext cx="8229600" cy="4651500"/>
          </a:xfrm>
          <a:prstGeom prst="rect">
            <a:avLst/>
          </a:prstGeom>
        </p:spPr>
        <p:txBody>
          <a:bodyPr spcFirstLastPara="1" wrap="square" lIns="91425" tIns="45700" rIns="91425" bIns="45700" anchor="t" anchorCtr="0">
            <a:noAutofit/>
          </a:bodyPr>
          <a:lstStyle/>
          <a:p>
            <a:pPr marL="457200" lvl="0" indent="-325755" algn="l" rtl="0">
              <a:lnSpc>
                <a:spcPct val="115000"/>
              </a:lnSpc>
              <a:spcBef>
                <a:spcPts val="1200"/>
              </a:spcBef>
              <a:spcAft>
                <a:spcPts val="0"/>
              </a:spcAft>
              <a:buClr>
                <a:srgbClr val="000000"/>
              </a:buClr>
              <a:buSzPts val="1530"/>
              <a:buChar char="•"/>
            </a:pPr>
            <a:r>
              <a:rPr lang="en-US" dirty="0">
                <a:solidFill>
                  <a:srgbClr val="000000"/>
                </a:solidFill>
              </a:rPr>
              <a:t>Traditional view -  Reparations are owed to the descendants of Africans enslaved in the U.S.</a:t>
            </a:r>
            <a:endParaRPr dirty="0">
              <a:solidFill>
                <a:srgbClr val="000000"/>
              </a:solidFill>
            </a:endParaRPr>
          </a:p>
          <a:p>
            <a:pPr marL="457200" lvl="0" indent="-325755" algn="l" rtl="0">
              <a:lnSpc>
                <a:spcPct val="115000"/>
              </a:lnSpc>
              <a:spcBef>
                <a:spcPts val="0"/>
              </a:spcBef>
              <a:spcAft>
                <a:spcPts val="0"/>
              </a:spcAft>
              <a:buClr>
                <a:srgbClr val="000000"/>
              </a:buClr>
              <a:buSzPts val="1530"/>
              <a:buChar char="•"/>
            </a:pPr>
            <a:r>
              <a:rPr lang="en-US" dirty="0">
                <a:solidFill>
                  <a:srgbClr val="000000"/>
                </a:solidFill>
              </a:rPr>
              <a:t>Comprehensive reparations - Reckoning is needed for  the ills experienced since the late 19th century through today, which have been experienced by all Black Americans, not just descendants of enslaved Africans. </a:t>
            </a:r>
            <a:endParaRPr dirty="0">
              <a:solidFill>
                <a:srgbClr val="000000"/>
              </a:solidFill>
            </a:endParaRPr>
          </a:p>
          <a:p>
            <a:pPr marL="457200" lvl="0" indent="-325755" algn="l" rtl="0">
              <a:lnSpc>
                <a:spcPct val="115000"/>
              </a:lnSpc>
              <a:spcBef>
                <a:spcPts val="0"/>
              </a:spcBef>
              <a:spcAft>
                <a:spcPts val="0"/>
              </a:spcAft>
              <a:buClr>
                <a:srgbClr val="000000"/>
              </a:buClr>
              <a:buSzPts val="1530"/>
              <a:buChar char="•"/>
            </a:pPr>
            <a:r>
              <a:rPr lang="en-US" dirty="0">
                <a:solidFill>
                  <a:srgbClr val="000000"/>
                </a:solidFill>
              </a:rPr>
              <a:t>Third view - Reparations are owed to all Black Americans, but identified descendants of slaves should be given priority, as at Evanston, Ill, where they were  the first to receive grants towards housing costs.</a:t>
            </a:r>
            <a:endParaRPr dirty="0">
              <a:solidFill>
                <a:srgbClr val="000000"/>
              </a:solidFill>
            </a:endParaRPr>
          </a:p>
          <a:p>
            <a:pPr marL="0" lvl="0" indent="0" algn="l" rtl="0">
              <a:lnSpc>
                <a:spcPct val="115000"/>
              </a:lnSpc>
              <a:spcBef>
                <a:spcPts val="1200"/>
              </a:spcBef>
              <a:spcAft>
                <a:spcPts val="0"/>
              </a:spcAft>
              <a:buNone/>
            </a:pPr>
            <a:r>
              <a:rPr lang="en-US" dirty="0">
                <a:solidFill>
                  <a:srgbClr val="9900FF"/>
                </a:solidFill>
              </a:rPr>
              <a:t> </a:t>
            </a:r>
            <a:endParaRPr dirty="0">
              <a:solidFill>
                <a:srgbClr val="9900FF"/>
              </a:solidFill>
            </a:endParaRPr>
          </a:p>
          <a:p>
            <a:pPr marL="457200" lvl="0" indent="0" algn="l" rtl="0">
              <a:spcBef>
                <a:spcPts val="1200"/>
              </a:spcBef>
              <a:spcAft>
                <a:spcPts val="0"/>
              </a:spcAft>
              <a:buNone/>
            </a:pPr>
            <a:endParaRPr dirty="0">
              <a:highlight>
                <a:srgbClr val="D5A6BD"/>
              </a:highlight>
            </a:endParaRPr>
          </a:p>
        </p:txBody>
      </p:sp>
      <p:sp>
        <p:nvSpPr>
          <p:cNvPr id="197" name="Google Shape;197;g2a43aaa8900_0_1"/>
          <p:cNvSpPr txBox="1">
            <a:spLocks noGrp="1"/>
          </p:cNvSpPr>
          <p:nvPr>
            <p:ph type="sldNum" idx="12"/>
          </p:nvPr>
        </p:nvSpPr>
        <p:spPr>
          <a:xfrm>
            <a:off x="7620000" y="18288"/>
            <a:ext cx="1066800" cy="329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13</a:t>
            </a:fld>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g2e7a1ae7dfe_0_12"/>
          <p:cNvSpPr txBox="1">
            <a:spLocks noGrp="1"/>
          </p:cNvSpPr>
          <p:nvPr>
            <p:ph type="title"/>
          </p:nvPr>
        </p:nvSpPr>
        <p:spPr>
          <a:xfrm>
            <a:off x="622225" y="347403"/>
            <a:ext cx="8229600" cy="990600"/>
          </a:xfrm>
          <a:prstGeom prst="rect">
            <a:avLst/>
          </a:prstGeom>
        </p:spPr>
        <p:txBody>
          <a:bodyPr spcFirstLastPara="1" wrap="square" lIns="91425" tIns="45700" rIns="91425" bIns="45700" anchor="ctr" anchorCtr="0">
            <a:normAutofit fontScale="90000"/>
          </a:bodyPr>
          <a:lstStyle/>
          <a:p>
            <a:pPr marL="0" lvl="0" indent="0" algn="l" rtl="0">
              <a:spcBef>
                <a:spcPts val="360"/>
              </a:spcBef>
              <a:spcAft>
                <a:spcPts val="0"/>
              </a:spcAft>
              <a:buNone/>
            </a:pPr>
            <a:endParaRPr sz="2650" dirty="0">
              <a:solidFill>
                <a:schemeClr val="dk1"/>
              </a:solidFill>
            </a:endParaRPr>
          </a:p>
          <a:p>
            <a:pPr marL="0" lvl="0" indent="0" algn="l" rtl="0">
              <a:spcBef>
                <a:spcPts val="0"/>
              </a:spcBef>
              <a:spcAft>
                <a:spcPts val="0"/>
              </a:spcAft>
              <a:buNone/>
            </a:pPr>
            <a:r>
              <a:rPr lang="en-US" sz="2650" b="1" dirty="0">
                <a:solidFill>
                  <a:srgbClr val="0000FF"/>
                </a:solidFill>
              </a:rPr>
              <a:t>Who Should Receive Reparations?</a:t>
            </a:r>
            <a:r>
              <a:rPr lang="en-US" sz="2650" dirty="0">
                <a:solidFill>
                  <a:srgbClr val="0000FF"/>
                </a:solidFill>
              </a:rPr>
              <a:t>  </a:t>
            </a:r>
            <a:endParaRPr sz="2650" dirty="0">
              <a:solidFill>
                <a:srgbClr val="0000FF"/>
              </a:solidFill>
            </a:endParaRPr>
          </a:p>
          <a:p>
            <a:pPr marL="0" lvl="0" indent="0" algn="l" rtl="0">
              <a:spcBef>
                <a:spcPts val="0"/>
              </a:spcBef>
              <a:spcAft>
                <a:spcPts val="0"/>
              </a:spcAft>
              <a:buNone/>
            </a:pPr>
            <a:r>
              <a:rPr lang="en-US" sz="2650" u="sng" dirty="0">
                <a:solidFill>
                  <a:schemeClr val="hlink"/>
                </a:solidFill>
                <a:hlinkClick r:id="rId3"/>
              </a:rPr>
              <a:t>See page 64 in the study report               Marguerite &amp; Ellie.</a:t>
            </a:r>
            <a:r>
              <a:rPr lang="en-US" sz="2650" u="sng" dirty="0">
                <a:solidFill>
                  <a:schemeClr val="hlink"/>
                </a:solidFill>
              </a:rPr>
              <a:t>  </a:t>
            </a:r>
            <a:endParaRPr dirty="0"/>
          </a:p>
          <a:p>
            <a:pPr marL="0" lvl="0" indent="0" algn="l" rtl="0">
              <a:spcBef>
                <a:spcPts val="0"/>
              </a:spcBef>
              <a:spcAft>
                <a:spcPts val="0"/>
              </a:spcAft>
              <a:buNone/>
            </a:pPr>
            <a:endParaRPr sz="2650" dirty="0"/>
          </a:p>
        </p:txBody>
      </p:sp>
      <p:sp>
        <p:nvSpPr>
          <p:cNvPr id="204" name="Google Shape;204;g2e7a1ae7dfe_0_12"/>
          <p:cNvSpPr txBox="1">
            <a:spLocks noGrp="1"/>
          </p:cNvSpPr>
          <p:nvPr>
            <p:ph type="body" idx="1"/>
          </p:nvPr>
        </p:nvSpPr>
        <p:spPr>
          <a:xfrm>
            <a:off x="751475" y="1203200"/>
            <a:ext cx="8229600" cy="42390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sz="1800" dirty="0"/>
          </a:p>
          <a:p>
            <a:pPr marL="0" lvl="0" indent="0" algn="l" rtl="0">
              <a:spcBef>
                <a:spcPts val="360"/>
              </a:spcBef>
              <a:spcAft>
                <a:spcPts val="0"/>
              </a:spcAft>
              <a:buNone/>
            </a:pPr>
            <a:r>
              <a:rPr lang="en-US" dirty="0"/>
              <a:t>“This is not an easy question…. It’s likely that government entities at any level, institutions, organizations, communities, businesses, grassroot activists will have varying takes on who should receive what reparations, depending on their specific contexts for considering how harms should be repaired.”  </a:t>
            </a:r>
            <a:endParaRPr dirty="0"/>
          </a:p>
          <a:p>
            <a:pPr marL="0" lvl="0" indent="0" algn="l" rtl="0">
              <a:lnSpc>
                <a:spcPct val="115000"/>
              </a:lnSpc>
              <a:spcBef>
                <a:spcPts val="0"/>
              </a:spcBef>
              <a:spcAft>
                <a:spcPts val="0"/>
              </a:spcAft>
              <a:buNone/>
            </a:pPr>
            <a:endParaRPr sz="3100" dirty="0">
              <a:solidFill>
                <a:srgbClr val="000000"/>
              </a:solidFill>
              <a:highlight>
                <a:srgbClr val="D5A6BD"/>
              </a:highlight>
            </a:endParaRPr>
          </a:p>
          <a:p>
            <a:pPr marL="0" lvl="0" indent="0" algn="l" rtl="0">
              <a:spcBef>
                <a:spcPts val="360"/>
              </a:spcBef>
              <a:spcAft>
                <a:spcPts val="0"/>
              </a:spcAft>
              <a:buNone/>
            </a:pPr>
            <a:br>
              <a:rPr lang="en-US" sz="3100" dirty="0">
                <a:highlight>
                  <a:srgbClr val="D5A6BD"/>
                </a:highlight>
              </a:rPr>
            </a:br>
            <a:endParaRPr sz="3100" dirty="0">
              <a:solidFill>
                <a:srgbClr val="000000"/>
              </a:solidFill>
              <a:highlight>
                <a:srgbClr val="FFFFFF"/>
              </a:highlight>
            </a:endParaRPr>
          </a:p>
        </p:txBody>
      </p:sp>
      <p:sp>
        <p:nvSpPr>
          <p:cNvPr id="205" name="Google Shape;205;g2e7a1ae7dfe_0_12"/>
          <p:cNvSpPr txBox="1">
            <a:spLocks noGrp="1"/>
          </p:cNvSpPr>
          <p:nvPr>
            <p:ph type="sldNum" idx="12"/>
          </p:nvPr>
        </p:nvSpPr>
        <p:spPr>
          <a:xfrm>
            <a:off x="7620000" y="18288"/>
            <a:ext cx="1066800" cy="329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14</a:t>
            </a:fld>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g2a43aaa8900_0_8"/>
          <p:cNvSpPr txBox="1">
            <a:spLocks noGrp="1"/>
          </p:cNvSpPr>
          <p:nvPr>
            <p:ph type="title"/>
          </p:nvPr>
        </p:nvSpPr>
        <p:spPr>
          <a:xfrm>
            <a:off x="622225" y="175174"/>
            <a:ext cx="8229600" cy="1162800"/>
          </a:xfrm>
          <a:prstGeom prst="rect">
            <a:avLst/>
          </a:prstGeom>
        </p:spPr>
        <p:txBody>
          <a:bodyPr spcFirstLastPara="1" wrap="square" lIns="91425" tIns="45700" rIns="91425" bIns="45700" anchor="ctr" anchorCtr="0">
            <a:normAutofit fontScale="90000"/>
          </a:bodyPr>
          <a:lstStyle/>
          <a:p>
            <a:pPr marL="0" lvl="0" indent="0" algn="l" rtl="0">
              <a:spcBef>
                <a:spcPts val="360"/>
              </a:spcBef>
              <a:spcAft>
                <a:spcPts val="0"/>
              </a:spcAft>
              <a:buNone/>
            </a:pPr>
            <a:endParaRPr sz="2650" dirty="0">
              <a:solidFill>
                <a:srgbClr val="0000FF"/>
              </a:solidFill>
            </a:endParaRPr>
          </a:p>
          <a:p>
            <a:pPr marL="0" lvl="0" indent="0" algn="l" rtl="0">
              <a:spcBef>
                <a:spcPts val="0"/>
              </a:spcBef>
              <a:spcAft>
                <a:spcPts val="0"/>
              </a:spcAft>
              <a:buNone/>
            </a:pPr>
            <a:r>
              <a:rPr lang="en-US" sz="2650" b="1" dirty="0">
                <a:solidFill>
                  <a:srgbClr val="0000FF"/>
                </a:solidFill>
              </a:rPr>
              <a:t>What Reparations Should be Provided? </a:t>
            </a:r>
            <a:endParaRPr sz="2650" b="1" dirty="0">
              <a:solidFill>
                <a:srgbClr val="0000FF"/>
              </a:solidFill>
            </a:endParaRPr>
          </a:p>
          <a:p>
            <a:pPr marL="0" lvl="0" indent="0" algn="l" rtl="0">
              <a:spcBef>
                <a:spcPts val="0"/>
              </a:spcBef>
              <a:spcAft>
                <a:spcPts val="0"/>
              </a:spcAft>
              <a:buNone/>
            </a:pPr>
            <a:r>
              <a:rPr lang="en-US" sz="2650" u="sng" dirty="0">
                <a:solidFill>
                  <a:schemeClr val="hlink"/>
                </a:solidFill>
                <a:hlinkClick r:id="rId3"/>
              </a:rPr>
              <a:t>See pages 66-77 in the study report      Ellie &amp; Marguerite.</a:t>
            </a:r>
            <a:endParaRPr sz="2650" dirty="0"/>
          </a:p>
          <a:p>
            <a:pPr marL="0" lvl="0" indent="0" algn="l" rtl="0">
              <a:spcBef>
                <a:spcPts val="0"/>
              </a:spcBef>
              <a:spcAft>
                <a:spcPts val="0"/>
              </a:spcAft>
              <a:buNone/>
            </a:pPr>
            <a:endParaRPr sz="2650" dirty="0"/>
          </a:p>
        </p:txBody>
      </p:sp>
      <p:sp>
        <p:nvSpPr>
          <p:cNvPr id="212" name="Google Shape;212;g2a43aaa8900_0_8"/>
          <p:cNvSpPr txBox="1">
            <a:spLocks noGrp="1"/>
          </p:cNvSpPr>
          <p:nvPr>
            <p:ph type="body" idx="1"/>
          </p:nvPr>
        </p:nvSpPr>
        <p:spPr>
          <a:xfrm>
            <a:off x="457200" y="1393950"/>
            <a:ext cx="8229600" cy="46386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sz="2100" dirty="0"/>
              <a:t>The recent Harms Report from Embrace of Boston explores 7 areas of harm and offers examples of the kinds of reparations that could be provided.  Here is a sampling:</a:t>
            </a:r>
            <a:endParaRPr sz="2100" dirty="0"/>
          </a:p>
          <a:p>
            <a:pPr marL="457200" lvl="0" indent="-361950" algn="l" rtl="0">
              <a:spcBef>
                <a:spcPts val="360"/>
              </a:spcBef>
              <a:spcAft>
                <a:spcPts val="0"/>
              </a:spcAft>
              <a:buSzPts val="2100"/>
              <a:buChar char="•"/>
            </a:pPr>
            <a:r>
              <a:rPr lang="en-US" sz="2100" dirty="0"/>
              <a:t>Culture and Symbols - Add works of </a:t>
            </a:r>
            <a:r>
              <a:rPr lang="en-US" sz="2100" dirty="0">
                <a:solidFill>
                  <a:srgbClr val="000000"/>
                </a:solidFill>
              </a:rPr>
              <a:t>art and literature by Black artists and writers to school curricula and public spaces.</a:t>
            </a:r>
            <a:endParaRPr sz="2100" dirty="0">
              <a:solidFill>
                <a:srgbClr val="000000"/>
              </a:solidFill>
            </a:endParaRPr>
          </a:p>
          <a:p>
            <a:pPr marL="457200" lvl="0" indent="-361950" algn="l" rtl="0">
              <a:spcBef>
                <a:spcPts val="0"/>
              </a:spcBef>
              <a:spcAft>
                <a:spcPts val="0"/>
              </a:spcAft>
              <a:buSzPts val="2100"/>
              <a:buChar char="•"/>
            </a:pPr>
            <a:r>
              <a:rPr lang="en-US" sz="2100" dirty="0"/>
              <a:t>Housing - </a:t>
            </a:r>
            <a:r>
              <a:rPr lang="en-US" sz="2100" dirty="0">
                <a:solidFill>
                  <a:srgbClr val="000000"/>
                </a:solidFill>
              </a:rPr>
              <a:t>Provide financial assistance for repair or purchase of homes, as in Evanston, Ill.</a:t>
            </a:r>
            <a:endParaRPr sz="2100" dirty="0"/>
          </a:p>
          <a:p>
            <a:pPr marL="457200" lvl="0" indent="-361950" algn="l" rtl="0">
              <a:spcBef>
                <a:spcPts val="0"/>
              </a:spcBef>
              <a:spcAft>
                <a:spcPts val="0"/>
              </a:spcAft>
              <a:buSzPts val="2100"/>
              <a:buChar char="•"/>
            </a:pPr>
            <a:r>
              <a:rPr lang="en-US" sz="2100" dirty="0"/>
              <a:t>Education - </a:t>
            </a:r>
            <a:r>
              <a:rPr lang="en-US" sz="2100" dirty="0">
                <a:solidFill>
                  <a:srgbClr val="000000"/>
                </a:solidFill>
              </a:rPr>
              <a:t>Hire able teachers and counselors of color and examine discriminatory discipline policies.</a:t>
            </a:r>
            <a:endParaRPr sz="2100" dirty="0">
              <a:solidFill>
                <a:srgbClr val="000000"/>
              </a:solidFill>
            </a:endParaRPr>
          </a:p>
          <a:p>
            <a:pPr marL="457200" lvl="0" indent="-361950" algn="l" rtl="0">
              <a:spcBef>
                <a:spcPts val="0"/>
              </a:spcBef>
              <a:spcAft>
                <a:spcPts val="0"/>
              </a:spcAft>
              <a:buSzPts val="2100"/>
              <a:buChar char="•"/>
            </a:pPr>
            <a:r>
              <a:rPr lang="en-US" sz="2100" dirty="0"/>
              <a:t>Criminal Legal Systems - </a:t>
            </a:r>
            <a:r>
              <a:rPr lang="en-US" sz="2100" dirty="0">
                <a:solidFill>
                  <a:srgbClr val="000000"/>
                </a:solidFill>
              </a:rPr>
              <a:t>Return voting rights to formerly incarcerated; ensure past records do not prevent employment.</a:t>
            </a:r>
            <a:endParaRPr sz="2100" dirty="0">
              <a:solidFill>
                <a:srgbClr val="000000"/>
              </a:solidFill>
            </a:endParaRPr>
          </a:p>
          <a:p>
            <a:pPr marL="457200" lvl="0" indent="-361950" algn="l" rtl="0">
              <a:spcBef>
                <a:spcPts val="0"/>
              </a:spcBef>
              <a:spcAft>
                <a:spcPts val="0"/>
              </a:spcAft>
              <a:buSzPts val="2100"/>
              <a:buChar char="•"/>
            </a:pPr>
            <a:r>
              <a:rPr lang="en-US" sz="2100" dirty="0"/>
              <a:t>Health - </a:t>
            </a:r>
            <a:r>
              <a:rPr lang="en-US" sz="2100" dirty="0">
                <a:solidFill>
                  <a:srgbClr val="000000"/>
                </a:solidFill>
              </a:rPr>
              <a:t>Ensure medical schools give all students thorough training against racist attitudes and assumptions.</a:t>
            </a:r>
            <a:endParaRPr sz="2100" dirty="0">
              <a:solidFill>
                <a:srgbClr val="000000"/>
              </a:solidFill>
            </a:endParaRPr>
          </a:p>
          <a:p>
            <a:pPr marL="0" lvl="0" indent="0" algn="ctr" rtl="0">
              <a:spcBef>
                <a:spcPts val="360"/>
              </a:spcBef>
              <a:spcAft>
                <a:spcPts val="0"/>
              </a:spcAft>
              <a:buNone/>
            </a:pPr>
            <a:endParaRPr sz="1800" dirty="0">
              <a:solidFill>
                <a:srgbClr val="000000"/>
              </a:solidFill>
              <a:highlight>
                <a:srgbClr val="D5A6BD"/>
              </a:highlight>
            </a:endParaRPr>
          </a:p>
          <a:p>
            <a:pPr marL="0" lvl="0" indent="0" algn="l" rtl="0">
              <a:spcBef>
                <a:spcPts val="360"/>
              </a:spcBef>
              <a:spcAft>
                <a:spcPts val="0"/>
              </a:spcAft>
              <a:buNone/>
            </a:pPr>
            <a:endParaRPr sz="3000" dirty="0">
              <a:highlight>
                <a:srgbClr val="D5A6BD"/>
              </a:highlight>
            </a:endParaRPr>
          </a:p>
          <a:p>
            <a:pPr marL="0" lvl="0" indent="0" algn="l" rtl="0">
              <a:spcBef>
                <a:spcPts val="360"/>
              </a:spcBef>
              <a:spcAft>
                <a:spcPts val="0"/>
              </a:spcAft>
              <a:buNone/>
            </a:pPr>
            <a:endParaRPr sz="3000" dirty="0"/>
          </a:p>
        </p:txBody>
      </p:sp>
      <p:sp>
        <p:nvSpPr>
          <p:cNvPr id="213" name="Google Shape;213;g2a43aaa8900_0_8"/>
          <p:cNvSpPr txBox="1">
            <a:spLocks noGrp="1"/>
          </p:cNvSpPr>
          <p:nvPr>
            <p:ph type="sldNum" idx="12"/>
          </p:nvPr>
        </p:nvSpPr>
        <p:spPr>
          <a:xfrm>
            <a:off x="7620000" y="18288"/>
            <a:ext cx="1066800" cy="329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15</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8"/>
        <p:cNvGrpSpPr/>
        <p:nvPr/>
      </p:nvGrpSpPr>
      <p:grpSpPr>
        <a:xfrm>
          <a:off x="0" y="0"/>
          <a:ext cx="0" cy="0"/>
          <a:chOff x="0" y="0"/>
          <a:chExt cx="0" cy="0"/>
        </a:xfrm>
      </p:grpSpPr>
      <p:sp>
        <p:nvSpPr>
          <p:cNvPr id="219" name="Google Shape;219;g302f90722e6_0_6"/>
          <p:cNvSpPr txBox="1">
            <a:spLocks noGrp="1"/>
          </p:cNvSpPr>
          <p:nvPr>
            <p:ph type="title"/>
          </p:nvPr>
        </p:nvSpPr>
        <p:spPr>
          <a:xfrm>
            <a:off x="622225" y="175174"/>
            <a:ext cx="8229600" cy="1162800"/>
          </a:xfrm>
          <a:prstGeom prst="rect">
            <a:avLst/>
          </a:prstGeom>
        </p:spPr>
        <p:txBody>
          <a:bodyPr spcFirstLastPara="1" wrap="square" lIns="91425" tIns="45700" rIns="91425" bIns="45700" anchor="ctr" anchorCtr="0">
            <a:normAutofit fontScale="90000"/>
          </a:bodyPr>
          <a:lstStyle/>
          <a:p>
            <a:pPr marL="0" lvl="0" indent="0" algn="l" rtl="0">
              <a:spcBef>
                <a:spcPts val="360"/>
              </a:spcBef>
              <a:spcAft>
                <a:spcPts val="0"/>
              </a:spcAft>
              <a:buNone/>
            </a:pPr>
            <a:endParaRPr sz="2650" dirty="0">
              <a:solidFill>
                <a:schemeClr val="dk1"/>
              </a:solidFill>
            </a:endParaRPr>
          </a:p>
          <a:p>
            <a:pPr marL="0" lvl="0" indent="0" algn="l" rtl="0">
              <a:spcBef>
                <a:spcPts val="0"/>
              </a:spcBef>
              <a:spcAft>
                <a:spcPts val="0"/>
              </a:spcAft>
              <a:buNone/>
            </a:pPr>
            <a:r>
              <a:rPr lang="en-US" sz="2650" b="1" dirty="0">
                <a:solidFill>
                  <a:srgbClr val="0000FF"/>
                </a:solidFill>
              </a:rPr>
              <a:t>What Reparations Should Be Provided? </a:t>
            </a:r>
            <a:endParaRPr sz="2650" b="1" dirty="0">
              <a:solidFill>
                <a:srgbClr val="0000FF"/>
              </a:solidFill>
            </a:endParaRPr>
          </a:p>
          <a:p>
            <a:pPr marL="0" lvl="0" indent="0" algn="l" rtl="0">
              <a:spcBef>
                <a:spcPts val="0"/>
              </a:spcBef>
              <a:spcAft>
                <a:spcPts val="0"/>
              </a:spcAft>
              <a:buNone/>
            </a:pPr>
            <a:r>
              <a:rPr lang="en-US" sz="2650" u="sng" dirty="0">
                <a:solidFill>
                  <a:schemeClr val="hlink"/>
                </a:solidFill>
                <a:hlinkClick r:id="rId3"/>
              </a:rPr>
              <a:t>See page 76 in the study report         Ellie &amp; Marguerite.</a:t>
            </a:r>
            <a:endParaRPr sz="2650" dirty="0"/>
          </a:p>
          <a:p>
            <a:pPr marL="0" lvl="0" indent="0" algn="l" rtl="0">
              <a:spcBef>
                <a:spcPts val="0"/>
              </a:spcBef>
              <a:spcAft>
                <a:spcPts val="0"/>
              </a:spcAft>
              <a:buNone/>
            </a:pPr>
            <a:endParaRPr sz="2650" dirty="0"/>
          </a:p>
        </p:txBody>
      </p:sp>
      <p:sp>
        <p:nvSpPr>
          <p:cNvPr id="220" name="Google Shape;220;g302f90722e6_0_6"/>
          <p:cNvSpPr txBox="1">
            <a:spLocks noGrp="1"/>
          </p:cNvSpPr>
          <p:nvPr>
            <p:ph type="body" idx="1"/>
          </p:nvPr>
        </p:nvSpPr>
        <p:spPr>
          <a:xfrm>
            <a:off x="751475" y="1505400"/>
            <a:ext cx="8229600" cy="45747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endParaRPr sz="1800" dirty="0"/>
          </a:p>
          <a:p>
            <a:pPr marL="0" lvl="0" indent="0" algn="l" rtl="0">
              <a:spcBef>
                <a:spcPts val="360"/>
              </a:spcBef>
              <a:spcAft>
                <a:spcPts val="0"/>
              </a:spcAft>
              <a:buNone/>
            </a:pPr>
            <a:r>
              <a:rPr lang="en-US" dirty="0"/>
              <a:t>“</a:t>
            </a:r>
            <a:r>
              <a:rPr lang="en-US" i="1" dirty="0"/>
              <a:t>Ultimately, the call for reparations is about more than financial compensation. It is about acknowledging the ongoing harms of systemic racism, addressing the root causes of these injustices, and promoting healing and restoration for individuals and communities who have suffered for far too long</a:t>
            </a:r>
            <a:r>
              <a:rPr lang="en-US" dirty="0"/>
              <a:t>.” </a:t>
            </a:r>
            <a:endParaRPr dirty="0"/>
          </a:p>
          <a:p>
            <a:pPr marL="0" lvl="0" indent="0" algn="l" rtl="0">
              <a:spcBef>
                <a:spcPts val="360"/>
              </a:spcBef>
              <a:spcAft>
                <a:spcPts val="0"/>
              </a:spcAft>
              <a:buNone/>
            </a:pPr>
            <a:endParaRPr dirty="0"/>
          </a:p>
          <a:p>
            <a:pPr marL="0" lvl="0" indent="0" algn="l" rtl="0">
              <a:spcBef>
                <a:spcPts val="360"/>
              </a:spcBef>
              <a:spcAft>
                <a:spcPts val="0"/>
              </a:spcAft>
              <a:buNone/>
            </a:pPr>
            <a:r>
              <a:rPr lang="en-US" dirty="0"/>
              <a:t>Embrace Boston</a:t>
            </a:r>
            <a:endParaRPr dirty="0"/>
          </a:p>
          <a:p>
            <a:pPr marL="0" lvl="0" indent="0" algn="l" rtl="0">
              <a:spcBef>
                <a:spcPts val="360"/>
              </a:spcBef>
              <a:spcAft>
                <a:spcPts val="0"/>
              </a:spcAft>
              <a:buNone/>
            </a:pPr>
            <a:endParaRPr dirty="0"/>
          </a:p>
        </p:txBody>
      </p:sp>
      <p:sp>
        <p:nvSpPr>
          <p:cNvPr id="221" name="Google Shape;221;g302f90722e6_0_6"/>
          <p:cNvSpPr txBox="1">
            <a:spLocks noGrp="1"/>
          </p:cNvSpPr>
          <p:nvPr>
            <p:ph type="sldNum" idx="12"/>
          </p:nvPr>
        </p:nvSpPr>
        <p:spPr>
          <a:xfrm>
            <a:off x="7620000" y="18288"/>
            <a:ext cx="1066800" cy="329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16</a:t>
            </a:fld>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5"/>
        <p:cNvGrpSpPr/>
        <p:nvPr/>
      </p:nvGrpSpPr>
      <p:grpSpPr>
        <a:xfrm>
          <a:off x="0" y="0"/>
          <a:ext cx="0" cy="0"/>
          <a:chOff x="0" y="0"/>
          <a:chExt cx="0" cy="0"/>
        </a:xfrm>
      </p:grpSpPr>
      <p:sp>
        <p:nvSpPr>
          <p:cNvPr id="226" name="Google Shape;226;p28"/>
          <p:cNvSpPr txBox="1">
            <a:spLocks noGrp="1"/>
          </p:cNvSpPr>
          <p:nvPr>
            <p:ph type="ctrTitle"/>
          </p:nvPr>
        </p:nvSpPr>
        <p:spPr>
          <a:xfrm>
            <a:off x="685800" y="1371600"/>
            <a:ext cx="7848600" cy="1927225"/>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dk2"/>
              </a:buClr>
              <a:buSzPts val="5400"/>
              <a:buFont typeface="Arial"/>
              <a:buNone/>
            </a:pPr>
            <a:r>
              <a:rPr lang="en-US"/>
              <a:t>CONSENSUS QUESTIONS</a:t>
            </a:r>
            <a:endParaRPr/>
          </a:p>
        </p:txBody>
      </p:sp>
      <p:sp>
        <p:nvSpPr>
          <p:cNvPr id="227" name="Google Shape;227;p28"/>
          <p:cNvSpPr txBox="1">
            <a:spLocks noGrp="1"/>
          </p:cNvSpPr>
          <p:nvPr>
            <p:ph type="subTitle" idx="1"/>
          </p:nvPr>
        </p:nvSpPr>
        <p:spPr>
          <a:xfrm>
            <a:off x="685800" y="3505200"/>
            <a:ext cx="6400800" cy="17526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SzPts val="2040"/>
              <a:buNone/>
            </a:pPr>
            <a:r>
              <a:rPr lang="en-US" b="1"/>
              <a:t>Let’s get started!</a:t>
            </a:r>
            <a:endParaRPr b="1"/>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37"/>
        <p:cNvGrpSpPr/>
        <p:nvPr/>
      </p:nvGrpSpPr>
      <p:grpSpPr>
        <a:xfrm>
          <a:off x="0" y="0"/>
          <a:ext cx="0" cy="0"/>
          <a:chOff x="0" y="0"/>
          <a:chExt cx="0" cy="0"/>
        </a:xfrm>
      </p:grpSpPr>
      <p:sp>
        <p:nvSpPr>
          <p:cNvPr id="238" name="Google Shape;238;g307cb9368a7_0_0"/>
          <p:cNvSpPr txBox="1">
            <a:spLocks noGrp="1"/>
          </p:cNvSpPr>
          <p:nvPr>
            <p:ph type="title"/>
          </p:nvPr>
        </p:nvSpPr>
        <p:spPr>
          <a:xfrm>
            <a:off x="457200" y="269327"/>
            <a:ext cx="8229600" cy="1454969"/>
          </a:xfrm>
          <a:prstGeom prst="rect">
            <a:avLst/>
          </a:prstGeom>
          <a:noFill/>
          <a:ln>
            <a:noFill/>
          </a:ln>
        </p:spPr>
        <p:txBody>
          <a:bodyPr spcFirstLastPara="1" wrap="square" lIns="91425" tIns="45700" rIns="91425" bIns="45700" anchor="ctr" anchorCtr="0">
            <a:normAutofit fontScale="90000"/>
          </a:bodyPr>
          <a:lstStyle/>
          <a:p>
            <a:pPr>
              <a:buSzPts val="4000"/>
            </a:pPr>
            <a:r>
              <a:rPr lang="en-US" sz="5400" dirty="0"/>
              <a:t>Section A: </a:t>
            </a:r>
            <a:r>
              <a:rPr lang="en-US" dirty="0"/>
              <a:t>Question A-1</a:t>
            </a:r>
            <a:br>
              <a:rPr lang="en-US" dirty="0"/>
            </a:br>
            <a:r>
              <a:rPr lang="en-US" sz="2700" b="1" dirty="0">
                <a:solidFill>
                  <a:schemeClr val="dk1"/>
                </a:solidFill>
              </a:rPr>
              <a:t>Why Should Reparations Be Provided? </a:t>
            </a:r>
            <a:br>
              <a:rPr lang="en-US" b="1" dirty="0">
                <a:solidFill>
                  <a:schemeClr val="dk1"/>
                </a:solidFill>
              </a:rPr>
            </a:br>
            <a:endParaRPr dirty="0"/>
          </a:p>
        </p:txBody>
      </p:sp>
      <p:sp>
        <p:nvSpPr>
          <p:cNvPr id="239" name="Google Shape;239;g307cb9368a7_0_0"/>
          <p:cNvSpPr txBox="1">
            <a:spLocks noGrp="1"/>
          </p:cNvSpPr>
          <p:nvPr>
            <p:ph type="body" idx="1"/>
          </p:nvPr>
        </p:nvSpPr>
        <p:spPr>
          <a:xfrm>
            <a:off x="457200" y="1975334"/>
            <a:ext cx="8229600" cy="4325617"/>
          </a:xfrm>
          <a:prstGeom prst="rect">
            <a:avLst/>
          </a:prstGeom>
          <a:noFill/>
          <a:ln>
            <a:noFill/>
          </a:ln>
        </p:spPr>
        <p:txBody>
          <a:bodyPr spcFirstLastPara="1" wrap="square" lIns="91425" tIns="45700" rIns="91425" bIns="45700" anchor="t" anchorCtr="0">
            <a:normAutofit/>
          </a:bodyPr>
          <a:lstStyle/>
          <a:p>
            <a:pPr marL="75285" marR="239798" lvl="0" indent="11125" algn="l" rtl="0">
              <a:lnSpc>
                <a:spcPct val="96627"/>
              </a:lnSpc>
              <a:spcBef>
                <a:spcPts val="0"/>
              </a:spcBef>
              <a:spcAft>
                <a:spcPts val="0"/>
              </a:spcAft>
              <a:buNone/>
            </a:pPr>
            <a:r>
              <a:rPr lang="en-US" b="1" dirty="0">
                <a:solidFill>
                  <a:srgbClr val="000000"/>
                </a:solidFill>
                <a:latin typeface="Cambria"/>
                <a:ea typeface="Cambria"/>
                <a:cs typeface="Cambria"/>
                <a:sym typeface="Cambria"/>
              </a:rPr>
              <a:t>Question A-1: </a:t>
            </a:r>
            <a:r>
              <a:rPr lang="en-US" dirty="0">
                <a:solidFill>
                  <a:srgbClr val="000000"/>
                </a:solidFill>
                <a:latin typeface="Cambria"/>
                <a:ea typeface="Cambria"/>
                <a:cs typeface="Cambria"/>
                <a:sym typeface="Cambria"/>
              </a:rPr>
              <a:t>S</a:t>
            </a:r>
            <a:r>
              <a:rPr lang="en-US" dirty="0">
                <a:latin typeface="Cambria"/>
                <a:ea typeface="Cambria"/>
                <a:cs typeface="Cambria"/>
                <a:sym typeface="Cambria"/>
              </a:rPr>
              <a:t>hould the LWVMA support educational campaigns developed to raise awareness of the harms caused by systemic racism in the US?</a:t>
            </a:r>
            <a:endParaRPr dirty="0">
              <a:latin typeface="Cambria"/>
              <a:ea typeface="Cambria"/>
              <a:cs typeface="Cambria"/>
              <a:sym typeface="Cambria"/>
            </a:endParaRPr>
          </a:p>
          <a:p>
            <a:pPr marL="75285" marR="239798" lvl="0" indent="11125" algn="l" rtl="0">
              <a:lnSpc>
                <a:spcPct val="96627"/>
              </a:lnSpc>
              <a:spcBef>
                <a:spcPts val="0"/>
              </a:spcBef>
              <a:spcAft>
                <a:spcPts val="0"/>
              </a:spcAft>
              <a:buNone/>
            </a:pPr>
            <a:endParaRPr dirty="0">
              <a:latin typeface="Cambria"/>
              <a:ea typeface="Cambria"/>
              <a:cs typeface="Cambria"/>
              <a:sym typeface="Cambria"/>
            </a:endParaRPr>
          </a:p>
          <a:p>
            <a:pPr marL="0" lvl="0" indent="0" algn="l" rtl="0">
              <a:spcBef>
                <a:spcPts val="0"/>
              </a:spcBef>
              <a:spcAft>
                <a:spcPts val="0"/>
              </a:spcAft>
              <a:buSzPts val="2040"/>
              <a:buNone/>
            </a:pPr>
            <a:endParaRPr dirty="0"/>
          </a:p>
          <a:p>
            <a:pPr marL="0" lvl="0" indent="0" algn="l" rtl="0">
              <a:spcBef>
                <a:spcPts val="480"/>
              </a:spcBef>
              <a:spcAft>
                <a:spcPts val="0"/>
              </a:spcAft>
              <a:buSzPts val="2040"/>
              <a:buNone/>
            </a:pPr>
            <a:r>
              <a:rPr lang="en-US" dirty="0"/>
              <a:t>☐Yes		☐No		☐No consensus</a:t>
            </a:r>
            <a:endParaRPr dirty="0"/>
          </a:p>
          <a:p>
            <a:pPr marL="0" lvl="0" indent="0" algn="l" rtl="0">
              <a:spcBef>
                <a:spcPts val="480"/>
              </a:spcBef>
              <a:spcAft>
                <a:spcPts val="0"/>
              </a:spcAft>
              <a:buSzPts val="2040"/>
              <a:buNone/>
            </a:pPr>
            <a:endParaRPr dirty="0"/>
          </a:p>
          <a:p>
            <a:pPr marL="0" lvl="0" indent="0" algn="l" rtl="0">
              <a:spcBef>
                <a:spcPts val="480"/>
              </a:spcBef>
              <a:spcAft>
                <a:spcPts val="0"/>
              </a:spcAft>
              <a:buNone/>
            </a:pPr>
            <a:r>
              <a:rPr lang="en-US" b="1" dirty="0">
                <a:solidFill>
                  <a:srgbClr val="000000"/>
                </a:solidFill>
                <a:latin typeface="Calibri"/>
                <a:ea typeface="Calibri"/>
                <a:cs typeface="Calibri"/>
                <a:sym typeface="Calibri"/>
              </a:rPr>
              <a:t>Points of View: </a:t>
            </a:r>
            <a:r>
              <a:rPr lang="en-US" dirty="0">
                <a:solidFill>
                  <a:srgbClr val="000000"/>
                </a:solidFill>
                <a:latin typeface="Calibri"/>
                <a:ea typeface="Calibri"/>
                <a:cs typeface="Calibri"/>
                <a:sym typeface="Calibri"/>
              </a:rPr>
              <a:t> </a:t>
            </a:r>
            <a:endParaRPr dirty="0">
              <a:solidFill>
                <a:srgbClr val="000000"/>
              </a:solidFill>
              <a:latin typeface="Calibri"/>
              <a:ea typeface="Calibri"/>
              <a:cs typeface="Calibri"/>
              <a:sym typeface="Calibri"/>
            </a:endParaRPr>
          </a:p>
          <a:p>
            <a:pPr marL="457200" lvl="0" indent="-325755" algn="l" rtl="0">
              <a:spcBef>
                <a:spcPts val="0"/>
              </a:spcBef>
              <a:spcAft>
                <a:spcPts val="0"/>
              </a:spcAft>
              <a:buSzPts val="1530"/>
              <a:buFont typeface="Calibri"/>
              <a:buChar char="•"/>
            </a:pPr>
            <a:r>
              <a:rPr lang="en-US" u="sng" dirty="0">
                <a:solidFill>
                  <a:schemeClr val="hlink"/>
                </a:solidFill>
                <a:latin typeface="Calibri"/>
                <a:ea typeface="Calibri"/>
                <a:cs typeface="Calibri"/>
                <a:sym typeface="Calibri"/>
                <a:hlinkClick r:id="rId3"/>
              </a:rPr>
              <a:t>See page 4 of the full study guide for complete viewpoints and references.</a:t>
            </a:r>
            <a:endParaRPr dirty="0">
              <a:latin typeface="Calibri"/>
              <a:ea typeface="Calibri"/>
              <a:cs typeface="Calibri"/>
              <a:sym typeface="Calibri"/>
            </a:endParaRPr>
          </a:p>
          <a:p>
            <a:pPr marL="0" lvl="0" indent="0" algn="l" rtl="0">
              <a:spcBef>
                <a:spcPts val="480"/>
              </a:spcBef>
              <a:spcAft>
                <a:spcPts val="0"/>
              </a:spcAft>
              <a:buNone/>
            </a:pPr>
            <a:endParaRPr dirty="0">
              <a:latin typeface="Calibri"/>
              <a:ea typeface="Calibri"/>
              <a:cs typeface="Calibri"/>
              <a:sym typeface="Calibri"/>
            </a:endParaRPr>
          </a:p>
        </p:txBody>
      </p:sp>
      <p:sp>
        <p:nvSpPr>
          <p:cNvPr id="240" name="Google Shape;240;g307cb9368a7_0_0"/>
          <p:cNvSpPr txBox="1">
            <a:spLocks noGrp="1"/>
          </p:cNvSpPr>
          <p:nvPr>
            <p:ph type="sldNum" idx="12"/>
          </p:nvPr>
        </p:nvSpPr>
        <p:spPr>
          <a:xfrm>
            <a:off x="7620000" y="18288"/>
            <a:ext cx="1066800" cy="329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18</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50"/>
        <p:cNvGrpSpPr/>
        <p:nvPr/>
      </p:nvGrpSpPr>
      <p:grpSpPr>
        <a:xfrm>
          <a:off x="0" y="0"/>
          <a:ext cx="0" cy="0"/>
          <a:chOff x="0" y="0"/>
          <a:chExt cx="0" cy="0"/>
        </a:xfrm>
      </p:grpSpPr>
      <p:sp>
        <p:nvSpPr>
          <p:cNvPr id="251" name="Google Shape;251;g2e821feb59f_0_62"/>
          <p:cNvSpPr txBox="1">
            <a:spLocks noGrp="1"/>
          </p:cNvSpPr>
          <p:nvPr>
            <p:ph type="title"/>
          </p:nvPr>
        </p:nvSpPr>
        <p:spPr>
          <a:xfrm>
            <a:off x="457200" y="156754"/>
            <a:ext cx="8229600" cy="1110343"/>
          </a:xfrm>
          <a:prstGeom prst="rect">
            <a:avLst/>
          </a:prstGeom>
          <a:noFill/>
          <a:ln>
            <a:noFill/>
          </a:ln>
        </p:spPr>
        <p:txBody>
          <a:bodyPr spcFirstLastPara="1" wrap="square" lIns="91425" tIns="45700" rIns="91425" bIns="45700" anchor="ctr" anchorCtr="0">
            <a:normAutofit fontScale="90000"/>
          </a:bodyPr>
          <a:lstStyle/>
          <a:p>
            <a:pPr>
              <a:buSzPct val="74074"/>
            </a:pPr>
            <a:r>
              <a:rPr lang="en-US" sz="5400" dirty="0"/>
              <a:t>Section B: </a:t>
            </a:r>
            <a:r>
              <a:rPr lang="en-US" dirty="0"/>
              <a:t>Questions B-1 and B-2</a:t>
            </a:r>
            <a:br>
              <a:rPr lang="en-US" dirty="0"/>
            </a:br>
            <a:r>
              <a:rPr lang="en-US" sz="2700" b="1" dirty="0">
                <a:solidFill>
                  <a:schemeClr val="dk1"/>
                </a:solidFill>
              </a:rPr>
              <a:t>Who Should Receive Reparations? </a:t>
            </a:r>
            <a:endParaRPr dirty="0"/>
          </a:p>
        </p:txBody>
      </p:sp>
      <p:sp>
        <p:nvSpPr>
          <p:cNvPr id="252" name="Google Shape;252;g2e821feb59f_0_62"/>
          <p:cNvSpPr txBox="1">
            <a:spLocks noGrp="1"/>
          </p:cNvSpPr>
          <p:nvPr>
            <p:ph type="body" idx="1"/>
          </p:nvPr>
        </p:nvSpPr>
        <p:spPr>
          <a:xfrm>
            <a:off x="457200" y="1920240"/>
            <a:ext cx="8229600" cy="4668436"/>
          </a:xfrm>
          <a:prstGeom prst="rect">
            <a:avLst/>
          </a:prstGeom>
          <a:noFill/>
          <a:ln>
            <a:noFill/>
          </a:ln>
        </p:spPr>
        <p:txBody>
          <a:bodyPr spcFirstLastPara="1" wrap="square" lIns="91425" tIns="45700" rIns="91425" bIns="45700" anchor="t" anchorCtr="0">
            <a:noAutofit/>
          </a:bodyPr>
          <a:lstStyle/>
          <a:p>
            <a:pPr marL="0" lvl="0" indent="0" algn="l" rtl="0">
              <a:spcBef>
                <a:spcPts val="480"/>
              </a:spcBef>
              <a:spcAft>
                <a:spcPts val="0"/>
              </a:spcAft>
              <a:buNone/>
            </a:pPr>
            <a:r>
              <a:rPr lang="en-US" sz="2000" b="1" dirty="0">
                <a:solidFill>
                  <a:srgbClr val="000000"/>
                </a:solidFill>
                <a:latin typeface="Cambria"/>
                <a:ea typeface="Cambria"/>
                <a:cs typeface="Cambria"/>
                <a:sym typeface="Cambria"/>
              </a:rPr>
              <a:t>Choose only one: If reparations are provided, which group should be provided reparations:</a:t>
            </a:r>
            <a:endParaRPr sz="2000" b="1" dirty="0">
              <a:solidFill>
                <a:srgbClr val="000000"/>
              </a:solidFill>
              <a:latin typeface="Cambria"/>
              <a:ea typeface="Cambria"/>
              <a:cs typeface="Cambria"/>
              <a:sym typeface="Cambria"/>
            </a:endParaRPr>
          </a:p>
          <a:p>
            <a:pPr marL="0" lvl="0" indent="0" algn="l" rtl="0">
              <a:spcBef>
                <a:spcPts val="480"/>
              </a:spcBef>
              <a:spcAft>
                <a:spcPts val="0"/>
              </a:spcAft>
              <a:buNone/>
            </a:pPr>
            <a:endParaRPr sz="1800" b="1" dirty="0">
              <a:solidFill>
                <a:srgbClr val="000000"/>
              </a:solidFill>
              <a:latin typeface="Cambria"/>
              <a:ea typeface="Cambria"/>
              <a:cs typeface="Cambria"/>
              <a:sym typeface="Cambria"/>
            </a:endParaRPr>
          </a:p>
          <a:p>
            <a:pPr marL="0" lvl="0" indent="0" algn="l" rtl="0">
              <a:spcBef>
                <a:spcPts val="480"/>
              </a:spcBef>
              <a:spcAft>
                <a:spcPts val="0"/>
              </a:spcAft>
              <a:buNone/>
            </a:pPr>
            <a:r>
              <a:rPr lang="en-US" sz="1800" b="1" dirty="0">
                <a:solidFill>
                  <a:srgbClr val="000000"/>
                </a:solidFill>
                <a:latin typeface="Cambria"/>
                <a:ea typeface="Cambria"/>
                <a:cs typeface="Cambria"/>
                <a:sym typeface="Cambria"/>
              </a:rPr>
              <a:t>Question B-1: Only descendants of Africans enslaved in the US from 1619 to 1865? </a:t>
            </a:r>
            <a:endParaRPr sz="1800" b="1" dirty="0">
              <a:solidFill>
                <a:srgbClr val="000000"/>
              </a:solidFill>
              <a:latin typeface="Cambria"/>
              <a:ea typeface="Cambria"/>
              <a:cs typeface="Cambria"/>
              <a:sym typeface="Cambria"/>
            </a:endParaRPr>
          </a:p>
          <a:p>
            <a:pPr marL="0" lvl="0" indent="0" algn="l" rtl="0">
              <a:spcBef>
                <a:spcPts val="480"/>
              </a:spcBef>
              <a:spcAft>
                <a:spcPts val="0"/>
              </a:spcAft>
              <a:buNone/>
            </a:pPr>
            <a:r>
              <a:rPr lang="en-US" sz="1800" dirty="0"/>
              <a:t>☐Yes		☐No		☐No consensus</a:t>
            </a:r>
            <a:endParaRPr sz="1800" dirty="0"/>
          </a:p>
          <a:p>
            <a:pPr marL="0" lvl="0" indent="0" algn="l" rtl="0">
              <a:spcBef>
                <a:spcPts val="480"/>
              </a:spcBef>
              <a:spcAft>
                <a:spcPts val="0"/>
              </a:spcAft>
              <a:buNone/>
            </a:pPr>
            <a:r>
              <a:rPr lang="en-US" sz="1800" b="1" dirty="0">
                <a:solidFill>
                  <a:srgbClr val="000000"/>
                </a:solidFill>
                <a:latin typeface="Calibri"/>
                <a:ea typeface="Calibri"/>
                <a:cs typeface="Calibri"/>
                <a:sym typeface="Calibri"/>
              </a:rPr>
              <a:t>Points of View: </a:t>
            </a:r>
            <a:r>
              <a:rPr lang="en-US" sz="1800" dirty="0">
                <a:solidFill>
                  <a:srgbClr val="000000"/>
                </a:solidFill>
                <a:latin typeface="Calibri"/>
                <a:ea typeface="Calibri"/>
                <a:cs typeface="Calibri"/>
                <a:sym typeface="Calibri"/>
              </a:rPr>
              <a:t> </a:t>
            </a:r>
            <a:endParaRPr sz="1800" dirty="0">
              <a:solidFill>
                <a:srgbClr val="000000"/>
              </a:solidFill>
              <a:latin typeface="Calibri"/>
              <a:ea typeface="Calibri"/>
              <a:cs typeface="Calibri"/>
              <a:sym typeface="Calibri"/>
            </a:endParaRPr>
          </a:p>
          <a:p>
            <a:pPr marL="457200" lvl="0" indent="-342900" algn="l" rtl="0">
              <a:spcBef>
                <a:spcPts val="0"/>
              </a:spcBef>
              <a:spcAft>
                <a:spcPts val="0"/>
              </a:spcAft>
              <a:buSzPts val="1800"/>
              <a:buFont typeface="Calibri"/>
              <a:buChar char="•"/>
            </a:pPr>
            <a:r>
              <a:rPr lang="en-US" sz="1800" u="sng" dirty="0">
                <a:solidFill>
                  <a:schemeClr val="hlink"/>
                </a:solidFill>
                <a:latin typeface="Calibri"/>
                <a:ea typeface="Calibri"/>
                <a:cs typeface="Calibri"/>
                <a:sym typeface="Calibri"/>
                <a:hlinkClick r:id="rId3"/>
              </a:rPr>
              <a:t>See page 7 of the full study guide for complete viewpoints and references.</a:t>
            </a:r>
            <a:endParaRPr sz="1800" dirty="0"/>
          </a:p>
          <a:p>
            <a:pPr marL="0" lvl="0" indent="0" algn="l" rtl="0">
              <a:spcBef>
                <a:spcPts val="360"/>
              </a:spcBef>
              <a:spcAft>
                <a:spcPts val="0"/>
              </a:spcAft>
              <a:buNone/>
            </a:pPr>
            <a:endParaRPr sz="1800" b="1" dirty="0">
              <a:solidFill>
                <a:srgbClr val="000000"/>
              </a:solidFill>
              <a:latin typeface="Cambria"/>
              <a:ea typeface="Cambria"/>
              <a:cs typeface="Cambria"/>
              <a:sym typeface="Cambria"/>
            </a:endParaRPr>
          </a:p>
          <a:p>
            <a:pPr marL="0" lvl="0" indent="0" algn="l" rtl="0">
              <a:spcBef>
                <a:spcPts val="360"/>
              </a:spcBef>
              <a:spcAft>
                <a:spcPts val="0"/>
              </a:spcAft>
              <a:buNone/>
            </a:pPr>
            <a:r>
              <a:rPr lang="en-US" sz="1800" b="1" dirty="0">
                <a:solidFill>
                  <a:srgbClr val="000000"/>
                </a:solidFill>
                <a:latin typeface="Cambria"/>
                <a:ea typeface="Cambria"/>
                <a:cs typeface="Cambria"/>
                <a:sym typeface="Cambria"/>
              </a:rPr>
              <a:t>Question B-2: All Black/African Americans living in the US, with preference given to descendants of Africans enslaved in the US from 1619 to 1865?</a:t>
            </a:r>
            <a:endParaRPr sz="1800" b="1" dirty="0">
              <a:solidFill>
                <a:srgbClr val="000000"/>
              </a:solidFill>
              <a:latin typeface="Cambria"/>
              <a:ea typeface="Cambria"/>
              <a:cs typeface="Cambria"/>
              <a:sym typeface="Cambria"/>
            </a:endParaRPr>
          </a:p>
          <a:p>
            <a:pPr marL="0" lvl="0" indent="0" algn="l" rtl="0">
              <a:spcBef>
                <a:spcPts val="480"/>
              </a:spcBef>
              <a:spcAft>
                <a:spcPts val="0"/>
              </a:spcAft>
              <a:buNone/>
            </a:pPr>
            <a:r>
              <a:rPr lang="en-US" sz="1800" b="1" dirty="0">
                <a:solidFill>
                  <a:srgbClr val="000000"/>
                </a:solidFill>
                <a:latin typeface="Cambria"/>
                <a:ea typeface="Cambria"/>
                <a:cs typeface="Cambria"/>
                <a:sym typeface="Cambria"/>
              </a:rPr>
              <a:t> </a:t>
            </a:r>
            <a:r>
              <a:rPr lang="en-US" sz="1800" dirty="0"/>
              <a:t>☐Yes		☐No		☐No consensus</a:t>
            </a:r>
            <a:endParaRPr sz="1800" dirty="0"/>
          </a:p>
          <a:p>
            <a:pPr marL="0" lvl="0" indent="0" algn="l" rtl="0">
              <a:spcBef>
                <a:spcPts val="480"/>
              </a:spcBef>
              <a:spcAft>
                <a:spcPts val="0"/>
              </a:spcAft>
              <a:buNone/>
            </a:pPr>
            <a:r>
              <a:rPr lang="en-US" sz="1800" b="1" dirty="0">
                <a:solidFill>
                  <a:srgbClr val="000000"/>
                </a:solidFill>
                <a:latin typeface="Cambria"/>
                <a:ea typeface="Cambria"/>
                <a:cs typeface="Cambria"/>
                <a:sym typeface="Cambria"/>
              </a:rPr>
              <a:t> </a:t>
            </a:r>
            <a:r>
              <a:rPr lang="en-US" sz="1800" b="1" dirty="0">
                <a:solidFill>
                  <a:srgbClr val="000000"/>
                </a:solidFill>
                <a:latin typeface="Calibri"/>
                <a:ea typeface="Calibri"/>
                <a:cs typeface="Calibri"/>
                <a:sym typeface="Calibri"/>
              </a:rPr>
              <a:t>Points of View: </a:t>
            </a:r>
            <a:r>
              <a:rPr lang="en-US" sz="1800" dirty="0">
                <a:solidFill>
                  <a:srgbClr val="000000"/>
                </a:solidFill>
                <a:latin typeface="Calibri"/>
                <a:ea typeface="Calibri"/>
                <a:cs typeface="Calibri"/>
                <a:sym typeface="Calibri"/>
              </a:rPr>
              <a:t> </a:t>
            </a:r>
            <a:endParaRPr sz="1800" dirty="0">
              <a:solidFill>
                <a:srgbClr val="000000"/>
              </a:solidFill>
              <a:latin typeface="Calibri"/>
              <a:ea typeface="Calibri"/>
              <a:cs typeface="Calibri"/>
              <a:sym typeface="Calibri"/>
            </a:endParaRPr>
          </a:p>
          <a:p>
            <a:pPr marL="457200" lvl="0" indent="-342900" algn="l" rtl="0">
              <a:spcBef>
                <a:spcPts val="0"/>
              </a:spcBef>
              <a:spcAft>
                <a:spcPts val="0"/>
              </a:spcAft>
              <a:buSzPts val="1800"/>
              <a:buFont typeface="Calibri"/>
              <a:buChar char="•"/>
            </a:pPr>
            <a:r>
              <a:rPr lang="en-US" sz="1800" u="sng" dirty="0">
                <a:solidFill>
                  <a:schemeClr val="hlink"/>
                </a:solidFill>
                <a:latin typeface="Calibri"/>
                <a:ea typeface="Calibri"/>
                <a:cs typeface="Calibri"/>
                <a:sym typeface="Calibri"/>
                <a:hlinkClick r:id="rId4"/>
              </a:rPr>
              <a:t>See page 9 of the full study guide for complete viewpoints and references.</a:t>
            </a:r>
            <a:endParaRPr sz="1800" dirty="0"/>
          </a:p>
          <a:p>
            <a:pPr marL="0" lvl="0" indent="0" algn="l" rtl="0">
              <a:spcBef>
                <a:spcPts val="480"/>
              </a:spcBef>
              <a:spcAft>
                <a:spcPts val="0"/>
              </a:spcAft>
              <a:buNone/>
            </a:pPr>
            <a:endParaRPr sz="1800" b="1" dirty="0">
              <a:solidFill>
                <a:srgbClr val="000000"/>
              </a:solidFill>
              <a:latin typeface="Cambria"/>
              <a:ea typeface="Cambria"/>
              <a:cs typeface="Cambria"/>
              <a:sym typeface="Cambria"/>
            </a:endParaRPr>
          </a:p>
          <a:p>
            <a:pPr marL="0" lvl="0" indent="0" algn="l" rtl="0">
              <a:spcBef>
                <a:spcPts val="480"/>
              </a:spcBef>
              <a:spcAft>
                <a:spcPts val="0"/>
              </a:spcAft>
              <a:buNone/>
            </a:pPr>
            <a:endParaRPr sz="1800" b="1" dirty="0">
              <a:solidFill>
                <a:srgbClr val="000000"/>
              </a:solidFill>
              <a:latin typeface="Cambria"/>
              <a:ea typeface="Cambria"/>
              <a:cs typeface="Cambria"/>
              <a:sym typeface="Cambria"/>
            </a:endParaRPr>
          </a:p>
          <a:p>
            <a:pPr marL="0" lvl="0" indent="0" algn="l" rtl="0">
              <a:spcBef>
                <a:spcPts val="480"/>
              </a:spcBef>
              <a:spcAft>
                <a:spcPts val="0"/>
              </a:spcAft>
              <a:buNone/>
            </a:pPr>
            <a:endParaRPr dirty="0"/>
          </a:p>
        </p:txBody>
      </p:sp>
      <p:sp>
        <p:nvSpPr>
          <p:cNvPr id="253" name="Google Shape;253;g2e821feb59f_0_62"/>
          <p:cNvSpPr txBox="1">
            <a:spLocks noGrp="1"/>
          </p:cNvSpPr>
          <p:nvPr>
            <p:ph type="sldNum" idx="12"/>
          </p:nvPr>
        </p:nvSpPr>
        <p:spPr>
          <a:xfrm>
            <a:off x="7620000" y="18288"/>
            <a:ext cx="1066800" cy="329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19</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g2e821feb59f_0_0"/>
          <p:cNvSpPr txBox="1">
            <a:spLocks noGrp="1"/>
          </p:cNvSpPr>
          <p:nvPr>
            <p:ph type="title"/>
          </p:nvPr>
        </p:nvSpPr>
        <p:spPr>
          <a:xfrm>
            <a:off x="457200" y="269328"/>
            <a:ext cx="8229600" cy="9906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dirty="0"/>
              <a:t>LWVMA Reparations Study </a:t>
            </a:r>
            <a:endParaRPr dirty="0"/>
          </a:p>
        </p:txBody>
      </p:sp>
      <p:sp>
        <p:nvSpPr>
          <p:cNvPr id="124" name="Google Shape;124;g2e821feb59f_0_0"/>
          <p:cNvSpPr txBox="1">
            <a:spLocks noGrp="1"/>
          </p:cNvSpPr>
          <p:nvPr>
            <p:ph type="body" idx="1"/>
          </p:nvPr>
        </p:nvSpPr>
        <p:spPr>
          <a:xfrm>
            <a:off x="457200" y="1424152"/>
            <a:ext cx="8229600" cy="4876800"/>
          </a:xfrm>
          <a:prstGeom prst="rect">
            <a:avLst/>
          </a:prstGeom>
        </p:spPr>
        <p:txBody>
          <a:bodyPr spcFirstLastPara="1" wrap="square" lIns="91425" tIns="45700" rIns="91425" bIns="45700" anchor="t" anchorCtr="0">
            <a:normAutofit/>
          </a:bodyPr>
          <a:lstStyle/>
          <a:p>
            <a:pPr marL="0" lvl="0" indent="0" algn="l" rtl="0">
              <a:spcBef>
                <a:spcPts val="360"/>
              </a:spcBef>
              <a:spcAft>
                <a:spcPts val="0"/>
              </a:spcAft>
              <a:buNone/>
            </a:pPr>
            <a:r>
              <a:rPr lang="en-US" dirty="0"/>
              <a:t>At the 2023 League of Women Voters of Massachusetts Council, the LWV Amherst proposed a study of reparations to determine whether the LWVMA should adopt, by consensus, a position on reparations. Delegates voted by a wide margin to form a study committee.</a:t>
            </a:r>
          </a:p>
          <a:p>
            <a:pPr marL="0" lvl="0" indent="0" algn="l" rtl="0">
              <a:spcBef>
                <a:spcPts val="360"/>
              </a:spcBef>
              <a:spcAft>
                <a:spcPts val="0"/>
              </a:spcAft>
              <a:buNone/>
            </a:pPr>
            <a:endParaRPr lang="en-US" dirty="0"/>
          </a:p>
          <a:p>
            <a:pPr marL="0" lvl="0" indent="0" algn="l" rtl="0">
              <a:spcBef>
                <a:spcPts val="360"/>
              </a:spcBef>
              <a:spcAft>
                <a:spcPts val="0"/>
              </a:spcAft>
              <a:buNone/>
            </a:pPr>
            <a:r>
              <a:rPr lang="en-US" dirty="0">
                <a:solidFill>
                  <a:srgbClr val="FF0000"/>
                </a:solidFill>
              </a:rPr>
              <a:t>GOALS:</a:t>
            </a:r>
          </a:p>
          <a:p>
            <a:pPr marL="182562" lvl="0" indent="-258762" algn="l" rtl="0">
              <a:spcBef>
                <a:spcPts val="0"/>
              </a:spcBef>
              <a:spcAft>
                <a:spcPts val="0"/>
              </a:spcAft>
              <a:buSzPts val="3240"/>
              <a:buChar char="•"/>
            </a:pPr>
            <a:r>
              <a:rPr lang="en-US" dirty="0"/>
              <a:t>Educate LWVMA members about reparations for Black Americans</a:t>
            </a:r>
          </a:p>
          <a:p>
            <a:pPr marL="182562" lvl="0" indent="-258762" algn="l" rtl="0">
              <a:spcBef>
                <a:spcPts val="480"/>
              </a:spcBef>
              <a:spcAft>
                <a:spcPts val="0"/>
              </a:spcAft>
              <a:buSzPts val="3240"/>
              <a:buChar char="•"/>
            </a:pPr>
            <a:r>
              <a:rPr lang="en-US" dirty="0"/>
              <a:t>Participate in local league consensus meetings </a:t>
            </a:r>
          </a:p>
          <a:p>
            <a:pPr marL="182880" lvl="0" indent="-314325" algn="l" rtl="0">
              <a:spcBef>
                <a:spcPts val="0"/>
              </a:spcBef>
              <a:spcAft>
                <a:spcPts val="0"/>
              </a:spcAft>
              <a:buSzPts val="3600"/>
              <a:buChar char="•"/>
            </a:pPr>
            <a:r>
              <a:rPr lang="en-US" dirty="0"/>
              <a:t>Propose a position on reparations</a:t>
            </a:r>
          </a:p>
          <a:p>
            <a:pPr marL="182562" lvl="0" indent="-258762" algn="l" rtl="0">
              <a:spcBef>
                <a:spcPts val="480"/>
              </a:spcBef>
              <a:spcAft>
                <a:spcPts val="0"/>
              </a:spcAft>
              <a:buSzPts val="3240"/>
              <a:buChar char="•"/>
            </a:pPr>
            <a:r>
              <a:rPr lang="en-US" dirty="0"/>
              <a:t>Vote on the final position at LWVMA Convention 2025</a:t>
            </a:r>
          </a:p>
          <a:p>
            <a:pPr marL="0" lvl="0" indent="0" algn="l" rtl="0">
              <a:spcBef>
                <a:spcPts val="360"/>
              </a:spcBef>
              <a:spcAft>
                <a:spcPts val="0"/>
              </a:spcAft>
              <a:buNone/>
            </a:pPr>
            <a:endParaRPr dirty="0"/>
          </a:p>
          <a:p>
            <a:pPr marL="0" lvl="0" indent="0" algn="l" rtl="0">
              <a:spcBef>
                <a:spcPts val="360"/>
              </a:spcBef>
              <a:spcAft>
                <a:spcPts val="0"/>
              </a:spcAft>
              <a:buNone/>
            </a:pPr>
            <a:endParaRPr dirty="0"/>
          </a:p>
        </p:txBody>
      </p:sp>
      <p:sp>
        <p:nvSpPr>
          <p:cNvPr id="125" name="Google Shape;125;g2e821feb59f_0_0"/>
          <p:cNvSpPr txBox="1">
            <a:spLocks noGrp="1"/>
          </p:cNvSpPr>
          <p:nvPr>
            <p:ph type="sldNum" idx="12"/>
          </p:nvPr>
        </p:nvSpPr>
        <p:spPr>
          <a:xfrm>
            <a:off x="7620000" y="18288"/>
            <a:ext cx="1066800" cy="329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2</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64"/>
        <p:cNvGrpSpPr/>
        <p:nvPr/>
      </p:nvGrpSpPr>
      <p:grpSpPr>
        <a:xfrm>
          <a:off x="0" y="0"/>
          <a:ext cx="0" cy="0"/>
          <a:chOff x="0" y="0"/>
          <a:chExt cx="0" cy="0"/>
        </a:xfrm>
      </p:grpSpPr>
      <p:sp>
        <p:nvSpPr>
          <p:cNvPr id="265" name="Google Shape;265;g2e821feb59f_0_99"/>
          <p:cNvSpPr txBox="1">
            <a:spLocks noGrp="1"/>
          </p:cNvSpPr>
          <p:nvPr>
            <p:ph type="title"/>
          </p:nvPr>
        </p:nvSpPr>
        <p:spPr>
          <a:xfrm>
            <a:off x="457200" y="269328"/>
            <a:ext cx="8229600" cy="867141"/>
          </a:xfrm>
          <a:prstGeom prst="rect">
            <a:avLst/>
          </a:prstGeom>
        </p:spPr>
        <p:txBody>
          <a:bodyPr spcFirstLastPara="1" wrap="square" lIns="91425" tIns="45700" rIns="91425" bIns="45700" anchor="ctr" anchorCtr="0">
            <a:normAutofit fontScale="90000"/>
          </a:bodyPr>
          <a:lstStyle/>
          <a:p>
            <a:r>
              <a:rPr lang="en-US" sz="5400" dirty="0"/>
              <a:t>SECTION C: </a:t>
            </a:r>
            <a:r>
              <a:rPr lang="en-US" dirty="0"/>
              <a:t>Question C-1</a:t>
            </a:r>
            <a:br>
              <a:rPr lang="en-US" dirty="0"/>
            </a:br>
            <a:r>
              <a:rPr lang="en-US" sz="2700" b="1" dirty="0">
                <a:solidFill>
                  <a:srgbClr val="000000"/>
                </a:solidFill>
                <a:latin typeface="Cambria"/>
                <a:ea typeface="Cambria"/>
                <a:cs typeface="Cambria"/>
                <a:sym typeface="Cambria"/>
              </a:rPr>
              <a:t>What Reparations Should Be Given?</a:t>
            </a:r>
            <a:endParaRPr dirty="0"/>
          </a:p>
        </p:txBody>
      </p:sp>
      <p:sp>
        <p:nvSpPr>
          <p:cNvPr id="266" name="Google Shape;266;g2e821feb59f_0_99"/>
          <p:cNvSpPr txBox="1">
            <a:spLocks noGrp="1"/>
          </p:cNvSpPr>
          <p:nvPr>
            <p:ph type="body" idx="1"/>
          </p:nvPr>
        </p:nvSpPr>
        <p:spPr>
          <a:xfrm>
            <a:off x="457200" y="1959428"/>
            <a:ext cx="8229600" cy="4341523"/>
          </a:xfrm>
          <a:prstGeom prst="rect">
            <a:avLst/>
          </a:prstGeom>
        </p:spPr>
        <p:txBody>
          <a:bodyPr spcFirstLastPara="1" wrap="square" lIns="91425" tIns="45700" rIns="91425" bIns="45700" anchor="t" anchorCtr="0">
            <a:normAutofit/>
          </a:bodyPr>
          <a:lstStyle/>
          <a:p>
            <a:pPr marL="0" lvl="0" indent="0" algn="l" rtl="0">
              <a:spcBef>
                <a:spcPts val="360"/>
              </a:spcBef>
              <a:spcAft>
                <a:spcPts val="0"/>
              </a:spcAft>
              <a:buNone/>
            </a:pPr>
            <a:r>
              <a:rPr lang="en-US" b="1" dirty="0">
                <a:solidFill>
                  <a:srgbClr val="000000"/>
                </a:solidFill>
              </a:rPr>
              <a:t>Question C-1:</a:t>
            </a:r>
            <a:r>
              <a:rPr lang="en-US" dirty="0">
                <a:solidFill>
                  <a:srgbClr val="000000"/>
                </a:solidFill>
              </a:rPr>
              <a:t> Should the LWVMA support the provision of any of the broad range of possible reparations to Black/African Americans?</a:t>
            </a:r>
            <a:endParaRPr dirty="0">
              <a:solidFill>
                <a:srgbClr val="000000"/>
              </a:solidFill>
            </a:endParaRPr>
          </a:p>
          <a:p>
            <a:pPr marL="0" lvl="0" indent="0" algn="l" rtl="0">
              <a:spcBef>
                <a:spcPts val="360"/>
              </a:spcBef>
              <a:spcAft>
                <a:spcPts val="0"/>
              </a:spcAft>
              <a:buNone/>
            </a:pPr>
            <a:endParaRPr dirty="0">
              <a:solidFill>
                <a:srgbClr val="000000"/>
              </a:solidFill>
            </a:endParaRPr>
          </a:p>
          <a:p>
            <a:pPr marL="0" lvl="0" indent="0" algn="l" rtl="0">
              <a:spcBef>
                <a:spcPts val="480"/>
              </a:spcBef>
              <a:spcAft>
                <a:spcPts val="0"/>
              </a:spcAft>
              <a:buClr>
                <a:srgbClr val="000000"/>
              </a:buClr>
              <a:buSzPts val="2040"/>
              <a:buFont typeface="Arial"/>
              <a:buNone/>
            </a:pPr>
            <a:r>
              <a:rPr lang="en-US" dirty="0"/>
              <a:t>☐Yes		☐No		☐No consensus</a:t>
            </a:r>
            <a:endParaRPr dirty="0">
              <a:solidFill>
                <a:srgbClr val="000000"/>
              </a:solidFill>
            </a:endParaRPr>
          </a:p>
          <a:p>
            <a:pPr marL="0" lvl="0" indent="0" algn="l" rtl="0">
              <a:spcBef>
                <a:spcPts val="480"/>
              </a:spcBef>
              <a:spcAft>
                <a:spcPts val="0"/>
              </a:spcAft>
              <a:buNone/>
            </a:pPr>
            <a:endParaRPr dirty="0">
              <a:solidFill>
                <a:srgbClr val="000000"/>
              </a:solidFill>
            </a:endParaRPr>
          </a:p>
          <a:p>
            <a:pPr marL="0" lvl="0" indent="0" algn="l" rtl="0">
              <a:spcBef>
                <a:spcPts val="480"/>
              </a:spcBef>
              <a:spcAft>
                <a:spcPts val="0"/>
              </a:spcAft>
              <a:buNone/>
            </a:pPr>
            <a:r>
              <a:rPr lang="en-US" b="1" dirty="0">
                <a:solidFill>
                  <a:srgbClr val="000000"/>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9"/>
                  </a:ext>
                </a:extLst>
              </a:rPr>
              <a:t> </a:t>
            </a:r>
            <a:r>
              <a:rPr lang="en-US" b="1" dirty="0">
                <a:solidFill>
                  <a:srgbClr val="000000"/>
                </a:solidFill>
                <a:latin typeface="Calibri"/>
                <a:ea typeface="Calibri"/>
                <a:cs typeface="Calibri"/>
                <a:sym typeface="Calibri"/>
              </a:rPr>
              <a:t>Points of View: </a:t>
            </a:r>
            <a:r>
              <a:rPr lang="en-US" dirty="0">
                <a:solidFill>
                  <a:srgbClr val="000000"/>
                </a:solidFill>
                <a:latin typeface="Calibri"/>
                <a:ea typeface="Calibri"/>
                <a:cs typeface="Calibri"/>
                <a:sym typeface="Calibri"/>
              </a:rPr>
              <a:t> </a:t>
            </a:r>
            <a:endParaRPr dirty="0">
              <a:solidFill>
                <a:srgbClr val="000000"/>
              </a:solidFill>
              <a:latin typeface="Calibri"/>
              <a:ea typeface="Calibri"/>
              <a:cs typeface="Calibri"/>
              <a:sym typeface="Calibri"/>
            </a:endParaRPr>
          </a:p>
          <a:p>
            <a:pPr marL="457200" lvl="0" indent="-381000" algn="l" rtl="0">
              <a:spcBef>
                <a:spcPts val="0"/>
              </a:spcBef>
              <a:spcAft>
                <a:spcPts val="0"/>
              </a:spcAft>
              <a:buSzPts val="2400"/>
              <a:buFont typeface="Calibri"/>
              <a:buChar char="•"/>
            </a:pPr>
            <a:r>
              <a:rPr lang="en-US" u="sng" dirty="0">
                <a:solidFill>
                  <a:schemeClr val="hlink"/>
                </a:solidFill>
                <a:latin typeface="Calibri"/>
                <a:ea typeface="Calibri"/>
                <a:cs typeface="Calibri"/>
                <a:sym typeface="Calibri"/>
                <a:hlinkClick r:id="rId3"/>
              </a:rPr>
              <a:t>See page 12 of the full study guide for complete viewpoints and references.</a:t>
            </a:r>
            <a:endParaRPr b="1" dirty="0">
              <a:solidFill>
                <a:srgbClr val="000000"/>
              </a:solidFill>
            </a:endParaRPr>
          </a:p>
        </p:txBody>
      </p:sp>
      <p:sp>
        <p:nvSpPr>
          <p:cNvPr id="267" name="Google Shape;267;g2e821feb59f_0_99"/>
          <p:cNvSpPr txBox="1">
            <a:spLocks noGrp="1"/>
          </p:cNvSpPr>
          <p:nvPr>
            <p:ph type="sldNum" idx="12"/>
          </p:nvPr>
        </p:nvSpPr>
        <p:spPr>
          <a:xfrm>
            <a:off x="7620000" y="18288"/>
            <a:ext cx="1066800" cy="329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20</a:t>
            </a:fld>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g2f335f19a6e_0_5"/>
          <p:cNvSpPr txBox="1">
            <a:spLocks noGrp="1"/>
          </p:cNvSpPr>
          <p:nvPr>
            <p:ph type="title"/>
          </p:nvPr>
        </p:nvSpPr>
        <p:spPr>
          <a:xfrm>
            <a:off x="457200" y="143691"/>
            <a:ext cx="8229600" cy="1116237"/>
          </a:xfrm>
          <a:prstGeom prst="rect">
            <a:avLst/>
          </a:prstGeom>
        </p:spPr>
        <p:txBody>
          <a:bodyPr spcFirstLastPara="1" wrap="square" lIns="91425" tIns="45700" rIns="91425" bIns="45700" anchor="ctr" anchorCtr="0">
            <a:normAutofit fontScale="90000"/>
          </a:bodyPr>
          <a:lstStyle/>
          <a:p>
            <a:pPr marL="0" lvl="0" indent="0" algn="l" rtl="0">
              <a:spcBef>
                <a:spcPts val="0"/>
              </a:spcBef>
              <a:spcAft>
                <a:spcPts val="0"/>
              </a:spcAft>
              <a:buNone/>
            </a:pPr>
            <a:r>
              <a:rPr lang="en-US" sz="54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0"/>
                  </a:ext>
                </a:extLst>
              </a:rPr>
              <a:t>SECTION C: </a:t>
            </a:r>
            <a:r>
              <a:rPr lang="en-US"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1"/>
                  </a:ext>
                </a:extLst>
              </a:rPr>
              <a:t>Question C-2</a:t>
            </a:r>
            <a:br>
              <a:rPr lang="en-US"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1"/>
                  </a:ext>
                </a:extLst>
              </a:rPr>
            </a:br>
            <a:r>
              <a:rPr lang="en-US" sz="2700" b="1" dirty="0">
                <a:solidFill>
                  <a:srgbClr val="000000"/>
                </a:solidFill>
                <a:latin typeface="Cambria"/>
                <a:ea typeface="Cambria"/>
                <a:cs typeface="Cambria"/>
                <a:sym typeface="Cambria"/>
              </a:rPr>
              <a:t>What Reparations Should Be Given?</a:t>
            </a:r>
            <a:endParaRPr sz="2700" dirty="0"/>
          </a:p>
        </p:txBody>
      </p:sp>
      <p:sp>
        <p:nvSpPr>
          <p:cNvPr id="274" name="Google Shape;274;g2f335f19a6e_0_5"/>
          <p:cNvSpPr txBox="1">
            <a:spLocks noGrp="1"/>
          </p:cNvSpPr>
          <p:nvPr>
            <p:ph type="body" idx="1"/>
          </p:nvPr>
        </p:nvSpPr>
        <p:spPr>
          <a:xfrm>
            <a:off x="457200" y="1424152"/>
            <a:ext cx="8229600" cy="4876800"/>
          </a:xfrm>
          <a:prstGeom prst="rect">
            <a:avLst/>
          </a:prstGeom>
        </p:spPr>
        <p:txBody>
          <a:bodyPr spcFirstLastPara="1" wrap="square" lIns="91425" tIns="45700" rIns="91425" bIns="45700" anchor="t" anchorCtr="0">
            <a:normAutofit/>
          </a:bodyPr>
          <a:lstStyle/>
          <a:p>
            <a:pPr marL="0" lvl="0" indent="0" algn="l" rtl="0">
              <a:spcBef>
                <a:spcPts val="360"/>
              </a:spcBef>
              <a:spcAft>
                <a:spcPts val="0"/>
              </a:spcAft>
              <a:buNone/>
            </a:pPr>
            <a:r>
              <a:rPr lang="en-US" b="1" dirty="0">
                <a:solidFill>
                  <a:srgbClr val="000000"/>
                </a:solidFill>
              </a:rPr>
              <a:t>Question C-2: </a:t>
            </a:r>
            <a:r>
              <a:rPr lang="en-US" dirty="0">
                <a:solidFill>
                  <a:srgbClr val="000000"/>
                </a:solidFill>
              </a:rPr>
              <a:t>Should the LWVMA support reparations in the form of cash payments to descendants of Africans enslaved in the US between 1619 and 1865? </a:t>
            </a:r>
            <a:endParaRPr dirty="0">
              <a:solidFill>
                <a:srgbClr val="000000"/>
              </a:solidFill>
            </a:endParaRPr>
          </a:p>
          <a:p>
            <a:pPr marL="0" lvl="0" indent="0" algn="l" rtl="0">
              <a:spcBef>
                <a:spcPts val="480"/>
              </a:spcBef>
              <a:spcAft>
                <a:spcPts val="0"/>
              </a:spcAft>
              <a:buClr>
                <a:srgbClr val="000000"/>
              </a:buClr>
              <a:buSzPts val="2040"/>
              <a:buFont typeface="Arial"/>
              <a:buNone/>
            </a:pPr>
            <a:endParaRPr dirty="0"/>
          </a:p>
          <a:p>
            <a:pPr marL="0" lvl="0" indent="0" algn="l" rtl="0">
              <a:spcBef>
                <a:spcPts val="480"/>
              </a:spcBef>
              <a:spcAft>
                <a:spcPts val="0"/>
              </a:spcAft>
              <a:buClr>
                <a:srgbClr val="000000"/>
              </a:buClr>
              <a:buSzPts val="2040"/>
              <a:buFont typeface="Arial"/>
              <a:buNone/>
            </a:pPr>
            <a:r>
              <a:rPr lang="en-US" dirty="0"/>
              <a:t>☐Yes		☐No		☐No consensus</a:t>
            </a:r>
            <a:endParaRPr dirty="0">
              <a:solidFill>
                <a:srgbClr val="000000"/>
              </a:solidFill>
            </a:endParaRPr>
          </a:p>
          <a:p>
            <a:pPr marL="0" lvl="0" indent="0" algn="l" rtl="0">
              <a:spcBef>
                <a:spcPts val="360"/>
              </a:spcBef>
              <a:spcAft>
                <a:spcPts val="0"/>
              </a:spcAft>
              <a:buNone/>
            </a:pPr>
            <a:endParaRPr dirty="0">
              <a:solidFill>
                <a:srgbClr val="000000"/>
              </a:solidFill>
            </a:endParaRPr>
          </a:p>
          <a:p>
            <a:pPr marL="0" lvl="0" indent="0" algn="l" rtl="0">
              <a:spcBef>
                <a:spcPts val="480"/>
              </a:spcBef>
              <a:spcAft>
                <a:spcPts val="0"/>
              </a:spcAft>
              <a:buNone/>
            </a:pPr>
            <a:r>
              <a:rPr lang="en-US" b="1" dirty="0">
                <a:solidFill>
                  <a:srgbClr val="000000"/>
                </a:solidFill>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2"/>
                  </a:ext>
                </a:extLst>
              </a:rPr>
              <a:t> </a:t>
            </a:r>
            <a:r>
              <a:rPr lang="en-US" b="1" dirty="0">
                <a:solidFill>
                  <a:srgbClr val="000000"/>
                </a:solidFill>
                <a:latin typeface="Calibri"/>
                <a:ea typeface="Calibri"/>
                <a:cs typeface="Calibri"/>
                <a:sym typeface="Calibri"/>
              </a:rPr>
              <a:t>Points of View: </a:t>
            </a:r>
            <a:r>
              <a:rPr lang="en-US" dirty="0">
                <a:solidFill>
                  <a:srgbClr val="000000"/>
                </a:solidFill>
                <a:latin typeface="Calibri"/>
                <a:ea typeface="Calibri"/>
                <a:cs typeface="Calibri"/>
                <a:sym typeface="Calibri"/>
              </a:rPr>
              <a:t> </a:t>
            </a:r>
            <a:endParaRPr dirty="0">
              <a:solidFill>
                <a:srgbClr val="000000"/>
              </a:solidFill>
              <a:latin typeface="Calibri"/>
              <a:ea typeface="Calibri"/>
              <a:cs typeface="Calibri"/>
              <a:sym typeface="Calibri"/>
            </a:endParaRPr>
          </a:p>
          <a:p>
            <a:pPr marL="457200" lvl="0" indent="-381000" algn="l" rtl="0">
              <a:spcBef>
                <a:spcPts val="0"/>
              </a:spcBef>
              <a:spcAft>
                <a:spcPts val="0"/>
              </a:spcAft>
              <a:buSzPts val="2400"/>
              <a:buFont typeface="Calibri"/>
              <a:buChar char="•"/>
            </a:pPr>
            <a:r>
              <a:rPr lang="en-US" u="sng" dirty="0">
                <a:solidFill>
                  <a:schemeClr val="hlink"/>
                </a:solidFill>
                <a:latin typeface="Calibri"/>
                <a:ea typeface="Calibri"/>
                <a:cs typeface="Calibri"/>
                <a:sym typeface="Calibri"/>
                <a:hlinkClick r:id="rId3"/>
              </a:rPr>
              <a:t>See page 13 of the full study guide for complete viewpoints and references.</a:t>
            </a:r>
            <a:endParaRPr b="1" dirty="0">
              <a:solidFill>
                <a:srgbClr val="000000"/>
              </a:solidFill>
            </a:endParaRPr>
          </a:p>
          <a:p>
            <a:pPr marL="0" lvl="0" indent="0" algn="l" rtl="0">
              <a:spcBef>
                <a:spcPts val="480"/>
              </a:spcBef>
              <a:spcAft>
                <a:spcPts val="0"/>
              </a:spcAft>
              <a:buNone/>
            </a:pPr>
            <a:endParaRPr b="1" dirty="0">
              <a:solidFill>
                <a:srgbClr val="000000"/>
              </a:solidFill>
            </a:endParaRPr>
          </a:p>
        </p:txBody>
      </p:sp>
      <p:sp>
        <p:nvSpPr>
          <p:cNvPr id="275" name="Google Shape;275;g2f335f19a6e_0_5"/>
          <p:cNvSpPr txBox="1">
            <a:spLocks noGrp="1"/>
          </p:cNvSpPr>
          <p:nvPr>
            <p:ph type="sldNum" idx="12"/>
          </p:nvPr>
        </p:nvSpPr>
        <p:spPr>
          <a:xfrm>
            <a:off x="7620000" y="18288"/>
            <a:ext cx="1066800" cy="329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21</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sp>
        <p:nvSpPr>
          <p:cNvPr id="286" name="Google Shape;286;p41"/>
          <p:cNvSpPr txBox="1">
            <a:spLocks noGrp="1"/>
          </p:cNvSpPr>
          <p:nvPr>
            <p:ph type="title"/>
          </p:nvPr>
        </p:nvSpPr>
        <p:spPr>
          <a:xfrm>
            <a:off x="457200" y="269328"/>
            <a:ext cx="8229600" cy="841015"/>
          </a:xfrm>
          <a:prstGeom prst="rect">
            <a:avLst/>
          </a:prstGeom>
          <a:noFill/>
          <a:ln>
            <a:noFill/>
          </a:ln>
        </p:spPr>
        <p:txBody>
          <a:bodyPr spcFirstLastPara="1" wrap="square" lIns="91425" tIns="45700" rIns="91425" bIns="45700" anchor="ctr" anchorCtr="0">
            <a:normAutofit fontScale="90000"/>
          </a:bodyPr>
          <a:lstStyle/>
          <a:p>
            <a:pPr>
              <a:buSzPts val="4000"/>
            </a:pPr>
            <a:r>
              <a:rPr lang="en-US" sz="5400" dirty="0"/>
              <a:t>SECTION D: </a:t>
            </a:r>
            <a:r>
              <a:rPr lang="en-US" dirty="0"/>
              <a:t>Question D-1</a:t>
            </a:r>
            <a:br>
              <a:rPr lang="en-US" dirty="0"/>
            </a:br>
            <a:r>
              <a:rPr lang="en-US" sz="2700" b="1" dirty="0">
                <a:solidFill>
                  <a:schemeClr val="tx1"/>
                </a:solidFill>
              </a:rPr>
              <a:t>How Should Reparations Be Provided?</a:t>
            </a:r>
            <a:endParaRPr dirty="0"/>
          </a:p>
        </p:txBody>
      </p:sp>
      <p:sp>
        <p:nvSpPr>
          <p:cNvPr id="287" name="Google Shape;287;p41"/>
          <p:cNvSpPr txBox="1">
            <a:spLocks noGrp="1"/>
          </p:cNvSpPr>
          <p:nvPr>
            <p:ph type="body" idx="1"/>
          </p:nvPr>
        </p:nvSpPr>
        <p:spPr>
          <a:xfrm>
            <a:off x="457200" y="1698170"/>
            <a:ext cx="8229600" cy="3784979"/>
          </a:xfrm>
          <a:prstGeom prst="rect">
            <a:avLst/>
          </a:prstGeom>
          <a:noFill/>
          <a:ln>
            <a:noFill/>
          </a:ln>
        </p:spPr>
        <p:txBody>
          <a:bodyPr spcFirstLastPara="1" wrap="square" lIns="91425" tIns="45700" rIns="91425" bIns="45700" anchor="t" anchorCtr="0">
            <a:normAutofit/>
          </a:bodyPr>
          <a:lstStyle/>
          <a:p>
            <a:pPr marL="74523" marR="210282" lvl="0" indent="0" algn="l" rtl="0">
              <a:lnSpc>
                <a:spcPct val="97461"/>
              </a:lnSpc>
              <a:spcBef>
                <a:spcPts val="0"/>
              </a:spcBef>
              <a:spcAft>
                <a:spcPts val="0"/>
              </a:spcAft>
              <a:buNone/>
            </a:pPr>
            <a:r>
              <a:rPr lang="en-US" b="1" dirty="0">
                <a:solidFill>
                  <a:srgbClr val="000000"/>
                </a:solidFill>
              </a:rPr>
              <a:t>Question D-1: </a:t>
            </a:r>
            <a:r>
              <a:rPr lang="en-US" dirty="0">
                <a:solidFill>
                  <a:srgbClr val="000000"/>
                </a:solidFill>
              </a:rPr>
              <a:t>Should the federal government provide the bulk of the funding for reparations to whichever group is identified in Question B as the rightful recipients? </a:t>
            </a:r>
            <a:endParaRPr dirty="0">
              <a:solidFill>
                <a:srgbClr val="000000"/>
              </a:solidFill>
            </a:endParaRPr>
          </a:p>
          <a:p>
            <a:pPr marL="0" lvl="0" indent="0" algn="l" rtl="0">
              <a:spcBef>
                <a:spcPts val="480"/>
              </a:spcBef>
              <a:spcAft>
                <a:spcPts val="0"/>
              </a:spcAft>
              <a:buNone/>
            </a:pPr>
            <a:endParaRPr dirty="0"/>
          </a:p>
          <a:p>
            <a:pPr marL="0" lvl="0" indent="0" algn="l" rtl="0">
              <a:spcBef>
                <a:spcPts val="480"/>
              </a:spcBef>
              <a:spcAft>
                <a:spcPts val="0"/>
              </a:spcAft>
              <a:buNone/>
            </a:pPr>
            <a:r>
              <a:rPr lang="en-US" dirty="0"/>
              <a:t>☐Yes		☐No		☐No consensus</a:t>
            </a:r>
            <a:endParaRPr dirty="0"/>
          </a:p>
          <a:p>
            <a:pPr marL="0" lvl="0" indent="0" algn="l" rtl="0">
              <a:spcBef>
                <a:spcPts val="480"/>
              </a:spcBef>
              <a:spcAft>
                <a:spcPts val="0"/>
              </a:spcAft>
              <a:buNone/>
            </a:pPr>
            <a:endParaRPr dirty="0"/>
          </a:p>
          <a:p>
            <a:pPr marL="0" lvl="0" indent="0" algn="l" rtl="0">
              <a:spcBef>
                <a:spcPts val="480"/>
              </a:spcBef>
              <a:spcAft>
                <a:spcPts val="0"/>
              </a:spcAft>
              <a:buNone/>
            </a:pPr>
            <a:r>
              <a:rPr lang="en-US" b="1" dirty="0">
                <a:solidFill>
                  <a:srgbClr val="000000"/>
                </a:solidFill>
                <a:latin typeface="Calibri"/>
                <a:ea typeface="Calibri"/>
                <a:cs typeface="Calibri"/>
                <a:sym typeface="Calibri"/>
              </a:rPr>
              <a:t>Points of View: </a:t>
            </a:r>
            <a:r>
              <a:rPr lang="en-US" dirty="0">
                <a:solidFill>
                  <a:srgbClr val="000000"/>
                </a:solidFill>
                <a:latin typeface="Calibri"/>
                <a:ea typeface="Calibri"/>
                <a:cs typeface="Calibri"/>
                <a:sym typeface="Calibri"/>
              </a:rPr>
              <a:t> </a:t>
            </a:r>
            <a:endParaRPr dirty="0">
              <a:solidFill>
                <a:srgbClr val="000000"/>
              </a:solidFill>
              <a:latin typeface="Calibri"/>
              <a:ea typeface="Calibri"/>
              <a:cs typeface="Calibri"/>
              <a:sym typeface="Calibri"/>
            </a:endParaRPr>
          </a:p>
          <a:p>
            <a:pPr marL="457200" lvl="0" indent="-381000" algn="l" rtl="0">
              <a:spcBef>
                <a:spcPts val="0"/>
              </a:spcBef>
              <a:spcAft>
                <a:spcPts val="0"/>
              </a:spcAft>
              <a:buSzPts val="2400"/>
              <a:buFont typeface="Calibri"/>
              <a:buChar char="•"/>
            </a:pPr>
            <a:r>
              <a:rPr lang="en-US" u="sng" dirty="0">
                <a:solidFill>
                  <a:schemeClr val="hlink"/>
                </a:solidFill>
                <a:latin typeface="Calibri"/>
                <a:ea typeface="Calibri"/>
                <a:cs typeface="Calibri"/>
                <a:sym typeface="Calibri"/>
                <a:hlinkClick r:id="rId3"/>
              </a:rPr>
              <a:t>See page 16 of the full study guide for complete viewpoints and references.</a:t>
            </a:r>
            <a:endParaRPr b="1" dirty="0">
              <a:solidFill>
                <a:srgbClr val="000000"/>
              </a:solidFill>
            </a:endParaRPr>
          </a:p>
          <a:p>
            <a:pPr marL="0" lvl="0" indent="0" algn="l" rtl="0">
              <a:spcBef>
                <a:spcPts val="480"/>
              </a:spcBef>
              <a:spcAft>
                <a:spcPts val="0"/>
              </a:spcAft>
              <a:buNone/>
            </a:pPr>
            <a:endParaRPr b="1" dirty="0"/>
          </a:p>
        </p:txBody>
      </p:sp>
      <p:sp>
        <p:nvSpPr>
          <p:cNvPr id="288" name="Google Shape;288;p41"/>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22</a:t>
            </a:fld>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92"/>
        <p:cNvGrpSpPr/>
        <p:nvPr/>
      </p:nvGrpSpPr>
      <p:grpSpPr>
        <a:xfrm>
          <a:off x="0" y="0"/>
          <a:ext cx="0" cy="0"/>
          <a:chOff x="0" y="0"/>
          <a:chExt cx="0" cy="0"/>
        </a:xfrm>
      </p:grpSpPr>
      <p:sp>
        <p:nvSpPr>
          <p:cNvPr id="293" name="Google Shape;293;p42"/>
          <p:cNvSpPr txBox="1">
            <a:spLocks noGrp="1"/>
          </p:cNvSpPr>
          <p:nvPr>
            <p:ph type="title"/>
          </p:nvPr>
        </p:nvSpPr>
        <p:spPr>
          <a:xfrm>
            <a:off x="457200" y="269328"/>
            <a:ext cx="8229600" cy="880203"/>
          </a:xfrm>
          <a:prstGeom prst="rect">
            <a:avLst/>
          </a:prstGeom>
          <a:noFill/>
          <a:ln>
            <a:noFill/>
          </a:ln>
        </p:spPr>
        <p:txBody>
          <a:bodyPr spcFirstLastPara="1" wrap="square" lIns="91425" tIns="45700" rIns="91425" bIns="45700" anchor="ctr" anchorCtr="0">
            <a:normAutofit fontScale="90000"/>
          </a:bodyPr>
          <a:lstStyle/>
          <a:p>
            <a:pPr marL="0" lvl="0" indent="0" algn="l" rtl="0">
              <a:spcBef>
                <a:spcPts val="0"/>
              </a:spcBef>
              <a:spcAft>
                <a:spcPts val="0"/>
              </a:spcAft>
              <a:buClr>
                <a:schemeClr val="dk2"/>
              </a:buClr>
              <a:buSzPts val="4000"/>
              <a:buFont typeface="Arial"/>
              <a:buNone/>
            </a:pPr>
            <a:r>
              <a:rPr lang="en-US" sz="5400" dirty="0"/>
              <a:t>SECTION D: </a:t>
            </a:r>
            <a:r>
              <a:rPr lang="en-US" dirty="0"/>
              <a:t>Question D-2</a:t>
            </a:r>
            <a:br>
              <a:rPr lang="en-US" dirty="0"/>
            </a:br>
            <a:r>
              <a:rPr lang="en-US" sz="2700" b="1" dirty="0">
                <a:solidFill>
                  <a:schemeClr val="tx1"/>
                </a:solidFill>
              </a:rPr>
              <a:t>How Should Reparations Be Provided?</a:t>
            </a:r>
            <a:endParaRPr sz="2700" dirty="0"/>
          </a:p>
        </p:txBody>
      </p:sp>
      <p:sp>
        <p:nvSpPr>
          <p:cNvPr id="294" name="Google Shape;294;p42"/>
          <p:cNvSpPr txBox="1">
            <a:spLocks noGrp="1"/>
          </p:cNvSpPr>
          <p:nvPr>
            <p:ph type="body" idx="1"/>
          </p:nvPr>
        </p:nvSpPr>
        <p:spPr>
          <a:xfrm>
            <a:off x="457200" y="1407725"/>
            <a:ext cx="8229600" cy="4787400"/>
          </a:xfrm>
          <a:prstGeom prst="rect">
            <a:avLst/>
          </a:prstGeom>
          <a:noFill/>
          <a:ln>
            <a:noFill/>
          </a:ln>
        </p:spPr>
        <p:txBody>
          <a:bodyPr spcFirstLastPara="1" wrap="square" lIns="91425" tIns="45700" rIns="91425" bIns="45700" anchor="t" anchorCtr="0">
            <a:normAutofit/>
          </a:bodyPr>
          <a:lstStyle/>
          <a:p>
            <a:pPr marL="0" lvl="0" indent="0" algn="l" rtl="0">
              <a:spcBef>
                <a:spcPts val="0"/>
              </a:spcBef>
              <a:spcAft>
                <a:spcPts val="0"/>
              </a:spcAft>
              <a:buNone/>
            </a:pPr>
            <a:r>
              <a:rPr lang="en-US" b="1" dirty="0">
                <a:solidFill>
                  <a:srgbClr val="000000"/>
                </a:solidFill>
              </a:rPr>
              <a:t>Questions D-2 through D-6:</a:t>
            </a:r>
            <a:r>
              <a:rPr lang="en-US" dirty="0">
                <a:solidFill>
                  <a:srgbClr val="000000"/>
                </a:solidFill>
              </a:rPr>
              <a:t> Should the following levels of government and other organizations participate in efforts to redress the harms caused to whichever group is identified in Question B as the rightful recipients? </a:t>
            </a:r>
            <a:endParaRPr dirty="0"/>
          </a:p>
          <a:p>
            <a:pPr marL="0" lvl="0" indent="0" algn="l" rtl="0">
              <a:spcBef>
                <a:spcPts val="0"/>
              </a:spcBef>
              <a:spcAft>
                <a:spcPts val="0"/>
              </a:spcAft>
              <a:buNone/>
            </a:pPr>
            <a:endParaRPr dirty="0"/>
          </a:p>
          <a:p>
            <a:pPr marL="0" lvl="0" indent="0" algn="l" rtl="0">
              <a:spcBef>
                <a:spcPts val="0"/>
              </a:spcBef>
              <a:spcAft>
                <a:spcPts val="0"/>
              </a:spcAft>
              <a:buNone/>
            </a:pPr>
            <a:r>
              <a:rPr lang="en-US" b="1" dirty="0"/>
              <a:t>Question D-2:</a:t>
            </a:r>
            <a:r>
              <a:rPr lang="en-US" dirty="0"/>
              <a:t> Federal government</a:t>
            </a:r>
            <a:endParaRPr dirty="0"/>
          </a:p>
          <a:p>
            <a:pPr marL="0" lvl="0" indent="0" algn="l" rtl="0">
              <a:spcBef>
                <a:spcPts val="480"/>
              </a:spcBef>
              <a:spcAft>
                <a:spcPts val="0"/>
              </a:spcAft>
              <a:buSzPts val="2040"/>
              <a:buNone/>
            </a:pPr>
            <a:endParaRPr dirty="0"/>
          </a:p>
          <a:p>
            <a:pPr marL="0" lvl="0" indent="0" algn="l" rtl="0">
              <a:spcBef>
                <a:spcPts val="480"/>
              </a:spcBef>
              <a:spcAft>
                <a:spcPts val="0"/>
              </a:spcAft>
              <a:buSzPts val="2040"/>
              <a:buNone/>
            </a:pPr>
            <a:r>
              <a:rPr lang="en-US" dirty="0"/>
              <a:t>☐Yes		☐No		☐No consensus</a:t>
            </a:r>
            <a:endParaRPr dirty="0"/>
          </a:p>
          <a:p>
            <a:pPr marL="0" lvl="0" indent="0" algn="l" rtl="0">
              <a:spcBef>
                <a:spcPts val="480"/>
              </a:spcBef>
              <a:spcAft>
                <a:spcPts val="0"/>
              </a:spcAft>
              <a:buSzPts val="2040"/>
              <a:buNone/>
            </a:pPr>
            <a:endParaRPr dirty="0"/>
          </a:p>
          <a:p>
            <a:pPr marL="0" lvl="0" indent="0" algn="l" rtl="0">
              <a:spcBef>
                <a:spcPts val="480"/>
              </a:spcBef>
              <a:spcAft>
                <a:spcPts val="0"/>
              </a:spcAft>
              <a:buNone/>
            </a:pPr>
            <a:r>
              <a:rPr lang="en-US" b="1" dirty="0">
                <a:solidFill>
                  <a:srgbClr val="000000"/>
                </a:solidFill>
                <a:latin typeface="Calibri"/>
                <a:ea typeface="Calibri"/>
                <a:cs typeface="Calibri"/>
                <a:sym typeface="Calibri"/>
              </a:rPr>
              <a:t>Points of View: </a:t>
            </a:r>
            <a:r>
              <a:rPr lang="en-US" dirty="0">
                <a:solidFill>
                  <a:srgbClr val="000000"/>
                </a:solidFill>
                <a:latin typeface="Calibri"/>
                <a:ea typeface="Calibri"/>
                <a:cs typeface="Calibri"/>
                <a:sym typeface="Calibri"/>
              </a:rPr>
              <a:t> </a:t>
            </a:r>
            <a:endParaRPr dirty="0">
              <a:solidFill>
                <a:srgbClr val="000000"/>
              </a:solidFill>
              <a:latin typeface="Calibri"/>
              <a:ea typeface="Calibri"/>
              <a:cs typeface="Calibri"/>
              <a:sym typeface="Calibri"/>
            </a:endParaRPr>
          </a:p>
          <a:p>
            <a:pPr marL="457200" lvl="0" indent="-381000" algn="l" rtl="0">
              <a:spcBef>
                <a:spcPts val="0"/>
              </a:spcBef>
              <a:spcAft>
                <a:spcPts val="0"/>
              </a:spcAft>
              <a:buSzPts val="2400"/>
              <a:buFont typeface="Calibri"/>
              <a:buChar char="•"/>
            </a:pPr>
            <a:r>
              <a:rPr lang="en-US" u="sng" dirty="0">
                <a:solidFill>
                  <a:schemeClr val="hlink"/>
                </a:solidFill>
                <a:latin typeface="Calibri"/>
                <a:ea typeface="Calibri"/>
                <a:cs typeface="Calibri"/>
                <a:sym typeface="Calibri"/>
                <a:hlinkClick r:id="rId3"/>
              </a:rPr>
              <a:t>See page 17 of the full study guide for complete viewpoints and references.</a:t>
            </a:r>
            <a:endParaRPr b="1" dirty="0">
              <a:solidFill>
                <a:srgbClr val="000000"/>
              </a:solidFill>
            </a:endParaRPr>
          </a:p>
          <a:p>
            <a:pPr marL="0" lvl="0" indent="0" algn="l" rtl="0">
              <a:spcBef>
                <a:spcPts val="480"/>
              </a:spcBef>
              <a:spcAft>
                <a:spcPts val="0"/>
              </a:spcAft>
              <a:buSzPts val="2040"/>
              <a:buNone/>
            </a:pPr>
            <a:endParaRPr b="1" dirty="0"/>
          </a:p>
        </p:txBody>
      </p:sp>
      <p:sp>
        <p:nvSpPr>
          <p:cNvPr id="295" name="Google Shape;295;p42"/>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23</a:t>
            </a:fld>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299"/>
        <p:cNvGrpSpPr/>
        <p:nvPr/>
      </p:nvGrpSpPr>
      <p:grpSpPr>
        <a:xfrm>
          <a:off x="0" y="0"/>
          <a:ext cx="0" cy="0"/>
          <a:chOff x="0" y="0"/>
          <a:chExt cx="0" cy="0"/>
        </a:xfrm>
      </p:grpSpPr>
      <p:sp>
        <p:nvSpPr>
          <p:cNvPr id="300" name="Google Shape;300;g2e821feb59f_0_118"/>
          <p:cNvSpPr txBox="1">
            <a:spLocks noGrp="1"/>
          </p:cNvSpPr>
          <p:nvPr>
            <p:ph type="title"/>
          </p:nvPr>
        </p:nvSpPr>
        <p:spPr>
          <a:xfrm>
            <a:off x="457200" y="269328"/>
            <a:ext cx="8229600" cy="803122"/>
          </a:xfrm>
          <a:prstGeom prst="rect">
            <a:avLst/>
          </a:prstGeom>
          <a:noFill/>
          <a:ln>
            <a:noFill/>
          </a:ln>
        </p:spPr>
        <p:txBody>
          <a:bodyPr spcFirstLastPara="1" wrap="square" lIns="91425" tIns="45700" rIns="91425" bIns="45700" anchor="ctr" anchorCtr="0">
            <a:normAutofit fontScale="90000"/>
          </a:bodyPr>
          <a:lstStyle/>
          <a:p>
            <a:pPr marL="0" lvl="0" indent="0" algn="l" rtl="0">
              <a:spcBef>
                <a:spcPts val="0"/>
              </a:spcBef>
              <a:spcAft>
                <a:spcPts val="0"/>
              </a:spcAft>
              <a:buClr>
                <a:schemeClr val="dk2"/>
              </a:buClr>
              <a:buSzPts val="4000"/>
              <a:buFont typeface="Arial"/>
              <a:buNone/>
            </a:pPr>
            <a:r>
              <a:rPr lang="en-US" sz="5400" dirty="0"/>
              <a:t>SECTION D: </a:t>
            </a:r>
            <a:r>
              <a:rPr lang="en-US" dirty="0"/>
              <a:t>Question D-3 </a:t>
            </a:r>
            <a:br>
              <a:rPr lang="en-US" dirty="0"/>
            </a:br>
            <a:r>
              <a:rPr lang="en-US" sz="2700" b="1" dirty="0">
                <a:solidFill>
                  <a:schemeClr val="tx1"/>
                </a:solidFill>
              </a:rPr>
              <a:t>How Should Reparations Be Provided?</a:t>
            </a:r>
            <a:endParaRPr sz="2700" dirty="0"/>
          </a:p>
        </p:txBody>
      </p:sp>
      <p:sp>
        <p:nvSpPr>
          <p:cNvPr id="301" name="Google Shape;301;g2e821feb59f_0_118"/>
          <p:cNvSpPr txBox="1">
            <a:spLocks noGrp="1"/>
          </p:cNvSpPr>
          <p:nvPr>
            <p:ph type="body" idx="1"/>
          </p:nvPr>
        </p:nvSpPr>
        <p:spPr>
          <a:xfrm>
            <a:off x="457200" y="1737360"/>
            <a:ext cx="8229600" cy="4048190"/>
          </a:xfrm>
          <a:prstGeom prst="rect">
            <a:avLst/>
          </a:prstGeom>
          <a:noFill/>
          <a:ln>
            <a:noFill/>
          </a:ln>
        </p:spPr>
        <p:txBody>
          <a:bodyPr spcFirstLastPara="1" wrap="square" lIns="91425" tIns="45700" rIns="91425" bIns="45700" anchor="t" anchorCtr="0">
            <a:normAutofit fontScale="25000" lnSpcReduction="20000"/>
          </a:bodyPr>
          <a:lstStyle/>
          <a:p>
            <a:pPr marL="0" lvl="0" indent="0" algn="l" rtl="0">
              <a:spcBef>
                <a:spcPts val="0"/>
              </a:spcBef>
              <a:spcAft>
                <a:spcPts val="0"/>
              </a:spcAft>
              <a:buNone/>
            </a:pPr>
            <a:r>
              <a:rPr lang="en-US" sz="9600" b="1" dirty="0">
                <a:solidFill>
                  <a:srgbClr val="000000"/>
                </a:solidFill>
              </a:rPr>
              <a:t>Questions D-2 through D-6:</a:t>
            </a:r>
            <a:r>
              <a:rPr lang="en-US" sz="9600" dirty="0">
                <a:solidFill>
                  <a:srgbClr val="000000"/>
                </a:solidFill>
              </a:rPr>
              <a:t> Should the following levels of government and other organizations participate in efforts to redress the harms caused to whichever group is identified in Question B as the rightful recipients?</a:t>
            </a:r>
            <a:endParaRPr sz="9600" dirty="0"/>
          </a:p>
          <a:p>
            <a:pPr marL="0" lvl="0" indent="0" algn="l" rtl="0">
              <a:spcBef>
                <a:spcPts val="0"/>
              </a:spcBef>
              <a:spcAft>
                <a:spcPts val="0"/>
              </a:spcAft>
              <a:buNone/>
            </a:pPr>
            <a:endParaRPr sz="9600" dirty="0"/>
          </a:p>
          <a:p>
            <a:pPr marL="0" lvl="0" indent="0" algn="l" rtl="0">
              <a:spcBef>
                <a:spcPts val="0"/>
              </a:spcBef>
              <a:spcAft>
                <a:spcPts val="0"/>
              </a:spcAft>
              <a:buNone/>
            </a:pPr>
            <a:r>
              <a:rPr lang="en-US" sz="9600" b="1" dirty="0"/>
              <a:t>Question D-3: </a:t>
            </a:r>
            <a:r>
              <a:rPr lang="en-US" sz="9600" dirty="0"/>
              <a:t>State governments</a:t>
            </a:r>
            <a:endParaRPr sz="9600" dirty="0"/>
          </a:p>
          <a:p>
            <a:pPr marL="0" lvl="0" indent="0" algn="l" rtl="0">
              <a:spcBef>
                <a:spcPts val="480"/>
              </a:spcBef>
              <a:spcAft>
                <a:spcPts val="0"/>
              </a:spcAft>
              <a:buSzPts val="510"/>
              <a:buNone/>
            </a:pPr>
            <a:endParaRPr sz="9600" dirty="0"/>
          </a:p>
          <a:p>
            <a:pPr marL="0" lvl="0" indent="0" algn="l" rtl="0">
              <a:spcBef>
                <a:spcPts val="480"/>
              </a:spcBef>
              <a:spcAft>
                <a:spcPts val="0"/>
              </a:spcAft>
              <a:buSzPts val="510"/>
              <a:buNone/>
            </a:pPr>
            <a:r>
              <a:rPr lang="en-US" sz="9600" dirty="0"/>
              <a:t>☐Yes		☐No		☐No consensus</a:t>
            </a:r>
            <a:endParaRPr sz="9600" dirty="0"/>
          </a:p>
          <a:p>
            <a:pPr marL="0" lvl="0" indent="0" algn="l" rtl="0">
              <a:spcBef>
                <a:spcPts val="480"/>
              </a:spcBef>
              <a:spcAft>
                <a:spcPts val="0"/>
              </a:spcAft>
              <a:buSzPts val="510"/>
              <a:buNone/>
            </a:pPr>
            <a:endParaRPr sz="8262" dirty="0"/>
          </a:p>
          <a:p>
            <a:pPr marL="0" lvl="0" indent="0" algn="l" rtl="0">
              <a:spcBef>
                <a:spcPts val="480"/>
              </a:spcBef>
              <a:spcAft>
                <a:spcPts val="0"/>
              </a:spcAft>
              <a:buNone/>
            </a:pPr>
            <a:r>
              <a:rPr lang="en-US" sz="9600" b="1" dirty="0">
                <a:solidFill>
                  <a:srgbClr val="000000"/>
                </a:solidFill>
                <a:latin typeface="Calibri"/>
                <a:ea typeface="Calibri"/>
                <a:cs typeface="Calibri"/>
                <a:sym typeface="Calibri"/>
              </a:rPr>
              <a:t>Points of View: </a:t>
            </a:r>
            <a:r>
              <a:rPr lang="en-US" sz="9600" dirty="0">
                <a:solidFill>
                  <a:srgbClr val="000000"/>
                </a:solidFill>
                <a:latin typeface="Calibri"/>
                <a:ea typeface="Calibri"/>
                <a:cs typeface="Calibri"/>
                <a:sym typeface="Calibri"/>
              </a:rPr>
              <a:t> </a:t>
            </a:r>
            <a:endParaRPr sz="9600" dirty="0">
              <a:solidFill>
                <a:srgbClr val="000000"/>
              </a:solidFill>
              <a:latin typeface="Calibri"/>
              <a:ea typeface="Calibri"/>
              <a:cs typeface="Calibri"/>
              <a:sym typeface="Calibri"/>
            </a:endParaRPr>
          </a:p>
          <a:p>
            <a:pPr marL="457200" lvl="0" indent="-381000" algn="l" rtl="0">
              <a:spcBef>
                <a:spcPts val="0"/>
              </a:spcBef>
              <a:spcAft>
                <a:spcPts val="0"/>
              </a:spcAft>
              <a:buSzPct val="100000"/>
              <a:buFont typeface="Calibri"/>
              <a:buChar char="•"/>
            </a:pPr>
            <a:r>
              <a:rPr lang="en-US" sz="9600" u="sng" dirty="0">
                <a:solidFill>
                  <a:schemeClr val="hlink"/>
                </a:solidFill>
                <a:latin typeface="Calibri"/>
                <a:ea typeface="Calibri"/>
                <a:cs typeface="Calibri"/>
                <a:sym typeface="Calibri"/>
                <a:hlinkClick r:id="rId3"/>
              </a:rPr>
              <a:t>See page 18  of the full study guide for complete viewpoints and references.</a:t>
            </a:r>
            <a:endParaRPr sz="9600" b="1" dirty="0">
              <a:solidFill>
                <a:srgbClr val="000000"/>
              </a:solidFill>
            </a:endParaRPr>
          </a:p>
          <a:p>
            <a:pPr marL="0" lvl="0" indent="0" algn="l" rtl="0">
              <a:spcBef>
                <a:spcPts val="480"/>
              </a:spcBef>
              <a:spcAft>
                <a:spcPts val="0"/>
              </a:spcAft>
              <a:buNone/>
            </a:pPr>
            <a:endParaRPr sz="8262" b="1" dirty="0"/>
          </a:p>
          <a:p>
            <a:pPr marL="0" lvl="0" indent="0" algn="l" rtl="0">
              <a:spcBef>
                <a:spcPts val="480"/>
              </a:spcBef>
              <a:spcAft>
                <a:spcPts val="0"/>
              </a:spcAft>
              <a:buNone/>
            </a:pPr>
            <a:endParaRPr dirty="0"/>
          </a:p>
          <a:p>
            <a:pPr marL="0" lvl="0" indent="0" algn="l" rtl="0">
              <a:spcBef>
                <a:spcPts val="480"/>
              </a:spcBef>
              <a:spcAft>
                <a:spcPts val="0"/>
              </a:spcAft>
              <a:buSzPct val="85000"/>
              <a:buNone/>
            </a:pPr>
            <a:endParaRPr dirty="0"/>
          </a:p>
        </p:txBody>
      </p:sp>
      <p:sp>
        <p:nvSpPr>
          <p:cNvPr id="302" name="Google Shape;302;g2e821feb59f_0_118"/>
          <p:cNvSpPr txBox="1">
            <a:spLocks noGrp="1"/>
          </p:cNvSpPr>
          <p:nvPr>
            <p:ph type="sldNum" idx="12"/>
          </p:nvPr>
        </p:nvSpPr>
        <p:spPr>
          <a:xfrm>
            <a:off x="7620000" y="18288"/>
            <a:ext cx="1066800" cy="329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24</a:t>
            </a:fld>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06"/>
        <p:cNvGrpSpPr/>
        <p:nvPr/>
      </p:nvGrpSpPr>
      <p:grpSpPr>
        <a:xfrm>
          <a:off x="0" y="0"/>
          <a:ext cx="0" cy="0"/>
          <a:chOff x="0" y="0"/>
          <a:chExt cx="0" cy="0"/>
        </a:xfrm>
      </p:grpSpPr>
      <p:sp>
        <p:nvSpPr>
          <p:cNvPr id="307" name="Google Shape;307;g2e821feb59f_0_124"/>
          <p:cNvSpPr txBox="1">
            <a:spLocks noGrp="1"/>
          </p:cNvSpPr>
          <p:nvPr>
            <p:ph type="title"/>
          </p:nvPr>
        </p:nvSpPr>
        <p:spPr>
          <a:xfrm>
            <a:off x="457200" y="269328"/>
            <a:ext cx="8229600" cy="788122"/>
          </a:xfrm>
          <a:prstGeom prst="rect">
            <a:avLst/>
          </a:prstGeom>
          <a:noFill/>
          <a:ln>
            <a:noFill/>
          </a:ln>
        </p:spPr>
        <p:txBody>
          <a:bodyPr spcFirstLastPara="1" wrap="square" lIns="91425" tIns="45700" rIns="91425" bIns="45700" anchor="ctr" anchorCtr="0">
            <a:normAutofit fontScale="90000"/>
          </a:bodyPr>
          <a:lstStyle/>
          <a:p>
            <a:pPr marL="0" lvl="0" indent="0" algn="l" rtl="0">
              <a:spcBef>
                <a:spcPts val="0"/>
              </a:spcBef>
              <a:spcAft>
                <a:spcPts val="0"/>
              </a:spcAft>
              <a:buClr>
                <a:schemeClr val="dk2"/>
              </a:buClr>
              <a:buSzPts val="4000"/>
              <a:buFont typeface="Arial"/>
              <a:buNone/>
            </a:pPr>
            <a:r>
              <a:rPr lang="en-US" sz="5400" dirty="0"/>
              <a:t>SECTION D: </a:t>
            </a:r>
            <a:r>
              <a:rPr lang="en-US" dirty="0"/>
              <a:t>Question D-4</a:t>
            </a:r>
            <a:br>
              <a:rPr lang="en-US" dirty="0"/>
            </a:br>
            <a:r>
              <a:rPr lang="en-US" sz="2700" b="1" dirty="0">
                <a:solidFill>
                  <a:schemeClr val="tx1"/>
                </a:solidFill>
              </a:rPr>
              <a:t>How Should Reparations Be Provided?</a:t>
            </a:r>
            <a:r>
              <a:rPr lang="en-US" sz="2700" dirty="0"/>
              <a:t> </a:t>
            </a:r>
            <a:endParaRPr sz="2700" dirty="0"/>
          </a:p>
        </p:txBody>
      </p:sp>
      <p:sp>
        <p:nvSpPr>
          <p:cNvPr id="308" name="Google Shape;308;g2e821feb59f_0_124"/>
          <p:cNvSpPr txBox="1">
            <a:spLocks noGrp="1"/>
          </p:cNvSpPr>
          <p:nvPr>
            <p:ph type="body" idx="1"/>
          </p:nvPr>
        </p:nvSpPr>
        <p:spPr>
          <a:xfrm>
            <a:off x="457200" y="1711234"/>
            <a:ext cx="8229600" cy="4089316"/>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2000" b="1" dirty="0">
                <a:solidFill>
                  <a:srgbClr val="000000"/>
                </a:solidFill>
              </a:rPr>
              <a:t>Questions D-2 through D-6:</a:t>
            </a:r>
            <a:r>
              <a:rPr lang="en-US" sz="2000" dirty="0">
                <a:solidFill>
                  <a:srgbClr val="000000"/>
                </a:solidFill>
              </a:rPr>
              <a:t> Should the following levels of government and other organizations participate in efforts to redress the harms caused to whichever group is identified in Question B as the rightful recipients?</a:t>
            </a:r>
            <a:endParaRPr sz="2000" dirty="0"/>
          </a:p>
          <a:p>
            <a:pPr marL="0" lvl="0" indent="0" algn="l" rtl="0">
              <a:spcBef>
                <a:spcPts val="0"/>
              </a:spcBef>
              <a:spcAft>
                <a:spcPts val="0"/>
              </a:spcAft>
              <a:buNone/>
            </a:pPr>
            <a:endParaRPr sz="2000" b="1" dirty="0"/>
          </a:p>
          <a:p>
            <a:pPr marL="0" lvl="0" indent="0" algn="l" rtl="0">
              <a:spcBef>
                <a:spcPts val="0"/>
              </a:spcBef>
              <a:spcAft>
                <a:spcPts val="0"/>
              </a:spcAft>
              <a:buNone/>
            </a:pPr>
            <a:r>
              <a:rPr lang="en-US" sz="2000" b="1" dirty="0"/>
              <a:t>Question D-4: </a:t>
            </a:r>
            <a:r>
              <a:rPr lang="en-US" sz="2000" dirty="0"/>
              <a:t>Local governments</a:t>
            </a:r>
            <a:endParaRPr sz="2000" dirty="0"/>
          </a:p>
          <a:p>
            <a:pPr marL="0" lvl="0" indent="0" algn="l" rtl="0">
              <a:spcBef>
                <a:spcPts val="480"/>
              </a:spcBef>
              <a:spcAft>
                <a:spcPts val="0"/>
              </a:spcAft>
              <a:buSzPts val="2040"/>
              <a:buNone/>
            </a:pPr>
            <a:endParaRPr sz="2000" dirty="0"/>
          </a:p>
          <a:p>
            <a:pPr marL="0" lvl="0" indent="0" algn="l" rtl="0">
              <a:spcBef>
                <a:spcPts val="480"/>
              </a:spcBef>
              <a:spcAft>
                <a:spcPts val="0"/>
              </a:spcAft>
              <a:buSzPts val="2040"/>
              <a:buNone/>
            </a:pPr>
            <a:r>
              <a:rPr lang="en-US" sz="2000" dirty="0"/>
              <a:t>☐Yes		☐No		☐No consensus</a:t>
            </a:r>
            <a:endParaRPr sz="2000" dirty="0"/>
          </a:p>
          <a:p>
            <a:pPr marL="0" lvl="0" indent="0" algn="l" rtl="0">
              <a:spcBef>
                <a:spcPts val="480"/>
              </a:spcBef>
              <a:spcAft>
                <a:spcPts val="0"/>
              </a:spcAft>
              <a:buSzPts val="2040"/>
              <a:buNone/>
            </a:pPr>
            <a:endParaRPr sz="2000" dirty="0"/>
          </a:p>
          <a:p>
            <a:pPr marL="0" lvl="0" indent="0" algn="l" rtl="0">
              <a:spcBef>
                <a:spcPts val="480"/>
              </a:spcBef>
              <a:spcAft>
                <a:spcPts val="0"/>
              </a:spcAft>
              <a:buNone/>
            </a:pPr>
            <a:r>
              <a:rPr lang="en-US" sz="2000" b="1" dirty="0">
                <a:solidFill>
                  <a:srgbClr val="000000"/>
                </a:solidFill>
                <a:latin typeface="Calibri"/>
                <a:ea typeface="Calibri"/>
                <a:cs typeface="Calibri"/>
                <a:sym typeface="Calibri"/>
              </a:rPr>
              <a:t>Points of View: </a:t>
            </a:r>
            <a:r>
              <a:rPr lang="en-US" sz="2000" dirty="0">
                <a:solidFill>
                  <a:srgbClr val="000000"/>
                </a:solidFill>
                <a:latin typeface="Calibri"/>
                <a:ea typeface="Calibri"/>
                <a:cs typeface="Calibri"/>
                <a:sym typeface="Calibri"/>
              </a:rPr>
              <a:t> </a:t>
            </a:r>
            <a:endParaRPr sz="2000" dirty="0">
              <a:solidFill>
                <a:srgbClr val="000000"/>
              </a:solidFill>
              <a:latin typeface="Calibri"/>
              <a:ea typeface="Calibri"/>
              <a:cs typeface="Calibri"/>
              <a:sym typeface="Calibri"/>
            </a:endParaRPr>
          </a:p>
          <a:p>
            <a:pPr marL="457200" lvl="0" indent="-355600" algn="l" rtl="0">
              <a:spcBef>
                <a:spcPts val="0"/>
              </a:spcBef>
              <a:spcAft>
                <a:spcPts val="0"/>
              </a:spcAft>
              <a:buSzPts val="2000"/>
              <a:buFont typeface="Calibri"/>
              <a:buChar char="•"/>
            </a:pPr>
            <a:r>
              <a:rPr lang="en-US" sz="2000" u="sng" dirty="0">
                <a:solidFill>
                  <a:schemeClr val="hlink"/>
                </a:solidFill>
                <a:latin typeface="Calibri"/>
                <a:ea typeface="Calibri"/>
                <a:cs typeface="Calibri"/>
                <a:sym typeface="Calibri"/>
                <a:hlinkClick r:id="rId3"/>
              </a:rPr>
              <a:t>See page 18 of the full study guide for complete viewpoints and references.</a:t>
            </a:r>
            <a:endParaRPr sz="2000" b="1" dirty="0">
              <a:solidFill>
                <a:srgbClr val="000000"/>
              </a:solidFill>
            </a:endParaRPr>
          </a:p>
          <a:p>
            <a:pPr marL="0" lvl="0" indent="0" algn="l" rtl="0">
              <a:spcBef>
                <a:spcPts val="480"/>
              </a:spcBef>
              <a:spcAft>
                <a:spcPts val="0"/>
              </a:spcAft>
              <a:buNone/>
            </a:pPr>
            <a:endParaRPr b="1" dirty="0"/>
          </a:p>
          <a:p>
            <a:pPr marL="0" lvl="0" indent="0" algn="l" rtl="0">
              <a:spcBef>
                <a:spcPts val="480"/>
              </a:spcBef>
              <a:spcAft>
                <a:spcPts val="0"/>
              </a:spcAft>
              <a:buSzPts val="2040"/>
              <a:buNone/>
            </a:pPr>
            <a:endParaRPr dirty="0"/>
          </a:p>
        </p:txBody>
      </p:sp>
      <p:sp>
        <p:nvSpPr>
          <p:cNvPr id="309" name="Google Shape;309;g2e821feb59f_0_124"/>
          <p:cNvSpPr txBox="1">
            <a:spLocks noGrp="1"/>
          </p:cNvSpPr>
          <p:nvPr>
            <p:ph type="sldNum" idx="12"/>
          </p:nvPr>
        </p:nvSpPr>
        <p:spPr>
          <a:xfrm>
            <a:off x="7620000" y="18288"/>
            <a:ext cx="1066800" cy="329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25</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13"/>
        <p:cNvGrpSpPr/>
        <p:nvPr/>
      </p:nvGrpSpPr>
      <p:grpSpPr>
        <a:xfrm>
          <a:off x="0" y="0"/>
          <a:ext cx="0" cy="0"/>
          <a:chOff x="0" y="0"/>
          <a:chExt cx="0" cy="0"/>
        </a:xfrm>
      </p:grpSpPr>
      <p:sp>
        <p:nvSpPr>
          <p:cNvPr id="314" name="Google Shape;314;g2f182665d7f_0_0"/>
          <p:cNvSpPr txBox="1">
            <a:spLocks noGrp="1"/>
          </p:cNvSpPr>
          <p:nvPr>
            <p:ph type="title"/>
          </p:nvPr>
        </p:nvSpPr>
        <p:spPr>
          <a:xfrm>
            <a:off x="457200" y="269328"/>
            <a:ext cx="8229600" cy="880203"/>
          </a:xfrm>
          <a:prstGeom prst="rect">
            <a:avLst/>
          </a:prstGeom>
          <a:noFill/>
          <a:ln>
            <a:noFill/>
          </a:ln>
        </p:spPr>
        <p:txBody>
          <a:bodyPr spcFirstLastPara="1" wrap="square" lIns="91425" tIns="45700" rIns="91425" bIns="45700" anchor="ctr" anchorCtr="0">
            <a:normAutofit fontScale="90000"/>
          </a:bodyPr>
          <a:lstStyle/>
          <a:p>
            <a:pPr marL="0" lvl="0" indent="0" algn="l" rtl="0">
              <a:spcBef>
                <a:spcPts val="0"/>
              </a:spcBef>
              <a:spcAft>
                <a:spcPts val="0"/>
              </a:spcAft>
              <a:buClr>
                <a:schemeClr val="dk2"/>
              </a:buClr>
              <a:buSzPts val="4000"/>
              <a:buFont typeface="Arial"/>
              <a:buNone/>
            </a:pPr>
            <a:r>
              <a:rPr lang="en-US" sz="5400" dirty="0"/>
              <a:t>SECTION D: </a:t>
            </a:r>
            <a:r>
              <a:rPr lang="en-US" dirty="0"/>
              <a:t>Question D-5</a:t>
            </a:r>
            <a:br>
              <a:rPr lang="en-US" dirty="0"/>
            </a:br>
            <a:r>
              <a:rPr lang="en-US" sz="2700" b="1" dirty="0">
                <a:solidFill>
                  <a:schemeClr val="tx1"/>
                </a:solidFill>
              </a:rPr>
              <a:t>How Should Reparations Be Provided?</a:t>
            </a:r>
            <a:r>
              <a:rPr lang="en-US" sz="2700" dirty="0"/>
              <a:t> </a:t>
            </a:r>
            <a:endParaRPr sz="2700" dirty="0"/>
          </a:p>
        </p:txBody>
      </p:sp>
      <p:sp>
        <p:nvSpPr>
          <p:cNvPr id="315" name="Google Shape;315;g2f182665d7f_0_0"/>
          <p:cNvSpPr txBox="1">
            <a:spLocks noGrp="1"/>
          </p:cNvSpPr>
          <p:nvPr>
            <p:ph type="body" idx="1"/>
          </p:nvPr>
        </p:nvSpPr>
        <p:spPr>
          <a:xfrm>
            <a:off x="457200" y="1750422"/>
            <a:ext cx="8229600" cy="405012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358"/>
              <a:buNone/>
            </a:pPr>
            <a:r>
              <a:rPr lang="en-US" sz="2050" b="1" dirty="0">
                <a:solidFill>
                  <a:srgbClr val="000000"/>
                </a:solidFill>
              </a:rPr>
              <a:t>Questions D-2 through D-6: </a:t>
            </a:r>
            <a:r>
              <a:rPr lang="en-US" sz="2050" dirty="0">
                <a:solidFill>
                  <a:srgbClr val="000000"/>
                </a:solidFill>
              </a:rPr>
              <a:t>Should the following levels of government and other organizations participate in efforts to redress the harms caused to whichever group is identified in Section B as the rightful recipients? </a:t>
            </a:r>
            <a:endParaRPr sz="2050" dirty="0"/>
          </a:p>
          <a:p>
            <a:pPr marL="0" lvl="0" indent="0" algn="l" rtl="0">
              <a:spcBef>
                <a:spcPts val="0"/>
              </a:spcBef>
              <a:spcAft>
                <a:spcPts val="0"/>
              </a:spcAft>
              <a:buSzPts val="358"/>
              <a:buNone/>
            </a:pPr>
            <a:endParaRPr sz="2050" dirty="0"/>
          </a:p>
          <a:p>
            <a:pPr marL="0" lvl="0" indent="0" algn="l" rtl="0">
              <a:spcBef>
                <a:spcPts val="0"/>
              </a:spcBef>
              <a:spcAft>
                <a:spcPts val="0"/>
              </a:spcAft>
              <a:buSzPts val="358"/>
              <a:buNone/>
            </a:pPr>
            <a:r>
              <a:rPr lang="en-US" sz="2050" b="1" dirty="0"/>
              <a:t>D-5: Business enterprises</a:t>
            </a:r>
            <a:endParaRPr sz="2050" b="1" dirty="0"/>
          </a:p>
          <a:p>
            <a:pPr marL="0" lvl="0" indent="0" algn="l" rtl="0">
              <a:spcBef>
                <a:spcPts val="480"/>
              </a:spcBef>
              <a:spcAft>
                <a:spcPts val="0"/>
              </a:spcAft>
              <a:buSzPts val="663"/>
              <a:buNone/>
            </a:pPr>
            <a:endParaRPr sz="2050" dirty="0"/>
          </a:p>
          <a:p>
            <a:pPr marL="0" lvl="0" indent="0" algn="l" rtl="0">
              <a:spcBef>
                <a:spcPts val="480"/>
              </a:spcBef>
              <a:spcAft>
                <a:spcPts val="0"/>
              </a:spcAft>
              <a:buSzPts val="663"/>
              <a:buNone/>
            </a:pPr>
            <a:r>
              <a:rPr lang="en-US" sz="2050" dirty="0"/>
              <a:t>☐Yes		☐No		☐No consensus</a:t>
            </a:r>
            <a:endParaRPr sz="2050" dirty="0"/>
          </a:p>
          <a:p>
            <a:pPr marL="0" lvl="0" indent="0" algn="l" rtl="0">
              <a:spcBef>
                <a:spcPts val="480"/>
              </a:spcBef>
              <a:spcAft>
                <a:spcPts val="0"/>
              </a:spcAft>
              <a:buSzPts val="663"/>
              <a:buNone/>
            </a:pPr>
            <a:endParaRPr sz="2050" dirty="0"/>
          </a:p>
          <a:p>
            <a:pPr marL="0" lvl="0" indent="0" algn="l" rtl="0">
              <a:spcBef>
                <a:spcPts val="480"/>
              </a:spcBef>
              <a:spcAft>
                <a:spcPts val="0"/>
              </a:spcAft>
              <a:buSzPts val="358"/>
              <a:buNone/>
            </a:pPr>
            <a:r>
              <a:rPr lang="en-US" sz="2050" b="1" dirty="0">
                <a:solidFill>
                  <a:srgbClr val="000000"/>
                </a:solidFill>
                <a:latin typeface="Calibri"/>
                <a:ea typeface="Calibri"/>
                <a:cs typeface="Calibri"/>
                <a:sym typeface="Calibri"/>
              </a:rPr>
              <a:t>Points of View: </a:t>
            </a:r>
            <a:r>
              <a:rPr lang="en-US" sz="2050" dirty="0">
                <a:solidFill>
                  <a:srgbClr val="000000"/>
                </a:solidFill>
                <a:latin typeface="Calibri"/>
                <a:ea typeface="Calibri"/>
                <a:cs typeface="Calibri"/>
                <a:sym typeface="Calibri"/>
              </a:rPr>
              <a:t> </a:t>
            </a:r>
            <a:endParaRPr sz="2050" dirty="0">
              <a:solidFill>
                <a:srgbClr val="000000"/>
              </a:solidFill>
              <a:latin typeface="Calibri"/>
              <a:ea typeface="Calibri"/>
              <a:cs typeface="Calibri"/>
              <a:sym typeface="Calibri"/>
            </a:endParaRPr>
          </a:p>
          <a:p>
            <a:pPr marL="457200" lvl="0" indent="-358775" algn="l" rtl="0">
              <a:spcBef>
                <a:spcPts val="0"/>
              </a:spcBef>
              <a:spcAft>
                <a:spcPts val="0"/>
              </a:spcAft>
              <a:buSzPts val="2050"/>
              <a:buFont typeface="Calibri"/>
              <a:buChar char="•"/>
            </a:pPr>
            <a:r>
              <a:rPr lang="en-US" sz="2050" u="sng" dirty="0">
                <a:solidFill>
                  <a:schemeClr val="hlink"/>
                </a:solidFill>
                <a:latin typeface="Calibri"/>
                <a:ea typeface="Calibri"/>
                <a:cs typeface="Calibri"/>
                <a:sym typeface="Calibri"/>
                <a:hlinkClick r:id="rId3"/>
              </a:rPr>
              <a:t>See page 19 of the full study guide for complete viewpoints and references.</a:t>
            </a:r>
            <a:endParaRPr sz="2050" b="1" dirty="0">
              <a:solidFill>
                <a:srgbClr val="000000"/>
              </a:solidFill>
            </a:endParaRPr>
          </a:p>
          <a:p>
            <a:pPr marL="0" lvl="0" indent="0" algn="l" rtl="0">
              <a:spcBef>
                <a:spcPts val="480"/>
              </a:spcBef>
              <a:spcAft>
                <a:spcPts val="0"/>
              </a:spcAft>
              <a:buSzPts val="358"/>
              <a:buNone/>
            </a:pPr>
            <a:endParaRPr sz="1091" b="1" dirty="0"/>
          </a:p>
          <a:p>
            <a:pPr marL="0" lvl="0" indent="0" algn="l" rtl="0">
              <a:spcBef>
                <a:spcPts val="480"/>
              </a:spcBef>
              <a:spcAft>
                <a:spcPts val="0"/>
              </a:spcAft>
              <a:buSzPts val="663"/>
              <a:buNone/>
            </a:pPr>
            <a:endParaRPr sz="780" dirty="0"/>
          </a:p>
        </p:txBody>
      </p:sp>
      <p:sp>
        <p:nvSpPr>
          <p:cNvPr id="316" name="Google Shape;316;g2f182665d7f_0_0"/>
          <p:cNvSpPr txBox="1">
            <a:spLocks noGrp="1"/>
          </p:cNvSpPr>
          <p:nvPr>
            <p:ph type="sldNum" idx="12"/>
          </p:nvPr>
        </p:nvSpPr>
        <p:spPr>
          <a:xfrm>
            <a:off x="7620000" y="18288"/>
            <a:ext cx="1066800" cy="329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26</a:t>
            </a:fld>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320"/>
        <p:cNvGrpSpPr/>
        <p:nvPr/>
      </p:nvGrpSpPr>
      <p:grpSpPr>
        <a:xfrm>
          <a:off x="0" y="0"/>
          <a:ext cx="0" cy="0"/>
          <a:chOff x="0" y="0"/>
          <a:chExt cx="0" cy="0"/>
        </a:xfrm>
      </p:grpSpPr>
      <p:sp>
        <p:nvSpPr>
          <p:cNvPr id="321" name="Google Shape;321;g2e821feb59f_0_130"/>
          <p:cNvSpPr txBox="1">
            <a:spLocks noGrp="1"/>
          </p:cNvSpPr>
          <p:nvPr>
            <p:ph type="title"/>
          </p:nvPr>
        </p:nvSpPr>
        <p:spPr>
          <a:xfrm>
            <a:off x="457200" y="269328"/>
            <a:ext cx="8229600" cy="823222"/>
          </a:xfrm>
          <a:prstGeom prst="rect">
            <a:avLst/>
          </a:prstGeom>
          <a:noFill/>
          <a:ln>
            <a:noFill/>
          </a:ln>
        </p:spPr>
        <p:txBody>
          <a:bodyPr spcFirstLastPara="1" wrap="square" lIns="91425" tIns="45700" rIns="91425" bIns="45700" anchor="ctr" anchorCtr="0">
            <a:normAutofit fontScale="90000"/>
          </a:bodyPr>
          <a:lstStyle/>
          <a:p>
            <a:pPr marL="0" lvl="0" indent="0" algn="l" rtl="0">
              <a:spcBef>
                <a:spcPts val="0"/>
              </a:spcBef>
              <a:spcAft>
                <a:spcPts val="0"/>
              </a:spcAft>
              <a:buClr>
                <a:schemeClr val="dk2"/>
              </a:buClr>
              <a:buSzPts val="4000"/>
              <a:buFont typeface="Arial"/>
              <a:buNone/>
            </a:pPr>
            <a:r>
              <a:rPr lang="en-US" sz="5400" dirty="0"/>
              <a:t>SECTION D: </a:t>
            </a:r>
            <a:r>
              <a:rPr lang="en-US" dirty="0"/>
              <a:t>Question D-6</a:t>
            </a:r>
            <a:br>
              <a:rPr lang="en-US" dirty="0"/>
            </a:br>
            <a:r>
              <a:rPr lang="en-US" sz="2700" b="1" dirty="0">
                <a:solidFill>
                  <a:schemeClr val="tx1"/>
                </a:solidFill>
              </a:rPr>
              <a:t>How Should Reparations Be Provided?</a:t>
            </a:r>
            <a:r>
              <a:rPr lang="en-US" sz="2700" dirty="0"/>
              <a:t> </a:t>
            </a:r>
            <a:endParaRPr sz="2700" dirty="0"/>
          </a:p>
        </p:txBody>
      </p:sp>
      <p:sp>
        <p:nvSpPr>
          <p:cNvPr id="322" name="Google Shape;322;g2e821feb59f_0_130"/>
          <p:cNvSpPr txBox="1">
            <a:spLocks noGrp="1"/>
          </p:cNvSpPr>
          <p:nvPr>
            <p:ph type="body" idx="1"/>
          </p:nvPr>
        </p:nvSpPr>
        <p:spPr>
          <a:xfrm>
            <a:off x="457200" y="1672046"/>
            <a:ext cx="8229600" cy="4093404"/>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900" b="1" dirty="0"/>
              <a:t>Questions D-2 through D-6:</a:t>
            </a:r>
            <a:r>
              <a:rPr lang="en-US" sz="1900" dirty="0"/>
              <a:t> Should the following levels of government and other organizations participate in efforts to redress the harms caused to whichever group is identified in Section B as the rightful recipients? </a:t>
            </a:r>
            <a:endParaRPr sz="1900" dirty="0"/>
          </a:p>
          <a:p>
            <a:pPr marL="0" lvl="0" indent="0" algn="l" rtl="0">
              <a:spcBef>
                <a:spcPts val="0"/>
              </a:spcBef>
              <a:spcAft>
                <a:spcPts val="0"/>
              </a:spcAft>
              <a:buNone/>
            </a:pPr>
            <a:endParaRPr sz="1900" dirty="0"/>
          </a:p>
          <a:p>
            <a:pPr marL="0" lvl="0" indent="0" algn="l" rtl="0">
              <a:spcBef>
                <a:spcPts val="0"/>
              </a:spcBef>
              <a:spcAft>
                <a:spcPts val="0"/>
              </a:spcAft>
              <a:buNone/>
            </a:pPr>
            <a:r>
              <a:rPr lang="en-US" sz="1900" b="1" dirty="0"/>
              <a:t>Question D-6:</a:t>
            </a:r>
            <a:r>
              <a:rPr lang="en-US" sz="1900" dirty="0"/>
              <a:t> Other organizations (private institutions, universities, faith-based groups, etc.)</a:t>
            </a:r>
            <a:endParaRPr sz="1900" dirty="0"/>
          </a:p>
          <a:p>
            <a:pPr marL="0" lvl="0" indent="0" algn="l" rtl="0">
              <a:spcBef>
                <a:spcPts val="480"/>
              </a:spcBef>
              <a:spcAft>
                <a:spcPts val="0"/>
              </a:spcAft>
              <a:buSzPts val="2040"/>
              <a:buNone/>
            </a:pPr>
            <a:endParaRPr sz="1900" dirty="0"/>
          </a:p>
          <a:p>
            <a:pPr marL="0" lvl="0" indent="0" algn="l" rtl="0">
              <a:spcBef>
                <a:spcPts val="480"/>
              </a:spcBef>
              <a:spcAft>
                <a:spcPts val="0"/>
              </a:spcAft>
              <a:buSzPts val="2040"/>
              <a:buNone/>
            </a:pPr>
            <a:r>
              <a:rPr lang="en-US" sz="1900" dirty="0"/>
              <a:t>☐Yes		☐No		☐No consensus</a:t>
            </a:r>
            <a:endParaRPr sz="1900" dirty="0"/>
          </a:p>
          <a:p>
            <a:pPr marL="0" lvl="0" indent="0" algn="l" rtl="0">
              <a:spcBef>
                <a:spcPts val="480"/>
              </a:spcBef>
              <a:spcAft>
                <a:spcPts val="0"/>
              </a:spcAft>
              <a:buSzPts val="2040"/>
              <a:buNone/>
            </a:pPr>
            <a:endParaRPr sz="1900" dirty="0"/>
          </a:p>
          <a:p>
            <a:pPr marL="0" lvl="0" indent="0" algn="l" rtl="0">
              <a:spcBef>
                <a:spcPts val="480"/>
              </a:spcBef>
              <a:spcAft>
                <a:spcPts val="0"/>
              </a:spcAft>
              <a:buNone/>
            </a:pPr>
            <a:r>
              <a:rPr lang="en-US" sz="1900" b="1" dirty="0">
                <a:solidFill>
                  <a:srgbClr val="000000"/>
                </a:solidFill>
                <a:latin typeface="Calibri"/>
                <a:ea typeface="Calibri"/>
                <a:cs typeface="Calibri"/>
                <a:sym typeface="Calibri"/>
              </a:rPr>
              <a:t>Points of View: </a:t>
            </a:r>
            <a:r>
              <a:rPr lang="en-US" sz="1900" dirty="0">
                <a:solidFill>
                  <a:srgbClr val="000000"/>
                </a:solidFill>
                <a:latin typeface="Calibri"/>
                <a:ea typeface="Calibri"/>
                <a:cs typeface="Calibri"/>
                <a:sym typeface="Calibri"/>
              </a:rPr>
              <a:t> </a:t>
            </a:r>
            <a:endParaRPr sz="1900" dirty="0">
              <a:solidFill>
                <a:srgbClr val="000000"/>
              </a:solidFill>
              <a:latin typeface="Calibri"/>
              <a:ea typeface="Calibri"/>
              <a:cs typeface="Calibri"/>
              <a:sym typeface="Calibri"/>
            </a:endParaRPr>
          </a:p>
          <a:p>
            <a:pPr marL="457200" lvl="0" indent="-349250" algn="l" rtl="0">
              <a:spcBef>
                <a:spcPts val="0"/>
              </a:spcBef>
              <a:spcAft>
                <a:spcPts val="0"/>
              </a:spcAft>
              <a:buSzPts val="1900"/>
              <a:buFont typeface="Calibri"/>
              <a:buChar char="•"/>
            </a:pPr>
            <a:r>
              <a:rPr lang="en-US" sz="1900" u="sng" dirty="0">
                <a:solidFill>
                  <a:schemeClr val="hlink"/>
                </a:solidFill>
                <a:latin typeface="Calibri"/>
                <a:ea typeface="Calibri"/>
                <a:cs typeface="Calibri"/>
                <a:sym typeface="Calibri"/>
                <a:hlinkClick r:id="rId3"/>
              </a:rPr>
              <a:t>See page 20 of the full study guide for complete viewpoints and references.</a:t>
            </a:r>
            <a:endParaRPr sz="1900" b="1" dirty="0">
              <a:solidFill>
                <a:srgbClr val="000000"/>
              </a:solidFill>
            </a:endParaRPr>
          </a:p>
          <a:p>
            <a:pPr marL="0" lvl="0" indent="0" algn="l" rtl="0">
              <a:spcBef>
                <a:spcPts val="480"/>
              </a:spcBef>
              <a:spcAft>
                <a:spcPts val="0"/>
              </a:spcAft>
              <a:buNone/>
            </a:pPr>
            <a:endParaRPr sz="1900" b="1" dirty="0"/>
          </a:p>
          <a:p>
            <a:pPr marL="0" lvl="0" indent="0" algn="l" rtl="0">
              <a:spcBef>
                <a:spcPts val="480"/>
              </a:spcBef>
              <a:spcAft>
                <a:spcPts val="0"/>
              </a:spcAft>
              <a:buSzPts val="2040"/>
              <a:buNone/>
            </a:pPr>
            <a:endParaRPr dirty="0"/>
          </a:p>
        </p:txBody>
      </p:sp>
      <p:sp>
        <p:nvSpPr>
          <p:cNvPr id="323" name="Google Shape;323;g2e821feb59f_0_130"/>
          <p:cNvSpPr txBox="1">
            <a:spLocks noGrp="1"/>
          </p:cNvSpPr>
          <p:nvPr>
            <p:ph type="sldNum" idx="12"/>
          </p:nvPr>
        </p:nvSpPr>
        <p:spPr>
          <a:xfrm>
            <a:off x="7620000" y="18288"/>
            <a:ext cx="1066800" cy="329100"/>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27</a:t>
            </a:fld>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333"/>
        <p:cNvGrpSpPr/>
        <p:nvPr/>
      </p:nvGrpSpPr>
      <p:grpSpPr>
        <a:xfrm>
          <a:off x="0" y="0"/>
          <a:ext cx="0" cy="0"/>
          <a:chOff x="0" y="0"/>
          <a:chExt cx="0" cy="0"/>
        </a:xfrm>
      </p:grpSpPr>
      <p:sp>
        <p:nvSpPr>
          <p:cNvPr id="334" name="Google Shape;334;p44"/>
          <p:cNvSpPr txBox="1">
            <a:spLocks noGrp="1"/>
          </p:cNvSpPr>
          <p:nvPr>
            <p:ph type="title"/>
          </p:nvPr>
        </p:nvSpPr>
        <p:spPr>
          <a:xfrm>
            <a:off x="457200" y="269328"/>
            <a:ext cx="8229600" cy="9906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2"/>
              </a:buClr>
              <a:buSzPts val="4000"/>
              <a:buFont typeface="Arial"/>
              <a:buNone/>
            </a:pPr>
            <a:r>
              <a:rPr lang="en-US" sz="5400"/>
              <a:t>SECTION E: </a:t>
            </a:r>
            <a:r>
              <a:rPr lang="en-US"/>
              <a:t>Question E-1</a:t>
            </a:r>
            <a:endParaRPr/>
          </a:p>
        </p:txBody>
      </p:sp>
      <p:sp>
        <p:nvSpPr>
          <p:cNvPr id="335" name="Google Shape;335;p44"/>
          <p:cNvSpPr txBox="1">
            <a:spLocks noGrp="1"/>
          </p:cNvSpPr>
          <p:nvPr>
            <p:ph type="body" idx="1"/>
          </p:nvPr>
        </p:nvSpPr>
        <p:spPr>
          <a:xfrm>
            <a:off x="457200" y="1259927"/>
            <a:ext cx="8229600" cy="4876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dirty="0"/>
              <a:t>Question E-1: Should the LWVMA take a position in support of reparations? </a:t>
            </a:r>
            <a:endParaRPr dirty="0"/>
          </a:p>
          <a:p>
            <a:pPr marL="0" lvl="0" indent="0" algn="l" rtl="0">
              <a:spcBef>
                <a:spcPts val="0"/>
              </a:spcBef>
              <a:spcAft>
                <a:spcPts val="0"/>
              </a:spcAft>
              <a:buNone/>
            </a:pPr>
            <a:endParaRPr dirty="0"/>
          </a:p>
          <a:p>
            <a:pPr marL="0" lvl="0" indent="0" algn="l" rtl="0">
              <a:spcBef>
                <a:spcPts val="480"/>
              </a:spcBef>
              <a:spcAft>
                <a:spcPts val="0"/>
              </a:spcAft>
              <a:buClr>
                <a:srgbClr val="000000"/>
              </a:buClr>
              <a:buSzPts val="2040"/>
              <a:buFont typeface="Arial"/>
              <a:buNone/>
            </a:pPr>
            <a:r>
              <a:rPr lang="en-US" dirty="0"/>
              <a:t>☐Yes		☐No		☐No consensus</a:t>
            </a:r>
            <a:endParaRPr dirty="0"/>
          </a:p>
          <a:p>
            <a:pPr marL="0" lvl="0" indent="0" algn="l" rtl="0">
              <a:spcBef>
                <a:spcPts val="0"/>
              </a:spcBef>
              <a:spcAft>
                <a:spcPts val="0"/>
              </a:spcAft>
              <a:buNone/>
            </a:pPr>
            <a:endParaRPr dirty="0"/>
          </a:p>
          <a:p>
            <a:pPr marL="0" lvl="0" indent="0" algn="l" rtl="0">
              <a:spcBef>
                <a:spcPts val="480"/>
              </a:spcBef>
              <a:spcAft>
                <a:spcPts val="0"/>
              </a:spcAft>
              <a:buNone/>
            </a:pPr>
            <a:r>
              <a:rPr lang="en-US" b="1" dirty="0">
                <a:solidFill>
                  <a:srgbClr val="000000"/>
                </a:solidFill>
                <a:latin typeface="Calibri"/>
                <a:ea typeface="Calibri"/>
                <a:cs typeface="Calibri"/>
                <a:sym typeface="Calibri"/>
              </a:rPr>
              <a:t>Points of View: </a:t>
            </a:r>
            <a:r>
              <a:rPr lang="en-US" dirty="0">
                <a:solidFill>
                  <a:srgbClr val="000000"/>
                </a:solidFill>
                <a:latin typeface="Calibri"/>
                <a:ea typeface="Calibri"/>
                <a:cs typeface="Calibri"/>
                <a:sym typeface="Calibri"/>
              </a:rPr>
              <a:t> </a:t>
            </a:r>
            <a:endParaRPr dirty="0">
              <a:solidFill>
                <a:srgbClr val="000000"/>
              </a:solidFill>
              <a:latin typeface="Calibri"/>
              <a:ea typeface="Calibri"/>
              <a:cs typeface="Calibri"/>
              <a:sym typeface="Calibri"/>
            </a:endParaRPr>
          </a:p>
          <a:p>
            <a:pPr marL="457200" lvl="0" indent="-381000" algn="l" rtl="0">
              <a:spcBef>
                <a:spcPts val="0"/>
              </a:spcBef>
              <a:spcAft>
                <a:spcPts val="0"/>
              </a:spcAft>
              <a:buSzPts val="2400"/>
              <a:buFont typeface="Calibri"/>
              <a:buChar char="•"/>
            </a:pPr>
            <a:r>
              <a:rPr lang="en-US" u="sng" dirty="0">
                <a:solidFill>
                  <a:schemeClr val="hlink"/>
                </a:solidFill>
                <a:latin typeface="Calibri"/>
                <a:ea typeface="Calibri"/>
                <a:cs typeface="Calibri"/>
                <a:sym typeface="Calibri"/>
                <a:hlinkClick r:id="rId3"/>
              </a:rPr>
              <a:t>See page 22 of the full study guide for complete viewpoints and references.</a:t>
            </a:r>
            <a:endParaRPr dirty="0"/>
          </a:p>
          <a:p>
            <a:pPr marL="0" lvl="0" indent="0" algn="l" rtl="0">
              <a:spcBef>
                <a:spcPts val="480"/>
              </a:spcBef>
              <a:spcAft>
                <a:spcPts val="0"/>
              </a:spcAft>
              <a:buNone/>
            </a:pPr>
            <a:endParaRPr dirty="0">
              <a:solidFill>
                <a:srgbClr val="000000"/>
              </a:solidFill>
            </a:endParaRPr>
          </a:p>
          <a:p>
            <a:pPr marL="0" lvl="0" indent="0" algn="l" rtl="0">
              <a:spcBef>
                <a:spcPts val="0"/>
              </a:spcBef>
              <a:spcAft>
                <a:spcPts val="0"/>
              </a:spcAft>
              <a:buNone/>
            </a:pPr>
            <a:endParaRPr dirty="0"/>
          </a:p>
          <a:p>
            <a:pPr marL="0" lvl="0" indent="0" algn="l" rtl="0">
              <a:spcBef>
                <a:spcPts val="0"/>
              </a:spcBef>
              <a:spcAft>
                <a:spcPts val="0"/>
              </a:spcAft>
              <a:buSzPts val="2040"/>
              <a:buNone/>
            </a:pPr>
            <a:endParaRPr dirty="0"/>
          </a:p>
          <a:p>
            <a:pPr marL="0" lvl="0" indent="0" algn="l" rtl="0">
              <a:spcBef>
                <a:spcPts val="480"/>
              </a:spcBef>
              <a:spcAft>
                <a:spcPts val="0"/>
              </a:spcAft>
              <a:buSzPts val="2040"/>
              <a:buNone/>
            </a:pPr>
            <a:endParaRPr dirty="0"/>
          </a:p>
          <a:p>
            <a:pPr marL="0" lvl="0" indent="0" algn="l" rtl="0">
              <a:spcBef>
                <a:spcPts val="480"/>
              </a:spcBef>
              <a:spcAft>
                <a:spcPts val="0"/>
              </a:spcAft>
              <a:buSzPts val="2040"/>
              <a:buNone/>
            </a:pPr>
            <a:endParaRPr dirty="0"/>
          </a:p>
        </p:txBody>
      </p:sp>
      <p:sp>
        <p:nvSpPr>
          <p:cNvPr id="336" name="Google Shape;336;p44"/>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28</a:t>
            </a:fld>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Google Shape;342;p51"/>
          <p:cNvSpPr txBox="1">
            <a:spLocks noGrp="1"/>
          </p:cNvSpPr>
          <p:nvPr>
            <p:ph type="ctrTitle"/>
          </p:nvPr>
        </p:nvSpPr>
        <p:spPr>
          <a:xfrm>
            <a:off x="921450" y="448650"/>
            <a:ext cx="7301100" cy="797100"/>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Clr>
                <a:schemeClr val="dk2"/>
              </a:buClr>
              <a:buSzPts val="5400"/>
              <a:buFont typeface="Arial"/>
              <a:buNone/>
            </a:pPr>
            <a:r>
              <a:rPr lang="en-US" sz="2400" dirty="0"/>
              <a:t>Congratulations</a:t>
            </a:r>
            <a:r>
              <a:rPr lang="en-US" sz="24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3"/>
                  </a:ext>
                </a:extLst>
              </a:rPr>
              <a:t> </a:t>
            </a:r>
            <a:br>
              <a:rPr lang="en-US" sz="24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3"/>
                  </a:ext>
                </a:extLst>
              </a:rPr>
            </a:br>
            <a:r>
              <a:rPr lang="en-US" sz="2400" dirty="0">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3"/>
                  </a:ext>
                </a:extLst>
              </a:rPr>
              <a:t>And Thank You!</a:t>
            </a:r>
            <a:endParaRPr sz="2400" dirty="0"/>
          </a:p>
        </p:txBody>
      </p:sp>
      <p:sp>
        <p:nvSpPr>
          <p:cNvPr id="343" name="Google Shape;343;p51"/>
          <p:cNvSpPr txBox="1">
            <a:spLocks noGrp="1"/>
          </p:cNvSpPr>
          <p:nvPr>
            <p:ph type="subTitle" idx="1"/>
          </p:nvPr>
        </p:nvSpPr>
        <p:spPr>
          <a:xfrm>
            <a:off x="647700" y="1814100"/>
            <a:ext cx="7848600" cy="1614900"/>
          </a:xfrm>
          <a:prstGeom prst="rect">
            <a:avLst/>
          </a:prstGeom>
          <a:noFill/>
          <a:ln>
            <a:noFill/>
          </a:ln>
        </p:spPr>
        <p:txBody>
          <a:bodyPr spcFirstLastPara="1" wrap="square" lIns="91425" tIns="45700" rIns="91425" bIns="45700" anchor="t" anchorCtr="0">
            <a:noAutofit/>
          </a:bodyPr>
          <a:lstStyle/>
          <a:p>
            <a:pPr marL="0" lvl="0" indent="0" algn="ctr" rtl="0">
              <a:spcBef>
                <a:spcPts val="0"/>
              </a:spcBef>
              <a:spcAft>
                <a:spcPts val="0"/>
              </a:spcAft>
              <a:buSzPts val="2040"/>
              <a:buNone/>
            </a:pPr>
            <a:r>
              <a:rPr lang="en-US" sz="3000"/>
              <a:t>You have completed the consensus meeting.</a:t>
            </a:r>
            <a:endParaRPr sz="3000"/>
          </a:p>
          <a:p>
            <a:pPr marL="0" lvl="0" indent="0" algn="ctr" rtl="0">
              <a:spcBef>
                <a:spcPts val="480"/>
              </a:spcBef>
              <a:spcAft>
                <a:spcPts val="0"/>
              </a:spcAft>
              <a:buSzPts val="2040"/>
              <a:buNone/>
            </a:pPr>
            <a:r>
              <a:rPr lang="en-US" sz="3000"/>
              <a:t>We will report our consensus results </a:t>
            </a:r>
            <a:endParaRPr sz="3000"/>
          </a:p>
          <a:p>
            <a:pPr marL="0" lvl="0" indent="0" algn="ctr" rtl="0">
              <a:spcBef>
                <a:spcPts val="480"/>
              </a:spcBef>
              <a:spcAft>
                <a:spcPts val="0"/>
              </a:spcAft>
              <a:buSzPts val="2040"/>
              <a:buNone/>
            </a:pPr>
            <a:r>
              <a:rPr lang="en-US" sz="3000"/>
              <a:t>by </a:t>
            </a:r>
            <a:r>
              <a:rPr lang="en-US" sz="3000">
                <a:solidFill>
                  <a:srgbClr val="000000"/>
                </a:solidFill>
              </a:rPr>
              <a:t>March 7, 2025</a:t>
            </a:r>
            <a:r>
              <a:rPr lang="en-US" sz="3000"/>
              <a:t>. </a:t>
            </a:r>
            <a:endParaRPr sz="3000"/>
          </a:p>
        </p:txBody>
      </p:sp>
      <p:sp>
        <p:nvSpPr>
          <p:cNvPr id="344" name="Google Shape;344;p51"/>
          <p:cNvSpPr txBox="1"/>
          <p:nvPr/>
        </p:nvSpPr>
        <p:spPr>
          <a:xfrm>
            <a:off x="757950" y="4083025"/>
            <a:ext cx="7628100" cy="20172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US" sz="2400" i="1">
                <a:solidFill>
                  <a:schemeClr val="dk1"/>
                </a:solidFill>
                <a:latin typeface="Calibri"/>
                <a:ea typeface="Calibri"/>
                <a:cs typeface="Calibri"/>
                <a:sym typeface="Calibri"/>
              </a:rPr>
              <a:t>The Reverend Dr. Martin Luther King, Jr., reminds us, “Injustice anywhere is a threat to justice everywhere. We are caught in an inescapable network of mutuality, tied </a:t>
            </a:r>
            <a:endParaRPr sz="2400" i="1">
              <a:solidFill>
                <a:schemeClr val="dk1"/>
              </a:solidFill>
              <a:latin typeface="Calibri"/>
              <a:ea typeface="Calibri"/>
              <a:cs typeface="Calibri"/>
              <a:sym typeface="Calibri"/>
            </a:endParaRPr>
          </a:p>
          <a:p>
            <a:pPr marL="0" lvl="0" indent="0" algn="ctr" rtl="0">
              <a:spcBef>
                <a:spcPts val="0"/>
              </a:spcBef>
              <a:spcAft>
                <a:spcPts val="0"/>
              </a:spcAft>
              <a:buNone/>
            </a:pPr>
            <a:r>
              <a:rPr lang="en-US" sz="2400" i="1">
                <a:solidFill>
                  <a:schemeClr val="dk1"/>
                </a:solidFill>
                <a:latin typeface="Calibri"/>
                <a:ea typeface="Calibri"/>
                <a:cs typeface="Calibri"/>
                <a:sym typeface="Calibri"/>
              </a:rPr>
              <a:t>in a single garment of destiny. Whatever affects </a:t>
            </a:r>
            <a:endParaRPr sz="2400" i="1">
              <a:solidFill>
                <a:schemeClr val="dk1"/>
              </a:solidFill>
              <a:latin typeface="Calibri"/>
              <a:ea typeface="Calibri"/>
              <a:cs typeface="Calibri"/>
              <a:sym typeface="Calibri"/>
            </a:endParaRPr>
          </a:p>
          <a:p>
            <a:pPr marL="0" lvl="0" indent="0" algn="ctr" rtl="0">
              <a:spcBef>
                <a:spcPts val="0"/>
              </a:spcBef>
              <a:spcAft>
                <a:spcPts val="0"/>
              </a:spcAft>
              <a:buNone/>
            </a:pPr>
            <a:r>
              <a:rPr lang="en-US" sz="2400" i="1">
                <a:solidFill>
                  <a:schemeClr val="dk1"/>
                </a:solidFill>
                <a:latin typeface="Calibri"/>
                <a:ea typeface="Calibri"/>
                <a:cs typeface="Calibri"/>
                <a:sym typeface="Calibri"/>
              </a:rPr>
              <a:t>one directly, affects all indirectly.” </a:t>
            </a:r>
            <a:endParaRPr sz="2400" i="1">
              <a:solidFill>
                <a:schemeClr val="dk1"/>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4"/>
        <p:cNvGrpSpPr/>
        <p:nvPr/>
      </p:nvGrpSpPr>
      <p:grpSpPr>
        <a:xfrm>
          <a:off x="0" y="0"/>
          <a:ext cx="0" cy="0"/>
          <a:chOff x="0" y="0"/>
          <a:chExt cx="0" cy="0"/>
        </a:xfrm>
      </p:grpSpPr>
      <p:sp>
        <p:nvSpPr>
          <p:cNvPr id="115" name="Google Shape;115;p3"/>
          <p:cNvSpPr txBox="1">
            <a:spLocks noGrp="1"/>
          </p:cNvSpPr>
          <p:nvPr>
            <p:ph type="title"/>
          </p:nvPr>
        </p:nvSpPr>
        <p:spPr>
          <a:xfrm>
            <a:off x="457200" y="269328"/>
            <a:ext cx="8229600" cy="990600"/>
          </a:xfrm>
          <a:prstGeom prst="rect">
            <a:avLst/>
          </a:prstGeom>
          <a:noFill/>
          <a:ln>
            <a:noFill/>
          </a:ln>
        </p:spPr>
        <p:txBody>
          <a:bodyPr spcFirstLastPara="1" wrap="square" lIns="91425" tIns="45700" rIns="91425" bIns="45700" anchor="ctr" anchorCtr="0">
            <a:normAutofit/>
          </a:bodyPr>
          <a:lstStyle/>
          <a:p>
            <a:pPr marL="0" lvl="0" indent="0" algn="l" rtl="0">
              <a:spcBef>
                <a:spcPts val="0"/>
              </a:spcBef>
              <a:spcAft>
                <a:spcPts val="0"/>
              </a:spcAft>
              <a:buClr>
                <a:schemeClr val="dk2"/>
              </a:buClr>
              <a:buSzPts val="4000"/>
              <a:buFont typeface="Arial"/>
              <a:buNone/>
            </a:pPr>
            <a:r>
              <a:rPr lang="en-US"/>
              <a:t>What Is Consensus? </a:t>
            </a:r>
            <a:endParaRPr sz="1288"/>
          </a:p>
        </p:txBody>
      </p:sp>
      <p:sp>
        <p:nvSpPr>
          <p:cNvPr id="116" name="Google Shape;116;p3"/>
          <p:cNvSpPr txBox="1">
            <a:spLocks noGrp="1"/>
          </p:cNvSpPr>
          <p:nvPr>
            <p:ph type="body" idx="1"/>
          </p:nvPr>
        </p:nvSpPr>
        <p:spPr>
          <a:xfrm>
            <a:off x="457200" y="1424150"/>
            <a:ext cx="8229600" cy="4285500"/>
          </a:xfrm>
          <a:prstGeom prst="rect">
            <a:avLst/>
          </a:prstGeom>
          <a:noFill/>
          <a:ln>
            <a:noFill/>
          </a:ln>
        </p:spPr>
        <p:txBody>
          <a:bodyPr spcFirstLastPara="1" wrap="square" lIns="91425" tIns="45700" rIns="91425" bIns="45700" anchor="t" anchorCtr="0">
            <a:noAutofit/>
          </a:bodyPr>
          <a:lstStyle/>
          <a:p>
            <a:pPr marL="182880" lvl="0" indent="-243840" algn="l" rtl="0">
              <a:spcBef>
                <a:spcPts val="0"/>
              </a:spcBef>
              <a:spcAft>
                <a:spcPts val="0"/>
              </a:spcAft>
              <a:buSzPts val="3000"/>
              <a:buChar char="•"/>
            </a:pPr>
            <a:r>
              <a:rPr lang="en-US" dirty="0"/>
              <a:t>Collective opinion, general agreement </a:t>
            </a:r>
            <a:endParaRPr dirty="0"/>
          </a:p>
          <a:p>
            <a:pPr marL="182880" lvl="0" indent="-243840" algn="l" rtl="0">
              <a:spcBef>
                <a:spcPts val="480"/>
              </a:spcBef>
              <a:spcAft>
                <a:spcPts val="0"/>
              </a:spcAft>
              <a:buSzPts val="3000"/>
              <a:buChar char="•"/>
            </a:pPr>
            <a:r>
              <a:rPr lang="en-US" dirty="0"/>
              <a:t>Not a vote! </a:t>
            </a:r>
            <a:endParaRPr dirty="0"/>
          </a:p>
          <a:p>
            <a:pPr marL="182880" lvl="0" indent="-243840" algn="l" rtl="0">
              <a:spcBef>
                <a:spcPts val="480"/>
              </a:spcBef>
              <a:spcAft>
                <a:spcPts val="0"/>
              </a:spcAft>
              <a:buSzPts val="3000"/>
              <a:buChar char="•"/>
            </a:pPr>
            <a:r>
              <a:rPr lang="en-US" dirty="0"/>
              <a:t>Participation in a group discussion. </a:t>
            </a:r>
            <a:endParaRPr dirty="0"/>
          </a:p>
          <a:p>
            <a:pPr marL="182880" lvl="0" indent="-243840" algn="l" rtl="0">
              <a:spcBef>
                <a:spcPts val="480"/>
              </a:spcBef>
              <a:spcAft>
                <a:spcPts val="0"/>
              </a:spcAft>
              <a:buSzPts val="3000"/>
              <a:buChar char="•"/>
            </a:pPr>
            <a:r>
              <a:rPr lang="en-US" dirty="0"/>
              <a:t>Not a simple majority, nor is it unanimity, but refers to the overall “sense of the group.”</a:t>
            </a:r>
            <a:endParaRPr dirty="0"/>
          </a:p>
          <a:p>
            <a:pPr marL="182880" lvl="0" indent="-243840" algn="l" rtl="0">
              <a:spcBef>
                <a:spcPts val="480"/>
              </a:spcBef>
              <a:spcAft>
                <a:spcPts val="0"/>
              </a:spcAft>
              <a:buSzPts val="3000"/>
              <a:buChar char="•"/>
            </a:pPr>
            <a:r>
              <a:rPr lang="en-US" dirty="0"/>
              <a:t>No one person can block or create a consensus. </a:t>
            </a:r>
            <a:endParaRPr dirty="0"/>
          </a:p>
          <a:p>
            <a:pPr marL="182880" lvl="0" indent="-243840" algn="l" rtl="0">
              <a:spcBef>
                <a:spcPts val="480"/>
              </a:spcBef>
              <a:spcAft>
                <a:spcPts val="0"/>
              </a:spcAft>
              <a:buSzPts val="3000"/>
              <a:buChar char="•"/>
            </a:pPr>
            <a:r>
              <a:rPr lang="en-US" dirty="0"/>
              <a:t>“No Consensus” is an acceptable response</a:t>
            </a:r>
            <a:endParaRPr b="1" dirty="0"/>
          </a:p>
        </p:txBody>
      </p:sp>
      <p:sp>
        <p:nvSpPr>
          <p:cNvPr id="117" name="Google Shape;117;p3"/>
          <p:cNvSpPr txBox="1">
            <a:spLocks noGrp="1"/>
          </p:cNvSpPr>
          <p:nvPr>
            <p:ph type="sldNum" idx="12"/>
          </p:nvPr>
        </p:nvSpPr>
        <p:spPr>
          <a:xfrm>
            <a:off x="7620000" y="18288"/>
            <a:ext cx="1066800" cy="329184"/>
          </a:xfrm>
          <a:prstGeom prst="rect">
            <a:avLst/>
          </a:prstGeom>
          <a:noFill/>
          <a:ln>
            <a:noFill/>
          </a:ln>
        </p:spPr>
        <p:txBody>
          <a:bodyPr spcFirstLastPara="1" wrap="square" lIns="91425" tIns="45700" rIns="91425" bIns="45700" anchor="ctr"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53A5E-99E9-FC78-87D2-3757C09BCA6A}"/>
              </a:ext>
            </a:extLst>
          </p:cNvPr>
          <p:cNvSpPr>
            <a:spLocks noGrp="1"/>
          </p:cNvSpPr>
          <p:nvPr>
            <p:ph type="title"/>
          </p:nvPr>
        </p:nvSpPr>
        <p:spPr/>
        <p:txBody>
          <a:bodyPr>
            <a:normAutofit fontScale="90000"/>
          </a:bodyPr>
          <a:lstStyle/>
          <a:p>
            <a:r>
              <a:rPr lang="en-US" dirty="0"/>
              <a:t>LWV Wellesley </a:t>
            </a:r>
            <a:br>
              <a:rPr lang="en-US" dirty="0"/>
            </a:br>
            <a:r>
              <a:rPr lang="en-US" dirty="0"/>
              <a:t>Community Agreements</a:t>
            </a:r>
          </a:p>
        </p:txBody>
      </p:sp>
      <p:sp>
        <p:nvSpPr>
          <p:cNvPr id="3" name="Text Placeholder 2">
            <a:extLst>
              <a:ext uri="{FF2B5EF4-FFF2-40B4-BE49-F238E27FC236}">
                <a16:creationId xmlns:a16="http://schemas.microsoft.com/office/drawing/2014/main" id="{4AFBD3E5-BA72-04FE-89B7-F454F65B3CED}"/>
              </a:ext>
            </a:extLst>
          </p:cNvPr>
          <p:cNvSpPr>
            <a:spLocks noGrp="1"/>
          </p:cNvSpPr>
          <p:nvPr>
            <p:ph type="body" idx="1"/>
          </p:nvPr>
        </p:nvSpPr>
        <p:spPr>
          <a:xfrm>
            <a:off x="457200" y="1489466"/>
            <a:ext cx="8229600" cy="4876800"/>
          </a:xfrm>
        </p:spPr>
        <p:txBody>
          <a:bodyPr>
            <a:normAutofit/>
          </a:bodyPr>
          <a:lstStyle/>
          <a:p>
            <a:pPr marL="131445" indent="0" algn="ctr">
              <a:buNone/>
            </a:pPr>
            <a:r>
              <a:rPr lang="en-US" sz="2200" b="0" i="0" dirty="0">
                <a:solidFill>
                  <a:srgbClr val="000000"/>
                </a:solidFill>
                <a:effectLst/>
                <a:latin typeface="+mn-lt"/>
                <a:cs typeface="Calibri" panose="020F0502020204030204" pitchFamily="34" charset="0"/>
              </a:rPr>
              <a:t>Goal: To create a meeting environment where </a:t>
            </a:r>
            <a:r>
              <a:rPr lang="en-US" sz="2200" dirty="0">
                <a:solidFill>
                  <a:srgbClr val="000000"/>
                </a:solidFill>
                <a:latin typeface="+mn-lt"/>
                <a:cs typeface="Calibri" panose="020F0502020204030204" pitchFamily="34" charset="0"/>
              </a:rPr>
              <a:t>each of us stives to support each other </a:t>
            </a:r>
            <a:r>
              <a:rPr lang="en-US" sz="2200" b="0" i="0" dirty="0">
                <a:solidFill>
                  <a:srgbClr val="000000"/>
                </a:solidFill>
                <a:effectLst/>
                <a:latin typeface="+mn-lt"/>
                <a:cs typeface="Calibri" panose="020F0502020204030204" pitchFamily="34" charset="0"/>
              </a:rPr>
              <a:t>in open and inclusive discussion.</a:t>
            </a:r>
          </a:p>
          <a:p>
            <a:pPr marL="131445" indent="0" algn="ctr">
              <a:buNone/>
            </a:pPr>
            <a:endParaRPr lang="en-US" sz="2200" dirty="0">
              <a:solidFill>
                <a:srgbClr val="000000"/>
              </a:solidFill>
              <a:latin typeface="+mn-lt"/>
              <a:cs typeface="Calibri" panose="020F0502020204030204" pitchFamily="34" charset="0"/>
            </a:endParaRPr>
          </a:p>
          <a:p>
            <a:pPr marL="0" marR="0" indent="0" algn="ctr">
              <a:spcBef>
                <a:spcPts val="900"/>
              </a:spcBef>
              <a:spcAft>
                <a:spcPts val="900"/>
              </a:spcAft>
              <a:buNone/>
            </a:pPr>
            <a:r>
              <a:rPr lang="en-US" sz="2200" kern="0" dirty="0">
                <a:solidFill>
                  <a:srgbClr val="2D3B45"/>
                </a:solidFill>
                <a:effectLst/>
                <a:latin typeface="+mn-lt"/>
                <a:ea typeface="Times New Roman" panose="02020603050405020304" pitchFamily="18" charset="0"/>
                <a:cs typeface="Calibri" panose="020F0502020204030204" pitchFamily="34" charset="0"/>
              </a:rPr>
              <a:t>Please consider trying the following:</a:t>
            </a:r>
            <a:endParaRPr lang="en-US" sz="2200" kern="100" dirty="0">
              <a:effectLst/>
              <a:latin typeface="+mn-lt"/>
              <a:ea typeface="Aptos" panose="020B0004020202020204" pitchFamily="34" charset="0"/>
              <a:cs typeface="Calibri" panose="020F0502020204030204" pitchFamily="34" charset="0"/>
            </a:endParaRPr>
          </a:p>
          <a:p>
            <a:pPr marL="0" marR="0" indent="0" algn="ctr">
              <a:spcBef>
                <a:spcPts val="900"/>
              </a:spcBef>
              <a:spcAft>
                <a:spcPts val="900"/>
              </a:spcAft>
              <a:buNone/>
            </a:pPr>
            <a:r>
              <a:rPr lang="en-US" sz="2200" kern="0" dirty="0">
                <a:solidFill>
                  <a:srgbClr val="2D3B45"/>
                </a:solidFill>
                <a:effectLst/>
                <a:latin typeface="+mn-lt"/>
                <a:ea typeface="Times New Roman" panose="02020603050405020304" pitchFamily="18" charset="0"/>
                <a:cs typeface="Calibri" panose="020F0502020204030204" pitchFamily="34" charset="0"/>
              </a:rPr>
              <a:t>Speak from "I" - Use I statements rather than generalizations</a:t>
            </a:r>
            <a:endParaRPr lang="en-US" sz="2200" kern="100" dirty="0">
              <a:effectLst/>
              <a:latin typeface="+mn-lt"/>
              <a:ea typeface="Aptos" panose="020B0004020202020204" pitchFamily="34" charset="0"/>
              <a:cs typeface="Calibri" panose="020F0502020204030204" pitchFamily="34" charset="0"/>
            </a:endParaRPr>
          </a:p>
          <a:p>
            <a:pPr marL="0" marR="0" indent="0" algn="ctr">
              <a:spcBef>
                <a:spcPts val="900"/>
              </a:spcBef>
              <a:spcAft>
                <a:spcPts val="900"/>
              </a:spcAft>
              <a:buNone/>
            </a:pPr>
            <a:r>
              <a:rPr lang="en-US" sz="2200" kern="0" dirty="0">
                <a:solidFill>
                  <a:srgbClr val="2D3B45"/>
                </a:solidFill>
                <a:effectLst/>
                <a:latin typeface="+mn-lt"/>
                <a:ea typeface="Times New Roman" panose="02020603050405020304" pitchFamily="18" charset="0"/>
                <a:cs typeface="Calibri" panose="020F0502020204030204" pitchFamily="34" charset="0"/>
              </a:rPr>
              <a:t>Try to listen for understanding, not in order to debate</a:t>
            </a:r>
            <a:endParaRPr lang="en-US" sz="2200" kern="100" dirty="0">
              <a:effectLst/>
              <a:latin typeface="+mn-lt"/>
              <a:ea typeface="Aptos" panose="020B0004020202020204" pitchFamily="34" charset="0"/>
              <a:cs typeface="Calibri" panose="020F0502020204030204" pitchFamily="34" charset="0"/>
            </a:endParaRPr>
          </a:p>
          <a:p>
            <a:pPr marL="0" marR="0" indent="0" algn="ctr">
              <a:spcBef>
                <a:spcPts val="900"/>
              </a:spcBef>
              <a:spcAft>
                <a:spcPts val="900"/>
              </a:spcAft>
              <a:buNone/>
            </a:pPr>
            <a:r>
              <a:rPr lang="en-US" sz="2200" kern="0" dirty="0">
                <a:solidFill>
                  <a:srgbClr val="2D3B45"/>
                </a:solidFill>
                <a:effectLst/>
                <a:latin typeface="+mn-lt"/>
                <a:ea typeface="Times New Roman" panose="02020603050405020304" pitchFamily="18" charset="0"/>
                <a:cs typeface="Calibri" panose="020F0502020204030204" pitchFamily="34" charset="0"/>
              </a:rPr>
              <a:t>Ask clarifying questions if something is not clear</a:t>
            </a:r>
            <a:endParaRPr lang="en-US" sz="2200" kern="100" dirty="0">
              <a:effectLst/>
              <a:latin typeface="+mn-lt"/>
              <a:ea typeface="Aptos" panose="020B0004020202020204" pitchFamily="34" charset="0"/>
              <a:cs typeface="Calibri" panose="020F0502020204030204" pitchFamily="34" charset="0"/>
            </a:endParaRPr>
          </a:p>
          <a:p>
            <a:pPr marL="0" marR="0" indent="0" algn="ctr">
              <a:spcBef>
                <a:spcPts val="900"/>
              </a:spcBef>
              <a:spcAft>
                <a:spcPts val="900"/>
              </a:spcAft>
              <a:buNone/>
            </a:pPr>
            <a:r>
              <a:rPr lang="en-US" sz="2200" kern="0" dirty="0">
                <a:solidFill>
                  <a:srgbClr val="2D3B45"/>
                </a:solidFill>
                <a:effectLst/>
                <a:latin typeface="+mn-lt"/>
                <a:ea typeface="Times New Roman" panose="02020603050405020304" pitchFamily="18" charset="0"/>
                <a:cs typeface="Calibri" panose="020F0502020204030204" pitchFamily="34" charset="0"/>
              </a:rPr>
              <a:t>Recognize that we are all speaking in draft - Give yourself and each other the benefit of the doubt. </a:t>
            </a:r>
            <a:endParaRPr lang="en-US" sz="2200" kern="100" dirty="0">
              <a:effectLst/>
              <a:latin typeface="+mn-lt"/>
              <a:ea typeface="Aptos" panose="020B0004020202020204" pitchFamily="34" charset="0"/>
              <a:cs typeface="Calibri" panose="020F0502020204030204" pitchFamily="34" charset="0"/>
            </a:endParaRPr>
          </a:p>
          <a:p>
            <a:pPr marL="131445" indent="0">
              <a:buNone/>
            </a:pPr>
            <a:endParaRPr lang="en-US" dirty="0"/>
          </a:p>
        </p:txBody>
      </p:sp>
      <p:sp>
        <p:nvSpPr>
          <p:cNvPr id="4" name="Slide Number Placeholder 3">
            <a:extLst>
              <a:ext uri="{FF2B5EF4-FFF2-40B4-BE49-F238E27FC236}">
                <a16:creationId xmlns:a16="http://schemas.microsoft.com/office/drawing/2014/main" id="{F254412E-3520-F2B9-53B6-E762F443AE61}"/>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4</a:t>
            </a:fld>
            <a:endParaRPr lang="en-US"/>
          </a:p>
        </p:txBody>
      </p:sp>
    </p:spTree>
    <p:extLst>
      <p:ext uri="{BB962C8B-B14F-4D97-AF65-F5344CB8AC3E}">
        <p14:creationId xmlns:p14="http://schemas.microsoft.com/office/powerpoint/2010/main" val="2655995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4D5A2-4D2F-4730-246C-9379E2EB6681}"/>
              </a:ext>
            </a:extLst>
          </p:cNvPr>
          <p:cNvSpPr>
            <a:spLocks noGrp="1"/>
          </p:cNvSpPr>
          <p:nvPr>
            <p:ph type="title"/>
          </p:nvPr>
        </p:nvSpPr>
        <p:spPr/>
        <p:txBody>
          <a:bodyPr/>
          <a:lstStyle/>
          <a:p>
            <a:r>
              <a:rPr lang="en-US" dirty="0"/>
              <a:t>Consensus Meeting Roles</a:t>
            </a:r>
          </a:p>
        </p:txBody>
      </p:sp>
      <p:sp>
        <p:nvSpPr>
          <p:cNvPr id="3" name="Text Placeholder 2">
            <a:extLst>
              <a:ext uri="{FF2B5EF4-FFF2-40B4-BE49-F238E27FC236}">
                <a16:creationId xmlns:a16="http://schemas.microsoft.com/office/drawing/2014/main" id="{E7EDE651-6C6A-0D5A-F265-61737859EE66}"/>
              </a:ext>
            </a:extLst>
          </p:cNvPr>
          <p:cNvSpPr>
            <a:spLocks noGrp="1"/>
          </p:cNvSpPr>
          <p:nvPr>
            <p:ph type="body" idx="1"/>
          </p:nvPr>
        </p:nvSpPr>
        <p:spPr/>
        <p:txBody>
          <a:bodyPr>
            <a:normAutofit fontScale="85000" lnSpcReduction="10000"/>
          </a:bodyPr>
          <a:lstStyle/>
          <a:p>
            <a:pPr marL="0" marR="0" indent="0">
              <a:buNone/>
            </a:pPr>
            <a:r>
              <a:rPr lang="en-US" sz="1800" kern="0" dirty="0">
                <a:solidFill>
                  <a:srgbClr val="000000"/>
                </a:solidFill>
                <a:effectLst/>
                <a:latin typeface="+mn-lt"/>
                <a:ea typeface="Times New Roman" panose="02020603050405020304" pitchFamily="18" charset="0"/>
                <a:cs typeface="Times New Roman" panose="02020603050405020304" pitchFamily="18" charset="0"/>
              </a:rPr>
              <a:t>Facilitator -Laura</a:t>
            </a:r>
            <a:endParaRPr lang="en-US" sz="1800" kern="100" dirty="0">
              <a:effectLst/>
              <a:latin typeface="+mn-lt"/>
              <a:ea typeface="Aptos" panose="020B0004020202020204" pitchFamily="34" charset="0"/>
              <a:cs typeface="Times New Roman" panose="02020603050405020304" pitchFamily="18" charset="0"/>
            </a:endParaRPr>
          </a:p>
          <a:p>
            <a:pPr marL="0" marR="0" indent="0">
              <a:buNone/>
            </a:pPr>
            <a:r>
              <a:rPr lang="en-US" sz="1800" kern="0" dirty="0">
                <a:solidFill>
                  <a:srgbClr val="000000"/>
                </a:solidFill>
                <a:effectLst/>
                <a:latin typeface="+mn-lt"/>
                <a:ea typeface="Times New Roman" panose="02020603050405020304" pitchFamily="18" charset="0"/>
                <a:cs typeface="Times New Roman" panose="02020603050405020304" pitchFamily="18" charset="0"/>
              </a:rPr>
              <a:t>Recorder - Marlene</a:t>
            </a:r>
            <a:endParaRPr lang="en-US" sz="1800" kern="100" dirty="0">
              <a:effectLst/>
              <a:latin typeface="+mn-lt"/>
              <a:ea typeface="Aptos" panose="020B0004020202020204" pitchFamily="34" charset="0"/>
              <a:cs typeface="Times New Roman" panose="02020603050405020304" pitchFamily="18" charset="0"/>
            </a:endParaRPr>
          </a:p>
          <a:p>
            <a:pPr marL="0" marR="0" indent="0">
              <a:buNone/>
            </a:pPr>
            <a:endParaRPr lang="en-US" sz="1800" u="sng" kern="0" dirty="0">
              <a:solidFill>
                <a:srgbClr val="000000"/>
              </a:solidFill>
              <a:effectLst/>
              <a:latin typeface="+mn-lt"/>
              <a:ea typeface="Times New Roman" panose="02020603050405020304" pitchFamily="18" charset="0"/>
              <a:cs typeface="Times New Roman" panose="02020603050405020304" pitchFamily="18" charset="0"/>
            </a:endParaRPr>
          </a:p>
          <a:p>
            <a:pPr marL="0" marR="0" indent="0">
              <a:buNone/>
            </a:pPr>
            <a:r>
              <a:rPr lang="en-US" sz="1800" u="sng" kern="0" dirty="0">
                <a:solidFill>
                  <a:srgbClr val="000000"/>
                </a:solidFill>
                <a:effectLst/>
                <a:latin typeface="+mn-lt"/>
                <a:ea typeface="Times New Roman" panose="02020603050405020304" pitchFamily="18" charset="0"/>
                <a:cs typeface="Times New Roman" panose="02020603050405020304" pitchFamily="18" charset="0"/>
              </a:rPr>
              <a:t>Presenters:</a:t>
            </a:r>
            <a:endParaRPr lang="en-US" sz="1800" kern="100" dirty="0">
              <a:effectLst/>
              <a:latin typeface="+mn-lt"/>
              <a:ea typeface="Aptos" panose="020B0004020202020204" pitchFamily="34" charset="0"/>
              <a:cs typeface="Times New Roman" panose="02020603050405020304" pitchFamily="18" charset="0"/>
            </a:endParaRPr>
          </a:p>
          <a:p>
            <a:pPr marL="0" marR="0" indent="0">
              <a:buNone/>
            </a:pPr>
            <a:r>
              <a:rPr lang="en-US" sz="1800" kern="0" dirty="0">
                <a:solidFill>
                  <a:srgbClr val="000000"/>
                </a:solidFill>
                <a:effectLst/>
                <a:latin typeface="+mn-lt"/>
                <a:ea typeface="Times New Roman" panose="02020603050405020304" pitchFamily="18" charset="0"/>
                <a:cs typeface="Times New Roman" panose="02020603050405020304" pitchFamily="18" charset="0"/>
              </a:rPr>
              <a:t>Introduction -Laura</a:t>
            </a:r>
            <a:endParaRPr lang="en-US" sz="1800" kern="100" dirty="0">
              <a:effectLst/>
              <a:latin typeface="+mn-lt"/>
              <a:ea typeface="Aptos" panose="020B0004020202020204" pitchFamily="34" charset="0"/>
              <a:cs typeface="Times New Roman" panose="02020603050405020304" pitchFamily="18" charset="0"/>
            </a:endParaRPr>
          </a:p>
          <a:p>
            <a:pPr marL="0" indent="0">
              <a:buNone/>
            </a:pPr>
            <a:r>
              <a:rPr lang="en-US" sz="1800" kern="0" dirty="0">
                <a:solidFill>
                  <a:srgbClr val="000000"/>
                </a:solidFill>
                <a:effectLst/>
                <a:latin typeface="+mn-lt"/>
                <a:ea typeface="Times New Roman" panose="02020603050405020304" pitchFamily="18" charset="0"/>
                <a:cs typeface="Times New Roman" panose="02020603050405020304" pitchFamily="18" charset="0"/>
              </a:rPr>
              <a:t>Wealth Gap (pages 7-8 of Study) ) - Ann-Mara</a:t>
            </a:r>
            <a:endParaRPr lang="en-US" sz="1800" kern="100" dirty="0">
              <a:effectLst/>
              <a:latin typeface="+mn-lt"/>
              <a:ea typeface="Aptos" panose="020B0004020202020204" pitchFamily="34" charset="0"/>
              <a:cs typeface="Times New Roman" panose="02020603050405020304" pitchFamily="18" charset="0"/>
            </a:endParaRPr>
          </a:p>
          <a:p>
            <a:pPr marL="0" marR="0" indent="0">
              <a:buNone/>
            </a:pPr>
            <a:r>
              <a:rPr lang="en-US" sz="1800" kern="0" dirty="0">
                <a:solidFill>
                  <a:srgbClr val="000000"/>
                </a:solidFill>
                <a:effectLst/>
                <a:latin typeface="+mn-lt"/>
                <a:ea typeface="Times New Roman" panose="02020603050405020304" pitchFamily="18" charset="0"/>
                <a:cs typeface="Times New Roman" panose="02020603050405020304" pitchFamily="18" charset="0"/>
              </a:rPr>
              <a:t>Why are Reparations Needed -Housing (Study Report pages 9 - 15/ slide 8) - Ann-Mara</a:t>
            </a:r>
            <a:endParaRPr lang="en-US" sz="1800" kern="100" dirty="0">
              <a:effectLst/>
              <a:latin typeface="+mn-lt"/>
              <a:ea typeface="Aptos" panose="020B0004020202020204" pitchFamily="34" charset="0"/>
              <a:cs typeface="Times New Roman" panose="02020603050405020304" pitchFamily="18" charset="0"/>
            </a:endParaRPr>
          </a:p>
          <a:p>
            <a:pPr marL="0" marR="0" indent="0">
              <a:buNone/>
            </a:pPr>
            <a:r>
              <a:rPr lang="en-US" sz="1800" kern="0" dirty="0">
                <a:solidFill>
                  <a:srgbClr val="000000"/>
                </a:solidFill>
                <a:effectLst/>
                <a:latin typeface="+mn-lt"/>
                <a:ea typeface="Times New Roman" panose="02020603050405020304" pitchFamily="18" charset="0"/>
                <a:cs typeface="Times New Roman" panose="02020603050405020304" pitchFamily="18" charset="0"/>
              </a:rPr>
              <a:t>Why are Reparations Needed -Health Care (Study Report pages 16-22/slide 9) -Bonny</a:t>
            </a:r>
            <a:endParaRPr lang="en-US" sz="1800" kern="100" dirty="0">
              <a:effectLst/>
              <a:latin typeface="+mn-lt"/>
              <a:ea typeface="Aptos" panose="020B0004020202020204" pitchFamily="34" charset="0"/>
              <a:cs typeface="Times New Roman" panose="02020603050405020304" pitchFamily="18" charset="0"/>
            </a:endParaRPr>
          </a:p>
          <a:p>
            <a:pPr marL="0" marR="0" indent="0">
              <a:buNone/>
            </a:pPr>
            <a:r>
              <a:rPr lang="en-US" sz="1800" kern="0" dirty="0">
                <a:solidFill>
                  <a:srgbClr val="000000"/>
                </a:solidFill>
                <a:effectLst/>
                <a:latin typeface="+mn-lt"/>
                <a:ea typeface="Times New Roman" panose="02020603050405020304" pitchFamily="18" charset="0"/>
                <a:cs typeface="Times New Roman" panose="02020603050405020304" pitchFamily="18" charset="0"/>
              </a:rPr>
              <a:t>Why are Reparations Needed -Education (Study Report pages 23-29/slide 10) Rama</a:t>
            </a:r>
            <a:endParaRPr lang="en-US" sz="1800" kern="100" dirty="0">
              <a:effectLst/>
              <a:latin typeface="+mn-lt"/>
              <a:ea typeface="Aptos" panose="020B0004020202020204" pitchFamily="34" charset="0"/>
              <a:cs typeface="Times New Roman" panose="02020603050405020304" pitchFamily="18" charset="0"/>
            </a:endParaRPr>
          </a:p>
          <a:p>
            <a:pPr marL="0" marR="0" indent="0">
              <a:buNone/>
            </a:pPr>
            <a:r>
              <a:rPr lang="en-US" sz="1800" kern="0" dirty="0">
                <a:solidFill>
                  <a:srgbClr val="000000"/>
                </a:solidFill>
                <a:effectLst/>
                <a:latin typeface="+mn-lt"/>
                <a:ea typeface="Times New Roman" panose="02020603050405020304" pitchFamily="18" charset="0"/>
                <a:cs typeface="Times New Roman" panose="02020603050405020304" pitchFamily="18" charset="0"/>
              </a:rPr>
              <a:t>Why are Reparations Needed -Criminal Legal System (Report pages 30-41/slide 11) -Ellie</a:t>
            </a:r>
            <a:endParaRPr lang="en-US" sz="1800" kern="100" dirty="0">
              <a:effectLst/>
              <a:latin typeface="+mn-lt"/>
              <a:ea typeface="Aptos" panose="020B0004020202020204" pitchFamily="34" charset="0"/>
              <a:cs typeface="Times New Roman" panose="02020603050405020304" pitchFamily="18" charset="0"/>
            </a:endParaRPr>
          </a:p>
          <a:p>
            <a:pPr marL="0" marR="0" indent="0">
              <a:buNone/>
            </a:pPr>
            <a:r>
              <a:rPr lang="en-US" sz="1800" kern="0" dirty="0">
                <a:solidFill>
                  <a:srgbClr val="000000"/>
                </a:solidFill>
                <a:effectLst/>
                <a:latin typeface="+mn-lt"/>
                <a:ea typeface="Times New Roman" panose="02020603050405020304" pitchFamily="18" charset="0"/>
                <a:cs typeface="Times New Roman" panose="02020603050405020304" pitchFamily="18" charset="0"/>
              </a:rPr>
              <a:t>Why are Reparations Not Needed -(Study Report pages 42-55/slide 12) -Bonny</a:t>
            </a:r>
            <a:endParaRPr lang="en-US" sz="1800" kern="100" dirty="0">
              <a:effectLst/>
              <a:latin typeface="+mn-lt"/>
              <a:ea typeface="Aptos" panose="020B0004020202020204" pitchFamily="34" charset="0"/>
              <a:cs typeface="Times New Roman" panose="02020603050405020304" pitchFamily="18" charset="0"/>
            </a:endParaRPr>
          </a:p>
          <a:p>
            <a:pPr marL="0" marR="0" indent="0">
              <a:buNone/>
            </a:pPr>
            <a:r>
              <a:rPr lang="en-US" sz="1800" kern="0" dirty="0">
                <a:solidFill>
                  <a:srgbClr val="000000"/>
                </a:solidFill>
                <a:effectLst/>
                <a:latin typeface="+mn-lt"/>
                <a:ea typeface="Times New Roman" panose="02020603050405020304" pitchFamily="18" charset="0"/>
                <a:cs typeface="Times New Roman" panose="02020603050405020304" pitchFamily="18" charset="0"/>
              </a:rPr>
              <a:t>Who should Receive Reparations -(Study Report pages 56-65/slides13,14) -Marguerite &amp; Ellie</a:t>
            </a:r>
            <a:endParaRPr lang="en-US" sz="1800" kern="100" dirty="0">
              <a:effectLst/>
              <a:latin typeface="+mn-lt"/>
              <a:ea typeface="Aptos" panose="020B0004020202020204" pitchFamily="34" charset="0"/>
              <a:cs typeface="Times New Roman" panose="02020603050405020304" pitchFamily="18" charset="0"/>
            </a:endParaRPr>
          </a:p>
          <a:p>
            <a:pPr marL="0" marR="0" indent="0">
              <a:buNone/>
            </a:pPr>
            <a:r>
              <a:rPr lang="en-US" sz="1800" kern="0" dirty="0">
                <a:solidFill>
                  <a:srgbClr val="000000"/>
                </a:solidFill>
                <a:effectLst/>
                <a:latin typeface="+mn-lt"/>
                <a:ea typeface="Times New Roman" panose="02020603050405020304" pitchFamily="18" charset="0"/>
                <a:cs typeface="Times New Roman" panose="02020603050405020304" pitchFamily="18" charset="0"/>
              </a:rPr>
              <a:t>What Reparations Should be Provided (Study Report pages 66-77/ slides 15,16) -Marguerite &amp; Ellie</a:t>
            </a:r>
          </a:p>
          <a:p>
            <a:pPr marL="0" marR="0" indent="0">
              <a:buNone/>
            </a:pPr>
            <a:endParaRPr lang="en-US" sz="1800" dirty="0">
              <a:solidFill>
                <a:srgbClr val="000000"/>
              </a:solidFill>
              <a:latin typeface="+mn-lt"/>
              <a:ea typeface="Aptos" panose="020B0004020202020204" pitchFamily="34" charset="0"/>
              <a:cs typeface="Times New Roman" panose="02020603050405020304" pitchFamily="18" charset="0"/>
            </a:endParaRPr>
          </a:p>
          <a:p>
            <a:pPr marL="0" marR="0" indent="0">
              <a:buNone/>
            </a:pPr>
            <a:endParaRPr lang="en-US" sz="1800" kern="100" dirty="0">
              <a:effectLst/>
              <a:latin typeface="+mn-lt"/>
              <a:ea typeface="Aptos" panose="020B0004020202020204" pitchFamily="34" charset="0"/>
              <a:cs typeface="Times New Roman" panose="02020603050405020304" pitchFamily="18" charset="0"/>
            </a:endParaRPr>
          </a:p>
          <a:p>
            <a:pPr marL="0" marR="0" indent="0">
              <a:buNone/>
            </a:pPr>
            <a:r>
              <a:rPr lang="en-US" sz="1800" kern="0" dirty="0">
                <a:solidFill>
                  <a:srgbClr val="000000"/>
                </a:solidFill>
                <a:effectLst/>
                <a:latin typeface="+mn-lt"/>
                <a:ea typeface="Times New Roman" panose="02020603050405020304" pitchFamily="18" charset="0"/>
                <a:cs typeface="Times New Roman" panose="02020603050405020304" pitchFamily="18" charset="0"/>
              </a:rPr>
              <a:t>Consensus Questions -Laura</a:t>
            </a:r>
            <a:endParaRPr lang="en-US" sz="1800" kern="100" dirty="0">
              <a:effectLst/>
              <a:latin typeface="+mn-lt"/>
              <a:ea typeface="Aptos" panose="020B0004020202020204" pitchFamily="34" charset="0"/>
              <a:cs typeface="Times New Roman" panose="02020603050405020304" pitchFamily="18" charset="0"/>
            </a:endParaRPr>
          </a:p>
          <a:p>
            <a:pPr marL="131445" indent="0">
              <a:buNone/>
            </a:pPr>
            <a:endParaRPr lang="en-US" dirty="0"/>
          </a:p>
        </p:txBody>
      </p:sp>
      <p:sp>
        <p:nvSpPr>
          <p:cNvPr id="4" name="Slide Number Placeholder 3">
            <a:extLst>
              <a:ext uri="{FF2B5EF4-FFF2-40B4-BE49-F238E27FC236}">
                <a16:creationId xmlns:a16="http://schemas.microsoft.com/office/drawing/2014/main" id="{51BD7E30-4BD6-E89B-941A-C7A86513FC56}"/>
              </a:ext>
            </a:extLst>
          </p:cNvPr>
          <p:cNvSpPr>
            <a:spLocks noGrp="1"/>
          </p:cNvSpPr>
          <p:nvPr>
            <p:ph type="sldNum" idx="12"/>
          </p:nvPr>
        </p:nvSpPr>
        <p:spPr/>
        <p:txBody>
          <a:bodyPr/>
          <a:lstStyle/>
          <a:p>
            <a:pPr marL="0" lvl="0" indent="0" algn="r" rtl="0">
              <a:spcBef>
                <a:spcPts val="0"/>
              </a:spcBef>
              <a:spcAft>
                <a:spcPts val="0"/>
              </a:spcAft>
              <a:buNone/>
            </a:pPr>
            <a:fld id="{00000000-1234-1234-1234-123412341234}" type="slidenum">
              <a:rPr lang="en-US" smtClean="0"/>
              <a:t>5</a:t>
            </a:fld>
            <a:endParaRPr lang="en-US"/>
          </a:p>
        </p:txBody>
      </p:sp>
    </p:spTree>
    <p:extLst>
      <p:ext uri="{BB962C8B-B14F-4D97-AF65-F5344CB8AC3E}">
        <p14:creationId xmlns:p14="http://schemas.microsoft.com/office/powerpoint/2010/main" val="2347365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g2e963ded9f9_0_2"/>
          <p:cNvSpPr txBox="1">
            <a:spLocks noGrp="1"/>
          </p:cNvSpPr>
          <p:nvPr>
            <p:ph type="title"/>
          </p:nvPr>
        </p:nvSpPr>
        <p:spPr>
          <a:xfrm>
            <a:off x="457200" y="269328"/>
            <a:ext cx="8229600" cy="990600"/>
          </a:xfrm>
          <a:prstGeom prst="rect">
            <a:avLst/>
          </a:prstGeom>
        </p:spPr>
        <p:txBody>
          <a:bodyPr spcFirstLastPara="1" wrap="square" lIns="91425" tIns="45700" rIns="91425" bIns="45700" anchor="ctr" anchorCtr="0">
            <a:normAutofit/>
          </a:bodyPr>
          <a:lstStyle/>
          <a:p>
            <a:pPr marL="0" lvl="0" indent="0" algn="l" rtl="0">
              <a:spcBef>
                <a:spcPts val="0"/>
              </a:spcBef>
              <a:spcAft>
                <a:spcPts val="0"/>
              </a:spcAft>
              <a:buNone/>
            </a:pPr>
            <a:r>
              <a:rPr lang="en-US" dirty="0"/>
              <a:t>Roadmap </a:t>
            </a:r>
            <a:endParaRPr dirty="0"/>
          </a:p>
        </p:txBody>
      </p:sp>
      <p:sp>
        <p:nvSpPr>
          <p:cNvPr id="140" name="Google Shape;140;g2e963ded9f9_0_2"/>
          <p:cNvSpPr txBox="1">
            <a:spLocks noGrp="1"/>
          </p:cNvSpPr>
          <p:nvPr>
            <p:ph type="body" idx="1"/>
          </p:nvPr>
        </p:nvSpPr>
        <p:spPr>
          <a:xfrm>
            <a:off x="457200" y="1424150"/>
            <a:ext cx="8229600" cy="4256400"/>
          </a:xfrm>
          <a:prstGeom prst="rect">
            <a:avLst/>
          </a:prstGeom>
        </p:spPr>
        <p:txBody>
          <a:bodyPr spcFirstLastPara="1" wrap="square" lIns="91425" tIns="45700" rIns="91425" bIns="45700" anchor="t" anchorCtr="0">
            <a:noAutofit/>
          </a:bodyPr>
          <a:lstStyle/>
          <a:p>
            <a:pPr marL="0" lvl="0" indent="0" algn="l" rtl="0">
              <a:lnSpc>
                <a:spcPct val="80000"/>
              </a:lnSpc>
              <a:spcBef>
                <a:spcPts val="360"/>
              </a:spcBef>
              <a:spcAft>
                <a:spcPts val="0"/>
              </a:spcAft>
              <a:buNone/>
            </a:pPr>
            <a:r>
              <a:rPr lang="en-US" dirty="0"/>
              <a:t>We will start by mentioning some of the key findings in the study report: </a:t>
            </a:r>
            <a:endParaRPr dirty="0"/>
          </a:p>
          <a:p>
            <a:pPr marL="0" lvl="0" indent="0" algn="l" rtl="0">
              <a:lnSpc>
                <a:spcPct val="80000"/>
              </a:lnSpc>
              <a:spcBef>
                <a:spcPts val="360"/>
              </a:spcBef>
              <a:spcAft>
                <a:spcPts val="0"/>
              </a:spcAft>
              <a:buNone/>
            </a:pPr>
            <a:endParaRPr dirty="0"/>
          </a:p>
          <a:p>
            <a:pPr marL="457200" lvl="0" indent="-406400" algn="l" rtl="0">
              <a:lnSpc>
                <a:spcPct val="80000"/>
              </a:lnSpc>
              <a:spcBef>
                <a:spcPts val="360"/>
              </a:spcBef>
              <a:spcAft>
                <a:spcPts val="0"/>
              </a:spcAft>
              <a:buSzPts val="2800"/>
              <a:buChar char="•"/>
            </a:pPr>
            <a:r>
              <a:rPr lang="en-US" dirty="0"/>
              <a:t>Definition of the wealth gap </a:t>
            </a:r>
            <a:endParaRPr dirty="0"/>
          </a:p>
          <a:p>
            <a:pPr marL="457200" lvl="0" indent="-406400" algn="l" rtl="0">
              <a:lnSpc>
                <a:spcPct val="80000"/>
              </a:lnSpc>
              <a:spcBef>
                <a:spcPts val="0"/>
              </a:spcBef>
              <a:spcAft>
                <a:spcPts val="0"/>
              </a:spcAft>
              <a:buSzPts val="2800"/>
              <a:buChar char="•"/>
            </a:pPr>
            <a:r>
              <a:rPr lang="en-US" dirty="0"/>
              <a:t>Why are reparations needed?</a:t>
            </a:r>
            <a:endParaRPr dirty="0"/>
          </a:p>
          <a:p>
            <a:pPr marL="457200" lvl="0" indent="-406400" algn="l" rtl="0">
              <a:lnSpc>
                <a:spcPct val="80000"/>
              </a:lnSpc>
              <a:spcBef>
                <a:spcPts val="0"/>
              </a:spcBef>
              <a:spcAft>
                <a:spcPts val="0"/>
              </a:spcAft>
              <a:buSzPts val="2800"/>
              <a:buChar char="•"/>
            </a:pPr>
            <a:r>
              <a:rPr lang="en-US" dirty="0"/>
              <a:t>Why are reparations not needed?</a:t>
            </a:r>
            <a:endParaRPr dirty="0"/>
          </a:p>
          <a:p>
            <a:pPr marL="457200" lvl="0" indent="-406400" algn="l" rtl="0">
              <a:lnSpc>
                <a:spcPct val="80000"/>
              </a:lnSpc>
              <a:spcBef>
                <a:spcPts val="0"/>
              </a:spcBef>
              <a:spcAft>
                <a:spcPts val="0"/>
              </a:spcAft>
              <a:buSzPts val="2800"/>
              <a:buChar char="•"/>
            </a:pPr>
            <a:r>
              <a:rPr lang="en-US" dirty="0"/>
              <a:t>Who should receive reparations?</a:t>
            </a:r>
            <a:endParaRPr dirty="0"/>
          </a:p>
          <a:p>
            <a:pPr marL="457200" lvl="0" indent="-406400" algn="l" rtl="0">
              <a:lnSpc>
                <a:spcPct val="80000"/>
              </a:lnSpc>
              <a:spcBef>
                <a:spcPts val="0"/>
              </a:spcBef>
              <a:spcAft>
                <a:spcPts val="0"/>
              </a:spcAft>
              <a:buSzPts val="2800"/>
              <a:buChar char="•"/>
            </a:pPr>
            <a:r>
              <a:rPr lang="en-US" dirty="0"/>
              <a:t>What reparations should be provided?</a:t>
            </a:r>
            <a:endParaRPr dirty="0"/>
          </a:p>
          <a:p>
            <a:pPr marL="0" lvl="0" indent="0" algn="l" rtl="0">
              <a:lnSpc>
                <a:spcPct val="80000"/>
              </a:lnSpc>
              <a:spcBef>
                <a:spcPts val="360"/>
              </a:spcBef>
              <a:spcAft>
                <a:spcPts val="0"/>
              </a:spcAft>
              <a:buNone/>
            </a:pPr>
            <a:endParaRPr dirty="0"/>
          </a:p>
          <a:p>
            <a:pPr marL="0" lvl="0" indent="0" algn="l" rtl="0">
              <a:lnSpc>
                <a:spcPct val="80000"/>
              </a:lnSpc>
              <a:spcBef>
                <a:spcPts val="360"/>
              </a:spcBef>
              <a:spcAft>
                <a:spcPts val="0"/>
              </a:spcAft>
              <a:buNone/>
            </a:pPr>
            <a:r>
              <a:rPr lang="en-US" dirty="0"/>
              <a:t>Then we will lead you through the consensus questions one by one.</a:t>
            </a:r>
            <a:endParaRPr dirty="0"/>
          </a:p>
          <a:p>
            <a:pPr marL="457200" lvl="0" indent="0" algn="l" rtl="0">
              <a:lnSpc>
                <a:spcPct val="80000"/>
              </a:lnSpc>
              <a:spcBef>
                <a:spcPts val="360"/>
              </a:spcBef>
              <a:spcAft>
                <a:spcPts val="0"/>
              </a:spcAft>
              <a:buNone/>
            </a:pPr>
            <a:endParaRPr sz="3600" dirty="0"/>
          </a:p>
        </p:txBody>
      </p:sp>
      <p:sp>
        <p:nvSpPr>
          <p:cNvPr id="141" name="Google Shape;141;g2e963ded9f9_0_2"/>
          <p:cNvSpPr txBox="1">
            <a:spLocks noGrp="1"/>
          </p:cNvSpPr>
          <p:nvPr>
            <p:ph type="sldNum" idx="12"/>
          </p:nvPr>
        </p:nvSpPr>
        <p:spPr>
          <a:xfrm>
            <a:off x="7620000" y="18288"/>
            <a:ext cx="1066800" cy="329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6</a:t>
            </a:fld>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g2e7a1ae7dfe_0_36"/>
          <p:cNvSpPr txBox="1">
            <a:spLocks noGrp="1"/>
          </p:cNvSpPr>
          <p:nvPr>
            <p:ph type="title"/>
          </p:nvPr>
        </p:nvSpPr>
        <p:spPr>
          <a:xfrm>
            <a:off x="457200" y="509475"/>
            <a:ext cx="8229600" cy="749100"/>
          </a:xfrm>
          <a:prstGeom prst="rect">
            <a:avLst/>
          </a:prstGeom>
        </p:spPr>
        <p:txBody>
          <a:bodyPr spcFirstLastPara="1" wrap="square" lIns="91425" tIns="45700" rIns="91425" bIns="45700" anchor="ctr" anchorCtr="0">
            <a:normAutofit fontScale="90000"/>
          </a:bodyPr>
          <a:lstStyle/>
          <a:p>
            <a:pPr marL="0" lvl="0" indent="0" algn="l" rtl="0">
              <a:spcBef>
                <a:spcPts val="0"/>
              </a:spcBef>
              <a:spcAft>
                <a:spcPts val="0"/>
              </a:spcAft>
              <a:buNone/>
            </a:pPr>
            <a:endParaRPr sz="2650" dirty="0"/>
          </a:p>
          <a:p>
            <a:pPr marL="0" lvl="0" indent="0" algn="l" rtl="0">
              <a:spcBef>
                <a:spcPts val="0"/>
              </a:spcBef>
              <a:spcAft>
                <a:spcPts val="0"/>
              </a:spcAft>
              <a:buNone/>
            </a:pPr>
            <a:r>
              <a:rPr lang="en-US" sz="2650" b="1" dirty="0">
                <a:solidFill>
                  <a:srgbClr val="0000FF"/>
                </a:solidFill>
              </a:rPr>
              <a:t>The Wealth Gap </a:t>
            </a:r>
            <a:r>
              <a:rPr lang="en-US" sz="2650" dirty="0">
                <a:solidFill>
                  <a:srgbClr val="0000FF"/>
                </a:solidFill>
              </a:rPr>
              <a:t>- </a:t>
            </a:r>
            <a:r>
              <a:rPr lang="en-US" sz="2650" u="sng" dirty="0">
                <a:solidFill>
                  <a:schemeClr val="hlink"/>
                </a:solidFill>
                <a:hlinkClick r:id="rId3"/>
              </a:rPr>
              <a:t>See pages 7-8 in the study report. </a:t>
            </a:r>
            <a:br>
              <a:rPr lang="en-US" sz="2650" u="sng" dirty="0">
                <a:solidFill>
                  <a:schemeClr val="hlink"/>
                </a:solidFill>
              </a:rPr>
            </a:br>
            <a:r>
              <a:rPr lang="en-US" sz="2650" u="sng" dirty="0">
                <a:solidFill>
                  <a:schemeClr val="hlink"/>
                </a:solidFill>
              </a:rPr>
              <a:t>Ann-Mara</a:t>
            </a:r>
            <a:endParaRPr sz="2650" dirty="0"/>
          </a:p>
          <a:p>
            <a:pPr marL="0" lvl="0" indent="0" algn="l" rtl="0">
              <a:spcBef>
                <a:spcPts val="360"/>
              </a:spcBef>
              <a:spcAft>
                <a:spcPts val="0"/>
              </a:spcAft>
              <a:buNone/>
            </a:pPr>
            <a:endParaRPr dirty="0"/>
          </a:p>
        </p:txBody>
      </p:sp>
      <p:sp>
        <p:nvSpPr>
          <p:cNvPr id="148" name="Google Shape;148;g2e7a1ae7dfe_0_36"/>
          <p:cNvSpPr txBox="1">
            <a:spLocks noGrp="1"/>
          </p:cNvSpPr>
          <p:nvPr>
            <p:ph type="body" idx="1"/>
          </p:nvPr>
        </p:nvSpPr>
        <p:spPr>
          <a:xfrm>
            <a:off x="457200" y="1618753"/>
            <a:ext cx="8229600" cy="43296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dirty="0"/>
              <a:t>Wealth is different from income.  </a:t>
            </a:r>
          </a:p>
          <a:p>
            <a:pPr marL="342900" indent="-342900"/>
            <a:r>
              <a:rPr lang="en-US" sz="2000" dirty="0"/>
              <a:t>A family’s wealth is defined as their assets (possessions of value such as real estate, works of art, antiques, etc.) minus liabilities (mortgages, student loan debt, car loans, credit card debt, etc.).  </a:t>
            </a:r>
            <a:endParaRPr sz="2000" dirty="0"/>
          </a:p>
          <a:p>
            <a:pPr marL="0" lvl="0" indent="0" algn="l" rtl="0">
              <a:spcBef>
                <a:spcPts val="360"/>
              </a:spcBef>
              <a:spcAft>
                <a:spcPts val="0"/>
              </a:spcAft>
              <a:buNone/>
            </a:pPr>
            <a:endParaRPr lang="en-US" dirty="0"/>
          </a:p>
          <a:p>
            <a:pPr marL="0" lvl="0" indent="0" algn="l" rtl="0">
              <a:spcBef>
                <a:spcPts val="360"/>
              </a:spcBef>
              <a:spcAft>
                <a:spcPts val="0"/>
              </a:spcAft>
              <a:buNone/>
            </a:pPr>
            <a:r>
              <a:rPr lang="en-US" dirty="0"/>
              <a:t>White wealth ($188,200) in the US is 7 times greater than Black wealth ($24,100), according to a 2022 Federal Reserve Board survey</a:t>
            </a:r>
          </a:p>
          <a:p>
            <a:pPr marL="0" lvl="0" indent="0" algn="l" rtl="0">
              <a:spcBef>
                <a:spcPts val="360"/>
              </a:spcBef>
              <a:spcAft>
                <a:spcPts val="0"/>
              </a:spcAft>
              <a:buNone/>
            </a:pPr>
            <a:endParaRPr lang="en-US" dirty="0"/>
          </a:p>
          <a:p>
            <a:pPr marL="0" lvl="0" indent="0" algn="l" rtl="0">
              <a:spcBef>
                <a:spcPts val="360"/>
              </a:spcBef>
              <a:spcAft>
                <a:spcPts val="0"/>
              </a:spcAft>
              <a:buNone/>
            </a:pPr>
            <a:r>
              <a:rPr lang="en-US" dirty="0"/>
              <a:t>Median net worth of White Americans in the bottom 20% is higher than the median net worth of all Black Americans.</a:t>
            </a:r>
            <a:endParaRPr dirty="0"/>
          </a:p>
        </p:txBody>
      </p:sp>
      <p:sp>
        <p:nvSpPr>
          <p:cNvPr id="149" name="Google Shape;149;g2e7a1ae7dfe_0_36"/>
          <p:cNvSpPr txBox="1">
            <a:spLocks noGrp="1"/>
          </p:cNvSpPr>
          <p:nvPr>
            <p:ph type="sldNum" idx="12"/>
          </p:nvPr>
        </p:nvSpPr>
        <p:spPr>
          <a:xfrm>
            <a:off x="7620000" y="18288"/>
            <a:ext cx="1066800" cy="329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7</a:t>
            </a:fld>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g2e7a1ae7dfe_0_0"/>
          <p:cNvSpPr txBox="1">
            <a:spLocks noGrp="1"/>
          </p:cNvSpPr>
          <p:nvPr>
            <p:ph type="title"/>
          </p:nvPr>
        </p:nvSpPr>
        <p:spPr>
          <a:xfrm>
            <a:off x="457200" y="236078"/>
            <a:ext cx="8229600" cy="990600"/>
          </a:xfrm>
          <a:prstGeom prst="rect">
            <a:avLst/>
          </a:prstGeom>
        </p:spPr>
        <p:txBody>
          <a:bodyPr spcFirstLastPara="1" wrap="square" lIns="91425" tIns="45700" rIns="91425" bIns="45700" anchor="ctr" anchorCtr="0">
            <a:normAutofit fontScale="90000"/>
          </a:bodyPr>
          <a:lstStyle/>
          <a:p>
            <a:pPr marL="0" lvl="0" indent="457200" algn="l" rtl="0">
              <a:spcBef>
                <a:spcPts val="360"/>
              </a:spcBef>
              <a:spcAft>
                <a:spcPts val="0"/>
              </a:spcAft>
              <a:buNone/>
            </a:pPr>
            <a:endParaRPr sz="2400" dirty="0">
              <a:solidFill>
                <a:schemeClr val="dk1"/>
              </a:solidFill>
            </a:endParaRPr>
          </a:p>
          <a:p>
            <a:pPr marL="0" lvl="0" indent="0" algn="l" rtl="0">
              <a:spcBef>
                <a:spcPts val="360"/>
              </a:spcBef>
              <a:spcAft>
                <a:spcPts val="0"/>
              </a:spcAft>
              <a:buNone/>
            </a:pPr>
            <a:r>
              <a:rPr lang="en-US" sz="2650" b="1" dirty="0">
                <a:solidFill>
                  <a:srgbClr val="0000FF"/>
                </a:solidFill>
              </a:rPr>
              <a:t>Why Are Reparations Needed? - Housing</a:t>
            </a:r>
            <a:endParaRPr sz="2650" b="1" dirty="0">
              <a:solidFill>
                <a:srgbClr val="0000FF"/>
              </a:solidFill>
            </a:endParaRPr>
          </a:p>
          <a:p>
            <a:pPr marL="0" lvl="0" indent="0" algn="l" rtl="0">
              <a:spcBef>
                <a:spcPts val="360"/>
              </a:spcBef>
              <a:spcAft>
                <a:spcPts val="0"/>
              </a:spcAft>
              <a:buNone/>
            </a:pPr>
            <a:r>
              <a:rPr lang="en-US" sz="2650" u="sng" dirty="0">
                <a:solidFill>
                  <a:schemeClr val="hlink"/>
                </a:solidFill>
                <a:hlinkClick r:id="rId3"/>
              </a:rPr>
              <a:t>See pages 9-15 in the study report.</a:t>
            </a:r>
            <a:r>
              <a:rPr lang="en-US" sz="2650" u="sng" dirty="0">
                <a:solidFill>
                  <a:schemeClr val="hlink"/>
                </a:solidFill>
              </a:rPr>
              <a:t> 	           Ann-Mara</a:t>
            </a:r>
            <a:endParaRPr sz="2650" dirty="0"/>
          </a:p>
          <a:p>
            <a:pPr marL="0" lvl="0" indent="0" algn="l" rtl="0">
              <a:spcBef>
                <a:spcPts val="360"/>
              </a:spcBef>
              <a:spcAft>
                <a:spcPts val="0"/>
              </a:spcAft>
              <a:buNone/>
            </a:pPr>
            <a:r>
              <a:rPr lang="en-US" sz="2400" b="1" u="sng" dirty="0">
                <a:solidFill>
                  <a:schemeClr val="hlink"/>
                </a:solidFill>
                <a:hlinkClick r:id="rId4"/>
              </a:rPr>
              <a:t> </a:t>
            </a:r>
            <a:endParaRPr dirty="0"/>
          </a:p>
        </p:txBody>
      </p:sp>
      <p:sp>
        <p:nvSpPr>
          <p:cNvPr id="156" name="Google Shape;156;g2e7a1ae7dfe_0_0"/>
          <p:cNvSpPr txBox="1">
            <a:spLocks noGrp="1"/>
          </p:cNvSpPr>
          <p:nvPr>
            <p:ph type="body" idx="1"/>
          </p:nvPr>
        </p:nvSpPr>
        <p:spPr>
          <a:xfrm>
            <a:off x="656550" y="1568150"/>
            <a:ext cx="8229600" cy="4550100"/>
          </a:xfrm>
          <a:prstGeom prst="rect">
            <a:avLst/>
          </a:prstGeom>
        </p:spPr>
        <p:txBody>
          <a:bodyPr spcFirstLastPara="1" wrap="square" lIns="91425" tIns="45700" rIns="91425" bIns="45700" anchor="t" anchorCtr="0">
            <a:noAutofit/>
          </a:bodyPr>
          <a:lstStyle/>
          <a:p>
            <a:pPr marL="0" lvl="0" indent="0" algn="l" rtl="0">
              <a:spcBef>
                <a:spcPts val="360"/>
              </a:spcBef>
              <a:spcAft>
                <a:spcPts val="0"/>
              </a:spcAft>
              <a:buNone/>
            </a:pPr>
            <a:r>
              <a:rPr lang="en-US" dirty="0"/>
              <a:t>Since 1619, a pattern of denying land, and thereby stable housing, to enslaved, formerly enslaved, and descendants of enslaved people has prevailed in the US.  </a:t>
            </a:r>
          </a:p>
          <a:p>
            <a:pPr marL="342900" indent="-342900"/>
            <a:r>
              <a:rPr lang="en-US" sz="1800" dirty="0"/>
              <a:t>40 acres awarded to freed slaves was taken away.</a:t>
            </a:r>
          </a:p>
          <a:p>
            <a:pPr marL="342900" indent="-342900"/>
            <a:r>
              <a:rPr lang="en-US" sz="1800" dirty="0"/>
              <a:t>Federal Housing Administration created redlining, denying mortgages in black neighborhoods</a:t>
            </a:r>
          </a:p>
          <a:p>
            <a:pPr marL="342900" indent="-342900"/>
            <a:r>
              <a:rPr lang="en-US" sz="1800" dirty="0"/>
              <a:t>Black veterans largely excluded from GI Bill benefits</a:t>
            </a:r>
          </a:p>
          <a:p>
            <a:pPr marL="342900" indent="-342900"/>
            <a:r>
              <a:rPr lang="en-US" sz="1800" dirty="0"/>
              <a:t>Restrictive covenants and zoning prevented black families from moving to booming suburbs</a:t>
            </a:r>
          </a:p>
          <a:p>
            <a:pPr marL="342900" indent="-342900"/>
            <a:r>
              <a:rPr lang="en-US" sz="1800" dirty="0"/>
              <a:t>Violence destroyed Black homes/neighborhoods</a:t>
            </a:r>
          </a:p>
          <a:p>
            <a:pPr marL="342900" indent="-342900"/>
            <a:r>
              <a:rPr lang="en-US" sz="1800" dirty="0"/>
              <a:t>Subprime lending targeted Black home buyers</a:t>
            </a:r>
          </a:p>
          <a:p>
            <a:pPr marL="0" indent="0">
              <a:buNone/>
            </a:pPr>
            <a:r>
              <a:rPr lang="en-US" dirty="0"/>
              <a:t>Black families excluded from housing value growth in US, leading to current wealth gap</a:t>
            </a:r>
            <a:endParaRPr dirty="0"/>
          </a:p>
          <a:p>
            <a:pPr marL="0" lvl="0" indent="0" algn="l" rtl="0">
              <a:spcBef>
                <a:spcPts val="360"/>
              </a:spcBef>
              <a:spcAft>
                <a:spcPts val="0"/>
              </a:spcAft>
              <a:buNone/>
            </a:pPr>
            <a:endParaRPr dirty="0"/>
          </a:p>
          <a:p>
            <a:pPr marL="0" lvl="0" indent="0" algn="l" rtl="0">
              <a:spcBef>
                <a:spcPts val="360"/>
              </a:spcBef>
              <a:spcAft>
                <a:spcPts val="0"/>
              </a:spcAft>
              <a:buNone/>
            </a:pPr>
            <a:endParaRPr dirty="0"/>
          </a:p>
        </p:txBody>
      </p:sp>
      <p:sp>
        <p:nvSpPr>
          <p:cNvPr id="157" name="Google Shape;157;g2e7a1ae7dfe_0_0"/>
          <p:cNvSpPr txBox="1">
            <a:spLocks noGrp="1"/>
          </p:cNvSpPr>
          <p:nvPr>
            <p:ph type="sldNum" idx="12"/>
          </p:nvPr>
        </p:nvSpPr>
        <p:spPr>
          <a:xfrm>
            <a:off x="7620000" y="18288"/>
            <a:ext cx="1066800" cy="329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8</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g2e7a1ae7dfe_0_29"/>
          <p:cNvSpPr txBox="1">
            <a:spLocks noGrp="1"/>
          </p:cNvSpPr>
          <p:nvPr>
            <p:ph type="title"/>
          </p:nvPr>
        </p:nvSpPr>
        <p:spPr>
          <a:xfrm>
            <a:off x="457200" y="269328"/>
            <a:ext cx="8229600" cy="990600"/>
          </a:xfrm>
          <a:prstGeom prst="rect">
            <a:avLst/>
          </a:prstGeom>
        </p:spPr>
        <p:txBody>
          <a:bodyPr spcFirstLastPara="1" wrap="square" lIns="91425" tIns="45700" rIns="91425" bIns="45700" anchor="ctr" anchorCtr="0">
            <a:normAutofit fontScale="90000"/>
          </a:bodyPr>
          <a:lstStyle/>
          <a:p>
            <a:pPr marL="0" lvl="0" indent="0" algn="l" rtl="0">
              <a:spcBef>
                <a:spcPts val="360"/>
              </a:spcBef>
              <a:spcAft>
                <a:spcPts val="0"/>
              </a:spcAft>
              <a:buNone/>
            </a:pPr>
            <a:r>
              <a:rPr lang="en-US" sz="2650" b="1" dirty="0">
                <a:solidFill>
                  <a:srgbClr val="0000FF"/>
                </a:solidFill>
              </a:rPr>
              <a:t>Why Are Reparations Needed? - Health Care </a:t>
            </a:r>
            <a:endParaRPr sz="2650" b="1" dirty="0">
              <a:solidFill>
                <a:srgbClr val="0000FF"/>
              </a:solidFill>
            </a:endParaRPr>
          </a:p>
          <a:p>
            <a:pPr marL="0" lvl="0" indent="0" algn="l" rtl="0">
              <a:spcBef>
                <a:spcPts val="360"/>
              </a:spcBef>
              <a:spcAft>
                <a:spcPts val="0"/>
              </a:spcAft>
              <a:buNone/>
            </a:pPr>
            <a:r>
              <a:rPr lang="en-US" sz="2650" u="sng" dirty="0">
                <a:solidFill>
                  <a:schemeClr val="hlink"/>
                </a:solidFill>
                <a:hlinkClick r:id="rId3"/>
              </a:rPr>
              <a:t>See pages 16-22 in the study report.</a:t>
            </a:r>
            <a:r>
              <a:rPr lang="en-US" sz="2650" u="sng" dirty="0">
                <a:solidFill>
                  <a:schemeClr val="hlink"/>
                </a:solidFill>
              </a:rPr>
              <a:t>		        Bonny</a:t>
            </a:r>
            <a:endParaRPr dirty="0"/>
          </a:p>
        </p:txBody>
      </p:sp>
      <p:sp>
        <p:nvSpPr>
          <p:cNvPr id="164" name="Google Shape;164;g2e7a1ae7dfe_0_29"/>
          <p:cNvSpPr txBox="1">
            <a:spLocks noGrp="1"/>
          </p:cNvSpPr>
          <p:nvPr>
            <p:ph type="body" idx="1"/>
          </p:nvPr>
        </p:nvSpPr>
        <p:spPr>
          <a:xfrm>
            <a:off x="457200" y="1424150"/>
            <a:ext cx="8229600" cy="4193100"/>
          </a:xfrm>
          <a:prstGeom prst="rect">
            <a:avLst/>
          </a:prstGeom>
        </p:spPr>
        <p:txBody>
          <a:bodyPr spcFirstLastPara="1" wrap="square" lIns="91425" tIns="45700" rIns="91425" bIns="45700" anchor="t" anchorCtr="0">
            <a:noAutofit/>
          </a:bodyPr>
          <a:lstStyle/>
          <a:p>
            <a:pPr marL="0" lvl="0" indent="0" algn="l" rtl="0">
              <a:lnSpc>
                <a:spcPct val="80000"/>
              </a:lnSpc>
              <a:spcBef>
                <a:spcPts val="360"/>
              </a:spcBef>
              <a:spcAft>
                <a:spcPts val="0"/>
              </a:spcAft>
              <a:buSzPts val="1018"/>
              <a:buNone/>
            </a:pPr>
            <a:r>
              <a:rPr lang="en-US" dirty="0"/>
              <a:t>We remain the only first-world country that does not provide national health care for our people. Black Americans have been consistently denied health care, and have often been abused. </a:t>
            </a:r>
            <a:endParaRPr dirty="0"/>
          </a:p>
          <a:p>
            <a:pPr marL="0" lvl="0" indent="0" algn="l" rtl="0">
              <a:lnSpc>
                <a:spcPct val="80000"/>
              </a:lnSpc>
              <a:spcBef>
                <a:spcPts val="360"/>
              </a:spcBef>
              <a:spcAft>
                <a:spcPts val="0"/>
              </a:spcAft>
              <a:buSzPts val="1018"/>
              <a:buNone/>
            </a:pPr>
            <a:r>
              <a:rPr lang="en-US" dirty="0"/>
              <a:t>Black communities have worked to build -- and rebuild -- their own hospitals and health care facilities because white hospitals would not treat them. </a:t>
            </a:r>
            <a:endParaRPr dirty="0"/>
          </a:p>
          <a:p>
            <a:pPr marL="0" lvl="0" indent="0" algn="l" rtl="0">
              <a:lnSpc>
                <a:spcPct val="80000"/>
              </a:lnSpc>
              <a:spcBef>
                <a:spcPts val="360"/>
              </a:spcBef>
              <a:spcAft>
                <a:spcPts val="0"/>
              </a:spcAft>
              <a:buSzPts val="1018"/>
              <a:buNone/>
            </a:pPr>
            <a:r>
              <a:rPr lang="en-US" dirty="0"/>
              <a:t>During the recent pandemic, there were still greater death rates among Black people. These continuing barriers to quality health and mental health care can only feed into and broaden the wealth gap.</a:t>
            </a:r>
            <a:endParaRPr dirty="0"/>
          </a:p>
          <a:p>
            <a:pPr marL="0" lvl="0" indent="0" algn="l" rtl="0">
              <a:lnSpc>
                <a:spcPct val="80000"/>
              </a:lnSpc>
              <a:spcBef>
                <a:spcPts val="360"/>
              </a:spcBef>
              <a:spcAft>
                <a:spcPts val="0"/>
              </a:spcAft>
              <a:buSzPts val="1018"/>
              <a:buNone/>
            </a:pPr>
            <a:endParaRPr sz="2420" dirty="0"/>
          </a:p>
          <a:p>
            <a:pPr marL="0" lvl="0" indent="457200" algn="l" rtl="0">
              <a:lnSpc>
                <a:spcPct val="80000"/>
              </a:lnSpc>
              <a:spcBef>
                <a:spcPts val="360"/>
              </a:spcBef>
              <a:spcAft>
                <a:spcPts val="0"/>
              </a:spcAft>
              <a:buSzPts val="1018"/>
              <a:buNone/>
            </a:pPr>
            <a:endParaRPr sz="2420" dirty="0"/>
          </a:p>
        </p:txBody>
      </p:sp>
      <p:sp>
        <p:nvSpPr>
          <p:cNvPr id="165" name="Google Shape;165;g2e7a1ae7dfe_0_29"/>
          <p:cNvSpPr txBox="1">
            <a:spLocks noGrp="1"/>
          </p:cNvSpPr>
          <p:nvPr>
            <p:ph type="sldNum" idx="12"/>
          </p:nvPr>
        </p:nvSpPr>
        <p:spPr>
          <a:xfrm>
            <a:off x="7620000" y="18288"/>
            <a:ext cx="1066800" cy="329100"/>
          </a:xfrm>
          <a:prstGeom prst="rect">
            <a:avLst/>
          </a:prstGeom>
        </p:spPr>
        <p:txBody>
          <a:bodyPr spcFirstLastPara="1" wrap="square" lIns="91425" tIns="45700" rIns="91425" bIns="45700" anchor="ctr" anchorCtr="0">
            <a:noAutofit/>
          </a:bodyPr>
          <a:lstStyle/>
          <a:p>
            <a:pPr marL="0" lvl="0" indent="0" algn="r" rtl="0">
              <a:spcBef>
                <a:spcPts val="0"/>
              </a:spcBef>
              <a:spcAft>
                <a:spcPts val="0"/>
              </a:spcAft>
              <a:buClr>
                <a:srgbClr val="000000"/>
              </a:buClr>
              <a:buFont typeface="Arial"/>
              <a:buNone/>
            </a:pPr>
            <a:fld id="{00000000-1234-1234-1234-123412341234}" type="slidenum">
              <a:rPr lang="en-US"/>
              <a:t>9</a:t>
            </a:fld>
            <a:endParaRPr/>
          </a:p>
        </p:txBody>
      </p:sp>
    </p:spTree>
  </p:cSld>
  <p:clrMapOvr>
    <a:masterClrMapping/>
  </p:clrMapOvr>
</p:sld>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TotalTime>
  <Words>2981</Words>
  <Application>Microsoft Macintosh PowerPoint</Application>
  <PresentationFormat>On-screen Show (4:3)</PresentationFormat>
  <Paragraphs>327</Paragraphs>
  <Slides>29</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Cambria</vt:lpstr>
      <vt:lpstr>Clarity</vt:lpstr>
      <vt:lpstr>WELCOME to the LWVMA  Reparations Study for Black Americans  CONSENSUS MEETING </vt:lpstr>
      <vt:lpstr>LWVMA Reparations Study </vt:lpstr>
      <vt:lpstr>What Is Consensus? </vt:lpstr>
      <vt:lpstr>LWV Wellesley  Community Agreements</vt:lpstr>
      <vt:lpstr>Consensus Meeting Roles</vt:lpstr>
      <vt:lpstr>Roadmap </vt:lpstr>
      <vt:lpstr> The Wealth Gap - See pages 7-8 in the study report.  Ann-Mara </vt:lpstr>
      <vt:lpstr> Why Are Reparations Needed? - Housing See pages 9-15 in the study report.             Ann-Mara  </vt:lpstr>
      <vt:lpstr>Why Are Reparations Needed? - Health Care  See pages 16-22 in the study report.          Bonny</vt:lpstr>
      <vt:lpstr>Why Are Reparations Needed? - Education See pages 23-29 in the study report                         Rama.</vt:lpstr>
      <vt:lpstr>Why Are Reparations Needed? - Criminal Legal System See pages 30-41 in the study report                          Ellie.       </vt:lpstr>
      <vt:lpstr>Why Are Reparations Not Needed? See pages 42-55 in the study report                          Bonny. </vt:lpstr>
      <vt:lpstr>  Who Should Receive Reparations?    See pages 56-65 in the study report        Marguerite &amp; Ellie. </vt:lpstr>
      <vt:lpstr> Who Should Receive Reparations?   See page 64 in the study report               Marguerite &amp; Ellie.   </vt:lpstr>
      <vt:lpstr> What Reparations Should be Provided?  See pages 66-77 in the study report      Ellie &amp; Marguerite. </vt:lpstr>
      <vt:lpstr> What Reparations Should Be Provided?  See page 76 in the study report         Ellie &amp; Marguerite. </vt:lpstr>
      <vt:lpstr>CONSENSUS QUESTIONS</vt:lpstr>
      <vt:lpstr>Section A: Question A-1 Why Should Reparations Be Provided?  </vt:lpstr>
      <vt:lpstr>Section B: Questions B-1 and B-2 Who Should Receive Reparations? </vt:lpstr>
      <vt:lpstr>SECTION C: Question C-1 What Reparations Should Be Given?</vt:lpstr>
      <vt:lpstr>SECTION C: Question C-2 What Reparations Should Be Given?</vt:lpstr>
      <vt:lpstr>SECTION D: Question D-1 How Should Reparations Be Provided?</vt:lpstr>
      <vt:lpstr>SECTION D: Question D-2 How Should Reparations Be Provided?</vt:lpstr>
      <vt:lpstr>SECTION D: Question D-3  How Should Reparations Be Provided?</vt:lpstr>
      <vt:lpstr>SECTION D: Question D-4 How Should Reparations Be Provided? </vt:lpstr>
      <vt:lpstr>SECTION D: Question D-5 How Should Reparations Be Provided? </vt:lpstr>
      <vt:lpstr>SECTION D: Question D-6 How Should Reparations Be Provided? </vt:lpstr>
      <vt:lpstr>SECTION E: Question E-1</vt:lpstr>
      <vt:lpstr>Congratulations  And 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Karen Price</dc:creator>
  <cp:lastModifiedBy>Laura Brown-MacKinnon</cp:lastModifiedBy>
  <cp:revision>5</cp:revision>
  <cp:lastPrinted>2025-01-10T19:42:33Z</cp:lastPrinted>
  <dcterms:created xsi:type="dcterms:W3CDTF">2018-09-11T19:33:06Z</dcterms:created>
  <dcterms:modified xsi:type="dcterms:W3CDTF">2025-01-23T14:41:39Z</dcterms:modified>
</cp:coreProperties>
</file>