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95" r:id="rId4"/>
    <p:sldId id="296"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295"/>
            <p14:sldId id="296"/>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D0123"/>
    <a:srgbClr val="1B0C86"/>
    <a:srgbClr val="A102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17"/>
    <p:restoredTop sz="94351"/>
  </p:normalViewPr>
  <p:slideViewPr>
    <p:cSldViewPr snapToGrid="0" snapToObjects="1">
      <p:cViewPr varScale="1">
        <p:scale>
          <a:sx n="76" d="100"/>
          <a:sy n="76" d="100"/>
        </p:scale>
        <p:origin x="192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08" y="-2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25C-0547-AFB0-E15278696A4B}"/>
            </c:ext>
          </c:extLst>
        </c:ser>
        <c:dLbls>
          <c:showLegendKey val="0"/>
          <c:showVal val="0"/>
          <c:showCatName val="0"/>
          <c:showSerName val="0"/>
          <c:showPercent val="0"/>
          <c:showBubbleSize val="0"/>
        </c:dLbls>
        <c:smooth val="0"/>
        <c:axId val="2111761160"/>
        <c:axId val="-2138110424"/>
      </c:lineChart>
      <c:catAx>
        <c:axId val="2111761160"/>
        <c:scaling>
          <c:orientation val="minMax"/>
        </c:scaling>
        <c:delete val="0"/>
        <c:axPos val="b"/>
        <c:numFmt formatCode="General" sourceLinked="1"/>
        <c:majorTickMark val="cross"/>
        <c:minorTickMark val="none"/>
        <c:tickLblPos val="nextTo"/>
        <c:txPr>
          <a:bodyPr/>
          <a:lstStyle/>
          <a:p>
            <a:pPr>
              <a:defRPr sz="2200" b="1" i="0"/>
            </a:pPr>
            <a:endParaRPr lang="en-US"/>
          </a:p>
        </c:txPr>
        <c:crossAx val="-2138110424"/>
        <c:crosses val="autoZero"/>
        <c:auto val="1"/>
        <c:lblAlgn val="ctr"/>
        <c:lblOffset val="100"/>
        <c:noMultiLvlLbl val="0"/>
      </c:catAx>
      <c:valAx>
        <c:axId val="-21381104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117611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C8F-714E-B176-510B14DF27D6}"/>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7C8F-714E-B176-510B14DF27D6}"/>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7C8F-714E-B176-510B14DF27D6}"/>
            </c:ext>
          </c:extLst>
        </c:ser>
        <c:dLbls>
          <c:showLegendKey val="0"/>
          <c:showVal val="1"/>
          <c:showCatName val="0"/>
          <c:showSerName val="0"/>
          <c:showPercent val="0"/>
          <c:showBubbleSize val="0"/>
        </c:dLbls>
        <c:smooth val="0"/>
        <c:axId val="2122222584"/>
        <c:axId val="-2138958248"/>
      </c:lineChart>
      <c:catAx>
        <c:axId val="2122222584"/>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8958248"/>
        <c:crosses val="autoZero"/>
        <c:auto val="1"/>
        <c:lblAlgn val="ctr"/>
        <c:lblOffset val="100"/>
        <c:noMultiLvlLbl val="0"/>
      </c:catAx>
      <c:valAx>
        <c:axId val="-2138958248"/>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22222584"/>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Harris County</c:v>
                </c:pt>
              </c:strCache>
            </c:strRef>
          </c:cat>
          <c:val>
            <c:numRef>
              <c:f>Sheet1!$B$2:$B$4</c:f>
              <c:numCache>
                <c:formatCode>0</c:formatCode>
                <c:ptCount val="3"/>
                <c:pt idx="0">
                  <c:v>89</c:v>
                </c:pt>
                <c:pt idx="1">
                  <c:v>88</c:v>
                </c:pt>
                <c:pt idx="2">
                  <c:v>87.9</c:v>
                </c:pt>
              </c:numCache>
            </c:numRef>
          </c:val>
          <c:extLst>
            <c:ext xmlns:c16="http://schemas.microsoft.com/office/drawing/2014/chart" uri="{C3380CC4-5D6E-409C-BE32-E72D297353CC}">
              <c16:uniqueId val="{00000000-4A8C-5A4E-80F6-323FAC26C33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Harris County</c:v>
                </c:pt>
              </c:strCache>
            </c:strRef>
          </c:cat>
          <c:val>
            <c:numRef>
              <c:f>Sheet1!$C$2:$C$4</c:f>
              <c:numCache>
                <c:formatCode>0</c:formatCode>
                <c:ptCount val="3"/>
                <c:pt idx="0">
                  <c:v>61</c:v>
                </c:pt>
                <c:pt idx="1">
                  <c:v>52</c:v>
                </c:pt>
                <c:pt idx="2">
                  <c:v>51.6</c:v>
                </c:pt>
              </c:numCache>
            </c:numRef>
          </c:val>
          <c:extLst>
            <c:ext xmlns:c16="http://schemas.microsoft.com/office/drawing/2014/chart" uri="{C3380CC4-5D6E-409C-BE32-E72D297353CC}">
              <c16:uniqueId val="{00000001-4A8C-5A4E-80F6-323FAC26C334}"/>
            </c:ext>
          </c:extLst>
        </c:ser>
        <c:dLbls>
          <c:showLegendKey val="0"/>
          <c:showVal val="0"/>
          <c:showCatName val="0"/>
          <c:showSerName val="0"/>
          <c:showPercent val="0"/>
          <c:showBubbleSize val="0"/>
        </c:dLbls>
        <c:gapWidth val="75"/>
        <c:axId val="2147156760"/>
        <c:axId val="-2138231528"/>
      </c:barChart>
      <c:catAx>
        <c:axId val="2147156760"/>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8231528"/>
        <c:crosses val="autoZero"/>
        <c:auto val="1"/>
        <c:lblAlgn val="ctr"/>
        <c:lblOffset val="100"/>
        <c:noMultiLvlLbl val="0"/>
      </c:catAx>
      <c:valAx>
        <c:axId val="-2138231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7156760"/>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3"/>
            <a:ext cx="6426200" cy="423068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Cameron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&amp; hours for voting during Early Voting &amp;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and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The LWV-Texas website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(easier than the </a:t>
            </a:r>
            <a:r>
              <a:rPr lang="en-US" sz="1500" b="0" i="0" u="none" strike="noStrike" cap="none" dirty="0" err="1">
                <a:solidFill>
                  <a:schemeClr val="dk1"/>
                </a:solidFill>
                <a:latin typeface="Calibri"/>
                <a:ea typeface="Calibri"/>
                <a:cs typeface="Calibri"/>
                <a:sym typeface="Calibri"/>
              </a:rPr>
              <a:t>VoteTexas.gov</a:t>
            </a:r>
            <a:r>
              <a:rPr lang="en-US" sz="1500" b="0" i="0" u="none" strike="noStrike" cap="none" dirty="0">
                <a:solidFill>
                  <a:schemeClr val="dk1"/>
                </a:solidFill>
                <a:latin typeface="Calibri"/>
                <a:ea typeface="Calibri"/>
                <a:cs typeface="Calibri"/>
                <a:sym typeface="Calibri"/>
              </a:rPr>
              <a:t> site)</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a:t>
            </a:r>
            <a:r>
              <a:rPr lang="en-US" sz="1500" b="0" i="0" u="none" strike="noStrike" cap="none" baseline="0" dirty="0">
                <a:solidFill>
                  <a:schemeClr val="dk1"/>
                </a:solidFill>
                <a:latin typeface="Calibri"/>
                <a:ea typeface="Calibri"/>
                <a:cs typeface="Calibri"/>
                <a:sym typeface="Calibri"/>
              </a:rPr>
              <a:t> for statewide races</a:t>
            </a:r>
            <a:endParaRPr lang="en-US" sz="15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2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48380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Harris County citizens register and vote at the same rates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22308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1549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a:t>
            </a:r>
            <a:r>
              <a:rPr lang="mr-IN" dirty="0">
                <a:solidFill>
                  <a:srgbClr val="000090"/>
                </a:solidFill>
              </a:rPr>
              <a:t>–</a:t>
            </a:r>
            <a:r>
              <a:rPr lang="en-US" dirty="0">
                <a:solidFill>
                  <a:srgbClr val="000090"/>
                </a:solidFill>
              </a:rPr>
              <a:t> CyFair</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31514"/>
            <a:ext cx="8229600" cy="8677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dirty="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3763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1425309" y="3711391"/>
            <a:ext cx="7255954" cy="1645929"/>
          </a:xfrm>
          <a:prstGeom prst="rect">
            <a:avLst/>
          </a:prstGeom>
          <a:noFill/>
          <a:ln>
            <a:noFill/>
          </a:ln>
        </p:spPr>
        <p:txBody>
          <a:bodyPr lIns="91425" tIns="45700" rIns="91425" bIns="45700" anchor="t" anchorCtr="0">
            <a:noAutofit/>
          </a:bodyPr>
          <a:lstStyle/>
          <a:p>
            <a:pPr algn="r"/>
            <a:r>
              <a:rPr lang="en-US" sz="3600" b="1" dirty="0" err="1">
                <a:solidFill>
                  <a:srgbClr val="8D0123"/>
                </a:solidFill>
              </a:rPr>
              <a:t>Harris</a:t>
            </a:r>
            <a:r>
              <a:rPr lang="en-US" sz="3600" b="1" dirty="0" err="1">
                <a:solidFill>
                  <a:srgbClr val="1B0C86"/>
                </a:solidFill>
              </a:rPr>
              <a:t>Votes</a:t>
            </a:r>
            <a:r>
              <a:rPr lang="en-US" sz="3600" b="1" dirty="0" err="1"/>
              <a:t>.com</a:t>
            </a:r>
            <a:endParaRPr lang="en-US" sz="3600" b="1" dirty="0"/>
          </a:p>
          <a:p>
            <a:pPr marL="0" marR="0" lvl="0" indent="0" algn="r" rtl="0">
              <a:spcBef>
                <a:spcPts val="0"/>
              </a:spcBef>
              <a:buSzPct val="25000"/>
              <a:buNone/>
            </a:pPr>
            <a:r>
              <a:rPr lang="en-US" sz="2000" dirty="0">
                <a:solidFill>
                  <a:srgbClr val="000090"/>
                </a:solidFill>
                <a:latin typeface="Calibri"/>
                <a:ea typeface="Calibri"/>
                <a:cs typeface="Calibri"/>
                <a:sym typeface="Calibri"/>
              </a:rPr>
              <a:t>Harris County Elections Department</a:t>
            </a:r>
          </a:p>
          <a:p>
            <a:pPr lvl="0" algn="r">
              <a:buSzPct val="25000"/>
            </a:pPr>
            <a:r>
              <a:rPr lang="en-US" dirty="0"/>
              <a:t>713-755-6965 </a:t>
            </a:r>
            <a:r>
              <a:rPr lang="en-US" sz="2000" dirty="0"/>
              <a:t> </a:t>
            </a:r>
          </a:p>
          <a:p>
            <a:pPr lvl="0" algn="r">
              <a:buSzPct val="25000"/>
            </a:pPr>
            <a:r>
              <a:rPr lang="en-US" sz="2000" dirty="0">
                <a:solidFill>
                  <a:schemeClr val="dk1"/>
                </a:solidFill>
                <a:latin typeface="Calibri"/>
                <a:ea typeface="Calibri"/>
                <a:cs typeface="Calibri"/>
                <a:sym typeface="Calibri"/>
              </a:rPr>
              <a:t>for polling places &amp; sample ballots</a:t>
            </a:r>
          </a:p>
        </p:txBody>
      </p:sp>
      <p:sp>
        <p:nvSpPr>
          <p:cNvPr id="153" name="Shape 153"/>
          <p:cNvSpPr txBox="1"/>
          <p:nvPr/>
        </p:nvSpPr>
        <p:spPr>
          <a:xfrm>
            <a:off x="436237" y="4504036"/>
            <a:ext cx="4101900" cy="15001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000090"/>
                </a:solidFill>
                <a:latin typeface="Calibri"/>
                <a:ea typeface="Calibri"/>
                <a:cs typeface="Calibri"/>
                <a:sym typeface="Calibri"/>
              </a:rPr>
              <a:t>LWV</a:t>
            </a:r>
            <a:r>
              <a:rPr lang="en-US" sz="3600" b="1" dirty="0" err="1">
                <a:solidFill>
                  <a:srgbClr val="800000"/>
                </a:solidFill>
                <a:latin typeface="Calibri"/>
                <a:ea typeface="Calibri"/>
                <a:cs typeface="Calibri"/>
                <a:sym typeface="Calibri"/>
              </a:rPr>
              <a:t>Texas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
        <p:nvSpPr>
          <p:cNvPr id="2" name="TextBox 1">
            <a:extLst>
              <a:ext uri="{FF2B5EF4-FFF2-40B4-BE49-F238E27FC236}">
                <a16:creationId xmlns:a16="http://schemas.microsoft.com/office/drawing/2014/main" id="{0D3189A2-B354-0F4F-B938-7EAD8C5C7023}"/>
              </a:ext>
            </a:extLst>
          </p:cNvPr>
          <p:cNvSpPr txBox="1"/>
          <p:nvPr/>
        </p:nvSpPr>
        <p:spPr>
          <a:xfrm>
            <a:off x="3636228" y="5681052"/>
            <a:ext cx="5160644" cy="646331"/>
          </a:xfrm>
          <a:prstGeom prst="rect">
            <a:avLst/>
          </a:prstGeom>
          <a:noFill/>
        </p:spPr>
        <p:txBody>
          <a:bodyPr wrap="none" rtlCol="0">
            <a:spAutoFit/>
          </a:bodyPr>
          <a:lstStyle/>
          <a:p>
            <a:r>
              <a:rPr lang="en-US" sz="3600" b="1" dirty="0" err="1"/>
              <a:t>Facebook.com</a:t>
            </a:r>
            <a:r>
              <a:rPr lang="en-US" sz="3600" b="1" dirty="0"/>
              <a:t>/</a:t>
            </a:r>
            <a:r>
              <a:rPr lang="en-US" sz="3600" b="1" dirty="0" err="1">
                <a:solidFill>
                  <a:srgbClr val="1B0C86"/>
                </a:solidFill>
              </a:rPr>
              <a:t>LWV</a:t>
            </a:r>
            <a:r>
              <a:rPr lang="en-US" sz="3600" b="1" dirty="0" err="1">
                <a:solidFill>
                  <a:srgbClr val="8D0123"/>
                </a:solidFill>
              </a:rPr>
              <a:t>CyFair</a:t>
            </a:r>
            <a:endParaRPr lang="en-US" sz="3600" b="1" dirty="0">
              <a:solidFill>
                <a:srgbClr val="8D0123"/>
              </a:solidFill>
            </a:endParaRPr>
          </a:p>
        </p:txBody>
      </p:sp>
    </p:spTree>
    <p:extLst>
      <p:ext uri="{BB962C8B-B14F-4D97-AF65-F5344CB8AC3E}">
        <p14:creationId xmlns:p14="http://schemas.microsoft.com/office/powerpoint/2010/main" val="28782419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37052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23883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430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9128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8602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6608927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164956" y="1190501"/>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1895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427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6584011"/>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65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15114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2946</TotalTime>
  <Words>2299</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Desyrel</vt:lpstr>
      <vt:lpstr>Helvetica</vt:lpstr>
      <vt:lpstr>Helvetica Neue</vt:lpstr>
      <vt:lpstr>Mangal</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281</cp:revision>
  <cp:lastPrinted>2018-04-16T20:40:47Z</cp:lastPrinted>
  <dcterms:created xsi:type="dcterms:W3CDTF">2016-02-14T21:50:56Z</dcterms:created>
  <dcterms:modified xsi:type="dcterms:W3CDTF">2018-04-16T20:40:51Z</dcterms:modified>
</cp:coreProperties>
</file>