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9" r:id="rId2"/>
    <p:sldId id="277" r:id="rId3"/>
    <p:sldId id="278" r:id="rId4"/>
    <p:sldId id="279" r:id="rId5"/>
    <p:sldId id="311" r:id="rId6"/>
    <p:sldId id="310" r:id="rId7"/>
    <p:sldId id="312" r:id="rId8"/>
    <p:sldId id="313" r:id="rId9"/>
    <p:sldId id="314" r:id="rId10"/>
    <p:sldId id="315" r:id="rId11"/>
    <p:sldId id="320" r:id="rId12"/>
    <p:sldId id="321" r:id="rId13"/>
    <p:sldId id="325" r:id="rId14"/>
    <p:sldId id="318" r:id="rId15"/>
    <p:sldId id="317" r:id="rId16"/>
    <p:sldId id="319" r:id="rId17"/>
    <p:sldId id="323" r:id="rId18"/>
    <p:sldId id="322" r:id="rId19"/>
    <p:sldId id="324" r:id="rId20"/>
    <p:sldId id="307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1516FF"/>
    <a:srgbClr val="CC92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89"/>
    <p:restoredTop sz="93698" autoAdjust="0"/>
  </p:normalViewPr>
  <p:slideViewPr>
    <p:cSldViewPr snapToGrid="0" snapToObjects="1">
      <p:cViewPr varScale="1">
        <p:scale>
          <a:sx n="75" d="100"/>
          <a:sy n="75" d="100"/>
        </p:scale>
        <p:origin x="288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69" d="100"/>
          <a:sy n="69" d="100"/>
        </p:scale>
        <p:origin x="-4680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506C22-1EE9-854C-9E09-DFF49D7A7EDA}" type="datetimeFigureOut">
              <a:rPr lang="en-US" smtClean="0"/>
              <a:t>4/8/18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501A5D-73A4-9144-8CEF-E90A7A65BD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47405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4B0A1-B0CC-E44B-AA54-5774230B104B}" type="datetimeFigureOut">
              <a:rPr lang="en-US" smtClean="0"/>
              <a:t>4/8/18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2BC719-D233-DE47-8A62-E1A2E8F5F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93637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2BC719-D233-DE47-8A62-E1A2E8F5F83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9128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2BC719-D233-DE47-8A62-E1A2E8F5F83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894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00009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8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2590800" y="342900"/>
            <a:ext cx="5943600" cy="10779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600" cap="small" dirty="0">
                <a:latin typeface="Baskerville Old Face"/>
                <a:cs typeface="Baskerville Old Face"/>
              </a:rPr>
              <a:t>League of Women Voters</a:t>
            </a:r>
          </a:p>
          <a:p>
            <a:pPr>
              <a:defRPr/>
            </a:pPr>
            <a:r>
              <a:rPr lang="en-US" sz="2800" cap="small" spc="100" dirty="0">
                <a:latin typeface="Calibri"/>
                <a:cs typeface="Calibri"/>
              </a:rPr>
              <a:t>of Texas Education Fund</a:t>
            </a:r>
            <a:r>
              <a:rPr lang="en-US" sz="2800" cap="small" spc="100" dirty="0">
                <a:latin typeface="Baskerville Old Face"/>
                <a:cs typeface="Baskerville Old Face"/>
              </a:rPr>
              <a:t> </a:t>
            </a:r>
          </a:p>
        </p:txBody>
      </p:sp>
      <p:pic>
        <p:nvPicPr>
          <p:cNvPr id="8" name="Picture 8" descr="logo_open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419100"/>
            <a:ext cx="16764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Line 7"/>
          <p:cNvSpPr>
            <a:spLocks noChangeShapeType="1"/>
          </p:cNvSpPr>
          <p:nvPr userDrawn="1"/>
        </p:nvSpPr>
        <p:spPr bwMode="auto">
          <a:xfrm>
            <a:off x="457200" y="1714500"/>
            <a:ext cx="82296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>
            <a:outerShdw dist="38100" dir="5400000" algn="t" rotWithShape="0">
              <a:srgbClr val="80808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2018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C9281-498A-9D42-AA97-B74D709FF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367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C9281-498A-9D42-AA97-B74D709FF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253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C9281-498A-9D42-AA97-B74D709FF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043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C9281-498A-9D42-AA97-B74D709FF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20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none" baseline="0"/>
            </a:lvl1pPr>
          </a:lstStyle>
          <a:p>
            <a:r>
              <a:rPr lang="en-US" cap="none" dirty="0"/>
              <a:t>Click to edit Master text styles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C9281-498A-9D42-AA97-B74D709FF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120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C9281-498A-9D42-AA97-B74D709FF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966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2018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C9281-498A-9D42-AA97-B74D709FF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407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2018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C9281-498A-9D42-AA97-B74D709FF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152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2018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C9281-498A-9D42-AA97-B74D709FF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545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C9281-498A-9D42-AA97-B74D709FF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368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C9281-498A-9D42-AA97-B74D709FF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670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6065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April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3C9281-498A-9D42-AA97-B74D709FF200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logo_open.eps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500" y="6238875"/>
            <a:ext cx="756174" cy="498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625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Tahoma"/>
          <a:ea typeface="+mj-ea"/>
          <a:cs typeface="Tahom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Tahoma"/>
          <a:ea typeface="+mn-ea"/>
          <a:cs typeface="Tahom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Tahoma"/>
          <a:ea typeface="+mn-ea"/>
          <a:cs typeface="Tahom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Tahoma"/>
          <a:ea typeface="+mn-ea"/>
          <a:cs typeface="Tahom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Tahoma"/>
          <a:ea typeface="+mn-ea"/>
          <a:cs typeface="Tahom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Tahoma"/>
          <a:ea typeface="+mn-ea"/>
          <a:cs typeface="Tahom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8.png"/><Relationship Id="rId4" Type="http://schemas.openxmlformats.org/officeDocument/2006/relationships/image" Target="../media/image17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4.jpeg"/><Relationship Id="rId7" Type="http://schemas.openxmlformats.org/officeDocument/2006/relationships/image" Target="../media/image27.png"/><Relationship Id="rId12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11" Type="http://schemas.openxmlformats.org/officeDocument/2006/relationships/image" Target="../media/image23.png"/><Relationship Id="rId5" Type="http://schemas.openxmlformats.org/officeDocument/2006/relationships/image" Target="../media/image26.png"/><Relationship Id="rId10" Type="http://schemas.openxmlformats.org/officeDocument/2006/relationships/image" Target="../media/image30.png"/><Relationship Id="rId4" Type="http://schemas.openxmlformats.org/officeDocument/2006/relationships/image" Target="../media/image25.jpeg"/><Relationship Id="rId9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33.jpeg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5597" y="1969428"/>
            <a:ext cx="8459877" cy="1470025"/>
          </a:xfrm>
        </p:spPr>
        <p:txBody>
          <a:bodyPr>
            <a:normAutofit/>
          </a:bodyPr>
          <a:lstStyle/>
          <a:p>
            <a:r>
              <a:rPr lang="en-US" spc="250" dirty="0"/>
              <a:t>Evidence-Based Practices</a:t>
            </a:r>
            <a:br>
              <a:rPr lang="en-US" spc="250" dirty="0"/>
            </a:br>
            <a:r>
              <a:rPr lang="en-US" spc="250" dirty="0"/>
              <a:t>for Voter Mobilization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461739"/>
            <a:ext cx="7772400" cy="1797477"/>
          </a:xfrm>
        </p:spPr>
        <p:txBody>
          <a:bodyPr>
            <a:noAutofit/>
          </a:bodyPr>
          <a:lstStyle/>
          <a:p>
            <a:r>
              <a:rPr lang="en-US" sz="2400" dirty="0"/>
              <a:t>Research-Based Principles for Effective</a:t>
            </a:r>
          </a:p>
          <a:p>
            <a:r>
              <a:rPr lang="en-US" sz="2400" dirty="0"/>
              <a:t>Get-Out-the-Vote Activities</a:t>
            </a:r>
            <a:endParaRPr lang="en-US" sz="2400" dirty="0">
              <a:solidFill>
                <a:schemeClr val="tx1"/>
              </a:solidFill>
            </a:endParaRPr>
          </a:p>
          <a:p>
            <a:pPr algn="l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6567" y="6009360"/>
            <a:ext cx="25056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ahoma"/>
                <a:cs typeface="Tahoma"/>
              </a:rPr>
              <a:t>Elizabeth A. Erkel, PhD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494056" y="6098802"/>
            <a:ext cx="12188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ahoma"/>
                <a:cs typeface="Tahoma"/>
              </a:rPr>
              <a:t>April 2018</a:t>
            </a:r>
          </a:p>
        </p:txBody>
      </p:sp>
    </p:spTree>
    <p:extLst>
      <p:ext uri="{BB962C8B-B14F-4D97-AF65-F5344CB8AC3E}">
        <p14:creationId xmlns:p14="http://schemas.microsoft.com/office/powerpoint/2010/main" val="30704436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800000"/>
                </a:solidFill>
              </a:rPr>
              <a:t>Connect with the voter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629515" y="1445463"/>
            <a:ext cx="5111750" cy="430532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Target those who need a little encouragement to vote, especially:</a:t>
            </a:r>
          </a:p>
          <a:p>
            <a:pPr>
              <a:spcBef>
                <a:spcPts val="1272"/>
              </a:spcBef>
            </a:pPr>
            <a:r>
              <a:rPr lang="en-US" sz="2800" dirty="0"/>
              <a:t>First-time voters</a:t>
            </a:r>
          </a:p>
          <a:p>
            <a:pPr>
              <a:spcBef>
                <a:spcPts val="672"/>
              </a:spcBef>
            </a:pPr>
            <a:r>
              <a:rPr lang="en-US" sz="2800" dirty="0"/>
              <a:t>Young people</a:t>
            </a:r>
          </a:p>
          <a:p>
            <a:r>
              <a:rPr lang="en-US" sz="2800" dirty="0"/>
              <a:t>Ethnic/racial minorities</a:t>
            </a:r>
          </a:p>
          <a:p>
            <a:r>
              <a:rPr lang="en-US" sz="2800" dirty="0"/>
              <a:t>People with a low income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rgbClr val="000090"/>
                </a:solidFill>
              </a:rPr>
              <a:t>Targeting the electorate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21467" y="6356350"/>
            <a:ext cx="5198533" cy="365125"/>
          </a:xfrm>
        </p:spPr>
        <p:txBody>
          <a:bodyPr/>
          <a:lstStyle/>
          <a:p>
            <a:r>
              <a:rPr lang="en-US" dirty="0" err="1"/>
              <a:t>Arceneaux</a:t>
            </a:r>
            <a:r>
              <a:rPr lang="en-US" dirty="0"/>
              <a:t> &amp; Nickerson, 2009; Gerber &amp; Rogers, 2009, pp. 6 &amp; 13</a:t>
            </a:r>
          </a:p>
          <a:p>
            <a:r>
              <a:rPr lang="en-US" dirty="0"/>
              <a:t>Green &amp; Gerber, 2015, pp. 47, 82, &amp; 94</a:t>
            </a:r>
          </a:p>
        </p:txBody>
      </p:sp>
      <p:pic>
        <p:nvPicPr>
          <p:cNvPr id="11" name="Picture 1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810509"/>
            <a:ext cx="2528259" cy="1940191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BF668AE-066C-C14B-B908-F5FB23014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C9281-498A-9D42-AA97-B74D709FF20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7596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rgbClr val="000090"/>
                </a:solidFill>
              </a:rPr>
              <a:t>Use gentle social pressure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endParaRPr lang="en-US" dirty="0">
              <a:latin typeface="Comic Sans MS"/>
              <a:cs typeface="Comic Sans MS"/>
            </a:endParaRPr>
          </a:p>
          <a:p>
            <a:pPr marL="0" indent="0">
              <a:buNone/>
            </a:pPr>
            <a:endParaRPr lang="en-US" dirty="0">
              <a:latin typeface="Comic Sans MS"/>
              <a:cs typeface="Comic Sans MS"/>
            </a:endParaRPr>
          </a:p>
          <a:p>
            <a:pPr marL="0" indent="0">
              <a:buNone/>
            </a:pPr>
            <a:endParaRPr lang="en-US" dirty="0">
              <a:latin typeface="Comic Sans MS"/>
              <a:cs typeface="Comic Sans MS"/>
            </a:endParaRPr>
          </a:p>
          <a:p>
            <a:pPr marL="0" indent="0">
              <a:buNone/>
            </a:pPr>
            <a:endParaRPr lang="en-US" dirty="0">
              <a:latin typeface="Comic Sans MS"/>
              <a:cs typeface="Comic Sans MS"/>
            </a:endParaRPr>
          </a:p>
          <a:p>
            <a:pPr marL="0" indent="0">
              <a:buNone/>
            </a:pPr>
            <a:endParaRPr lang="en-US" dirty="0">
              <a:latin typeface="Comic Sans MS"/>
              <a:cs typeface="Comic Sans MS"/>
            </a:endParaRPr>
          </a:p>
          <a:p>
            <a:pPr marL="0" indent="0">
              <a:buNone/>
            </a:pPr>
            <a:r>
              <a:rPr lang="en-US" dirty="0">
                <a:latin typeface="Comic Sans MS"/>
                <a:cs typeface="Comic Sans MS"/>
              </a:rPr>
              <a:t>We are social creatures and want to fit in.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75615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600" dirty="0"/>
              <a:t>Let potential voters know that someone is paying attention to whether or not they participate in the election.</a:t>
            </a:r>
          </a:p>
          <a:p>
            <a:pPr>
              <a:spcBef>
                <a:spcPts val="1224"/>
              </a:spcBef>
            </a:pPr>
            <a:r>
              <a:rPr lang="en-US" sz="2200" dirty="0"/>
              <a:t>Tell them that others like themselves have committed to being voters.</a:t>
            </a:r>
          </a:p>
          <a:p>
            <a:r>
              <a:rPr lang="en-US" sz="2200" dirty="0"/>
              <a:t>Remind them of their past voting history (it’s public record).</a:t>
            </a:r>
          </a:p>
          <a:p>
            <a:r>
              <a:rPr lang="en-US" sz="2200" dirty="0"/>
              <a:t>Promise to follow-up with them after the election (and do so!).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Gerber, Green, &amp; Larimer, 2008; Green &amp; Gerber, 2015, p. 144-151</a:t>
            </a:r>
          </a:p>
        </p:txBody>
      </p:sp>
      <p:pic>
        <p:nvPicPr>
          <p:cNvPr id="9" name="Picture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873778">
            <a:off x="592153" y="1558170"/>
            <a:ext cx="3546765" cy="187554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3F604B-AD20-594B-8989-9A1367112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C9281-498A-9D42-AA97-B74D709FF20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4826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487" y="274638"/>
            <a:ext cx="8369313" cy="2063072"/>
          </a:xfrm>
        </p:spPr>
        <p:txBody>
          <a:bodyPr>
            <a:normAutofit/>
          </a:bodyPr>
          <a:lstStyle/>
          <a:p>
            <a:pPr algn="l"/>
            <a:r>
              <a:rPr lang="en-US" sz="4000" dirty="0">
                <a:solidFill>
                  <a:srgbClr val="000090"/>
                </a:solidFill>
              </a:rPr>
              <a:t>Help make a plan for voting</a:t>
            </a:r>
            <a:br>
              <a:rPr lang="en-US" sz="4000" dirty="0">
                <a:solidFill>
                  <a:srgbClr val="000090"/>
                </a:solidFill>
              </a:rPr>
            </a:br>
            <a:r>
              <a:rPr lang="en-US" sz="2200" dirty="0">
                <a:solidFill>
                  <a:srgbClr val="800000"/>
                </a:solidFill>
              </a:rPr>
              <a:t>Getting potential voters to think through the steps they need to take makes them more likely to act on their intent to vote.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Nickerson &amp; Rogers, 2010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8391" y="2251130"/>
            <a:ext cx="3333615" cy="46166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Planning to be a voter</a:t>
            </a:r>
          </a:p>
        </p:txBody>
      </p:sp>
      <p:sp>
        <p:nvSpPr>
          <p:cNvPr id="10" name="TextBox 9"/>
          <p:cNvSpPr txBox="1"/>
          <p:nvPr/>
        </p:nvSpPr>
        <p:spPr>
          <a:xfrm rot="20022220">
            <a:off x="591685" y="3260290"/>
            <a:ext cx="1558575" cy="430887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rgbClr val="800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Logistics</a:t>
            </a:r>
          </a:p>
        </p:txBody>
      </p:sp>
      <p:sp>
        <p:nvSpPr>
          <p:cNvPr id="11" name="TextBox 10"/>
          <p:cNvSpPr txBox="1"/>
          <p:nvPr/>
        </p:nvSpPr>
        <p:spPr>
          <a:xfrm rot="20022220">
            <a:off x="2071732" y="3260292"/>
            <a:ext cx="1558575" cy="430887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rgbClr val="00009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Readiness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6114" y="4285805"/>
            <a:ext cx="1847197" cy="1477328"/>
          </a:xfrm>
          <a:prstGeom prst="rect">
            <a:avLst/>
          </a:prstGeom>
          <a:noFill/>
          <a:ln w="3175">
            <a:solidFill>
              <a:srgbClr val="800000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dirty="0"/>
              <a:t> Assess difficulty</a:t>
            </a:r>
          </a:p>
          <a:p>
            <a:r>
              <a:rPr lang="en-US" dirty="0"/>
              <a:t>    How</a:t>
            </a:r>
          </a:p>
          <a:p>
            <a:r>
              <a:rPr lang="en-US" dirty="0"/>
              <a:t>    When</a:t>
            </a:r>
          </a:p>
          <a:p>
            <a:r>
              <a:rPr lang="en-US" dirty="0"/>
              <a:t>    Where</a:t>
            </a:r>
          </a:p>
          <a:p>
            <a:r>
              <a:rPr lang="en-US" dirty="0"/>
              <a:t> Special plans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836614" y="4755669"/>
            <a:ext cx="1824679" cy="1477328"/>
          </a:xfrm>
          <a:prstGeom prst="rect">
            <a:avLst/>
          </a:prstGeom>
          <a:noFill/>
          <a:ln w="3175">
            <a:solidFill>
              <a:srgbClr val="800000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dirty="0"/>
              <a:t> Deadlines</a:t>
            </a:r>
          </a:p>
          <a:p>
            <a:r>
              <a:rPr lang="en-US" dirty="0"/>
              <a:t>      </a:t>
            </a:r>
            <a:r>
              <a:rPr lang="en-US" sz="1600" dirty="0"/>
              <a:t>Registration</a:t>
            </a:r>
          </a:p>
          <a:p>
            <a:r>
              <a:rPr lang="en-US" sz="1600" dirty="0"/>
              <a:t>      Vote-by-mail</a:t>
            </a:r>
          </a:p>
          <a:p>
            <a:r>
              <a:rPr lang="en-US" dirty="0"/>
              <a:t> Voting dates</a:t>
            </a:r>
          </a:p>
          <a:p>
            <a:r>
              <a:rPr lang="en-US" dirty="0"/>
              <a:t> Polling places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646870" y="2426529"/>
            <a:ext cx="3392230" cy="1231106"/>
          </a:xfrm>
          <a:prstGeom prst="rect">
            <a:avLst/>
          </a:prstGeom>
          <a:noFill/>
          <a:ln w="3175">
            <a:solidFill>
              <a:srgbClr val="00009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/>
              <a:t> What to Take to the Polls</a:t>
            </a:r>
          </a:p>
          <a:p>
            <a:r>
              <a:rPr lang="en-US" dirty="0"/>
              <a:t> Voter registration card</a:t>
            </a:r>
          </a:p>
          <a:p>
            <a:r>
              <a:rPr lang="en-US" dirty="0"/>
              <a:t> One of the acceptable voter IDs</a:t>
            </a:r>
          </a:p>
          <a:p>
            <a:r>
              <a:rPr lang="en-US" dirty="0"/>
              <a:t> List of who/what to vote for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309888" y="3909283"/>
            <a:ext cx="3522036" cy="2041585"/>
          </a:xfrm>
          <a:prstGeom prst="rect">
            <a:avLst/>
          </a:prstGeom>
          <a:noFill/>
          <a:ln w="3175">
            <a:solidFill>
              <a:srgbClr val="00009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/>
              <a:t>Nonpartisan Resources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dirty="0"/>
              <a:t> Voter information websites</a:t>
            </a:r>
          </a:p>
          <a:p>
            <a:pPr>
              <a:spcBef>
                <a:spcPts val="200"/>
              </a:spcBef>
            </a:pPr>
            <a:r>
              <a:rPr lang="en-US" sz="1600" dirty="0"/>
              <a:t>      </a:t>
            </a:r>
            <a:r>
              <a:rPr lang="en-US" sz="1600" dirty="0">
                <a:solidFill>
                  <a:srgbClr val="800000"/>
                </a:solidFill>
              </a:rPr>
              <a:t>VOTE</a:t>
            </a:r>
            <a:r>
              <a:rPr lang="en-US" sz="1600" dirty="0">
                <a:solidFill>
                  <a:srgbClr val="000090"/>
                </a:solidFill>
              </a:rPr>
              <a:t>411.org</a:t>
            </a:r>
            <a:r>
              <a:rPr lang="en-US" sz="1600" dirty="0"/>
              <a:t>, </a:t>
            </a:r>
            <a:r>
              <a:rPr lang="en-US" sz="1600" dirty="0" err="1">
                <a:solidFill>
                  <a:srgbClr val="000090"/>
                </a:solidFill>
              </a:rPr>
              <a:t>Vote</a:t>
            </a:r>
            <a:r>
              <a:rPr lang="en-US" sz="1600" dirty="0" err="1">
                <a:solidFill>
                  <a:srgbClr val="800000"/>
                </a:solidFill>
              </a:rPr>
              <a:t>Texas</a:t>
            </a:r>
            <a:r>
              <a:rPr lang="en-US" sz="1600" dirty="0" err="1"/>
              <a:t>.gov</a:t>
            </a:r>
            <a:endParaRPr lang="en-US" sz="1600" dirty="0"/>
          </a:p>
          <a:p>
            <a:r>
              <a:rPr lang="en-US" sz="1600" dirty="0"/>
              <a:t>      County elections website</a:t>
            </a:r>
          </a:p>
          <a:p>
            <a:r>
              <a:rPr lang="en-US" sz="1600" dirty="0"/>
              <a:t>      </a:t>
            </a:r>
            <a:r>
              <a:rPr lang="en-US" sz="1600" dirty="0" err="1"/>
              <a:t>my.</a:t>
            </a:r>
            <a:r>
              <a:rPr lang="en-US" sz="1600" dirty="0" err="1">
                <a:solidFill>
                  <a:srgbClr val="000090"/>
                </a:solidFill>
              </a:rPr>
              <a:t>LWV</a:t>
            </a:r>
            <a:r>
              <a:rPr lang="en-US" sz="1600" dirty="0" err="1"/>
              <a:t>.org</a:t>
            </a:r>
            <a:r>
              <a:rPr lang="en-US" sz="1600" dirty="0">
                <a:solidFill>
                  <a:srgbClr val="000000"/>
                </a:solidFill>
              </a:rPr>
              <a:t>/</a:t>
            </a:r>
            <a:r>
              <a:rPr lang="en-US" sz="1600" dirty="0">
                <a:solidFill>
                  <a:srgbClr val="800000"/>
                </a:solidFill>
              </a:rPr>
              <a:t>Texas</a:t>
            </a:r>
            <a:endParaRPr lang="en-US" sz="1600" dirty="0"/>
          </a:p>
          <a:p>
            <a:r>
              <a:rPr lang="en-US" sz="1600" dirty="0"/>
              <a:t>      local League website</a:t>
            </a:r>
          </a:p>
          <a:p>
            <a:pPr>
              <a:spcBef>
                <a:spcPts val="200"/>
              </a:spcBef>
            </a:pPr>
            <a:r>
              <a:rPr lang="en-US" dirty="0"/>
              <a:t> League voters guides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865875" y="2712795"/>
            <a:ext cx="0" cy="769441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597625" y="2712795"/>
            <a:ext cx="0" cy="635035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0" idx="2"/>
            <a:endCxn id="10" idx="2"/>
          </p:cNvCxnSpPr>
          <p:nvPr/>
        </p:nvCxnSpPr>
        <p:spPr>
          <a:xfrm>
            <a:off x="1466417" y="3668882"/>
            <a:ext cx="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0" idx="2"/>
          </p:cNvCxnSpPr>
          <p:nvPr/>
        </p:nvCxnSpPr>
        <p:spPr>
          <a:xfrm>
            <a:off x="1466417" y="3668882"/>
            <a:ext cx="0" cy="616923"/>
          </a:xfrm>
          <a:prstGeom prst="line">
            <a:avLst/>
          </a:prstGeom>
          <a:ln w="3175">
            <a:solidFill>
              <a:srgbClr val="80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11" idx="3"/>
          </p:cNvCxnSpPr>
          <p:nvPr/>
        </p:nvCxnSpPr>
        <p:spPr>
          <a:xfrm>
            <a:off x="3549662" y="3130501"/>
            <a:ext cx="1111631" cy="874"/>
          </a:xfrm>
          <a:prstGeom prst="line">
            <a:avLst/>
          </a:prstGeom>
          <a:ln w="3175" cmpd="sng">
            <a:solidFill>
              <a:srgbClr val="00009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11" idx="2"/>
          </p:cNvCxnSpPr>
          <p:nvPr/>
        </p:nvCxnSpPr>
        <p:spPr>
          <a:xfrm>
            <a:off x="2946464" y="3668884"/>
            <a:ext cx="0" cy="616921"/>
          </a:xfrm>
          <a:prstGeom prst="line">
            <a:avLst/>
          </a:prstGeom>
          <a:ln w="3175" cmpd="sng">
            <a:solidFill>
              <a:srgbClr val="00009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2946464" y="4285805"/>
            <a:ext cx="2363424" cy="0"/>
          </a:xfrm>
          <a:prstGeom prst="line">
            <a:avLst/>
          </a:prstGeom>
          <a:ln w="3175" cmpd="sng">
            <a:solidFill>
              <a:srgbClr val="00009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2453311" y="5183199"/>
            <a:ext cx="383303" cy="0"/>
          </a:xfrm>
          <a:prstGeom prst="line">
            <a:avLst/>
          </a:prstGeom>
          <a:ln w="3175">
            <a:solidFill>
              <a:srgbClr val="80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5930900" y="6007100"/>
            <a:ext cx="22399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Find voter ID information at</a:t>
            </a:r>
          </a:p>
          <a:p>
            <a:r>
              <a:rPr lang="en-US" sz="1400" dirty="0" err="1">
                <a:solidFill>
                  <a:srgbClr val="3366FF"/>
                </a:solidFill>
              </a:rPr>
              <a:t>my.LWV.org</a:t>
            </a:r>
            <a:r>
              <a:rPr lang="en-US" sz="1400" dirty="0">
                <a:solidFill>
                  <a:srgbClr val="3366FF"/>
                </a:solidFill>
              </a:rPr>
              <a:t>/Texas/IDs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94F70F-C73A-FF4E-98A6-A5E1961AD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C9281-498A-9D42-AA97-B74D709FF20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4148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20677807">
            <a:off x="4397746" y="527154"/>
            <a:ext cx="1818640" cy="5425810"/>
          </a:xfrm>
          <a:prstGeom prst="rect">
            <a:avLst/>
          </a:prstGeom>
          <a:noFill/>
          <a:ln w="3175" cmpd="sng"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dirty="0">
                <a:solidFill>
                  <a:srgbClr val="800000"/>
                </a:solidFill>
              </a:rPr>
              <a:t>Help make a plan for voting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>
                <a:solidFill>
                  <a:srgbClr val="000090"/>
                </a:solidFill>
              </a:rPr>
              <a:t>Assist voter in getting ready to vote.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2018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0077" y="5602943"/>
            <a:ext cx="35998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LWV-TX social media business card available at</a:t>
            </a:r>
          </a:p>
          <a:p>
            <a:r>
              <a:rPr lang="en-US" sz="1400" dirty="0" err="1">
                <a:solidFill>
                  <a:srgbClr val="0000FF"/>
                </a:solidFill>
              </a:rPr>
              <a:t>my.lwv.org</a:t>
            </a:r>
            <a:r>
              <a:rPr lang="en-US" sz="1400" dirty="0">
                <a:solidFill>
                  <a:srgbClr val="0000FF"/>
                </a:solidFill>
              </a:rPr>
              <a:t>/</a:t>
            </a:r>
            <a:r>
              <a:rPr lang="en-US" sz="1400" dirty="0" err="1">
                <a:solidFill>
                  <a:srgbClr val="0000FF"/>
                </a:solidFill>
              </a:rPr>
              <a:t>texas</a:t>
            </a:r>
            <a:r>
              <a:rPr lang="en-US" sz="1400" dirty="0">
                <a:solidFill>
                  <a:srgbClr val="0000FF"/>
                </a:solidFill>
              </a:rPr>
              <a:t>/get-out-vote-0</a:t>
            </a:r>
          </a:p>
        </p:txBody>
      </p:sp>
      <p:pic>
        <p:nvPicPr>
          <p:cNvPr id="11" name="Picture 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97886">
            <a:off x="457200" y="2249508"/>
            <a:ext cx="2566035" cy="1372870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87494">
            <a:off x="871128" y="3884383"/>
            <a:ext cx="2680335" cy="1444431"/>
          </a:xfrm>
          <a:prstGeom prst="rect">
            <a:avLst/>
          </a:prstGeom>
        </p:spPr>
      </p:pic>
      <p:pic>
        <p:nvPicPr>
          <p:cNvPr id="17" name="Picture 1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334304">
            <a:off x="6700873" y="600393"/>
            <a:ext cx="1849120" cy="5262413"/>
          </a:xfrm>
          <a:prstGeom prst="rect">
            <a:avLst/>
          </a:prstGeom>
          <a:noFill/>
          <a:ln w="3175" cmpd="sng">
            <a:solidFill>
              <a:schemeClr val="tx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3860800" y="6171684"/>
            <a:ext cx="4051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Bookmarks individualized for each local League</a:t>
            </a:r>
          </a:p>
          <a:p>
            <a:r>
              <a:rPr lang="en-US" sz="1400" dirty="0"/>
              <a:t>available at  </a:t>
            </a:r>
            <a:r>
              <a:rPr lang="en-US" sz="1400" dirty="0" err="1">
                <a:solidFill>
                  <a:srgbClr val="0000FF"/>
                </a:solidFill>
              </a:rPr>
              <a:t>my.LWV.org</a:t>
            </a:r>
            <a:r>
              <a:rPr lang="en-US" sz="1400" dirty="0">
                <a:solidFill>
                  <a:srgbClr val="0000FF"/>
                </a:solidFill>
              </a:rPr>
              <a:t>/Texas/vote-it-counts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C900BB-FF5D-5344-B3FB-3504EAAD2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553DFC-5184-C84E-B061-A09739FD4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C9281-498A-9D42-AA97-B74D709FF20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7813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28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197705"/>
            <a:ext cx="5111750" cy="5158646"/>
          </a:xfrm>
        </p:spPr>
        <p:txBody>
          <a:bodyPr>
            <a:normAutofit/>
          </a:bodyPr>
          <a:lstStyle/>
          <a:p>
            <a:pPr>
              <a:spcBef>
                <a:spcPts val="1176"/>
              </a:spcBef>
            </a:pPr>
            <a:r>
              <a:rPr lang="en-US" sz="2400" dirty="0"/>
              <a:t>Hearing that others </a:t>
            </a:r>
            <a:r>
              <a:rPr lang="en-US" sz="2400" u="sng" dirty="0"/>
              <a:t>are </a:t>
            </a:r>
            <a:r>
              <a:rPr lang="en-US" sz="2400" dirty="0"/>
              <a:t>voting encourages voting among infrequent and occasional voters.</a:t>
            </a:r>
          </a:p>
          <a:p>
            <a:pPr lvl="1">
              <a:spcBef>
                <a:spcPts val="1080"/>
              </a:spcBef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/>
                <a:cs typeface="Comic Sans MS"/>
              </a:rPr>
              <a:t>Your [classmates, neighbors, etc.] have been telling me that they are definitely voting in this election. Do you plan on being a voter?</a:t>
            </a:r>
          </a:p>
          <a:p>
            <a:pPr lvl="1"/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/>
                <a:cs typeface="Comic Sans MS"/>
              </a:rPr>
              <a:t>We're expecting a high turnout this election. </a:t>
            </a:r>
          </a:p>
          <a:p>
            <a:pPr lvl="1">
              <a:spcBef>
                <a:spcPts val="528"/>
              </a:spcBef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/>
                <a:cs typeface="Comic Sans MS"/>
              </a:rPr>
              <a:t>More and more people are voting.</a:t>
            </a:r>
          </a:p>
          <a:p>
            <a:pPr>
              <a:spcBef>
                <a:spcPts val="1176"/>
              </a:spcBef>
            </a:pPr>
            <a:r>
              <a:rPr lang="en-US" sz="2400" dirty="0"/>
              <a:t>Telling people that others are not voting can suppress voter turnout.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>
            <a:normAutofit/>
          </a:bodyPr>
          <a:lstStyle/>
          <a:p>
            <a:endParaRPr lang="en-US" sz="2800" b="1" dirty="0">
              <a:solidFill>
                <a:srgbClr val="800000"/>
              </a:solidFill>
            </a:endParaRPr>
          </a:p>
          <a:p>
            <a:endParaRPr lang="en-US" sz="2800" b="1" dirty="0">
              <a:solidFill>
                <a:srgbClr val="800000"/>
              </a:solidFill>
            </a:endParaRPr>
          </a:p>
          <a:p>
            <a:r>
              <a:rPr lang="en-US" sz="2800" b="1" dirty="0">
                <a:solidFill>
                  <a:srgbClr val="800000"/>
                </a:solidFill>
              </a:rPr>
              <a:t>Don’t talk about </a:t>
            </a:r>
            <a:r>
              <a:rPr lang="mr-IN" sz="2800" b="1" dirty="0">
                <a:solidFill>
                  <a:srgbClr val="800000"/>
                </a:solidFill>
              </a:rPr>
              <a:t>…</a:t>
            </a:r>
            <a:endParaRPr lang="en-US" sz="2800" b="1" dirty="0">
              <a:solidFill>
                <a:srgbClr val="000090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en-US" sz="2800" dirty="0">
                <a:solidFill>
                  <a:srgbClr val="000090"/>
                </a:solidFill>
              </a:rPr>
              <a:t>how people aren’t voting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>
                <a:solidFill>
                  <a:srgbClr val="000090"/>
                </a:solidFill>
              </a:rPr>
              <a:t>low voter turnout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869734" y="6356350"/>
            <a:ext cx="5648958" cy="365125"/>
          </a:xfrm>
        </p:spPr>
        <p:txBody>
          <a:bodyPr/>
          <a:lstStyle/>
          <a:p>
            <a:r>
              <a:rPr lang="en-US" dirty="0"/>
              <a:t>Schwartz &amp; Rogers, 2010</a:t>
            </a:r>
          </a:p>
        </p:txBody>
      </p:sp>
      <p:pic>
        <p:nvPicPr>
          <p:cNvPr id="9" name="Picture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227" y="273050"/>
            <a:ext cx="2661448" cy="1986490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EB3B041-19A2-0B42-90CA-7A80ECDBA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C9281-498A-9D42-AA97-B74D709FF20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1272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28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92654"/>
            <a:ext cx="5111750" cy="5463131"/>
          </a:xfrm>
        </p:spPr>
        <p:txBody>
          <a:bodyPr>
            <a:normAutofit lnSpcReduction="10000"/>
          </a:bodyPr>
          <a:lstStyle/>
          <a:p>
            <a:pPr>
              <a:spcBef>
                <a:spcPts val="1176"/>
              </a:spcBef>
            </a:pPr>
            <a:r>
              <a:rPr lang="en-US" sz="2400" dirty="0"/>
              <a:t>The single most important element of voter mobilization is urging the person to be a voter.</a:t>
            </a:r>
          </a:p>
          <a:p>
            <a:pPr lvl="1">
              <a:spcBef>
                <a:spcPts val="1176"/>
              </a:spcBef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/>
                <a:cs typeface="Comic Sans MS"/>
              </a:rPr>
              <a:t>How important is it for you to be a voter in this upcoming election?</a:t>
            </a:r>
          </a:p>
          <a:p>
            <a:pPr lvl="1">
              <a:spcBef>
                <a:spcPts val="900"/>
              </a:spcBef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/>
                <a:cs typeface="Comic Sans MS"/>
              </a:rPr>
              <a:t>Can I count on you being a voter in this election?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Comic Sans MS"/>
              <a:cs typeface="Comic Sans MS"/>
            </a:endParaRPr>
          </a:p>
          <a:p>
            <a:pPr>
              <a:spcBef>
                <a:spcPts val="1200"/>
              </a:spcBef>
            </a:pPr>
            <a:r>
              <a:rPr lang="en-US" sz="2400" dirty="0"/>
              <a:t>Persuasion messages have no effect on whether or not a person will vote!</a:t>
            </a:r>
          </a:p>
          <a:p>
            <a:pPr lvl="1"/>
            <a:r>
              <a:rPr lang="en-US" sz="2000" dirty="0"/>
              <a:t>An issue-focused message is unlikely to increase voter turnout.</a:t>
            </a:r>
          </a:p>
          <a:p>
            <a:pPr lvl="1"/>
            <a:r>
              <a:rPr lang="en-US" sz="2000" dirty="0"/>
              <a:t>The League does not endorse or oppose any candidate or political party.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470622" cy="4691063"/>
          </a:xfrm>
        </p:spPr>
        <p:txBody>
          <a:bodyPr>
            <a:normAutofit/>
          </a:bodyPr>
          <a:lstStyle/>
          <a:p>
            <a:endParaRPr lang="en-US" sz="2800" b="1" dirty="0">
              <a:solidFill>
                <a:srgbClr val="800000"/>
              </a:solidFill>
            </a:endParaRPr>
          </a:p>
          <a:p>
            <a:endParaRPr lang="en-US" sz="2800" b="1" dirty="0">
              <a:solidFill>
                <a:srgbClr val="800000"/>
              </a:solidFill>
            </a:endParaRPr>
          </a:p>
          <a:p>
            <a:r>
              <a:rPr lang="en-US" sz="2800" b="1" dirty="0">
                <a:solidFill>
                  <a:srgbClr val="800000"/>
                </a:solidFill>
              </a:rPr>
              <a:t>Don’t advocate voting for</a:t>
            </a:r>
            <a:r>
              <a:rPr lang="mr-IN" sz="2800" b="1" dirty="0">
                <a:solidFill>
                  <a:srgbClr val="800000"/>
                </a:solidFill>
              </a:rPr>
              <a:t>…</a:t>
            </a:r>
            <a:endParaRPr lang="en-US" sz="2800" b="1" dirty="0">
              <a:solidFill>
                <a:srgbClr val="000090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en-US" sz="2800" dirty="0">
                <a:solidFill>
                  <a:srgbClr val="000090"/>
                </a:solidFill>
              </a:rPr>
              <a:t>Issues or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>
                <a:solidFill>
                  <a:srgbClr val="000090"/>
                </a:solidFill>
              </a:rPr>
              <a:t>Candidates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33560" y="6356350"/>
            <a:ext cx="4229392" cy="365125"/>
          </a:xfrm>
        </p:spPr>
        <p:txBody>
          <a:bodyPr/>
          <a:lstStyle/>
          <a:p>
            <a:r>
              <a:rPr lang="en-US" dirty="0"/>
              <a:t>Green &amp; Gerber, 2015, pp. 34 &amp; 156-157</a:t>
            </a:r>
          </a:p>
        </p:txBody>
      </p:sp>
      <p:pic>
        <p:nvPicPr>
          <p:cNvPr id="9" name="Picture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227" y="273050"/>
            <a:ext cx="2661448" cy="1986490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CC4E3AB-06A9-5144-8F65-559DD67B7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C9281-498A-9D42-AA97-B74D709FF20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2133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46586">
            <a:off x="493508" y="5276269"/>
            <a:ext cx="1716834" cy="841083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202409">
            <a:off x="1860454" y="4571568"/>
            <a:ext cx="1308735" cy="13087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175355"/>
            <a:ext cx="5111750" cy="4604391"/>
          </a:xfrm>
        </p:spPr>
        <p:txBody>
          <a:bodyPr/>
          <a:lstStyle/>
          <a:p>
            <a:r>
              <a:rPr lang="en-US" sz="2800" dirty="0"/>
              <a:t>Impersonal mass communication is ineffective in increasing voter turnout.</a:t>
            </a:r>
          </a:p>
          <a:p>
            <a:pPr>
              <a:spcBef>
                <a:spcPts val="1272"/>
              </a:spcBef>
            </a:pPr>
            <a:r>
              <a:rPr lang="en-US" sz="2800" u="sng" dirty="0"/>
              <a:t>But</a:t>
            </a:r>
            <a:r>
              <a:rPr lang="en-US" sz="2800" dirty="0"/>
              <a:t> friend-to-friend personalized communication that encourages voting through a series of chatty posts is about as effective as face-to-face canvassing.</a:t>
            </a:r>
          </a:p>
          <a:p>
            <a:pPr lvl="1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en-US" sz="2800" dirty="0">
              <a:solidFill>
                <a:srgbClr val="000090"/>
              </a:solidFill>
            </a:endParaRPr>
          </a:p>
          <a:p>
            <a:r>
              <a:rPr lang="en-US" sz="2800" dirty="0">
                <a:solidFill>
                  <a:srgbClr val="000090"/>
                </a:solidFill>
              </a:rPr>
              <a:t>Rely on impersonal</a:t>
            </a:r>
          </a:p>
          <a:p>
            <a:r>
              <a:rPr lang="en-US" sz="2800" dirty="0">
                <a:solidFill>
                  <a:srgbClr val="000090"/>
                </a:solidFill>
              </a:rPr>
              <a:t>   </a:t>
            </a:r>
            <a:r>
              <a:rPr lang="en-US" sz="2800" dirty="0" err="1">
                <a:solidFill>
                  <a:schemeClr val="accent1"/>
                </a:solidFill>
              </a:rPr>
              <a:t>Robocalls</a:t>
            </a:r>
            <a:endParaRPr lang="en-US" sz="2800" dirty="0">
              <a:solidFill>
                <a:schemeClr val="accent1"/>
              </a:solidFill>
            </a:endParaRPr>
          </a:p>
          <a:p>
            <a:r>
              <a:rPr lang="en-US" sz="2800" dirty="0">
                <a:solidFill>
                  <a:srgbClr val="000090"/>
                </a:solidFill>
              </a:rPr>
              <a:t>      </a:t>
            </a:r>
            <a:r>
              <a:rPr lang="en-US" sz="2800" dirty="0">
                <a:solidFill>
                  <a:schemeClr val="accent2"/>
                </a:solidFill>
              </a:rPr>
              <a:t>Mass emails</a:t>
            </a:r>
          </a:p>
          <a:p>
            <a:r>
              <a:rPr lang="en-US" sz="2800" dirty="0">
                <a:solidFill>
                  <a:srgbClr val="000090"/>
                </a:solidFill>
              </a:rPr>
              <a:t>         </a:t>
            </a:r>
            <a:r>
              <a:rPr lang="en-US" sz="2800" dirty="0">
                <a:solidFill>
                  <a:schemeClr val="accent4"/>
                </a:solidFill>
              </a:rPr>
              <a:t>Display ads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199" y="6356350"/>
            <a:ext cx="4380049" cy="365125"/>
          </a:xfrm>
        </p:spPr>
        <p:txBody>
          <a:bodyPr/>
          <a:lstStyle/>
          <a:p>
            <a:r>
              <a:rPr lang="en-US" dirty="0"/>
              <a:t>Brooks, 2017; Green &amp; Gerber, 47, 82, 94, &amp; 126-127</a:t>
            </a:r>
          </a:p>
        </p:txBody>
      </p:sp>
      <p:pic>
        <p:nvPicPr>
          <p:cNvPr id="8" name="Picture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73050"/>
            <a:ext cx="1765935" cy="1765935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79002">
            <a:off x="285687" y="3927470"/>
            <a:ext cx="1168636" cy="1271804"/>
          </a:xfrm>
          <a:prstGeom prst="rect">
            <a:avLst/>
          </a:prstGeom>
        </p:spPr>
      </p:pic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5C888F39-9E51-AD4E-9CE5-9F12FE483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C9281-498A-9D42-AA97-B74D709FF20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1352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46586">
            <a:off x="6332151" y="4638178"/>
            <a:ext cx="1716834" cy="841083"/>
          </a:xfrm>
          <a:prstGeom prst="rect">
            <a:avLst/>
          </a:prstGeom>
        </p:spPr>
      </p:pic>
      <p:pic>
        <p:nvPicPr>
          <p:cNvPr id="19" name="Picture 1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683" y="235669"/>
            <a:ext cx="1167678" cy="1286736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" name="Picture 1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2378" y="330460"/>
            <a:ext cx="2223135" cy="1658620"/>
          </a:xfrm>
          <a:prstGeom prst="rect">
            <a:avLst/>
          </a:prstGeom>
        </p:spPr>
      </p:pic>
      <p:pic>
        <p:nvPicPr>
          <p:cNvPr id="20" name="Picture 19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34569">
            <a:off x="445576" y="2136137"/>
            <a:ext cx="1994535" cy="199453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 rot="20451958">
            <a:off x="800653" y="2591701"/>
            <a:ext cx="12843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Focus on voting</a:t>
            </a:r>
          </a:p>
        </p:txBody>
      </p:sp>
      <p:pic>
        <p:nvPicPr>
          <p:cNvPr id="21" name="Picture 20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005" y="4130672"/>
            <a:ext cx="2367006" cy="1417425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923611" y="5469092"/>
            <a:ext cx="2624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Use gentle social pressure</a:t>
            </a:r>
          </a:p>
        </p:txBody>
      </p:sp>
      <p:pic>
        <p:nvPicPr>
          <p:cNvPr id="23" name="Picture 22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8982" y="2267851"/>
            <a:ext cx="2566035" cy="1342390"/>
          </a:xfrm>
          <a:prstGeom prst="rect">
            <a:avLst/>
          </a:prstGeom>
        </p:spPr>
      </p:pic>
      <p:pic>
        <p:nvPicPr>
          <p:cNvPr id="25" name="Picture 24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65492">
            <a:off x="3897351" y="4158697"/>
            <a:ext cx="1994535" cy="154813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 rot="20964376">
            <a:off x="3984995" y="5247032"/>
            <a:ext cx="1991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3"/>
                </a:solidFill>
              </a:rPr>
              <a:t>with the voter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33621" y="2346438"/>
            <a:ext cx="1183360" cy="120032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Help make</a:t>
            </a:r>
          </a:p>
          <a:p>
            <a:r>
              <a:rPr lang="en-US" b="1" dirty="0">
                <a:solidFill>
                  <a:schemeClr val="bg1"/>
                </a:solidFill>
              </a:rPr>
              <a:t>a voting</a:t>
            </a:r>
          </a:p>
          <a:p>
            <a:r>
              <a:rPr lang="en-US" b="1" dirty="0">
                <a:solidFill>
                  <a:schemeClr val="bg1"/>
                </a:solidFill>
              </a:rPr>
              <a:t>plan</a:t>
            </a:r>
          </a:p>
        </p:txBody>
      </p:sp>
      <p:pic>
        <p:nvPicPr>
          <p:cNvPr id="28" name="Picture 27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9800" y="1059928"/>
            <a:ext cx="2566035" cy="1286510"/>
          </a:xfrm>
          <a:prstGeom prst="rect">
            <a:avLst/>
          </a:prstGeom>
        </p:spPr>
      </p:pic>
      <p:pic>
        <p:nvPicPr>
          <p:cNvPr id="31" name="Picture 30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03115">
            <a:off x="6749185" y="919652"/>
            <a:ext cx="1497110" cy="1582553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7015557" y="1522405"/>
            <a:ext cx="12513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Issues</a:t>
            </a:r>
          </a:p>
          <a:p>
            <a:r>
              <a:rPr lang="en-US" b="1" dirty="0"/>
              <a:t>Candidates</a:t>
            </a:r>
          </a:p>
        </p:txBody>
      </p:sp>
      <p:pic>
        <p:nvPicPr>
          <p:cNvPr id="33" name="Picture 32"/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79002">
            <a:off x="6272497" y="3352919"/>
            <a:ext cx="1168636" cy="1271804"/>
          </a:xfrm>
          <a:prstGeom prst="rect">
            <a:avLst/>
          </a:prstGeom>
        </p:spPr>
      </p:pic>
      <p:pic>
        <p:nvPicPr>
          <p:cNvPr id="35" name="Picture 34"/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202409">
            <a:off x="7491051" y="3815665"/>
            <a:ext cx="1308735" cy="1308735"/>
          </a:xfrm>
          <a:prstGeom prst="rect">
            <a:avLst/>
          </a:prstGeom>
        </p:spPr>
      </p:pic>
      <p:pic>
        <p:nvPicPr>
          <p:cNvPr id="36" name="Picture 35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03115">
            <a:off x="6749184" y="3565384"/>
            <a:ext cx="1497110" cy="1582553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6254848" y="2346438"/>
            <a:ext cx="20697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Don’t advocate for </a:t>
            </a:r>
          </a:p>
          <a:p>
            <a:r>
              <a:rPr lang="en-US" dirty="0"/>
              <a:t>issues or candidates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371923" y="5573799"/>
            <a:ext cx="25077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Don’t rely on impersonal</a:t>
            </a:r>
          </a:p>
          <a:p>
            <a:r>
              <a:rPr lang="en-US" dirty="0"/>
              <a:t>communication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B3F5D38-90FE-4D4F-8D17-1CE235981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C9281-498A-9D42-AA97-B74D709FF20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6828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38015">
            <a:off x="7131653" y="2222882"/>
            <a:ext cx="1994535" cy="1994535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61275">
            <a:off x="5504858" y="1188207"/>
            <a:ext cx="2616200" cy="1488440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49631">
            <a:off x="5168985" y="5020074"/>
            <a:ext cx="2566035" cy="1286510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199" y="231339"/>
            <a:ext cx="8475743" cy="1442576"/>
          </a:xfrm>
        </p:spPr>
        <p:txBody>
          <a:bodyPr>
            <a:normAutofit/>
          </a:bodyPr>
          <a:lstStyle/>
          <a:p>
            <a:pPr algn="l"/>
            <a:r>
              <a:rPr lang="en-US" b="1" cap="small" dirty="0">
                <a:solidFill>
                  <a:srgbClr val="800000"/>
                </a:solidFill>
              </a:rPr>
              <a:t>2.  Mobilizing</a:t>
            </a:r>
            <a:br>
              <a:rPr lang="en-US" b="1" cap="small" dirty="0">
                <a:solidFill>
                  <a:srgbClr val="800000"/>
                </a:solidFill>
              </a:rPr>
            </a:br>
            <a:r>
              <a:rPr lang="en-US" b="1" cap="small" dirty="0">
                <a:solidFill>
                  <a:srgbClr val="800000"/>
                </a:solidFill>
              </a:rPr>
              <a:t>     voters is not</a:t>
            </a:r>
            <a:r>
              <a:rPr lang="mr-IN" b="1" cap="small" dirty="0">
                <a:solidFill>
                  <a:srgbClr val="800000"/>
                </a:solidFill>
              </a:rPr>
              <a:t>…</a:t>
            </a:r>
            <a:endParaRPr lang="en-US" b="1" cap="small" dirty="0">
              <a:solidFill>
                <a:srgbClr val="8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859941"/>
            <a:ext cx="5994802" cy="418635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/>
              <a:t>“</a:t>
            </a:r>
            <a:r>
              <a:rPr lang="mr-IN" sz="2800" dirty="0"/>
              <a:t>…</a:t>
            </a:r>
            <a:r>
              <a:rPr lang="en-US" sz="2800" dirty="0"/>
              <a:t> merely a matter of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/>
              <a:t>reminding them that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/>
              <a:t>Election Day is near.</a:t>
            </a:r>
          </a:p>
          <a:p>
            <a:pPr marL="0" indent="0">
              <a:spcBef>
                <a:spcPts val="1872"/>
              </a:spcBef>
              <a:buNone/>
            </a:pPr>
            <a:r>
              <a:rPr lang="mr-IN" sz="2800" dirty="0"/>
              <a:t>…</a:t>
            </a:r>
            <a:r>
              <a:rPr lang="en-US" sz="2800" dirty="0"/>
              <a:t> just a matter of putting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/>
              <a:t>election-related information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/>
              <a:t>in front of them.</a:t>
            </a:r>
          </a:p>
          <a:p>
            <a:pPr marL="0" indent="0">
              <a:spcBef>
                <a:spcPts val="1872"/>
              </a:spcBef>
              <a:buNone/>
            </a:pPr>
            <a:r>
              <a:rPr lang="mr-IN" sz="2800" dirty="0"/>
              <a:t>…</a:t>
            </a:r>
            <a:r>
              <a:rPr lang="en-US" sz="2800" dirty="0"/>
              <a:t> telling people why they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/>
              <a:t>should vote for a particular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/>
              <a:t>candidate or cause</a:t>
            </a:r>
            <a:r>
              <a:rPr lang="mr-IN" sz="2800" dirty="0"/>
              <a:t>…</a:t>
            </a:r>
            <a:r>
              <a:rPr lang="en-US" sz="2800" dirty="0"/>
              <a:t>.”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Green &amp; Gerber, 2015, p. 156</a:t>
            </a:r>
          </a:p>
        </p:txBody>
      </p:sp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47691">
            <a:off x="5133754" y="3146634"/>
            <a:ext cx="2223135" cy="1380490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3757" y="4790860"/>
            <a:ext cx="1411836" cy="1481974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724CE9B-34A5-4B4E-8135-87757625C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C9281-498A-9D42-AA97-B74D709FF20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9964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cap="small" dirty="0">
                <a:solidFill>
                  <a:srgbClr val="800000"/>
                </a:solidFill>
              </a:rPr>
              <a:t>3.  To mobilize voters</a:t>
            </a:r>
            <a:r>
              <a:rPr lang="mr-IN" b="1" cap="small" dirty="0">
                <a:solidFill>
                  <a:srgbClr val="800000"/>
                </a:solidFill>
              </a:rPr>
              <a:t>…</a:t>
            </a:r>
            <a:endParaRPr lang="en-US" b="1" cap="small" dirty="0">
              <a:solidFill>
                <a:srgbClr val="80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charset="2"/>
              <a:buChar char="ü"/>
            </a:pPr>
            <a:r>
              <a:rPr lang="en-US" dirty="0"/>
              <a:t> Make them feel wanted at the polls.</a:t>
            </a:r>
          </a:p>
          <a:p>
            <a:pPr marL="685800" indent="0">
              <a:buNone/>
            </a:pPr>
            <a:r>
              <a:rPr lang="en-US" sz="2400" dirty="0"/>
              <a:t>In-person invitations convey the most warmth and work best. Next best are personalized telephone calls or personalized chatty posts on social media.</a:t>
            </a:r>
          </a:p>
          <a:p>
            <a:pPr>
              <a:spcBef>
                <a:spcPts val="1824"/>
              </a:spcBef>
              <a:buFont typeface="Wingdings" charset="2"/>
              <a:buChar char="ü"/>
            </a:pPr>
            <a:r>
              <a:rPr lang="en-US" dirty="0"/>
              <a:t> Build on voters’ preexisting</a:t>
            </a:r>
          </a:p>
          <a:p>
            <a:pPr marL="457200" indent="0">
              <a:spcBef>
                <a:spcPts val="0"/>
              </a:spcBef>
              <a:buNone/>
            </a:pPr>
            <a:r>
              <a:rPr lang="en-US" dirty="0"/>
              <a:t>level of motivation to vote.</a:t>
            </a:r>
          </a:p>
          <a:p>
            <a:pPr>
              <a:spcBef>
                <a:spcPts val="1872"/>
              </a:spcBef>
              <a:buFont typeface="Wingdings" charset="2"/>
              <a:buChar char="ü"/>
            </a:pPr>
            <a:r>
              <a:rPr lang="en-US" dirty="0"/>
              <a:t> Let them know that their vote</a:t>
            </a:r>
          </a:p>
          <a:p>
            <a:pPr marL="457200" indent="0">
              <a:spcBef>
                <a:spcPts val="0"/>
              </a:spcBef>
              <a:buNone/>
            </a:pPr>
            <a:r>
              <a:rPr lang="en-US" dirty="0"/>
              <a:t>is a matter of public record.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Green &amp; Gerber, 2015, pp. 156-157</a:t>
            </a:r>
          </a:p>
        </p:txBody>
      </p:sp>
      <p:pic>
        <p:nvPicPr>
          <p:cNvPr id="10" name="Picture 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06921">
            <a:off x="6660946" y="3508450"/>
            <a:ext cx="1910080" cy="171704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9E8757D-3438-B542-AC48-528342875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C9281-498A-9D42-AA97-B74D709FF20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7939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rgbClr val="800000"/>
                </a:solidFill>
              </a:rPr>
              <a:t>Table of Contents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Preface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 dos &amp; don’ts of voter mobilization</a:t>
            </a:r>
          </a:p>
          <a:p>
            <a:pPr marL="514350" indent="-514350">
              <a:spcBef>
                <a:spcPts val="1368"/>
              </a:spcBef>
              <a:buFont typeface="+mj-lt"/>
              <a:buAutoNum type="arabicPeriod"/>
            </a:pPr>
            <a:r>
              <a:rPr lang="en-US" dirty="0"/>
              <a:t>Mobilizing voters is not</a:t>
            </a:r>
            <a:r>
              <a:rPr lang="mr-IN" dirty="0"/>
              <a:t>…</a:t>
            </a:r>
            <a:endParaRPr lang="en-US" dirty="0"/>
          </a:p>
          <a:p>
            <a:pPr marL="514350" indent="-514350">
              <a:spcBef>
                <a:spcPts val="1368"/>
              </a:spcBef>
              <a:buFont typeface="+mj-lt"/>
              <a:buAutoNum type="arabicPeriod"/>
            </a:pPr>
            <a:r>
              <a:rPr lang="en-US" dirty="0"/>
              <a:t>To mobilize voters</a:t>
            </a:r>
            <a:r>
              <a:rPr lang="mr-IN" dirty="0"/>
              <a:t>…</a:t>
            </a:r>
            <a:endParaRPr lang="en-US" dirty="0"/>
          </a:p>
          <a:p>
            <a:pPr marL="514350" indent="-514350">
              <a:spcBef>
                <a:spcPts val="1368"/>
              </a:spcBef>
              <a:buFont typeface="+mj-lt"/>
              <a:buAutoNum type="arabicPeriod"/>
            </a:pPr>
            <a:r>
              <a:rPr lang="en-US" dirty="0"/>
              <a:t>Voter mobilization resources</a:t>
            </a:r>
          </a:p>
          <a:p>
            <a:pPr marL="514350" indent="-514350">
              <a:spcBef>
                <a:spcPts val="1368"/>
              </a:spcBef>
              <a:buFont typeface="+mj-lt"/>
              <a:buAutoNum type="arabicPeriod"/>
            </a:pPr>
            <a:r>
              <a:rPr lang="en-US" dirty="0"/>
              <a:t>References</a:t>
            </a:r>
          </a:p>
        </p:txBody>
      </p:sp>
      <p:pic>
        <p:nvPicPr>
          <p:cNvPr id="9" name="Content Placeholder 8" descr="WhatsInBox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79750" y="1713730"/>
            <a:ext cx="3684264" cy="4128867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450935" y="1600200"/>
            <a:ext cx="579495" cy="44294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rgbClr val="3366FF"/>
                </a:solidFill>
              </a:rPr>
              <a:t>3</a:t>
            </a:r>
          </a:p>
          <a:p>
            <a:pPr algn="r">
              <a:spcBef>
                <a:spcPts val="600"/>
              </a:spcBef>
            </a:pPr>
            <a:r>
              <a:rPr lang="en-US" sz="2800" dirty="0">
                <a:solidFill>
                  <a:srgbClr val="3366FF"/>
                </a:solidFill>
              </a:rPr>
              <a:t>5</a:t>
            </a:r>
          </a:p>
          <a:p>
            <a:pPr algn="r">
              <a:spcBef>
                <a:spcPts val="1400"/>
              </a:spcBef>
            </a:pPr>
            <a:endParaRPr lang="en-US" sz="2800" dirty="0">
              <a:solidFill>
                <a:srgbClr val="3366FF"/>
              </a:solidFill>
            </a:endParaRPr>
          </a:p>
          <a:p>
            <a:pPr algn="r">
              <a:spcBef>
                <a:spcPts val="200"/>
              </a:spcBef>
            </a:pPr>
            <a:r>
              <a:rPr lang="en-US" sz="2800" dirty="0">
                <a:solidFill>
                  <a:srgbClr val="3366FF"/>
                </a:solidFill>
              </a:rPr>
              <a:t>18</a:t>
            </a:r>
          </a:p>
          <a:p>
            <a:pPr algn="r">
              <a:spcBef>
                <a:spcPts val="2900"/>
              </a:spcBef>
            </a:pPr>
            <a:r>
              <a:rPr lang="en-US" sz="2800" dirty="0">
                <a:solidFill>
                  <a:srgbClr val="3366FF"/>
                </a:solidFill>
              </a:rPr>
              <a:t>19</a:t>
            </a:r>
          </a:p>
          <a:p>
            <a:pPr algn="r">
              <a:spcBef>
                <a:spcPts val="1000"/>
              </a:spcBef>
            </a:pPr>
            <a:r>
              <a:rPr lang="en-US" sz="2800" dirty="0">
                <a:solidFill>
                  <a:srgbClr val="3366FF"/>
                </a:solidFill>
              </a:rPr>
              <a:t>20</a:t>
            </a:r>
          </a:p>
          <a:p>
            <a:pPr algn="r">
              <a:spcBef>
                <a:spcPts val="4200"/>
              </a:spcBef>
            </a:pPr>
            <a:r>
              <a:rPr lang="en-US" sz="2800" dirty="0">
                <a:solidFill>
                  <a:srgbClr val="3366FF"/>
                </a:solidFill>
              </a:rPr>
              <a:t>21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425B50-6B63-334B-B77F-B50EACB10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C9281-498A-9D42-AA97-B74D709FF20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0929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568325" y="2184989"/>
            <a:ext cx="8229600" cy="4435475"/>
          </a:xfrm>
        </p:spPr>
        <p:txBody>
          <a:bodyPr>
            <a:normAutofit/>
          </a:bodyPr>
          <a:lstStyle/>
          <a:p>
            <a:r>
              <a:rPr lang="en-US" sz="2800" dirty="0"/>
              <a:t>Tactics That Work</a:t>
            </a:r>
          </a:p>
          <a:p>
            <a:r>
              <a:rPr lang="en-US" sz="2800" dirty="0"/>
              <a:t>What to Say</a:t>
            </a:r>
          </a:p>
          <a:p>
            <a:r>
              <a:rPr lang="en-US" sz="2800" dirty="0"/>
              <a:t>Engaging Target Populations</a:t>
            </a:r>
          </a:p>
          <a:p>
            <a:pPr lvl="1"/>
            <a:r>
              <a:rPr lang="en-US" sz="2400" dirty="0"/>
              <a:t>Asian and Pacific Islanders</a:t>
            </a:r>
          </a:p>
          <a:p>
            <a:pPr lvl="1"/>
            <a:r>
              <a:rPr lang="en-US" sz="2400" dirty="0"/>
              <a:t>Latinos</a:t>
            </a:r>
          </a:p>
          <a:p>
            <a:pPr lvl="1"/>
            <a:r>
              <a:rPr lang="en-US" sz="2400" dirty="0" err="1"/>
              <a:t>Millennials</a:t>
            </a:r>
            <a:endParaRPr lang="en-US" sz="2400" dirty="0"/>
          </a:p>
          <a:p>
            <a:pPr lvl="1"/>
            <a:r>
              <a:rPr lang="en-US" sz="2400" dirty="0"/>
              <a:t>Youth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2018</a:t>
            </a:r>
          </a:p>
        </p:txBody>
      </p:sp>
      <p:pic>
        <p:nvPicPr>
          <p:cNvPr id="11" name="Picture 1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3200" y="131763"/>
            <a:ext cx="1876425" cy="1698625"/>
          </a:xfrm>
          <a:prstGeom prst="rect">
            <a:avLst/>
          </a:prstGeom>
        </p:spPr>
      </p:pic>
      <p:sp>
        <p:nvSpPr>
          <p:cNvPr id="13" name="Text Placeholder 8"/>
          <p:cNvSpPr txBox="1">
            <a:spLocks/>
          </p:cNvSpPr>
          <p:nvPr/>
        </p:nvSpPr>
        <p:spPr>
          <a:xfrm>
            <a:off x="457200" y="1500610"/>
            <a:ext cx="8294688" cy="78538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Tahoma"/>
                <a:ea typeface="+mn-ea"/>
                <a:cs typeface="Tahom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Tahoma"/>
                <a:ea typeface="+mn-ea"/>
                <a:cs typeface="Tahom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Tahoma"/>
                <a:ea typeface="+mn-ea"/>
                <a:cs typeface="Tahom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Tahoma"/>
                <a:ea typeface="+mn-ea"/>
                <a:cs typeface="Tahom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Tahoma"/>
                <a:ea typeface="+mn-ea"/>
                <a:cs typeface="Tahom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948206" y="6274980"/>
            <a:ext cx="6306794" cy="365125"/>
          </a:xfrm>
        </p:spPr>
        <p:txBody>
          <a:bodyPr/>
          <a:lstStyle/>
          <a:p>
            <a:r>
              <a:rPr lang="en-US" sz="2400" dirty="0">
                <a:solidFill>
                  <a:srgbClr val="0000FF"/>
                </a:solidFill>
              </a:rPr>
              <a:t>https://</a:t>
            </a:r>
            <a:r>
              <a:rPr lang="en-US" sz="2400" dirty="0" err="1">
                <a:solidFill>
                  <a:srgbClr val="0000FF"/>
                </a:solidFill>
              </a:rPr>
              <a:t>my.lwv.org</a:t>
            </a:r>
            <a:r>
              <a:rPr lang="en-US" sz="2400" dirty="0">
                <a:solidFill>
                  <a:srgbClr val="0000FF"/>
                </a:solidFill>
              </a:rPr>
              <a:t>/</a:t>
            </a:r>
            <a:r>
              <a:rPr lang="en-US" sz="2400" dirty="0" err="1">
                <a:solidFill>
                  <a:srgbClr val="0000FF"/>
                </a:solidFill>
              </a:rPr>
              <a:t>texas</a:t>
            </a:r>
            <a:r>
              <a:rPr lang="en-US" sz="2400" dirty="0">
                <a:solidFill>
                  <a:srgbClr val="0000FF"/>
                </a:solidFill>
              </a:rPr>
              <a:t>/best-practices-</a:t>
            </a:r>
            <a:r>
              <a:rPr lang="en-US" sz="2400" dirty="0" err="1">
                <a:solidFill>
                  <a:srgbClr val="0000FF"/>
                </a:solidFill>
              </a:rPr>
              <a:t>gotv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649818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b="1" cap="small" dirty="0">
                <a:solidFill>
                  <a:srgbClr val="800000"/>
                </a:solidFill>
              </a:rPr>
              <a:t>4.  Voter mobilization</a:t>
            </a:r>
            <a:br>
              <a:rPr lang="en-US" sz="4000" b="1" cap="small" dirty="0">
                <a:solidFill>
                  <a:srgbClr val="800000"/>
                </a:solidFill>
              </a:rPr>
            </a:br>
            <a:r>
              <a:rPr lang="en-US" sz="4000" b="1" cap="small" dirty="0">
                <a:solidFill>
                  <a:srgbClr val="800000"/>
                </a:solidFill>
              </a:rPr>
              <a:t>     resources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08EF0BE-9B15-ED45-8F20-9B235F81E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C9281-498A-9D42-AA97-B74D709FF20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8572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257" y="212993"/>
            <a:ext cx="8321533" cy="1143000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rgbClr val="800000"/>
                </a:solidFill>
              </a:rPr>
              <a:t>Preface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230" y="1257360"/>
            <a:ext cx="8574520" cy="509898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>
                <a:solidFill>
                  <a:srgbClr val="000090"/>
                </a:solidFill>
              </a:rPr>
              <a:t>Welcome!</a:t>
            </a:r>
          </a:p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This tutorial will help you understand the principles behind effective GOTV campaigns.</a:t>
            </a:r>
          </a:p>
          <a:p>
            <a:pPr lvl="1"/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For what works, see </a:t>
            </a:r>
            <a:r>
              <a:rPr lang="en-US" sz="2000" i="1" dirty="0">
                <a:solidFill>
                  <a:schemeClr val="bg1">
                    <a:lumMod val="50000"/>
                  </a:schemeClr>
                </a:solidFill>
              </a:rPr>
              <a:t>Tactics That Work for Voter Mobilization</a:t>
            </a:r>
          </a:p>
          <a:p>
            <a:pPr lvl="1"/>
            <a:r>
              <a:rPr lang="en-US" sz="2000" dirty="0">
                <a:solidFill>
                  <a:srgbClr val="595959"/>
                </a:solidFill>
              </a:rPr>
              <a:t>For talking effectively with voters, see: </a:t>
            </a:r>
          </a:p>
          <a:p>
            <a:pPr marL="685800" lvl="1" indent="0">
              <a:buNone/>
            </a:pPr>
            <a:r>
              <a:rPr lang="en-US" sz="2000" i="1" dirty="0">
                <a:solidFill>
                  <a:schemeClr val="bg1">
                    <a:lumMod val="50000"/>
                  </a:schemeClr>
                </a:solidFill>
              </a:rPr>
              <a:t>What to Say: Effective GOTV Conversations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spcBef>
                <a:spcPts val="1224"/>
              </a:spcBef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Each election, each potential voter, and each get-out-the-vote (GOTV) effort is unique. </a:t>
            </a:r>
          </a:p>
          <a:p>
            <a:pPr lvl="1"/>
            <a:r>
              <a:rPr lang="en-US" sz="2000" dirty="0">
                <a:solidFill>
                  <a:srgbClr val="595959"/>
                </a:solidFill>
              </a:rPr>
              <a:t>Thus it is critical to tailor your message.</a:t>
            </a:r>
          </a:p>
          <a:p>
            <a:pPr lvl="1"/>
            <a:r>
              <a:rPr lang="en-US" sz="2000" dirty="0">
                <a:solidFill>
                  <a:srgbClr val="595959"/>
                </a:solidFill>
              </a:rPr>
              <a:t>Regardless of the type of GOTV activity and your audience, your efforts will be more effective if guided by evidence-based practices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algn="just">
              <a:spcBef>
                <a:spcPts val="1200"/>
              </a:spcBef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GOTV action involves vision, strategy, and tactics as depicted on the next page</a:t>
            </a: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23067" y="6356349"/>
            <a:ext cx="4707465" cy="365127"/>
          </a:xfrm>
        </p:spPr>
        <p:txBody>
          <a:bodyPr/>
          <a:lstStyle/>
          <a:p>
            <a:r>
              <a:rPr lang="en-US" sz="1600" dirty="0">
                <a:solidFill>
                  <a:srgbClr val="1516FF"/>
                </a:solidFill>
              </a:rPr>
              <a:t>https://</a:t>
            </a:r>
            <a:r>
              <a:rPr lang="en-US" sz="1600" dirty="0" err="1">
                <a:solidFill>
                  <a:srgbClr val="1516FF"/>
                </a:solidFill>
              </a:rPr>
              <a:t>my.lwv.org</a:t>
            </a:r>
            <a:r>
              <a:rPr lang="en-US" sz="1600" dirty="0">
                <a:solidFill>
                  <a:srgbClr val="1516FF"/>
                </a:solidFill>
              </a:rPr>
              <a:t>/</a:t>
            </a:r>
            <a:r>
              <a:rPr lang="en-US" sz="1600" dirty="0" err="1">
                <a:solidFill>
                  <a:srgbClr val="1516FF"/>
                </a:solidFill>
              </a:rPr>
              <a:t>texas</a:t>
            </a:r>
            <a:r>
              <a:rPr lang="en-US" sz="1600" dirty="0">
                <a:solidFill>
                  <a:srgbClr val="1516FF"/>
                </a:solidFill>
              </a:rPr>
              <a:t>/best-practices-</a:t>
            </a:r>
            <a:r>
              <a:rPr lang="en-US" sz="1600" dirty="0" err="1">
                <a:solidFill>
                  <a:srgbClr val="1516FF"/>
                </a:solidFill>
              </a:rPr>
              <a:t>gotv</a:t>
            </a:r>
            <a:endParaRPr lang="en-US" sz="1600" dirty="0">
              <a:solidFill>
                <a:srgbClr val="1516FF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81F08A-37A7-6149-8B97-104ED80E6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C9281-498A-9D42-AA97-B74D709FF20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6348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31661" y="6356350"/>
            <a:ext cx="4919545" cy="365125"/>
          </a:xfrm>
        </p:spPr>
        <p:txBody>
          <a:bodyPr/>
          <a:lstStyle/>
          <a:p>
            <a:r>
              <a:rPr lang="en-US" dirty="0"/>
              <a:t>Adopted by LWVTX Convention 2016</a:t>
            </a:r>
          </a:p>
        </p:txBody>
      </p:sp>
      <p:pic>
        <p:nvPicPr>
          <p:cNvPr id="8" name="Picture 7" descr="Map_VisionStratTacti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630" y="955323"/>
            <a:ext cx="8890000" cy="3962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rot="20667319">
            <a:off x="141722" y="4402542"/>
            <a:ext cx="337551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800000"/>
                </a:solidFill>
                <a:latin typeface="Tahoma"/>
                <a:cs typeface="Tahoma"/>
              </a:rPr>
              <a:t>Encouraging informed</a:t>
            </a:r>
          </a:p>
          <a:p>
            <a:r>
              <a:rPr lang="en-US" b="1" dirty="0">
                <a:solidFill>
                  <a:srgbClr val="800000"/>
                </a:solidFill>
                <a:latin typeface="Tahoma"/>
                <a:cs typeface="Tahoma"/>
              </a:rPr>
              <a:t>and active participation in</a:t>
            </a:r>
          </a:p>
          <a:p>
            <a:r>
              <a:rPr lang="en-US" b="1" dirty="0">
                <a:solidFill>
                  <a:srgbClr val="800000"/>
                </a:solidFill>
                <a:latin typeface="Tahoma"/>
                <a:cs typeface="Tahoma"/>
              </a:rPr>
              <a:t>government by facilitating</a:t>
            </a:r>
          </a:p>
          <a:p>
            <a:r>
              <a:rPr lang="en-US" b="1" dirty="0">
                <a:solidFill>
                  <a:srgbClr val="8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/>
                <a:cs typeface="Tahoma"/>
              </a:rPr>
              <a:t>voter engagement</a:t>
            </a:r>
            <a:r>
              <a:rPr lang="en-US" dirty="0"/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 rot="20716427">
            <a:off x="3211550" y="4746465"/>
            <a:ext cx="19700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90"/>
                </a:solidFill>
                <a:latin typeface="Tahoma"/>
                <a:cs typeface="Tahoma"/>
              </a:rPr>
              <a:t>Interactive </a:t>
            </a:r>
          </a:p>
          <a:p>
            <a:r>
              <a:rPr lang="en-US" b="1" dirty="0">
                <a:solidFill>
                  <a:srgbClr val="000090"/>
                </a:solidFill>
                <a:latin typeface="Tahoma"/>
                <a:cs typeface="Tahoma"/>
              </a:rPr>
              <a:t>&amp; meaningful</a:t>
            </a:r>
          </a:p>
          <a:p>
            <a:r>
              <a:rPr lang="en-US" b="1" dirty="0">
                <a:solidFill>
                  <a:srgbClr val="00009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/>
                <a:cs typeface="Tahoma"/>
              </a:rPr>
              <a:t>communication</a:t>
            </a:r>
          </a:p>
        </p:txBody>
      </p:sp>
      <p:sp>
        <p:nvSpPr>
          <p:cNvPr id="11" name="TextBox 10"/>
          <p:cNvSpPr txBox="1"/>
          <p:nvPr/>
        </p:nvSpPr>
        <p:spPr>
          <a:xfrm rot="20804381">
            <a:off x="7146598" y="4590603"/>
            <a:ext cx="13422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8000"/>
                </a:solidFill>
                <a:latin typeface="Tahoma"/>
                <a:cs typeface="Tahoma"/>
              </a:rPr>
              <a:t>Increased</a:t>
            </a:r>
          </a:p>
          <a:p>
            <a:r>
              <a:rPr lang="en-US" b="1" dirty="0">
                <a:solidFill>
                  <a:srgbClr val="008000"/>
                </a:solidFill>
                <a:latin typeface="Tahoma"/>
                <a:cs typeface="Tahoma"/>
              </a:rPr>
              <a:t>voter</a:t>
            </a:r>
          </a:p>
          <a:p>
            <a:r>
              <a:rPr lang="en-US" b="1" dirty="0">
                <a:solidFill>
                  <a:srgbClr val="008000"/>
                </a:solidFill>
                <a:latin typeface="Tahoma"/>
                <a:cs typeface="Tahoma"/>
              </a:rPr>
              <a:t>turnout</a:t>
            </a:r>
          </a:p>
          <a:p>
            <a:r>
              <a:rPr lang="en-US" b="1" dirty="0">
                <a:solidFill>
                  <a:srgbClr val="008000"/>
                </a:solidFill>
                <a:latin typeface="Tahoma"/>
                <a:cs typeface="Tahoma"/>
              </a:rPr>
              <a:t>in Texas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7200" y="311822"/>
            <a:ext cx="556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0090"/>
                </a:solidFill>
                <a:latin typeface="Tahoma"/>
                <a:cs typeface="Tahoma"/>
              </a:rPr>
              <a:t>GOTV Action Program</a:t>
            </a:r>
          </a:p>
        </p:txBody>
      </p:sp>
      <p:sp>
        <p:nvSpPr>
          <p:cNvPr id="15" name="TextBox 14"/>
          <p:cNvSpPr txBox="1"/>
          <p:nvPr/>
        </p:nvSpPr>
        <p:spPr>
          <a:xfrm rot="20602414">
            <a:off x="5371690" y="4841262"/>
            <a:ext cx="17999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  <a:latin typeface="Tahoma"/>
                <a:cs typeface="Tahoma"/>
              </a:rPr>
              <a:t>GOTV tactics</a:t>
            </a:r>
          </a:p>
          <a:p>
            <a:r>
              <a:rPr lang="en-US" b="1" dirty="0">
                <a:solidFill>
                  <a:schemeClr val="accent2"/>
                </a:solidFill>
                <a:latin typeface="Tahoma"/>
                <a:cs typeface="Tahoma"/>
              </a:rPr>
              <a:t>that work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736216" y="5849677"/>
            <a:ext cx="24463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*Evidence-based practices</a:t>
            </a:r>
          </a:p>
        </p:txBody>
      </p:sp>
      <p:sp>
        <p:nvSpPr>
          <p:cNvPr id="19" name="Right Arrow 18"/>
          <p:cNvSpPr/>
          <p:nvPr/>
        </p:nvSpPr>
        <p:spPr>
          <a:xfrm>
            <a:off x="2539912" y="5309426"/>
            <a:ext cx="587841" cy="484632"/>
          </a:xfrm>
          <a:prstGeom prst="rightArrow">
            <a:avLst/>
          </a:prstGeom>
          <a:noFill/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>
            <a:off x="4862336" y="5325640"/>
            <a:ext cx="587841" cy="484632"/>
          </a:xfrm>
          <a:prstGeom prst="rightArrow">
            <a:avLst/>
          </a:prstGeom>
          <a:noFill/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>
            <a:off x="6639968" y="5221729"/>
            <a:ext cx="587841" cy="484632"/>
          </a:xfrm>
          <a:prstGeom prst="rightArrow">
            <a:avLst/>
          </a:prstGeom>
          <a:noFill/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 rot="5400000">
            <a:off x="8197109" y="4851673"/>
            <a:ext cx="11486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rgbClr val="008000"/>
                </a:solidFill>
              </a:rPr>
              <a:t>5% from</a:t>
            </a:r>
          </a:p>
          <a:p>
            <a:pPr algn="ctr"/>
            <a:r>
              <a:rPr lang="en-US" sz="1400" dirty="0">
                <a:solidFill>
                  <a:srgbClr val="008000"/>
                </a:solidFill>
              </a:rPr>
              <a:t>2012 to 2020 </a:t>
            </a:r>
          </a:p>
        </p:txBody>
      </p:sp>
      <p:sp>
        <p:nvSpPr>
          <p:cNvPr id="29" name="Right Brace 28"/>
          <p:cNvSpPr/>
          <p:nvPr/>
        </p:nvSpPr>
        <p:spPr>
          <a:xfrm>
            <a:off x="8297870" y="4378694"/>
            <a:ext cx="228639" cy="1415363"/>
          </a:xfrm>
          <a:prstGeom prst="rightBrac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388799" y="4357947"/>
            <a:ext cx="3860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*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C023ED-67A9-9E46-8CC5-8B1958E4F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C9281-498A-9D42-AA97-B74D709FF20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6835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067434">
            <a:off x="313150" y="2903898"/>
            <a:ext cx="4072699" cy="2042392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596382">
            <a:off x="3834612" y="3422402"/>
            <a:ext cx="1789309" cy="1647555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08090">
            <a:off x="3929587" y="1493844"/>
            <a:ext cx="1563633" cy="14599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126" y="274638"/>
            <a:ext cx="8861424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cap="small" dirty="0">
                <a:solidFill>
                  <a:srgbClr val="800000"/>
                </a:solidFill>
              </a:rPr>
              <a:t>1.  The dos &amp; don’ts of</a:t>
            </a:r>
            <a:br>
              <a:rPr lang="en-US" b="1" cap="small" dirty="0">
                <a:solidFill>
                  <a:srgbClr val="800000"/>
                </a:solidFill>
              </a:rPr>
            </a:br>
            <a:r>
              <a:rPr lang="en-US" b="1" cap="small" dirty="0">
                <a:solidFill>
                  <a:srgbClr val="800000"/>
                </a:solidFill>
              </a:rPr>
              <a:t>      voter mobilization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9825" y="1417638"/>
            <a:ext cx="4038600" cy="471646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Focus on voting</a:t>
            </a:r>
          </a:p>
          <a:p>
            <a:r>
              <a:rPr lang="en-US" sz="2400" dirty="0"/>
              <a:t>Connect with the voter</a:t>
            </a:r>
          </a:p>
          <a:p>
            <a:r>
              <a:rPr lang="en-US" sz="2400" dirty="0"/>
              <a:t>Use gentle social pressure</a:t>
            </a:r>
          </a:p>
          <a:p>
            <a:r>
              <a:rPr lang="en-US" sz="2400" dirty="0"/>
              <a:t>Help make a plan for voting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Advocate for issues or candidates</a:t>
            </a:r>
          </a:p>
          <a:p>
            <a:pPr>
              <a:spcBef>
                <a:spcPts val="600"/>
              </a:spcBef>
            </a:pPr>
            <a:r>
              <a:rPr lang="en-US" sz="2400" dirty="0"/>
              <a:t>Discuss that people aren’t voting</a:t>
            </a:r>
          </a:p>
          <a:p>
            <a:pPr>
              <a:spcBef>
                <a:spcPts val="600"/>
              </a:spcBef>
            </a:pPr>
            <a:r>
              <a:rPr lang="en-US" sz="2400" dirty="0"/>
              <a:t>Rely on impersonal emails, display ads, or </a:t>
            </a:r>
            <a:r>
              <a:rPr lang="en-US" sz="2400" dirty="0" err="1"/>
              <a:t>robo</a:t>
            </a:r>
            <a:r>
              <a:rPr lang="en-US" sz="2400" dirty="0"/>
              <a:t>-calls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CBEBBC6-2D97-5249-BBD7-74BFC657E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C9281-498A-9D42-AA97-B74D709FF20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5497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85763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rgbClr val="000090"/>
                </a:solidFill>
              </a:rPr>
              <a:t>Focus on voting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48200" y="1231900"/>
            <a:ext cx="4038600" cy="5245100"/>
          </a:xfrm>
        </p:spPr>
        <p:txBody>
          <a:bodyPr>
            <a:normAutofit/>
          </a:bodyPr>
          <a:lstStyle/>
          <a:p>
            <a:r>
              <a:rPr lang="en-US" sz="2400" dirty="0"/>
              <a:t>The goal is to transform nonvoters into voters</a:t>
            </a:r>
          </a:p>
          <a:p>
            <a:pPr lvl="1"/>
            <a:r>
              <a:rPr lang="en-US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not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to change minds about an issue or a candidate.</a:t>
            </a:r>
          </a:p>
          <a:p>
            <a:pPr>
              <a:spcBef>
                <a:spcPts val="1176"/>
              </a:spcBef>
            </a:pPr>
            <a:r>
              <a:rPr lang="en-US" sz="2400" dirty="0"/>
              <a:t>Advocating for issues may diminish your influence on voter turnout.</a:t>
            </a:r>
          </a:p>
          <a:p>
            <a:pPr>
              <a:spcBef>
                <a:spcPts val="1176"/>
              </a:spcBef>
            </a:pPr>
            <a:r>
              <a:rPr lang="en-US" sz="2400" dirty="0"/>
              <a:t>The League does not support or oppose candidates or political parties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2018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00616" y="6356350"/>
            <a:ext cx="4914006" cy="365125"/>
          </a:xfrm>
        </p:spPr>
        <p:txBody>
          <a:bodyPr/>
          <a:lstStyle/>
          <a:p>
            <a:r>
              <a:rPr lang="en-US" dirty="0"/>
              <a:t>Advocacy &amp; Communications Solutions, 2015, p.7 </a:t>
            </a:r>
          </a:p>
          <a:p>
            <a:r>
              <a:rPr lang="en-US" dirty="0"/>
              <a:t>Green &amp; Gerber, 2015, p. 7</a:t>
            </a:r>
          </a:p>
        </p:txBody>
      </p:sp>
      <p:pic>
        <p:nvPicPr>
          <p:cNvPr id="10" name="Picture 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514537">
            <a:off x="457200" y="2587625"/>
            <a:ext cx="3813175" cy="165639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 rot="20720695">
            <a:off x="520700" y="3587750"/>
            <a:ext cx="13023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mic Sans MS"/>
                <a:cs typeface="Comic Sans MS"/>
              </a:rPr>
              <a:t>Nonvoter</a:t>
            </a:r>
          </a:p>
        </p:txBody>
      </p:sp>
      <p:sp>
        <p:nvSpPr>
          <p:cNvPr id="12" name="TextBox 11"/>
          <p:cNvSpPr txBox="1"/>
          <p:nvPr/>
        </p:nvSpPr>
        <p:spPr>
          <a:xfrm rot="21065319">
            <a:off x="3159003" y="2990723"/>
            <a:ext cx="8708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mic Sans MS"/>
                <a:cs typeface="Comic Sans MS"/>
              </a:rPr>
              <a:t>Voter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3175000"/>
            <a:ext cx="457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92B303-BDB1-1043-AA0E-5988C28EA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C9281-498A-9D42-AA97-B74D709FF20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8919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rgbClr val="000090"/>
                </a:solidFill>
              </a:rPr>
              <a:t>Connect with the voter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Emphasize that you are local, e.g.:</a:t>
            </a:r>
          </a:p>
          <a:p>
            <a:pPr lvl="1"/>
            <a:r>
              <a:rPr lang="en-US" sz="2000" dirty="0"/>
              <a:t>A neighbor</a:t>
            </a:r>
          </a:p>
          <a:p>
            <a:pPr lvl="1"/>
            <a:r>
              <a:rPr lang="en-US" sz="2000" dirty="0"/>
              <a:t>From a local organization</a:t>
            </a:r>
          </a:p>
          <a:p>
            <a:r>
              <a:rPr lang="en-US" sz="2400" dirty="0"/>
              <a:t>Acknowledge a commonality between you and your contact.</a:t>
            </a:r>
          </a:p>
          <a:p>
            <a:r>
              <a:rPr lang="en-US" sz="2400" dirty="0"/>
              <a:t>Be enthusiastic.</a:t>
            </a:r>
          </a:p>
          <a:p>
            <a:r>
              <a:rPr lang="en-US" sz="2400" dirty="0"/>
              <a:t>Ask questions.</a:t>
            </a:r>
          </a:p>
          <a:p>
            <a:r>
              <a:rPr lang="en-US" sz="2400" dirty="0"/>
              <a:t>Share a voting story of your own.</a:t>
            </a:r>
          </a:p>
          <a:p>
            <a:endParaRPr lang="en-US" sz="24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336800" y="6356350"/>
            <a:ext cx="5300133" cy="365125"/>
          </a:xfrm>
        </p:spPr>
        <p:txBody>
          <a:bodyPr/>
          <a:lstStyle/>
          <a:p>
            <a:r>
              <a:rPr lang="en-US" dirty="0" err="1"/>
              <a:t>Angone</a:t>
            </a:r>
            <a:r>
              <a:rPr lang="en-US" dirty="0"/>
              <a:t>, 2015; British Council, </a:t>
            </a:r>
            <a:r>
              <a:rPr lang="en-US" dirty="0" err="1"/>
              <a:t>n.d.</a:t>
            </a:r>
            <a:r>
              <a:rPr lang="en-US" dirty="0"/>
              <a:t>; Nickerson &amp; Rogers, 2010;  Yale University, </a:t>
            </a:r>
            <a:r>
              <a:rPr lang="en-US" dirty="0" err="1"/>
              <a:t>n.d.</a:t>
            </a:r>
            <a:endParaRPr lang="en-US" dirty="0"/>
          </a:p>
        </p:txBody>
      </p:sp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691930">
            <a:off x="699081" y="1819138"/>
            <a:ext cx="3319553" cy="22938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80073" y="4722167"/>
            <a:ext cx="38776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Messengers with something in common with the community are more effective than outsiders.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A639507-8B92-9741-BCB4-ACD5C3303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C9281-498A-9D42-AA97-B74D709FF20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534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800000"/>
                </a:solidFill>
              </a:rPr>
              <a:t>Connect with the voter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575050" y="1385648"/>
            <a:ext cx="5111750" cy="5014685"/>
          </a:xfrm>
        </p:spPr>
        <p:txBody>
          <a:bodyPr>
            <a:normAutofit/>
          </a:bodyPr>
          <a:lstStyle/>
          <a:p>
            <a:r>
              <a:rPr lang="en-US" sz="2800" dirty="0"/>
              <a:t>Use different periods of the election season to greatest effect.</a:t>
            </a:r>
          </a:p>
          <a:p>
            <a:pPr>
              <a:spcBef>
                <a:spcPts val="1224"/>
              </a:spcBef>
            </a:pPr>
            <a:r>
              <a:rPr lang="en-US" sz="2800" dirty="0"/>
              <a:t>Focus messaging on a specific topic within the 2 weeks before its deadline:</a:t>
            </a:r>
          </a:p>
          <a:p>
            <a:pPr lvl="1">
              <a:spcBef>
                <a:spcPts val="1176"/>
              </a:spcBef>
            </a:pPr>
            <a:r>
              <a:rPr lang="en-US" sz="2400" dirty="0"/>
              <a:t>Voter registration</a:t>
            </a:r>
          </a:p>
          <a:p>
            <a:pPr lvl="1"/>
            <a:r>
              <a:rPr lang="en-US" sz="2400" dirty="0"/>
              <a:t>Vote-by-mail applications</a:t>
            </a:r>
          </a:p>
          <a:p>
            <a:pPr lvl="1"/>
            <a:r>
              <a:rPr lang="en-US" sz="2400" dirty="0"/>
              <a:t>Early voting</a:t>
            </a:r>
          </a:p>
          <a:p>
            <a:pPr lvl="1"/>
            <a:r>
              <a:rPr lang="en-US" sz="2400" dirty="0"/>
              <a:t>Election Day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rgbClr val="000090"/>
                </a:solidFill>
              </a:rPr>
              <a:t>Timing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75467" y="6400333"/>
            <a:ext cx="4267199" cy="321142"/>
          </a:xfrm>
        </p:spPr>
        <p:txBody>
          <a:bodyPr/>
          <a:lstStyle/>
          <a:p>
            <a:r>
              <a:rPr lang="en-US" dirty="0"/>
              <a:t>Green &amp; Gerber, 2015, p.33; Nonprofit Vote, </a:t>
            </a:r>
            <a:r>
              <a:rPr lang="en-US" dirty="0" err="1"/>
              <a:t>n.d.</a:t>
            </a:r>
            <a:endParaRPr lang="en-US" dirty="0"/>
          </a:p>
        </p:txBody>
      </p:sp>
      <p:pic>
        <p:nvPicPr>
          <p:cNvPr id="11" name="Picture 1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98370">
            <a:off x="698501" y="2174875"/>
            <a:ext cx="2073592" cy="2558097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B8CB53D-5331-E54F-825A-5B82909EB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C9281-498A-9D42-AA97-B74D709FF20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3054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800000"/>
                </a:solidFill>
              </a:rPr>
              <a:t>Connect with the voter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575050" y="1435100"/>
            <a:ext cx="5111750" cy="4851518"/>
          </a:xfrm>
        </p:spPr>
        <p:txBody>
          <a:bodyPr>
            <a:normAutofit/>
          </a:bodyPr>
          <a:lstStyle/>
          <a:p>
            <a:r>
              <a:rPr lang="en-US" sz="2400" dirty="0"/>
              <a:t>Aim to make one contact with each targeted voter</a:t>
            </a:r>
          </a:p>
          <a:p>
            <a:pPr lvl="1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through multiple attempts if needed.</a:t>
            </a:r>
          </a:p>
          <a:p>
            <a:pPr>
              <a:spcBef>
                <a:spcPts val="1272"/>
              </a:spcBef>
            </a:pPr>
            <a:r>
              <a:rPr lang="en-US" sz="2400" dirty="0"/>
              <a:t>One successful contact with lots of voters is more effective than multiple contacts with fewer voters.</a:t>
            </a:r>
          </a:p>
          <a:p>
            <a:pPr>
              <a:spcBef>
                <a:spcPts val="1272"/>
              </a:spcBef>
            </a:pPr>
            <a:r>
              <a:rPr lang="en-US" sz="2400" dirty="0"/>
              <a:t>Multiple contacts are most effective with occasional voters but require substantial resources.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rgbClr val="000090"/>
                </a:solidFill>
              </a:rPr>
              <a:t>How often?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Cendejas</a:t>
            </a:r>
            <a:r>
              <a:rPr lang="en-US" dirty="0"/>
              <a:t> &amp; Guerra, 2014</a:t>
            </a:r>
          </a:p>
        </p:txBody>
      </p:sp>
      <p:pic>
        <p:nvPicPr>
          <p:cNvPr id="11" name="Picture 1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30534">
            <a:off x="882830" y="4400585"/>
            <a:ext cx="1886844" cy="1035102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715" y="2145243"/>
            <a:ext cx="2196296" cy="194563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6D3A664-115D-C248-81DF-EA12FF82B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C9281-498A-9D42-AA97-B74D709FF20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3336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4947</TotalTime>
  <Words>1314</Words>
  <Application>Microsoft Macintosh PowerPoint</Application>
  <PresentationFormat>On-screen Show (4:3)</PresentationFormat>
  <Paragraphs>261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Baskerville Old Face</vt:lpstr>
      <vt:lpstr>Calibri</vt:lpstr>
      <vt:lpstr>Comic Sans MS</vt:lpstr>
      <vt:lpstr>Tahoma</vt:lpstr>
      <vt:lpstr>Wingdings</vt:lpstr>
      <vt:lpstr>Office Theme</vt:lpstr>
      <vt:lpstr>Evidence-Based Practices for Voter Mobilization</vt:lpstr>
      <vt:lpstr>Table of Contents</vt:lpstr>
      <vt:lpstr>Preface</vt:lpstr>
      <vt:lpstr>PowerPoint Presentation</vt:lpstr>
      <vt:lpstr>1.  The dos &amp; don’ts of       voter mobilization</vt:lpstr>
      <vt:lpstr>Focus on voting</vt:lpstr>
      <vt:lpstr>Connect with the voter</vt:lpstr>
      <vt:lpstr>Connect with the voter</vt:lpstr>
      <vt:lpstr>Connect with the voter</vt:lpstr>
      <vt:lpstr>Connect with the voter</vt:lpstr>
      <vt:lpstr>Use gentle social pressure</vt:lpstr>
      <vt:lpstr>Help make a plan for voting Getting potential voters to think through the steps they need to take makes them more likely to act on their intent to vote.</vt:lpstr>
      <vt:lpstr>Help make a plan for voting</vt:lpstr>
      <vt:lpstr>PowerPoint Presentation</vt:lpstr>
      <vt:lpstr>PowerPoint Presentation</vt:lpstr>
      <vt:lpstr>PowerPoint Presentation</vt:lpstr>
      <vt:lpstr>PowerPoint Presentation</vt:lpstr>
      <vt:lpstr>2.  Mobilizing      voters is not…</vt:lpstr>
      <vt:lpstr>3.  To mobilize voters…</vt:lpstr>
      <vt:lpstr>4.  Voter mobilization      resources</vt:lpstr>
    </vt:vector>
  </TitlesOfParts>
  <Company>MUSC</Company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Elizabeth Erkel</dc:creator>
  <cp:lastModifiedBy>Elizabeth Erkel</cp:lastModifiedBy>
  <cp:revision>456</cp:revision>
  <cp:lastPrinted>2018-04-08T16:48:40Z</cp:lastPrinted>
  <dcterms:created xsi:type="dcterms:W3CDTF">2017-04-21T05:28:57Z</dcterms:created>
  <dcterms:modified xsi:type="dcterms:W3CDTF">2018-04-08T16:49:40Z</dcterms:modified>
</cp:coreProperties>
</file>