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2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24.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25.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notesSlides/notesSlide37.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notesSlides/notesSlide38.xml" ContentType="application/vnd.openxmlformats-officedocument.presentationml.notesSlide+xml"/>
  <Override PartName="/ppt/charts/chart23.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24.xml" ContentType="application/vnd.openxmlformats-officedocument.drawingml.chart+xml"/>
  <Override PartName="/ppt/notesSlides/notesSlide48.xml" ContentType="application/vnd.openxmlformats-officedocument.presentationml.notesSlide+xml"/>
  <Override PartName="/ppt/charts/chart25.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26.xml" ContentType="application/vnd.openxmlformats-officedocument.drawingml.chart+xml"/>
  <Override PartName="/ppt/notesSlides/notesSlide55.xml" ContentType="application/vnd.openxmlformats-officedocument.presentationml.notesSlide+xml"/>
  <Override PartName="/ppt/charts/chart27.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4" r:id="rId2"/>
  </p:sldMasterIdLst>
  <p:notesMasterIdLst>
    <p:notesMasterId r:id="rId75"/>
  </p:notesMasterIdLst>
  <p:handoutMasterIdLst>
    <p:handoutMasterId r:id="rId76"/>
  </p:handoutMasterIdLst>
  <p:sldIdLst>
    <p:sldId id="312" r:id="rId3"/>
    <p:sldId id="386" r:id="rId4"/>
    <p:sldId id="437" r:id="rId5"/>
    <p:sldId id="387" r:id="rId6"/>
    <p:sldId id="403" r:id="rId7"/>
    <p:sldId id="404" r:id="rId8"/>
    <p:sldId id="409" r:id="rId9"/>
    <p:sldId id="408" r:id="rId10"/>
    <p:sldId id="407" r:id="rId11"/>
    <p:sldId id="410" r:id="rId12"/>
    <p:sldId id="411" r:id="rId13"/>
    <p:sldId id="412" r:id="rId14"/>
    <p:sldId id="413" r:id="rId15"/>
    <p:sldId id="414" r:id="rId16"/>
    <p:sldId id="415" r:id="rId17"/>
    <p:sldId id="319" r:id="rId18"/>
    <p:sldId id="357" r:id="rId19"/>
    <p:sldId id="321" r:id="rId20"/>
    <p:sldId id="322" r:id="rId21"/>
    <p:sldId id="323" r:id="rId22"/>
    <p:sldId id="324" r:id="rId23"/>
    <p:sldId id="325" r:id="rId24"/>
    <p:sldId id="326" r:id="rId25"/>
    <p:sldId id="327" r:id="rId26"/>
    <p:sldId id="329" r:id="rId27"/>
    <p:sldId id="330" r:id="rId28"/>
    <p:sldId id="425" r:id="rId29"/>
    <p:sldId id="426" r:id="rId30"/>
    <p:sldId id="427" r:id="rId31"/>
    <p:sldId id="428" r:id="rId32"/>
    <p:sldId id="429" r:id="rId33"/>
    <p:sldId id="430" r:id="rId34"/>
    <p:sldId id="433" r:id="rId35"/>
    <p:sldId id="431" r:id="rId36"/>
    <p:sldId id="432" r:id="rId37"/>
    <p:sldId id="420" r:id="rId38"/>
    <p:sldId id="336" r:id="rId39"/>
    <p:sldId id="337" r:id="rId40"/>
    <p:sldId id="338" r:id="rId41"/>
    <p:sldId id="344" r:id="rId42"/>
    <p:sldId id="345" r:id="rId43"/>
    <p:sldId id="417" r:id="rId44"/>
    <p:sldId id="346" r:id="rId45"/>
    <p:sldId id="394" r:id="rId46"/>
    <p:sldId id="348" r:id="rId47"/>
    <p:sldId id="339" r:id="rId48"/>
    <p:sldId id="341" r:id="rId49"/>
    <p:sldId id="343" r:id="rId50"/>
    <p:sldId id="349" r:id="rId51"/>
    <p:sldId id="288" r:id="rId52"/>
    <p:sldId id="289" r:id="rId53"/>
    <p:sldId id="352" r:id="rId54"/>
    <p:sldId id="351" r:id="rId55"/>
    <p:sldId id="422" r:id="rId56"/>
    <p:sldId id="423" r:id="rId57"/>
    <p:sldId id="424" r:id="rId58"/>
    <p:sldId id="353" r:id="rId59"/>
    <p:sldId id="388" r:id="rId60"/>
    <p:sldId id="395" r:id="rId61"/>
    <p:sldId id="436" r:id="rId62"/>
    <p:sldId id="434" r:id="rId63"/>
    <p:sldId id="439" r:id="rId64"/>
    <p:sldId id="389" r:id="rId65"/>
    <p:sldId id="391" r:id="rId66"/>
    <p:sldId id="392" r:id="rId67"/>
    <p:sldId id="373" r:id="rId68"/>
    <p:sldId id="363" r:id="rId69"/>
    <p:sldId id="369" r:id="rId70"/>
    <p:sldId id="370" r:id="rId71"/>
    <p:sldId id="376" r:id="rId72"/>
    <p:sldId id="384" r:id="rId73"/>
    <p:sldId id="438" r:id="rId7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Default Section" id="{E3B8B34E-60A6-4283-B4D6-041E927683BC}">
          <p14:sldIdLst>
            <p14:sldId id="312"/>
            <p14:sldId id="386"/>
            <p14:sldId id="437"/>
            <p14:sldId id="387"/>
            <p14:sldId id="403"/>
            <p14:sldId id="404"/>
            <p14:sldId id="409"/>
            <p14:sldId id="408"/>
            <p14:sldId id="407"/>
            <p14:sldId id="410"/>
            <p14:sldId id="411"/>
            <p14:sldId id="412"/>
            <p14:sldId id="413"/>
            <p14:sldId id="414"/>
            <p14:sldId id="415"/>
            <p14:sldId id="319"/>
            <p14:sldId id="357"/>
            <p14:sldId id="321"/>
            <p14:sldId id="322"/>
            <p14:sldId id="323"/>
            <p14:sldId id="324"/>
            <p14:sldId id="325"/>
            <p14:sldId id="326"/>
            <p14:sldId id="327"/>
            <p14:sldId id="329"/>
          </p14:sldIdLst>
        </p14:section>
        <p14:section name="Untitled Section" id="{D30C95A3-6E9B-4FD7-BCF1-623256BA6935}">
          <p14:sldIdLst>
            <p14:sldId id="330"/>
            <p14:sldId id="425"/>
            <p14:sldId id="426"/>
            <p14:sldId id="427"/>
            <p14:sldId id="428"/>
            <p14:sldId id="429"/>
            <p14:sldId id="430"/>
            <p14:sldId id="433"/>
            <p14:sldId id="431"/>
            <p14:sldId id="432"/>
            <p14:sldId id="420"/>
            <p14:sldId id="336"/>
            <p14:sldId id="337"/>
            <p14:sldId id="338"/>
            <p14:sldId id="344"/>
            <p14:sldId id="345"/>
            <p14:sldId id="417"/>
            <p14:sldId id="346"/>
            <p14:sldId id="394"/>
            <p14:sldId id="348"/>
            <p14:sldId id="339"/>
            <p14:sldId id="341"/>
            <p14:sldId id="343"/>
            <p14:sldId id="349"/>
            <p14:sldId id="288"/>
            <p14:sldId id="289"/>
            <p14:sldId id="352"/>
            <p14:sldId id="351"/>
            <p14:sldId id="422"/>
            <p14:sldId id="423"/>
            <p14:sldId id="424"/>
            <p14:sldId id="353"/>
            <p14:sldId id="388"/>
            <p14:sldId id="395"/>
            <p14:sldId id="436"/>
            <p14:sldId id="434"/>
            <p14:sldId id="439"/>
            <p14:sldId id="389"/>
            <p14:sldId id="391"/>
            <p14:sldId id="392"/>
            <p14:sldId id="373"/>
            <p14:sldId id="363"/>
            <p14:sldId id="369"/>
            <p14:sldId id="370"/>
            <p14:sldId id="376"/>
            <p14:sldId id="384"/>
            <p14:sldId id="438"/>
          </p14:sldIdLst>
        </p14:section>
      </p14:sectionLst>
    </p:ext>
    <p:ext uri="{EFAFB233-063F-42B5-8137-9DF3F51BA10A}">
      <p15:sldGuideLst xmlns:p15="http://schemas.microsoft.com/office/powerpoint/2012/main">
        <p15:guide id="1" orient="horz" pos="3072">
          <p15:clr>
            <a:srgbClr val="A4A3A4"/>
          </p15:clr>
        </p15:guide>
        <p15:guide id="2" pos="40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64887" autoAdjust="0"/>
  </p:normalViewPr>
  <p:slideViewPr>
    <p:cSldViewPr snapToGrid="0" snapToObjects="1">
      <p:cViewPr varScale="1">
        <p:scale>
          <a:sx n="50" d="100"/>
          <a:sy n="50" d="100"/>
        </p:scale>
        <p:origin x="2792" y="184"/>
      </p:cViewPr>
      <p:guideLst>
        <p:guide orient="horz" pos="3072"/>
        <p:guide pos="409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6" d="100"/>
          <a:sy n="86" d="100"/>
        </p:scale>
        <p:origin x="-379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file:////C:\Users\Karen\Desktop\Karen's%20folder\Electoral%20College\Popular%20vote%20back%20to%201984.xlsx" TargetMode="Externa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oleObject" Target="file:////C:\Users\Karen\Desktop\Karen's%20Folder\Electoral%20College\Popular%20vote%20back%20to%201984.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Karen\Desktop\Karen's%20Folder\Electoral%20College\Popular%20vote%20back%20to%201984.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8E-2"/>
          <c:w val="0.58888888888889035"/>
          <c:h val="0.98148148148148151"/>
        </c:manualLayout>
      </c:layout>
      <c:pieChart>
        <c:varyColors val="1"/>
        <c:ser>
          <c:idx val="0"/>
          <c:order val="0"/>
          <c:dLbls>
            <c:dLbl>
              <c:idx val="0"/>
              <c:layout>
                <c:manualLayout>
                  <c:x val="-0.2387325021872273"/>
                  <c:y val="-3.260316418781002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98-F44C-A8EC-AB8C94586C5D}"/>
                </c:ext>
              </c:extLst>
            </c:dLbl>
            <c:dLbl>
              <c:idx val="1"/>
              <c:layout>
                <c:manualLayout>
                  <c:x val="0.25251487314085902"/>
                  <c:y val="1.260352872557601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98-F44C-A8EC-AB8C94586C5D}"/>
                </c:ext>
              </c:extLst>
            </c:dLbl>
            <c:spPr>
              <a:noFill/>
              <a:ln>
                <a:noFill/>
              </a:ln>
              <a:effectLst/>
            </c:spPr>
            <c:txPr>
              <a:bodyPr/>
              <a:lstStyle/>
              <a:p>
                <a:pPr>
                  <a:defRPr sz="18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(Sheet1!$B$9,Sheet1!$F$9)</c:f>
              <c:strCache>
                <c:ptCount val="2"/>
                <c:pt idx="0">
                  <c:v>Bush</c:v>
                </c:pt>
                <c:pt idx="1">
                  <c:v>Kerry</c:v>
                </c:pt>
              </c:strCache>
            </c:strRef>
          </c:cat>
          <c:val>
            <c:numRef>
              <c:f>(Sheet1!$D$9,Sheet1!$H$9)</c:f>
              <c:numCache>
                <c:formatCode>0%</c:formatCode>
                <c:ptCount val="2"/>
                <c:pt idx="0">
                  <c:v>0.50700000000000001</c:v>
                </c:pt>
                <c:pt idx="1">
                  <c:v>0.48300000000000032</c:v>
                </c:pt>
              </c:numCache>
            </c:numRef>
          </c:val>
          <c:extLst>
            <c:ext xmlns:c16="http://schemas.microsoft.com/office/drawing/2014/chart" uri="{C3380CC4-5D6E-409C-BE32-E72D297353CC}">
              <c16:uniqueId val="{00000002-0398-F44C-A8EC-AB8C94586C5D}"/>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ser>
          <c:idx val="0"/>
          <c:order val="0"/>
          <c:dLbls>
            <c:dLbl>
              <c:idx val="0"/>
              <c:layout>
                <c:manualLayout>
                  <c:x val="-0.2387325021872273"/>
                  <c:y val="-3.260316418781000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B99-7648-A20D-D0482C606C9F}"/>
                </c:ext>
              </c:extLst>
            </c:dLbl>
            <c:dLbl>
              <c:idx val="1"/>
              <c:layout>
                <c:manualLayout>
                  <c:x val="0.25251487314085902"/>
                  <c:y val="1.26035287255760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B99-7648-A20D-D0482C606C9F}"/>
                </c:ext>
              </c:extLst>
            </c:dLbl>
            <c:spPr>
              <a:noFill/>
              <a:ln>
                <a:noFill/>
              </a:ln>
              <a:effectLst/>
            </c:spPr>
            <c:txPr>
              <a:bodyPr/>
              <a:lstStyle/>
              <a:p>
                <a:pPr>
                  <a:defRPr sz="16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(Sheet1!$B$3,Sheet1!$F$3)</c:f>
              <c:strCache>
                <c:ptCount val="2"/>
                <c:pt idx="0">
                  <c:v>Clinton</c:v>
                </c:pt>
                <c:pt idx="1">
                  <c:v>Trump</c:v>
                </c:pt>
              </c:strCache>
            </c:strRef>
          </c:cat>
          <c:val>
            <c:numRef>
              <c:f>(Sheet1!$D$3,Sheet1!$H$3)</c:f>
              <c:numCache>
                <c:formatCode>0%</c:formatCode>
                <c:ptCount val="2"/>
                <c:pt idx="0">
                  <c:v>0.48200000000000032</c:v>
                </c:pt>
                <c:pt idx="1">
                  <c:v>0.46100000000000002</c:v>
                </c:pt>
              </c:numCache>
            </c:numRef>
          </c:val>
          <c:extLst>
            <c:ext xmlns:c16="http://schemas.microsoft.com/office/drawing/2014/chart" uri="{C3380CC4-5D6E-409C-BE32-E72D297353CC}">
              <c16:uniqueId val="{00000002-FB99-7648-A20D-D0482C606C9F}"/>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ser>
          <c:idx val="0"/>
          <c:order val="0"/>
          <c:dLbls>
            <c:dLbl>
              <c:idx val="0"/>
              <c:layout>
                <c:manualLayout>
                  <c:x val="-0.2387325021872273"/>
                  <c:y val="-3.260316418781000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0A-3041-82EF-589B81A5DCA5}"/>
                </c:ext>
              </c:extLst>
            </c:dLbl>
            <c:dLbl>
              <c:idx val="1"/>
              <c:layout>
                <c:manualLayout>
                  <c:x val="0.25251487314085902"/>
                  <c:y val="1.26035287255760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0A-3041-82EF-589B81A5DCA5}"/>
                </c:ext>
              </c:extLst>
            </c:dLbl>
            <c:spPr>
              <a:noFill/>
              <a:ln>
                <a:noFill/>
              </a:ln>
              <a:effectLst/>
            </c:spPr>
            <c:txPr>
              <a:bodyPr/>
              <a:lstStyle/>
              <a:p>
                <a:pPr>
                  <a:defRPr sz="16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(Sheet1!$B$11,Sheet1!$F$11)</c:f>
              <c:strCache>
                <c:ptCount val="2"/>
                <c:pt idx="0">
                  <c:v>Gore</c:v>
                </c:pt>
                <c:pt idx="1">
                  <c:v>Bush</c:v>
                </c:pt>
              </c:strCache>
            </c:strRef>
          </c:cat>
          <c:val>
            <c:numRef>
              <c:f>(Sheet1!$D$11,Sheet1!$H$11)</c:f>
              <c:numCache>
                <c:formatCode>0%</c:formatCode>
                <c:ptCount val="2"/>
                <c:pt idx="0">
                  <c:v>0.48400000000000032</c:v>
                </c:pt>
                <c:pt idx="1">
                  <c:v>0.47900000000000031</c:v>
                </c:pt>
              </c:numCache>
            </c:numRef>
          </c:val>
          <c:extLst>
            <c:ext xmlns:c16="http://schemas.microsoft.com/office/drawing/2014/chart" uri="{C3380CC4-5D6E-409C-BE32-E72D297353CC}">
              <c16:uniqueId val="{00000002-C80A-3041-82EF-589B81A5DCA5}"/>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ser>
          <c:idx val="0"/>
          <c:order val="0"/>
          <c:dLbls>
            <c:dLbl>
              <c:idx val="0"/>
              <c:layout>
                <c:manualLayout>
                  <c:x val="-0.24145315555039015"/>
                  <c:y val="-9.469478393270412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401-9946-9CA9-C9FAADECAB1E}"/>
                </c:ext>
              </c:extLst>
            </c:dLbl>
            <c:dLbl>
              <c:idx val="1"/>
              <c:layout>
                <c:manualLayout>
                  <c:x val="0.25917540844551973"/>
                  <c:y val="0.1076470020868284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401-9946-9CA9-C9FAADECAB1E}"/>
                </c:ext>
              </c:extLst>
            </c:dLbl>
            <c:spPr>
              <a:noFill/>
              <a:ln>
                <a:noFill/>
              </a:ln>
              <a:effectLst/>
            </c:spPr>
            <c:txPr>
              <a:bodyPr/>
              <a:lstStyle/>
              <a:p>
                <a:pPr>
                  <a:defRPr sz="18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(Sheet1!$B$19,Sheet1!$F$19)</c:f>
              <c:strCache>
                <c:ptCount val="2"/>
                <c:pt idx="0">
                  <c:v>Reagan</c:v>
                </c:pt>
                <c:pt idx="1">
                  <c:v>Mondale</c:v>
                </c:pt>
              </c:strCache>
            </c:strRef>
          </c:cat>
          <c:val>
            <c:numRef>
              <c:f>(Sheet1!$D$19,Sheet1!$H$19)</c:f>
              <c:numCache>
                <c:formatCode>0%</c:formatCode>
                <c:ptCount val="2"/>
                <c:pt idx="0">
                  <c:v>0.58799999999999997</c:v>
                </c:pt>
                <c:pt idx="1">
                  <c:v>0.40600000000000008</c:v>
                </c:pt>
              </c:numCache>
            </c:numRef>
          </c:val>
          <c:extLst>
            <c:ext xmlns:c16="http://schemas.microsoft.com/office/drawing/2014/chart" uri="{C3380CC4-5D6E-409C-BE32-E72D297353CC}">
              <c16:uniqueId val="{00000002-E401-9946-9CA9-C9FAADECAB1E}"/>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ser>
          <c:idx val="0"/>
          <c:order val="0"/>
          <c:dLbls>
            <c:dLbl>
              <c:idx val="0"/>
              <c:layout>
                <c:manualLayout>
                  <c:x val="-0.23873250218722741"/>
                  <c:y val="-3.260316418781002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E53-CE43-9158-19A9C414B9A9}"/>
                </c:ext>
              </c:extLst>
            </c:dLbl>
            <c:dLbl>
              <c:idx val="1"/>
              <c:layout>
                <c:manualLayout>
                  <c:x val="0.2525148731408593"/>
                  <c:y val="1.260352872557600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53-CE43-9158-19A9C414B9A9}"/>
                </c:ext>
              </c:extLst>
            </c:dLbl>
            <c:spPr>
              <a:noFill/>
              <a:ln>
                <a:noFill/>
              </a:ln>
              <a:effectLst/>
            </c:spPr>
            <c:txPr>
              <a:bodyPr/>
              <a:lstStyle/>
              <a:p>
                <a:pPr>
                  <a:defRPr sz="16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(Sheet1!$B$9,Sheet1!$F$9)</c:f>
              <c:strCache>
                <c:ptCount val="2"/>
                <c:pt idx="0">
                  <c:v>Bush</c:v>
                </c:pt>
                <c:pt idx="1">
                  <c:v>Kerry</c:v>
                </c:pt>
              </c:strCache>
            </c:strRef>
          </c:cat>
          <c:val>
            <c:numRef>
              <c:f>(Sheet1!$D$9,Sheet1!$H$9)</c:f>
              <c:numCache>
                <c:formatCode>0%</c:formatCode>
                <c:ptCount val="2"/>
                <c:pt idx="0">
                  <c:v>0.50700000000000001</c:v>
                </c:pt>
                <c:pt idx="1">
                  <c:v>0.48300000000000032</c:v>
                </c:pt>
              </c:numCache>
            </c:numRef>
          </c:val>
          <c:extLst>
            <c:ext xmlns:c16="http://schemas.microsoft.com/office/drawing/2014/chart" uri="{C3380CC4-5D6E-409C-BE32-E72D297353CC}">
              <c16:uniqueId val="{00000002-7E53-CE43-9158-19A9C414B9A9}"/>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ser>
          <c:idx val="0"/>
          <c:order val="0"/>
          <c:dLbls>
            <c:dLbl>
              <c:idx val="0"/>
              <c:layout>
                <c:manualLayout>
                  <c:x val="-0.23873250218722747"/>
                  <c:y val="-3.260316418781004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D85-AD40-BC52-6970CE9CE7B1}"/>
                </c:ext>
              </c:extLst>
            </c:dLbl>
            <c:dLbl>
              <c:idx val="1"/>
              <c:layout>
                <c:manualLayout>
                  <c:x val="0.25251487314085952"/>
                  <c:y val="1.260352872557601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85-AD40-BC52-6970CE9CE7B1}"/>
                </c:ext>
              </c:extLst>
            </c:dLbl>
            <c:spPr>
              <a:noFill/>
              <a:ln>
                <a:noFill/>
              </a:ln>
              <a:effectLst/>
            </c:spPr>
            <c:txPr>
              <a:bodyPr/>
              <a:lstStyle/>
              <a:p>
                <a:pPr>
                  <a:defRPr sz="16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(Sheet1!$B$9,Sheet1!$F$9)</c:f>
              <c:strCache>
                <c:ptCount val="2"/>
                <c:pt idx="0">
                  <c:v>Bush</c:v>
                </c:pt>
                <c:pt idx="1">
                  <c:v>Kerry</c:v>
                </c:pt>
              </c:strCache>
            </c:strRef>
          </c:cat>
          <c:val>
            <c:numRef>
              <c:f>(Sheet1!$D$9,Sheet1!$H$9)</c:f>
              <c:numCache>
                <c:formatCode>0%</c:formatCode>
                <c:ptCount val="2"/>
                <c:pt idx="0">
                  <c:v>0.50700000000000001</c:v>
                </c:pt>
                <c:pt idx="1">
                  <c:v>0.48300000000000032</c:v>
                </c:pt>
              </c:numCache>
            </c:numRef>
          </c:val>
          <c:extLst>
            <c:ext xmlns:c16="http://schemas.microsoft.com/office/drawing/2014/chart" uri="{C3380CC4-5D6E-409C-BE32-E72D297353CC}">
              <c16:uniqueId val="{00000002-CD85-AD40-BC52-6970CE9CE7B1}"/>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0.14120370370370369"/>
          <c:w val="0.51111111111111107"/>
          <c:h val="0.85185185185185264"/>
        </c:manualLayout>
      </c:layout>
      <c:pieChart>
        <c:varyColors val="1"/>
        <c:ser>
          <c:idx val="0"/>
          <c:order val="0"/>
          <c:dLbls>
            <c:dLbl>
              <c:idx val="0"/>
              <c:layout>
                <c:manualLayout>
                  <c:x val="-3.039916885389329E-2"/>
                  <c:y val="-0.1853809419655876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EC2-034A-BFBD-E16164E0DE4B}"/>
                </c:ext>
              </c:extLst>
            </c:dLbl>
            <c:dLbl>
              <c:idx val="1"/>
              <c:layout>
                <c:manualLayout>
                  <c:x val="-0.11415179352580927"/>
                  <c:y val="2.186278798483523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C2-034A-BFBD-E16164E0DE4B}"/>
                </c:ext>
              </c:extLst>
            </c:dLbl>
            <c:spPr>
              <a:noFill/>
              <a:ln>
                <a:noFill/>
              </a:ln>
              <a:effectLst/>
            </c:spPr>
            <c:txPr>
              <a:bodyPr/>
              <a:lstStyle/>
              <a:p>
                <a:pPr>
                  <a:defRPr sz="16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(Sheet1!$B$19,Sheet1!$F$19)</c:f>
              <c:strCache>
                <c:ptCount val="2"/>
                <c:pt idx="0">
                  <c:v>Reagan</c:v>
                </c:pt>
                <c:pt idx="1">
                  <c:v>Mondale</c:v>
                </c:pt>
              </c:strCache>
            </c:strRef>
          </c:cat>
          <c:val>
            <c:numRef>
              <c:f>(Sheet1!$D$20,Sheet1!$H$20)</c:f>
              <c:numCache>
                <c:formatCode>General</c:formatCode>
                <c:ptCount val="2"/>
                <c:pt idx="0">
                  <c:v>525</c:v>
                </c:pt>
                <c:pt idx="1">
                  <c:v>13</c:v>
                </c:pt>
              </c:numCache>
            </c:numRef>
          </c:val>
          <c:extLst>
            <c:ext xmlns:c16="http://schemas.microsoft.com/office/drawing/2014/chart" uri="{C3380CC4-5D6E-409C-BE32-E72D297353CC}">
              <c16:uniqueId val="{00000002-0EC2-034A-BFBD-E16164E0DE4B}"/>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73E-2"/>
          <c:w val="0.58888888888888891"/>
          <c:h val="0.98148148148148151"/>
        </c:manualLayout>
      </c:layout>
      <c:pieChart>
        <c:varyColors val="1"/>
        <c:ser>
          <c:idx val="0"/>
          <c:order val="0"/>
          <c:dLbls>
            <c:dLbl>
              <c:idx val="0"/>
              <c:layout>
                <c:manualLayout>
                  <c:x val="-0.2387325021872273"/>
                  <c:y val="-3.260316418781000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C7-464C-B130-664D2F4A6A9E}"/>
                </c:ext>
              </c:extLst>
            </c:dLbl>
            <c:dLbl>
              <c:idx val="1"/>
              <c:layout>
                <c:manualLayout>
                  <c:x val="0.25251487314085902"/>
                  <c:y val="1.260352872557600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C7-464C-B130-664D2F4A6A9E}"/>
                </c:ext>
              </c:extLst>
            </c:dLbl>
            <c:spPr>
              <a:noFill/>
              <a:ln>
                <a:noFill/>
              </a:ln>
              <a:effectLst/>
            </c:spPr>
            <c:txPr>
              <a:bodyPr/>
              <a:lstStyle/>
              <a:p>
                <a:pPr>
                  <a:defRPr sz="1800" b="1"/>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(Sheet1!$B$5,Sheet1!$F$5)</c:f>
              <c:strCache>
                <c:ptCount val="2"/>
                <c:pt idx="0">
                  <c:v>Obama</c:v>
                </c:pt>
                <c:pt idx="1">
                  <c:v>Romney</c:v>
                </c:pt>
              </c:strCache>
            </c:strRef>
          </c:cat>
          <c:val>
            <c:numRef>
              <c:f>(Sheet1!$D$5,Sheet1!$H$5)</c:f>
              <c:numCache>
                <c:formatCode>0%</c:formatCode>
                <c:ptCount val="2"/>
                <c:pt idx="0">
                  <c:v>0.51100000000000001</c:v>
                </c:pt>
                <c:pt idx="1">
                  <c:v>0.47200000000000031</c:v>
                </c:pt>
              </c:numCache>
            </c:numRef>
          </c:val>
          <c:extLst>
            <c:ext xmlns:c16="http://schemas.microsoft.com/office/drawing/2014/chart" uri="{C3380CC4-5D6E-409C-BE32-E72D297353CC}">
              <c16:uniqueId val="{00000002-2EC7-464C-B130-664D2F4A6A9E}"/>
            </c:ext>
          </c:extLst>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0416666666666666"/>
          <c:y val="1.157407407407408E-2"/>
          <c:w val="0.58888888888889035"/>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8E-2"/>
          <c:w val="0.58888888888889035"/>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20416666666666666"/>
          <c:y val="1.157407407407408E-2"/>
          <c:w val="0.58888888888889035"/>
          <c:h val="0.98148148148148151"/>
        </c:manualLayout>
      </c:layout>
      <c:pieChart>
        <c:varyColors val="1"/>
        <c:dLbls>
          <c:showLegendKey val="0"/>
          <c:showVal val="1"/>
          <c:showCatName val="1"/>
          <c:showSerName val="0"/>
          <c:showPercent val="0"/>
          <c:showBubbleSize val="0"/>
          <c:showLeaderLines val="0"/>
        </c:dLbls>
        <c:firstSliceAng val="0"/>
      </c:pieChart>
    </c:plotArea>
    <c:plotVisOnly val="1"/>
    <c:dispBlanksAs val="zero"/>
    <c:showDLblsOverMax val="0"/>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image" Target="../media/image7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BA36C3-C02A-4BB4-BD3B-57EED5B67624}" type="doc">
      <dgm:prSet loTypeId="urn:microsoft.com/office/officeart/2005/8/layout/vList3#1" loCatId="list" qsTypeId="urn:microsoft.com/office/officeart/2005/8/quickstyle/simple1" qsCatId="simple" csTypeId="urn:microsoft.com/office/officeart/2005/8/colors/accent1_2" csCatId="accent1" phldr="1"/>
      <dgm:spPr/>
    </dgm:pt>
    <dgm:pt modelId="{2A48DB64-725C-4013-9ECB-CD3BAA2E8372}">
      <dgm:prSet phldrT="[Text]" custT="1"/>
      <dgm:spPr>
        <a:solidFill>
          <a:srgbClr val="005498"/>
        </a:solidFill>
      </dgm:spPr>
      <dgm:t>
        <a:bodyPr/>
        <a:lstStyle/>
        <a:p>
          <a:pPr algn="ctr">
            <a:lnSpc>
              <a:spcPct val="110000"/>
            </a:lnSpc>
            <a:spcBef>
              <a:spcPts val="0"/>
            </a:spcBef>
            <a:spcAft>
              <a:spcPts val="0"/>
            </a:spcAft>
          </a:pPr>
          <a:r>
            <a:rPr lang="en-US" sz="2800" b="1" dirty="0">
              <a:latin typeface="Helvetica Neue"/>
            </a:rPr>
            <a:t>Spread the word! Find materials on our website: </a:t>
          </a:r>
          <a:r>
            <a:rPr lang="en-US" sz="2800" dirty="0"/>
            <a:t>https://my.lwv.org/California/south-san-mateo-county</a:t>
          </a:r>
          <a:endParaRPr lang="en-US" sz="2800" b="1" dirty="0">
            <a:solidFill>
              <a:schemeClr val="accent6">
                <a:lumMod val="20000"/>
                <a:lumOff val="80000"/>
              </a:schemeClr>
            </a:solidFill>
            <a:latin typeface="Helvetica Neue"/>
          </a:endParaRPr>
        </a:p>
      </dgm:t>
    </dgm:pt>
    <dgm:pt modelId="{13E5D282-BEF5-47ED-AC40-D27A68A6FC90}" type="parTrans" cxnId="{B55D44F1-47B1-4954-895B-56C7BA5F9DC7}">
      <dgm:prSet/>
      <dgm:spPr/>
      <dgm:t>
        <a:bodyPr/>
        <a:lstStyle/>
        <a:p>
          <a:pPr algn="ctr">
            <a:lnSpc>
              <a:spcPct val="110000"/>
            </a:lnSpc>
            <a:spcBef>
              <a:spcPts val="0"/>
            </a:spcBef>
            <a:spcAft>
              <a:spcPts val="0"/>
            </a:spcAft>
          </a:pPr>
          <a:endParaRPr lang="en-US" sz="2400" b="1"/>
        </a:p>
      </dgm:t>
    </dgm:pt>
    <dgm:pt modelId="{3EB69530-85AC-43F2-A752-B73AD2D61546}" type="sibTrans" cxnId="{B55D44F1-47B1-4954-895B-56C7BA5F9DC7}">
      <dgm:prSet/>
      <dgm:spPr/>
      <dgm:t>
        <a:bodyPr/>
        <a:lstStyle/>
        <a:p>
          <a:pPr algn="ctr">
            <a:lnSpc>
              <a:spcPct val="110000"/>
            </a:lnSpc>
            <a:spcBef>
              <a:spcPts val="0"/>
            </a:spcBef>
            <a:spcAft>
              <a:spcPts val="0"/>
            </a:spcAft>
          </a:pPr>
          <a:endParaRPr lang="en-US" sz="2400" b="1"/>
        </a:p>
      </dgm:t>
    </dgm:pt>
    <dgm:pt modelId="{3CD83FA4-3F4E-41D5-919F-C83B9F566500}">
      <dgm:prSet phldrT="[Text]" custT="1"/>
      <dgm:spPr>
        <a:solidFill>
          <a:srgbClr val="005498"/>
        </a:solidFill>
      </dgm:spPr>
      <dgm:t>
        <a:bodyPr/>
        <a:lstStyle/>
        <a:p>
          <a:pPr algn="ctr">
            <a:lnSpc>
              <a:spcPct val="110000"/>
            </a:lnSpc>
            <a:spcBef>
              <a:spcPts val="0"/>
            </a:spcBef>
            <a:spcAft>
              <a:spcPts val="0"/>
            </a:spcAft>
          </a:pPr>
          <a:r>
            <a:rPr lang="en-US" sz="2800" b="1" dirty="0">
              <a:latin typeface="Helvetica Neue"/>
            </a:rPr>
            <a:t>Follow us on Facebook:</a:t>
          </a:r>
        </a:p>
        <a:p>
          <a:pPr algn="ctr">
            <a:lnSpc>
              <a:spcPct val="110000"/>
            </a:lnSpc>
            <a:spcBef>
              <a:spcPts val="0"/>
            </a:spcBef>
            <a:spcAft>
              <a:spcPts val="0"/>
            </a:spcAft>
          </a:pPr>
          <a:r>
            <a:rPr lang="en-US" sz="2800" b="1" dirty="0">
              <a:solidFill>
                <a:schemeClr val="accent6">
                  <a:lumMod val="20000"/>
                  <a:lumOff val="80000"/>
                </a:schemeClr>
              </a:solidFill>
              <a:latin typeface="Helvetica Neue"/>
            </a:rPr>
            <a:t>facebook.com/</a:t>
          </a:r>
          <a:r>
            <a:rPr lang="en-US" sz="2800" b="1" dirty="0" err="1">
              <a:solidFill>
                <a:schemeClr val="accent6">
                  <a:lumMod val="20000"/>
                  <a:lumOff val="80000"/>
                </a:schemeClr>
              </a:solidFill>
              <a:latin typeface="Helvetica Neue"/>
            </a:rPr>
            <a:t>abolishelectoralcollegelwv</a:t>
          </a:r>
          <a:endParaRPr lang="en-US" sz="2800" b="1" dirty="0">
            <a:solidFill>
              <a:schemeClr val="accent6">
                <a:lumMod val="20000"/>
                <a:lumOff val="80000"/>
              </a:schemeClr>
            </a:solidFill>
            <a:latin typeface="Helvetica Neue"/>
          </a:endParaRPr>
        </a:p>
      </dgm:t>
    </dgm:pt>
    <dgm:pt modelId="{62C618D7-1648-4CEC-BA20-5E2275F312A8}" type="parTrans" cxnId="{CA5417D6-E918-47D1-A3E7-E5B1F858FBF8}">
      <dgm:prSet/>
      <dgm:spPr/>
      <dgm:t>
        <a:bodyPr/>
        <a:lstStyle/>
        <a:p>
          <a:pPr algn="ctr">
            <a:lnSpc>
              <a:spcPct val="110000"/>
            </a:lnSpc>
            <a:spcBef>
              <a:spcPts val="0"/>
            </a:spcBef>
            <a:spcAft>
              <a:spcPts val="0"/>
            </a:spcAft>
          </a:pPr>
          <a:endParaRPr lang="en-US" sz="2400" b="1"/>
        </a:p>
      </dgm:t>
    </dgm:pt>
    <dgm:pt modelId="{404BE7DD-9A9D-49B2-AFD8-B7F0A00D6E30}" type="sibTrans" cxnId="{CA5417D6-E918-47D1-A3E7-E5B1F858FBF8}">
      <dgm:prSet/>
      <dgm:spPr/>
      <dgm:t>
        <a:bodyPr/>
        <a:lstStyle/>
        <a:p>
          <a:pPr algn="ctr">
            <a:lnSpc>
              <a:spcPct val="110000"/>
            </a:lnSpc>
            <a:spcBef>
              <a:spcPts val="0"/>
            </a:spcBef>
            <a:spcAft>
              <a:spcPts val="0"/>
            </a:spcAft>
          </a:pPr>
          <a:endParaRPr lang="en-US" sz="2400" b="1"/>
        </a:p>
      </dgm:t>
    </dgm:pt>
    <dgm:pt modelId="{30E0ACCC-0243-4EFF-8B79-CB8317C8EC9A}">
      <dgm:prSet custT="1"/>
      <dgm:spPr>
        <a:solidFill>
          <a:srgbClr val="005498"/>
        </a:solidFill>
      </dgm:spPr>
      <dgm:t>
        <a:bodyPr/>
        <a:lstStyle/>
        <a:p>
          <a:pPr algn="ctr">
            <a:lnSpc>
              <a:spcPct val="110000"/>
            </a:lnSpc>
            <a:spcBef>
              <a:spcPts val="0"/>
            </a:spcBef>
            <a:spcAft>
              <a:spcPts val="0"/>
            </a:spcAft>
          </a:pPr>
          <a:r>
            <a:rPr lang="en-US" sz="2800" b="1" dirty="0">
              <a:latin typeface="Helvetica Neue"/>
            </a:rPr>
            <a:t>Email us for more information/updates: </a:t>
          </a:r>
        </a:p>
        <a:p>
          <a:pPr algn="ctr">
            <a:lnSpc>
              <a:spcPct val="110000"/>
            </a:lnSpc>
            <a:spcBef>
              <a:spcPts val="0"/>
            </a:spcBef>
            <a:spcAft>
              <a:spcPts val="0"/>
            </a:spcAft>
          </a:pPr>
          <a:r>
            <a:rPr lang="en-US" sz="2800" b="1" dirty="0">
              <a:solidFill>
                <a:schemeClr val="accent6">
                  <a:lumMod val="20000"/>
                  <a:lumOff val="80000"/>
                </a:schemeClr>
              </a:solidFill>
              <a:latin typeface="Helvetica Neue"/>
            </a:rPr>
            <a:t>abolishelectoral@gmail.com </a:t>
          </a:r>
        </a:p>
      </dgm:t>
    </dgm:pt>
    <dgm:pt modelId="{221B7A4E-5075-4E2F-9BA7-72B2F5AF4D94}" type="sibTrans" cxnId="{01007493-CF9D-4928-921C-D0BAAED9DA69}">
      <dgm:prSet/>
      <dgm:spPr/>
      <dgm:t>
        <a:bodyPr/>
        <a:lstStyle/>
        <a:p>
          <a:pPr algn="ctr">
            <a:lnSpc>
              <a:spcPct val="110000"/>
            </a:lnSpc>
            <a:spcBef>
              <a:spcPts val="0"/>
            </a:spcBef>
            <a:spcAft>
              <a:spcPts val="0"/>
            </a:spcAft>
          </a:pPr>
          <a:endParaRPr lang="en-US" sz="2400" b="1"/>
        </a:p>
      </dgm:t>
    </dgm:pt>
    <dgm:pt modelId="{4A3190D6-CFFB-44CB-92C3-00204059E5E4}" type="parTrans" cxnId="{01007493-CF9D-4928-921C-D0BAAED9DA69}">
      <dgm:prSet/>
      <dgm:spPr/>
      <dgm:t>
        <a:bodyPr/>
        <a:lstStyle/>
        <a:p>
          <a:pPr algn="ctr">
            <a:lnSpc>
              <a:spcPct val="110000"/>
            </a:lnSpc>
            <a:spcBef>
              <a:spcPts val="0"/>
            </a:spcBef>
            <a:spcAft>
              <a:spcPts val="0"/>
            </a:spcAft>
          </a:pPr>
          <a:endParaRPr lang="en-US" sz="2400" b="1"/>
        </a:p>
      </dgm:t>
    </dgm:pt>
    <dgm:pt modelId="{1ED01442-A318-4CF7-BF67-245E8EEF4965}" type="pres">
      <dgm:prSet presAssocID="{FABA36C3-C02A-4BB4-BD3B-57EED5B67624}" presName="linearFlow" presStyleCnt="0">
        <dgm:presLayoutVars>
          <dgm:dir/>
          <dgm:resizeHandles val="exact"/>
        </dgm:presLayoutVars>
      </dgm:prSet>
      <dgm:spPr/>
    </dgm:pt>
    <dgm:pt modelId="{CB14E3A7-2128-4855-943F-593E1A0437DB}" type="pres">
      <dgm:prSet presAssocID="{2A48DB64-725C-4013-9ECB-CD3BAA2E8372}" presName="composite" presStyleCnt="0"/>
      <dgm:spPr/>
    </dgm:pt>
    <dgm:pt modelId="{A0C52C43-6128-4E9D-B68A-030119E8F5B6}" type="pres">
      <dgm:prSet presAssocID="{2A48DB64-725C-4013-9ECB-CD3BAA2E8372}"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dgm:spPr>
    </dgm:pt>
    <dgm:pt modelId="{EE2EC42F-E977-4D12-82B0-C4483AAB2012}" type="pres">
      <dgm:prSet presAssocID="{2A48DB64-725C-4013-9ECB-CD3BAA2E8372}" presName="txShp" presStyleLbl="node1" presStyleIdx="0" presStyleCnt="3">
        <dgm:presLayoutVars>
          <dgm:bulletEnabled val="1"/>
        </dgm:presLayoutVars>
      </dgm:prSet>
      <dgm:spPr/>
    </dgm:pt>
    <dgm:pt modelId="{E7B4EBB6-B275-4143-8736-E5EA3047A1F2}" type="pres">
      <dgm:prSet presAssocID="{3EB69530-85AC-43F2-A752-B73AD2D61546}" presName="spacing" presStyleCnt="0"/>
      <dgm:spPr/>
    </dgm:pt>
    <dgm:pt modelId="{5CEF437E-4C70-46D4-8329-D5855B63375F}" type="pres">
      <dgm:prSet presAssocID="{30E0ACCC-0243-4EFF-8B79-CB8317C8EC9A}" presName="composite" presStyleCnt="0"/>
      <dgm:spPr/>
    </dgm:pt>
    <dgm:pt modelId="{EE700678-5C73-423A-87E8-219B05B78953}" type="pres">
      <dgm:prSet presAssocID="{30E0ACCC-0243-4EFF-8B79-CB8317C8EC9A}" presName="imgShp"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l="-1000" r="-1000"/>
          </a:stretch>
        </a:blipFill>
      </dgm:spPr>
    </dgm:pt>
    <dgm:pt modelId="{5F9AE3A5-3F46-4C91-B658-27367025854C}" type="pres">
      <dgm:prSet presAssocID="{30E0ACCC-0243-4EFF-8B79-CB8317C8EC9A}" presName="txShp" presStyleLbl="node1" presStyleIdx="1" presStyleCnt="3">
        <dgm:presLayoutVars>
          <dgm:bulletEnabled val="1"/>
        </dgm:presLayoutVars>
      </dgm:prSet>
      <dgm:spPr/>
    </dgm:pt>
    <dgm:pt modelId="{B7BE92BB-7A7A-4569-8258-71CD1B19DF09}" type="pres">
      <dgm:prSet presAssocID="{221B7A4E-5075-4E2F-9BA7-72B2F5AF4D94}" presName="spacing" presStyleCnt="0"/>
      <dgm:spPr/>
    </dgm:pt>
    <dgm:pt modelId="{BB9869E6-ED80-4AF7-8A34-920F78B97E8D}" type="pres">
      <dgm:prSet presAssocID="{3CD83FA4-3F4E-41D5-919F-C83B9F566500}" presName="composite" presStyleCnt="0"/>
      <dgm:spPr/>
    </dgm:pt>
    <dgm:pt modelId="{58536700-8CF3-4BF2-9FCD-A03D98CB07A8}" type="pres">
      <dgm:prSet presAssocID="{3CD83FA4-3F4E-41D5-919F-C83B9F566500}"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dgm:spPr>
    </dgm:pt>
    <dgm:pt modelId="{29A54E4D-9D2D-4E67-9B85-1D49390D1290}" type="pres">
      <dgm:prSet presAssocID="{3CD83FA4-3F4E-41D5-919F-C83B9F566500}" presName="txShp" presStyleLbl="node1" presStyleIdx="2" presStyleCnt="3">
        <dgm:presLayoutVars>
          <dgm:bulletEnabled val="1"/>
        </dgm:presLayoutVars>
      </dgm:prSet>
      <dgm:spPr/>
    </dgm:pt>
  </dgm:ptLst>
  <dgm:cxnLst>
    <dgm:cxn modelId="{05A15382-FDA9-4F62-92F1-E30A69037EC2}" type="presOf" srcId="{2A48DB64-725C-4013-9ECB-CD3BAA2E8372}" destId="{EE2EC42F-E977-4D12-82B0-C4483AAB2012}" srcOrd="0" destOrd="0" presId="urn:microsoft.com/office/officeart/2005/8/layout/vList3#1"/>
    <dgm:cxn modelId="{14103592-0473-4F64-854F-2468BE1E927E}" type="presOf" srcId="{FABA36C3-C02A-4BB4-BD3B-57EED5B67624}" destId="{1ED01442-A318-4CF7-BF67-245E8EEF4965}" srcOrd="0" destOrd="0" presId="urn:microsoft.com/office/officeart/2005/8/layout/vList3#1"/>
    <dgm:cxn modelId="{01007493-CF9D-4928-921C-D0BAAED9DA69}" srcId="{FABA36C3-C02A-4BB4-BD3B-57EED5B67624}" destId="{30E0ACCC-0243-4EFF-8B79-CB8317C8EC9A}" srcOrd="1" destOrd="0" parTransId="{4A3190D6-CFFB-44CB-92C3-00204059E5E4}" sibTransId="{221B7A4E-5075-4E2F-9BA7-72B2F5AF4D94}"/>
    <dgm:cxn modelId="{6CDB14BE-FA93-412C-80FD-11EC0E0C43C4}" type="presOf" srcId="{3CD83FA4-3F4E-41D5-919F-C83B9F566500}" destId="{29A54E4D-9D2D-4E67-9B85-1D49390D1290}" srcOrd="0" destOrd="0" presId="urn:microsoft.com/office/officeart/2005/8/layout/vList3#1"/>
    <dgm:cxn modelId="{CA5417D6-E918-47D1-A3E7-E5B1F858FBF8}" srcId="{FABA36C3-C02A-4BB4-BD3B-57EED5B67624}" destId="{3CD83FA4-3F4E-41D5-919F-C83B9F566500}" srcOrd="2" destOrd="0" parTransId="{62C618D7-1648-4CEC-BA20-5E2275F312A8}" sibTransId="{404BE7DD-9A9D-49B2-AFD8-B7F0A00D6E30}"/>
    <dgm:cxn modelId="{B55D44F1-47B1-4954-895B-56C7BA5F9DC7}" srcId="{FABA36C3-C02A-4BB4-BD3B-57EED5B67624}" destId="{2A48DB64-725C-4013-9ECB-CD3BAA2E8372}" srcOrd="0" destOrd="0" parTransId="{13E5D282-BEF5-47ED-AC40-D27A68A6FC90}" sibTransId="{3EB69530-85AC-43F2-A752-B73AD2D61546}"/>
    <dgm:cxn modelId="{55341AFC-0643-4D34-A812-FE530E1D05B3}" type="presOf" srcId="{30E0ACCC-0243-4EFF-8B79-CB8317C8EC9A}" destId="{5F9AE3A5-3F46-4C91-B658-27367025854C}" srcOrd="0" destOrd="0" presId="urn:microsoft.com/office/officeart/2005/8/layout/vList3#1"/>
    <dgm:cxn modelId="{AF26D0C0-99F2-4320-91D8-D3CC6E580F01}" type="presParOf" srcId="{1ED01442-A318-4CF7-BF67-245E8EEF4965}" destId="{CB14E3A7-2128-4855-943F-593E1A0437DB}" srcOrd="0" destOrd="0" presId="urn:microsoft.com/office/officeart/2005/8/layout/vList3#1"/>
    <dgm:cxn modelId="{BDFB381A-C206-4741-AD3C-7E39BFFBB919}" type="presParOf" srcId="{CB14E3A7-2128-4855-943F-593E1A0437DB}" destId="{A0C52C43-6128-4E9D-B68A-030119E8F5B6}" srcOrd="0" destOrd="0" presId="urn:microsoft.com/office/officeart/2005/8/layout/vList3#1"/>
    <dgm:cxn modelId="{154DC3B1-3B55-4F86-AC55-54BB032DC144}" type="presParOf" srcId="{CB14E3A7-2128-4855-943F-593E1A0437DB}" destId="{EE2EC42F-E977-4D12-82B0-C4483AAB2012}" srcOrd="1" destOrd="0" presId="urn:microsoft.com/office/officeart/2005/8/layout/vList3#1"/>
    <dgm:cxn modelId="{2BA2851A-F208-4D78-9C76-62C817D7D90F}" type="presParOf" srcId="{1ED01442-A318-4CF7-BF67-245E8EEF4965}" destId="{E7B4EBB6-B275-4143-8736-E5EA3047A1F2}" srcOrd="1" destOrd="0" presId="urn:microsoft.com/office/officeart/2005/8/layout/vList3#1"/>
    <dgm:cxn modelId="{43D40F59-E389-44BC-9BDE-19A2BF92498D}" type="presParOf" srcId="{1ED01442-A318-4CF7-BF67-245E8EEF4965}" destId="{5CEF437E-4C70-46D4-8329-D5855B63375F}" srcOrd="2" destOrd="0" presId="urn:microsoft.com/office/officeart/2005/8/layout/vList3#1"/>
    <dgm:cxn modelId="{38D14F5D-3FAC-4F49-A097-7ECDB168EB7E}" type="presParOf" srcId="{5CEF437E-4C70-46D4-8329-D5855B63375F}" destId="{EE700678-5C73-423A-87E8-219B05B78953}" srcOrd="0" destOrd="0" presId="urn:microsoft.com/office/officeart/2005/8/layout/vList3#1"/>
    <dgm:cxn modelId="{4E5EC66B-98C4-4B4C-97AF-B6A075BDC890}" type="presParOf" srcId="{5CEF437E-4C70-46D4-8329-D5855B63375F}" destId="{5F9AE3A5-3F46-4C91-B658-27367025854C}" srcOrd="1" destOrd="0" presId="urn:microsoft.com/office/officeart/2005/8/layout/vList3#1"/>
    <dgm:cxn modelId="{756AB01D-E59D-40B1-9BE8-9E792575AAD9}" type="presParOf" srcId="{1ED01442-A318-4CF7-BF67-245E8EEF4965}" destId="{B7BE92BB-7A7A-4569-8258-71CD1B19DF09}" srcOrd="3" destOrd="0" presId="urn:microsoft.com/office/officeart/2005/8/layout/vList3#1"/>
    <dgm:cxn modelId="{2768395E-605A-46B2-B538-55FD80E3DA0E}" type="presParOf" srcId="{1ED01442-A318-4CF7-BF67-245E8EEF4965}" destId="{BB9869E6-ED80-4AF7-8A34-920F78B97E8D}" srcOrd="4" destOrd="0" presId="urn:microsoft.com/office/officeart/2005/8/layout/vList3#1"/>
    <dgm:cxn modelId="{CFC09503-E962-4A2F-AA6A-FC3490894463}" type="presParOf" srcId="{BB9869E6-ED80-4AF7-8A34-920F78B97E8D}" destId="{58536700-8CF3-4BF2-9FCD-A03D98CB07A8}" srcOrd="0" destOrd="0" presId="urn:microsoft.com/office/officeart/2005/8/layout/vList3#1"/>
    <dgm:cxn modelId="{839DDFB4-1A4C-4525-B8FF-68AA63A02BA4}" type="presParOf" srcId="{BB9869E6-ED80-4AF7-8A34-920F78B97E8D}" destId="{29A54E4D-9D2D-4E67-9B85-1D49390D1290}"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EC42F-E977-4D12-82B0-C4483AAB2012}">
      <dsp:nvSpPr>
        <dsp:cNvPr id="0" name=""/>
        <dsp:cNvSpPr/>
      </dsp:nvSpPr>
      <dsp:spPr>
        <a:xfrm rot="10800000">
          <a:off x="3324516" y="3354"/>
          <a:ext cx="11274742" cy="1938550"/>
        </a:xfrm>
        <a:prstGeom prst="homePlate">
          <a:avLst/>
        </a:prstGeom>
        <a:solidFill>
          <a:srgbClr val="0054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4847" tIns="106680" rIns="199136" bIns="106680" numCol="1" spcCol="1270" anchor="ctr" anchorCtr="0">
          <a:noAutofit/>
        </a:bodyPr>
        <a:lstStyle/>
        <a:p>
          <a:pPr marL="0" lvl="0" indent="0" algn="ctr" defTabSz="1244600">
            <a:lnSpc>
              <a:spcPct val="110000"/>
            </a:lnSpc>
            <a:spcBef>
              <a:spcPct val="0"/>
            </a:spcBef>
            <a:spcAft>
              <a:spcPts val="0"/>
            </a:spcAft>
            <a:buNone/>
          </a:pPr>
          <a:r>
            <a:rPr lang="en-US" sz="2800" b="1" kern="1200" dirty="0">
              <a:latin typeface="Helvetica Neue"/>
            </a:rPr>
            <a:t>Spread the word! Find materials on our website: </a:t>
          </a:r>
          <a:r>
            <a:rPr lang="en-US" sz="2800" kern="1200" dirty="0"/>
            <a:t>https://my.lwv.org/California/south-san-mateo-county</a:t>
          </a:r>
          <a:endParaRPr lang="en-US" sz="2800" b="1" kern="1200" dirty="0">
            <a:solidFill>
              <a:schemeClr val="accent6">
                <a:lumMod val="20000"/>
                <a:lumOff val="80000"/>
              </a:schemeClr>
            </a:solidFill>
            <a:latin typeface="Helvetica Neue"/>
          </a:endParaRPr>
        </a:p>
      </dsp:txBody>
      <dsp:txXfrm rot="10800000">
        <a:off x="3809153" y="3354"/>
        <a:ext cx="10790105" cy="1938550"/>
      </dsp:txXfrm>
    </dsp:sp>
    <dsp:sp modelId="{A0C52C43-6128-4E9D-B68A-030119E8F5B6}">
      <dsp:nvSpPr>
        <dsp:cNvPr id="0" name=""/>
        <dsp:cNvSpPr/>
      </dsp:nvSpPr>
      <dsp:spPr>
        <a:xfrm>
          <a:off x="2355241" y="3354"/>
          <a:ext cx="1938550" cy="1938550"/>
        </a:xfrm>
        <a:prstGeom prst="ellipse">
          <a:avLst/>
        </a:prstGeom>
        <a:blipFill>
          <a:blip xmlns:r="http://schemas.openxmlformats.org/officeDocument/2006/relationships" r:embed="rId1"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9AE3A5-3F46-4C91-B658-27367025854C}">
      <dsp:nvSpPr>
        <dsp:cNvPr id="0" name=""/>
        <dsp:cNvSpPr/>
      </dsp:nvSpPr>
      <dsp:spPr>
        <a:xfrm rot="10800000">
          <a:off x="3324516" y="2520575"/>
          <a:ext cx="11274742" cy="1938550"/>
        </a:xfrm>
        <a:prstGeom prst="homePlate">
          <a:avLst/>
        </a:prstGeom>
        <a:solidFill>
          <a:srgbClr val="0054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4847" tIns="106680" rIns="199136" bIns="106680" numCol="1" spcCol="1270" anchor="ctr" anchorCtr="0">
          <a:noAutofit/>
        </a:bodyPr>
        <a:lstStyle/>
        <a:p>
          <a:pPr marL="0" lvl="0" indent="0" algn="ctr" defTabSz="1244600">
            <a:lnSpc>
              <a:spcPct val="110000"/>
            </a:lnSpc>
            <a:spcBef>
              <a:spcPct val="0"/>
            </a:spcBef>
            <a:spcAft>
              <a:spcPts val="0"/>
            </a:spcAft>
            <a:buNone/>
          </a:pPr>
          <a:r>
            <a:rPr lang="en-US" sz="2800" b="1" kern="1200" dirty="0">
              <a:latin typeface="Helvetica Neue"/>
            </a:rPr>
            <a:t>Email us for more information/updates: </a:t>
          </a:r>
        </a:p>
        <a:p>
          <a:pPr marL="0" lvl="0" indent="0" algn="ctr" defTabSz="1244600">
            <a:lnSpc>
              <a:spcPct val="110000"/>
            </a:lnSpc>
            <a:spcBef>
              <a:spcPct val="0"/>
            </a:spcBef>
            <a:spcAft>
              <a:spcPts val="0"/>
            </a:spcAft>
            <a:buNone/>
          </a:pPr>
          <a:r>
            <a:rPr lang="en-US" sz="2800" b="1" kern="1200" dirty="0">
              <a:solidFill>
                <a:schemeClr val="accent6">
                  <a:lumMod val="20000"/>
                  <a:lumOff val="80000"/>
                </a:schemeClr>
              </a:solidFill>
              <a:latin typeface="Helvetica Neue"/>
            </a:rPr>
            <a:t>abolishelectoral@gmail.com </a:t>
          </a:r>
        </a:p>
      </dsp:txBody>
      <dsp:txXfrm rot="10800000">
        <a:off x="3809153" y="2520575"/>
        <a:ext cx="10790105" cy="1938550"/>
      </dsp:txXfrm>
    </dsp:sp>
    <dsp:sp modelId="{EE700678-5C73-423A-87E8-219B05B78953}">
      <dsp:nvSpPr>
        <dsp:cNvPr id="0" name=""/>
        <dsp:cNvSpPr/>
      </dsp:nvSpPr>
      <dsp:spPr>
        <a:xfrm>
          <a:off x="2355241" y="2520575"/>
          <a:ext cx="1938550" cy="1938550"/>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A54E4D-9D2D-4E67-9B85-1D49390D1290}">
      <dsp:nvSpPr>
        <dsp:cNvPr id="0" name=""/>
        <dsp:cNvSpPr/>
      </dsp:nvSpPr>
      <dsp:spPr>
        <a:xfrm rot="10800000">
          <a:off x="3324516" y="5037797"/>
          <a:ext cx="11274742" cy="1938550"/>
        </a:xfrm>
        <a:prstGeom prst="homePlate">
          <a:avLst/>
        </a:prstGeom>
        <a:solidFill>
          <a:srgbClr val="0054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4847" tIns="106680" rIns="199136" bIns="106680" numCol="1" spcCol="1270" anchor="ctr" anchorCtr="0">
          <a:noAutofit/>
        </a:bodyPr>
        <a:lstStyle/>
        <a:p>
          <a:pPr marL="0" lvl="0" indent="0" algn="ctr" defTabSz="1244600">
            <a:lnSpc>
              <a:spcPct val="110000"/>
            </a:lnSpc>
            <a:spcBef>
              <a:spcPct val="0"/>
            </a:spcBef>
            <a:spcAft>
              <a:spcPts val="0"/>
            </a:spcAft>
            <a:buNone/>
          </a:pPr>
          <a:r>
            <a:rPr lang="en-US" sz="2800" b="1" kern="1200" dirty="0">
              <a:latin typeface="Helvetica Neue"/>
            </a:rPr>
            <a:t>Follow us on Facebook:</a:t>
          </a:r>
        </a:p>
        <a:p>
          <a:pPr marL="0" lvl="0" indent="0" algn="ctr" defTabSz="1244600">
            <a:lnSpc>
              <a:spcPct val="110000"/>
            </a:lnSpc>
            <a:spcBef>
              <a:spcPct val="0"/>
            </a:spcBef>
            <a:spcAft>
              <a:spcPts val="0"/>
            </a:spcAft>
            <a:buNone/>
          </a:pPr>
          <a:r>
            <a:rPr lang="en-US" sz="2800" b="1" kern="1200" dirty="0">
              <a:solidFill>
                <a:schemeClr val="accent6">
                  <a:lumMod val="20000"/>
                  <a:lumOff val="80000"/>
                </a:schemeClr>
              </a:solidFill>
              <a:latin typeface="Helvetica Neue"/>
            </a:rPr>
            <a:t>facebook.com/</a:t>
          </a:r>
          <a:r>
            <a:rPr lang="en-US" sz="2800" b="1" kern="1200" dirty="0" err="1">
              <a:solidFill>
                <a:schemeClr val="accent6">
                  <a:lumMod val="20000"/>
                  <a:lumOff val="80000"/>
                </a:schemeClr>
              </a:solidFill>
              <a:latin typeface="Helvetica Neue"/>
            </a:rPr>
            <a:t>abolishelectoralcollegelwv</a:t>
          </a:r>
          <a:endParaRPr lang="en-US" sz="2800" b="1" kern="1200" dirty="0">
            <a:solidFill>
              <a:schemeClr val="accent6">
                <a:lumMod val="20000"/>
                <a:lumOff val="80000"/>
              </a:schemeClr>
            </a:solidFill>
            <a:latin typeface="Helvetica Neue"/>
          </a:endParaRPr>
        </a:p>
      </dsp:txBody>
      <dsp:txXfrm rot="10800000">
        <a:off x="3809153" y="5037797"/>
        <a:ext cx="10790105" cy="1938550"/>
      </dsp:txXfrm>
    </dsp:sp>
    <dsp:sp modelId="{58536700-8CF3-4BF2-9FCD-A03D98CB07A8}">
      <dsp:nvSpPr>
        <dsp:cNvPr id="0" name=""/>
        <dsp:cNvSpPr/>
      </dsp:nvSpPr>
      <dsp:spPr>
        <a:xfrm>
          <a:off x="2355241" y="5037797"/>
          <a:ext cx="1938550" cy="1938550"/>
        </a:xfrm>
        <a:prstGeom prst="ellipse">
          <a:avLst/>
        </a:prstGeom>
        <a:blipFill>
          <a:blip xmlns:r="http://schemas.openxmlformats.org/officeDocument/2006/relationships" r:embed="rId3" cstate="print">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0C5249-8D59-4D46-906A-9E8356EDF400}" type="datetimeFigureOut">
              <a:rPr lang="en-US" smtClean="0"/>
              <a:pPr/>
              <a:t>5/30/19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251F60-115F-44F5-8FE0-066D8A68B103}" type="slidenum">
              <a:rPr lang="en-US" smtClean="0"/>
              <a:pPr/>
              <a:t>‹#›</a:t>
            </a:fld>
            <a:endParaRPr lang="en-US"/>
          </a:p>
        </p:txBody>
      </p:sp>
    </p:spTree>
    <p:extLst>
      <p:ext uri="{BB962C8B-B14F-4D97-AF65-F5344CB8AC3E}">
        <p14:creationId xmlns:p14="http://schemas.microsoft.com/office/powerpoint/2010/main" val="563353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9227931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Creative_Common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reativecommons.org/licenses/by-sa/2.0"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my.lwv.org/california/south-san-mateo-county"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228600" algn="l" defTabSz="457200" eaLnBrk="1" fontAlgn="auto" latinLnBrk="0" hangingPunct="1">
              <a:lnSpc>
                <a:spcPct val="117999"/>
              </a:lnSpc>
              <a:spcBef>
                <a:spcPts val="0"/>
              </a:spcBef>
              <a:spcAft>
                <a:spcPts val="0"/>
              </a:spcAft>
              <a:buClrTx/>
              <a:buSzTx/>
              <a:buFontTx/>
              <a:buNone/>
              <a:tabLst/>
              <a:defRPr sz="5000"/>
            </a:pPr>
            <a:r>
              <a:rPr lang="en-US" i="0" dirty="0"/>
              <a:t>[No script here, just have this up while people are getting seated.]</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8E37570-B339-BC42-A912-53C4D7BD18C9}" type="slidenum">
              <a:rPr lang="en-US" smtClean="0"/>
              <a:pPr/>
              <a:t>1</a:t>
            </a:fld>
            <a:endParaRPr lang="en-US" dirty="0"/>
          </a:p>
        </p:txBody>
      </p:sp>
    </p:spTree>
    <p:extLst>
      <p:ext uri="{BB962C8B-B14F-4D97-AF65-F5344CB8AC3E}">
        <p14:creationId xmlns:p14="http://schemas.microsoft.com/office/powerpoint/2010/main" val="1231370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0" hangingPunct="0">
              <a:lnSpc>
                <a:spcPct val="100000"/>
              </a:lnSpc>
              <a:spcBef>
                <a:spcPts val="0"/>
              </a:spcBef>
              <a:spcAft>
                <a:spcPts val="0"/>
              </a:spcAft>
              <a:buClrTx/>
              <a:buSzTx/>
              <a:buFontTx/>
              <a:buNone/>
              <a:tabLst/>
            </a:pPr>
            <a:r>
              <a:rPr lang="en-US" sz="2200" b="0" dirty="0"/>
              <a:t>Most of the framers did intend for the selection of the president to be based on the popular wishes of the citizenry, with the elector system an “intermediary system” intended to breach the difficulties of distance and communication.  James Madison considered the elector system to be the next best thing to direct selection, saying that,</a:t>
            </a:r>
            <a:r>
              <a:rPr lang="en-US" sz="2200" b="0" baseline="0" dirty="0"/>
              <a:t> </a:t>
            </a:r>
            <a:r>
              <a:rPr lang="en-US" sz="2200" b="0" dirty="0"/>
              <a:t>“The president is indirectly derived from the choice of the people.”</a:t>
            </a:r>
          </a:p>
          <a:p>
            <a:pPr marL="0" marR="0" indent="0" algn="l"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dirty="0">
              <a:ln>
                <a:noFill/>
              </a:ln>
              <a:solidFill>
                <a:srgbClr val="000000"/>
              </a:solidFill>
              <a:effectLst/>
              <a:uFillTx/>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3967724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200" b="0" i="0" u="none" strike="noStrike" cap="none" spc="0" normalizeH="0" dirty="0">
                <a:ln>
                  <a:noFill/>
                </a:ln>
                <a:solidFill>
                  <a:srgbClr val="000000"/>
                </a:solidFill>
                <a:effectLst/>
                <a:uFillTx/>
                <a:latin typeface="Helvetica Neue"/>
                <a:ea typeface="Helvetica Neue"/>
                <a:cs typeface="Helvetica Neue"/>
                <a:sym typeface="Helvetica Neue"/>
              </a:rPr>
              <a:t>However, there is some evidence that they also expecte</a:t>
            </a:r>
            <a:r>
              <a:rPr lang="en-US" sz="2200" b="0" dirty="0"/>
              <a:t>d the electors to exercise their own discretion in the selection of the president, as a bulwark against corruption, bias, or </a:t>
            </a:r>
            <a:r>
              <a:rPr lang="en-US" sz="2200" b="0" dirty="0" err="1"/>
              <a:t>mis</a:t>
            </a:r>
            <a:r>
              <a:rPr lang="en-US" sz="2200" b="0" dirty="0"/>
              <a:t>-information.  But</a:t>
            </a:r>
            <a:r>
              <a:rPr lang="en-US" sz="2200" b="0" baseline="0" dirty="0"/>
              <a:t> t</a:t>
            </a:r>
            <a:r>
              <a:rPr lang="en-US" sz="2200" b="0" dirty="0"/>
              <a:t>he electors have almost always acted as a rubber stamp on the votes of the people, with a very few exceptions. In those</a:t>
            </a:r>
            <a:r>
              <a:rPr lang="en-US" sz="2200" b="0" baseline="0" dirty="0"/>
              <a:t> instances where an elector has voted differently than the state’s voters dictated, they have generally met with a great deal of protest and anger.  Which is to say, the people expect the electors to be a rubber stamp on the will of the people and have never been interested in them exercising their own discretion.</a:t>
            </a:r>
            <a:endParaRPr lang="en-US" sz="2200" b="0" dirty="0"/>
          </a:p>
          <a:p>
            <a:pPr marL="0" marR="0" indent="0" algn="l"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dirty="0">
              <a:ln>
                <a:noFill/>
              </a:ln>
              <a:solidFill>
                <a:srgbClr val="000000"/>
              </a:solidFill>
              <a:effectLst/>
              <a:uFillTx/>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3967724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0" hangingPunct="0">
              <a:lnSpc>
                <a:spcPct val="100000"/>
              </a:lnSpc>
              <a:spcBef>
                <a:spcPts val="0"/>
              </a:spcBef>
              <a:spcAft>
                <a:spcPts val="0"/>
              </a:spcAft>
              <a:buClrTx/>
              <a:buSzTx/>
              <a:buFontTx/>
              <a:buNone/>
              <a:tabLst/>
            </a:pPr>
            <a:r>
              <a:rPr lang="en-US" sz="2200" b="0" dirty="0"/>
              <a:t>Notice</a:t>
            </a:r>
            <a:r>
              <a:rPr lang="en-US" sz="2200" b="0" baseline="0" dirty="0"/>
              <a:t> that n</a:t>
            </a:r>
            <a:r>
              <a:rPr lang="en-US" sz="2200" b="0" dirty="0"/>
              <a:t>one</a:t>
            </a:r>
            <a:r>
              <a:rPr lang="en-US" sz="2200" b="0" baseline="0" dirty="0"/>
              <a:t> of the founders’ original concerns remain relevant today.  Citizens are quite able to become informed about the candidates no matter where they live.  The framers’ concern about the corruption and concentration of power that would come if Congress selected the president is still valid, but no one is proposing that we move to this system.  And any notion that we might need electors to exercise their own discretion to overturn a so-called “poor decision” by the people has just not been borne out over time.  The people don’t want this, and the electors have rarely done it.</a:t>
            </a:r>
          </a:p>
          <a:p>
            <a:pPr marL="0" marR="0" indent="0" algn="l" defTabSz="584200" rtl="0" fontAlgn="auto" latinLnBrk="0" hangingPunct="0">
              <a:lnSpc>
                <a:spcPct val="100000"/>
              </a:lnSpc>
              <a:spcBef>
                <a:spcPts val="0"/>
              </a:spcBef>
              <a:spcAft>
                <a:spcPts val="0"/>
              </a:spcAft>
              <a:buClrTx/>
              <a:buSzTx/>
              <a:buFontTx/>
              <a:buNone/>
              <a:tabLst/>
            </a:pPr>
            <a:endParaRPr lang="en-US" sz="2200" b="0" baseline="0" dirty="0"/>
          </a:p>
          <a:p>
            <a:pPr marL="0" marR="0" indent="0" algn="l" defTabSz="584200" rtl="0" eaLnBrk="1" fontAlgn="auto" latinLnBrk="0" hangingPunct="0">
              <a:lnSpc>
                <a:spcPct val="100000"/>
              </a:lnSpc>
              <a:spcBef>
                <a:spcPts val="0"/>
              </a:spcBef>
              <a:spcAft>
                <a:spcPts val="0"/>
              </a:spcAft>
              <a:buClrTx/>
              <a:buSzTx/>
              <a:buFontTx/>
              <a:buNone/>
              <a:tabLst/>
              <a:defRPr/>
            </a:pPr>
            <a:r>
              <a:rPr kumimoji="0" lang="en-US" sz="2200" b="0" i="0" u="none" strike="noStrike" cap="none" spc="0" normalizeH="0" dirty="0">
                <a:ln>
                  <a:noFill/>
                </a:ln>
                <a:solidFill>
                  <a:srgbClr val="000000"/>
                </a:solidFill>
                <a:effectLst/>
                <a:uFillTx/>
                <a:latin typeface="Helvetica Neue"/>
                <a:ea typeface="Helvetica Neue"/>
                <a:cs typeface="Helvetica Neue"/>
                <a:sym typeface="Helvetica Neue"/>
              </a:rPr>
              <a:t>So, in looking at how the Electoral</a:t>
            </a:r>
            <a:r>
              <a:rPr kumimoji="0" lang="en-US" sz="2200" b="0" i="0" u="none" strike="noStrike" cap="none" spc="0" normalizeH="0" baseline="0" dirty="0">
                <a:ln>
                  <a:noFill/>
                </a:ln>
                <a:solidFill>
                  <a:srgbClr val="000000"/>
                </a:solidFill>
                <a:effectLst/>
                <a:uFillTx/>
                <a:latin typeface="Helvetica Neue"/>
                <a:ea typeface="Helvetica Neue"/>
                <a:cs typeface="Helvetica Neue"/>
                <a:sym typeface="Helvetica Neue"/>
              </a:rPr>
              <a:t> College came about, it’s clear that this is not a foundational text of our Constitution that should not or cannot be changed. It is an imperfect system that tried to address concerns of the framers at the time.  Just as we changed our system of electing Senators in 1912 from election by state legislatures to election by direct popular vote, we can also change our system of electing the President if we think it’s necessary to improve our democracy. </a:t>
            </a:r>
            <a:endParaRPr kumimoji="0" lang="en-US" sz="2200" b="0" i="0" u="none" strike="noStrike" cap="none" spc="0" normalizeH="0" dirty="0">
              <a:ln>
                <a:noFill/>
              </a:ln>
              <a:solidFill>
                <a:srgbClr val="000000"/>
              </a:solidFill>
              <a:effectLst/>
              <a:uFillTx/>
              <a:latin typeface="Helvetica Neue"/>
              <a:ea typeface="Helvetica Neue"/>
              <a:cs typeface="Helvetica Neue"/>
              <a:sym typeface="Helvetica Neue"/>
            </a:endParaRPr>
          </a:p>
          <a:p>
            <a:pPr marL="0" marR="0" indent="0" algn="l" defTabSz="584200" rtl="0" fontAlgn="auto" latinLnBrk="0" hangingPunct="0">
              <a:lnSpc>
                <a:spcPct val="100000"/>
              </a:lnSpc>
              <a:spcBef>
                <a:spcPts val="0"/>
              </a:spcBef>
              <a:spcAft>
                <a:spcPts val="0"/>
              </a:spcAft>
              <a:buClrTx/>
              <a:buSzTx/>
              <a:buFontTx/>
              <a:buNone/>
              <a:tabLst/>
            </a:pPr>
            <a:endParaRPr lang="en-US" sz="2200" b="0" baseline="0" dirty="0"/>
          </a:p>
          <a:p>
            <a:pPr marL="0" marR="0" indent="0" algn="l" defTabSz="584200" rtl="0" fontAlgn="auto" latinLnBrk="0" hangingPunct="0">
              <a:lnSpc>
                <a:spcPct val="100000"/>
              </a:lnSpc>
              <a:spcBef>
                <a:spcPts val="0"/>
              </a:spcBef>
              <a:spcAft>
                <a:spcPts val="0"/>
              </a:spcAft>
              <a:buClrTx/>
              <a:buSzTx/>
              <a:buFontTx/>
              <a:buNone/>
              <a:tabLst/>
            </a:pPr>
            <a:r>
              <a:rPr lang="en-US" sz="2200" b="0" baseline="0" dirty="0"/>
              <a:t>And there is ample evidence that this system is directly damaging to our democracy and does, in fact, need to be changed.</a:t>
            </a:r>
            <a:endParaRPr lang="en-US" sz="2200" b="0" dirty="0"/>
          </a:p>
          <a:p>
            <a:endParaRPr lang="en-US" dirty="0"/>
          </a:p>
        </p:txBody>
      </p:sp>
    </p:spTree>
    <p:extLst>
      <p:ext uri="{BB962C8B-B14F-4D97-AF65-F5344CB8AC3E}">
        <p14:creationId xmlns:p14="http://schemas.microsoft.com/office/powerpoint/2010/main" val="3770688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a:t>Why does the League of Women Voters take the position to abolish the Electoral College?  It’s really very simple.  It comes down to the concept of one-person, one-vote.  </a:t>
            </a:r>
            <a:r>
              <a:rPr lang="en-US" dirty="0"/>
              <a:t>The u</a:t>
            </a:r>
            <a:r>
              <a:rPr lang="en-US" baseline="0" dirty="0"/>
              <a:t>nintended result of the Electoral College is to </a:t>
            </a:r>
            <a:r>
              <a:rPr lang="en-US" dirty="0"/>
              <a:t>put the choice of President and Vice-President</a:t>
            </a:r>
            <a:r>
              <a:rPr lang="en-US" baseline="0" dirty="0"/>
              <a:t> in the hands of voters in only a few so-called “battleground states</a:t>
            </a:r>
            <a:r>
              <a:rPr lang="en-US" dirty="0"/>
              <a:t>,” or “swing</a:t>
            </a:r>
            <a:r>
              <a:rPr lang="en-US" baseline="0" dirty="0"/>
              <a:t> states.”</a:t>
            </a:r>
            <a:endParaRPr lang="en-US" dirty="0"/>
          </a:p>
          <a:p>
            <a:endParaRPr lang="en-US" dirty="0"/>
          </a:p>
          <a:p>
            <a:r>
              <a:rPr lang="en-US" dirty="0"/>
              <a:t>Photo credits:</a:t>
            </a:r>
          </a:p>
          <a:p>
            <a:r>
              <a:rPr lang="en-US" dirty="0"/>
              <a:t>“A </a:t>
            </a:r>
            <a:r>
              <a:rPr lang="en-US" dirty="0" err="1"/>
              <a:t>Coloured</a:t>
            </a:r>
            <a:r>
              <a:rPr lang="en-US" dirty="0"/>
              <a:t> Voting Box,” by </a:t>
            </a:r>
            <a:r>
              <a:rPr lang="en-US" dirty="0" err="1"/>
              <a:t>Resizia</a:t>
            </a:r>
            <a:r>
              <a:rPr lang="en-US" dirty="0"/>
              <a:t>, </a:t>
            </a:r>
            <a:r>
              <a:rPr lang="en-US" i="0" dirty="0"/>
              <a:t>is </a:t>
            </a:r>
            <a:r>
              <a:rPr lang="en-US" sz="2200" b="0" i="0" dirty="0">
                <a:effectLst/>
                <a:latin typeface="Helvetica Neue"/>
                <a:ea typeface="Helvetica Neue"/>
                <a:cs typeface="Helvetica Neue"/>
                <a:sym typeface="Helvetica Neue"/>
              </a:rPr>
              <a:t>licensed under the </a:t>
            </a:r>
            <a:r>
              <a:rPr lang="en-US" sz="2200" b="0" i="0" u="none" strike="noStrike" dirty="0">
                <a:effectLst/>
                <a:latin typeface="Helvetica Neue"/>
                <a:ea typeface="Helvetica Neue"/>
                <a:cs typeface="Helvetica Neue"/>
                <a:sym typeface="Helvetica Neue"/>
                <a:hlinkClick r:id="rId3" tooltip="Creative Commons"/>
              </a:rPr>
              <a:t>Creative Commons</a:t>
            </a:r>
            <a:r>
              <a:rPr lang="en-US" sz="2200" b="0" i="0" dirty="0">
                <a:effectLst/>
                <a:latin typeface="Helvetica Neue"/>
                <a:ea typeface="Helvetica Neue"/>
                <a:cs typeface="Helvetica Neue"/>
                <a:sym typeface="Helvetica Neue"/>
              </a:rPr>
              <a:t> </a:t>
            </a:r>
            <a:r>
              <a:rPr lang="en-US" sz="2200" b="0" i="0" u="none" strike="noStrike" dirty="0">
                <a:effectLst/>
                <a:latin typeface="Helvetica Neue"/>
                <a:ea typeface="Helvetica Neue"/>
                <a:cs typeface="Helvetica Neue"/>
                <a:sym typeface="Helvetica Neue"/>
                <a:hlinkClick r:id="rId4"/>
              </a:rPr>
              <a:t>Attribution-</a:t>
            </a:r>
            <a:r>
              <a:rPr lang="en-US" sz="2200" b="0" i="0" u="none" strike="noStrike" dirty="0" err="1">
                <a:effectLst/>
                <a:latin typeface="Helvetica Neue"/>
                <a:ea typeface="Helvetica Neue"/>
                <a:cs typeface="Helvetica Neue"/>
                <a:sym typeface="Helvetica Neue"/>
                <a:hlinkClick r:id="rId4"/>
              </a:rPr>
              <a:t>ShareAlike</a:t>
            </a:r>
            <a:r>
              <a:rPr lang="en-US" sz="2200" b="0" i="0" u="none" strike="noStrike" dirty="0">
                <a:effectLst/>
                <a:latin typeface="Helvetica Neue"/>
                <a:ea typeface="Helvetica Neue"/>
                <a:cs typeface="Helvetica Neue"/>
                <a:sym typeface="Helvetica Neue"/>
                <a:hlinkClick r:id="rId4"/>
              </a:rPr>
              <a:t> 3.0</a:t>
            </a:r>
            <a:r>
              <a:rPr lang="en-US" sz="2200" b="0" i="0" dirty="0">
                <a:effectLst/>
                <a:latin typeface="Helvetica Neue"/>
                <a:ea typeface="Helvetica Neue"/>
                <a:cs typeface="Helvetica Neue"/>
                <a:sym typeface="Helvetica Neue"/>
              </a:rPr>
              <a:t> License. </a:t>
            </a:r>
          </a:p>
          <a:p>
            <a:r>
              <a:rPr lang="en-US" sz="2200" b="0" i="0" dirty="0">
                <a:effectLst/>
                <a:latin typeface="Helvetica Neue"/>
                <a:sym typeface="Helvetica Neue"/>
              </a:rPr>
              <a:t>Photo</a:t>
            </a:r>
            <a:r>
              <a:rPr lang="en-US" sz="2200" b="0" i="0" baseline="0" dirty="0">
                <a:effectLst/>
                <a:latin typeface="Helvetica Neue"/>
                <a:sym typeface="Helvetica Neue"/>
              </a:rPr>
              <a:t> of women is used with permission from the LWV-US.</a:t>
            </a:r>
          </a:p>
          <a:p>
            <a:endParaRPr lang="en-US" i="0" dirty="0"/>
          </a:p>
        </p:txBody>
      </p:sp>
    </p:spTree>
    <p:extLst>
      <p:ext uri="{BB962C8B-B14F-4D97-AF65-F5344CB8AC3E}">
        <p14:creationId xmlns:p14="http://schemas.microsoft.com/office/powerpoint/2010/main" val="1995435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latin typeface="Helvetica Neue"/>
                <a:ea typeface="Helvetica Neue"/>
                <a:cs typeface="Helvetica Neue"/>
                <a:sym typeface="Helvetica Neue"/>
              </a:rPr>
              <a:t>I don’t have to tell you the names of these states, because we all are very, very familiar with them. They are four of our well-known swing states, and they are among the 19 states that received ALL campaign visits from the two presidential candidates in 2008.   The other 31 states received not a single presidential campaign visit. </a:t>
            </a:r>
          </a:p>
        </p:txBody>
      </p:sp>
    </p:spTree>
    <p:extLst>
      <p:ext uri="{BB962C8B-B14F-4D97-AF65-F5344CB8AC3E}">
        <p14:creationId xmlns:p14="http://schemas.microsoft.com/office/powerpoint/2010/main" val="28780232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17999"/>
              </a:lnSpc>
              <a:spcBef>
                <a:spcPts val="0"/>
              </a:spcBef>
              <a:spcAft>
                <a:spcPts val="0"/>
              </a:spcAft>
              <a:buClrTx/>
              <a:buSzTx/>
              <a:buFontTx/>
              <a:buNone/>
              <a:tabLst/>
              <a:defRPr/>
            </a:pPr>
            <a:r>
              <a:rPr lang="en-US" dirty="0"/>
              <a:t>Well,</a:t>
            </a:r>
            <a:r>
              <a:rPr lang="en-US" baseline="0" dirty="0"/>
              <a:t> you might ask, “So what?”  In the age of television and smartphones, we can easily watch the candidates’ speeches no matter where they make them, and we can get the highlights from any of a number of news outlets.   </a:t>
            </a:r>
          </a:p>
          <a:p>
            <a:pPr marL="0" marR="0" indent="0" algn="l" defTabSz="457200" eaLnBrk="1" fontAlgn="auto" latinLnBrk="0" hangingPunct="1">
              <a:lnSpc>
                <a:spcPct val="117999"/>
              </a:lnSpc>
              <a:spcBef>
                <a:spcPts val="0"/>
              </a:spcBef>
              <a:spcAft>
                <a:spcPts val="0"/>
              </a:spcAft>
              <a:buClrTx/>
              <a:buSzTx/>
              <a:buFontTx/>
              <a:buNone/>
              <a:tabLst/>
              <a:defRPr/>
            </a:pPr>
            <a:endParaRPr lang="en-US" baseline="0" dirty="0"/>
          </a:p>
          <a:p>
            <a:pPr marL="0" marR="0" indent="0" algn="l" defTabSz="457200" eaLnBrk="1" fontAlgn="auto" latinLnBrk="0" hangingPunct="1">
              <a:lnSpc>
                <a:spcPct val="117999"/>
              </a:lnSpc>
              <a:spcBef>
                <a:spcPts val="0"/>
              </a:spcBef>
              <a:spcAft>
                <a:spcPts val="0"/>
              </a:spcAft>
              <a:buClrTx/>
              <a:buSzTx/>
              <a:buFontTx/>
              <a:buNone/>
              <a:tabLst/>
              <a:defRPr/>
            </a:pPr>
            <a:r>
              <a:rPr lang="en-US" baseline="0" dirty="0"/>
              <a:t>True.   But the problems with this system go well beyond our ability to hear what the candidates have to say.</a:t>
            </a:r>
            <a:endParaRPr lang="en-US" dirty="0"/>
          </a:p>
          <a:p>
            <a:endParaRPr lang="en-US" dirty="0"/>
          </a:p>
          <a:p>
            <a:endParaRPr lang="en-US" dirty="0"/>
          </a:p>
          <a:p>
            <a:r>
              <a:rPr lang="en-US" sz="1100" dirty="0"/>
              <a:t>[Photo source: L</a:t>
            </a:r>
            <a:r>
              <a:rPr lang="en-US" sz="1100" dirty="0">
                <a:effectLst/>
                <a:latin typeface="Helvetica Neue"/>
                <a:ea typeface="Helvetica Neue"/>
                <a:cs typeface="Helvetica Neue"/>
                <a:sym typeface="Helvetica Neue"/>
              </a:rPr>
              <a:t>icensed under the Creative</a:t>
            </a:r>
            <a:r>
              <a:rPr lang="en-US" sz="1100" baseline="0" dirty="0">
                <a:effectLst/>
                <a:latin typeface="Helvetica Neue"/>
                <a:ea typeface="Helvetica Neue"/>
                <a:cs typeface="Helvetica Neue"/>
                <a:sym typeface="Helvetica Neue"/>
              </a:rPr>
              <a:t> Commons Zero license, no attribution required.  Found at www.pexels.com]</a:t>
            </a:r>
            <a:r>
              <a:rPr lang="en-US" sz="1100" dirty="0">
                <a:effectLst/>
                <a:latin typeface="Helvetica Neue"/>
                <a:ea typeface="Helvetica Neue"/>
                <a:cs typeface="Helvetica Neue"/>
                <a:sym typeface="Helvetica Neue"/>
              </a:rPr>
              <a:t> </a:t>
            </a:r>
            <a:endParaRPr lang="en-US" sz="1100" dirty="0"/>
          </a:p>
        </p:txBody>
      </p:sp>
    </p:spTree>
    <p:extLst>
      <p:ext uri="{BB962C8B-B14F-4D97-AF65-F5344CB8AC3E}">
        <p14:creationId xmlns:p14="http://schemas.microsoft.com/office/powerpoint/2010/main" val="2076702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of the League’s core mission is</a:t>
            </a:r>
            <a:r>
              <a:rPr lang="en-US" baseline="0" dirty="0"/>
              <a:t> to </a:t>
            </a:r>
            <a:r>
              <a:rPr lang="en-US" sz="2200" b="0" i="0" dirty="0">
                <a:effectLst/>
                <a:latin typeface="Helvetica Neue"/>
                <a:ea typeface="Helvetica Neue"/>
                <a:cs typeface="Helvetica Neue"/>
                <a:sym typeface="Helvetica Neue"/>
              </a:rPr>
              <a:t>encourage the informed and active participation of citizens in government.  As</a:t>
            </a:r>
            <a:r>
              <a:rPr lang="en-US" sz="2200" b="0" i="0" baseline="0" dirty="0">
                <a:effectLst/>
                <a:latin typeface="Helvetica Neue"/>
                <a:ea typeface="Helvetica Neue"/>
                <a:cs typeface="Helvetica Neue"/>
                <a:sym typeface="Helvetica Neue"/>
              </a:rPr>
              <a:t> such, perhaps the</a:t>
            </a:r>
            <a:r>
              <a:rPr lang="en-US" dirty="0"/>
              <a:t> most disturbing</a:t>
            </a:r>
            <a:r>
              <a:rPr lang="en-US" baseline="0" dirty="0"/>
              <a:t> aspect of the Electoral College system is that it creates a disincentive to vote for citizens living in non-battleground states – which is the majority of people in our country.  If you live in Illinois or Mississippi, why should you bother going out on a cold or rainy day to vote, when you know your state is going to go blue or red anyway? </a:t>
            </a:r>
          </a:p>
          <a:p>
            <a:endParaRPr lang="en-US" baseline="0" dirty="0"/>
          </a:p>
          <a:p>
            <a:endParaRPr lang="en-US" baseline="0" dirty="0"/>
          </a:p>
          <a:p>
            <a:r>
              <a:rPr lang="en-US" sz="2000" baseline="0" dirty="0"/>
              <a:t>Photo credits:</a:t>
            </a:r>
          </a:p>
          <a:p>
            <a:pPr marL="0" marR="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Helvetica Neue"/>
                <a:ea typeface="Helvetica Neue"/>
                <a:cs typeface="Helvetica Neue"/>
                <a:sym typeface="Helvetica Neue"/>
              </a:rPr>
              <a:t>Voting line, by April Sikorski from Brooklyn, USA (vote here) [CC BY-SA 2.0 (</a:t>
            </a:r>
            <a:r>
              <a:rPr lang="en-US" sz="2200" b="0" i="0" dirty="0">
                <a:effectLst/>
                <a:latin typeface="Helvetica Neue"/>
                <a:ea typeface="Helvetica Neue"/>
                <a:cs typeface="Helvetica Neue"/>
                <a:sym typeface="Helvetica Neue"/>
                <a:hlinkClick r:id="rId3"/>
              </a:rPr>
              <a:t>https://creativecommons.org/licenses/by-sa/2.0</a:t>
            </a:r>
            <a:r>
              <a:rPr lang="en-US" sz="2200" b="0" i="0" dirty="0">
                <a:effectLst/>
                <a:latin typeface="Helvetica Neue"/>
                <a:ea typeface="Helvetica Neue"/>
                <a:cs typeface="Helvetica Neue"/>
                <a:sym typeface="Helvetica Neue"/>
              </a:rPr>
              <a:t>)], via Wikimedia Commons</a:t>
            </a:r>
          </a:p>
          <a:p>
            <a:pPr marL="0" marR="0" indent="0" defTabSz="457200" eaLnBrk="1" fontAlgn="auto" latinLnBrk="0" hangingPunct="1">
              <a:lnSpc>
                <a:spcPct val="117999"/>
              </a:lnSpc>
              <a:spcBef>
                <a:spcPts val="0"/>
              </a:spcBef>
              <a:spcAft>
                <a:spcPts val="0"/>
              </a:spcAft>
              <a:buClrTx/>
              <a:buSzTx/>
              <a:buFontTx/>
              <a:buNone/>
              <a:tabLst/>
              <a:defRPr/>
            </a:pPr>
            <a:r>
              <a:rPr lang="en-US" sz="2400" b="0" i="0" dirty="0">
                <a:effectLst/>
                <a:latin typeface="Helvetica Neue"/>
                <a:ea typeface="Helvetica Neue"/>
                <a:cs typeface="Helvetica Neue"/>
                <a:sym typeface="Helvetica Neue"/>
              </a:rPr>
              <a:t>Vote</a:t>
            </a:r>
            <a:r>
              <a:rPr lang="en-US" sz="2400" b="0" i="0" baseline="0" dirty="0">
                <a:effectLst/>
                <a:latin typeface="Helvetica Neue"/>
                <a:ea typeface="Helvetica Neue"/>
                <a:cs typeface="Helvetica Neue"/>
                <a:sym typeface="Helvetica Neue"/>
              </a:rPr>
              <a:t> counts button used with permission from LWV-US.</a:t>
            </a:r>
          </a:p>
          <a:p>
            <a:pPr marL="0" marR="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Helvetica Neue"/>
                <a:ea typeface="Helvetica Neue"/>
                <a:cs typeface="Helvetica Neue"/>
                <a:sym typeface="Helvetica Neue"/>
              </a:rPr>
              <a:t>People voting – no attribution required.</a:t>
            </a:r>
          </a:p>
          <a:p>
            <a:pPr marL="0" marR="0" indent="0" defTabSz="457200" eaLnBrk="1" fontAlgn="auto" latinLnBrk="0" hangingPunct="1">
              <a:lnSpc>
                <a:spcPct val="117999"/>
              </a:lnSpc>
              <a:spcBef>
                <a:spcPts val="0"/>
              </a:spcBef>
              <a:spcAft>
                <a:spcPts val="0"/>
              </a:spcAft>
              <a:buClrTx/>
              <a:buSzTx/>
              <a:buFontTx/>
              <a:buNone/>
              <a:tabLst/>
              <a:defRPr/>
            </a:pPr>
            <a:endParaRPr lang="en-US" sz="2000" b="0" i="0" baseline="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en-US" sz="2000" b="0" i="0" dirty="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data from 2016 bear this out. In the graph you can see that the percentage of eligible voters who cast a vote for president was significantly lower in non-swing states compared to the swing states.  </a:t>
            </a:r>
          </a:p>
          <a:p>
            <a:endParaRPr lang="en-US" baseline="0" dirty="0"/>
          </a:p>
          <a:p>
            <a:r>
              <a:rPr lang="en-US" baseline="0" dirty="0"/>
              <a:t>The Electoral College decreases participation in our democracy.  This is bad for democracy.</a:t>
            </a:r>
          </a:p>
          <a:p>
            <a:endParaRPr lang="en-US" baseline="0" dirty="0"/>
          </a:p>
          <a:p>
            <a:r>
              <a:rPr lang="en-US" baseline="0" dirty="0"/>
              <a:t>[Source for data: United States Elections Project.  Eleven swing states are MN, NH, CO, IA, VA, NC, MI, FL, PA, OH, NV]</a:t>
            </a:r>
            <a:endParaRPr lang="en-US" dirty="0"/>
          </a:p>
        </p:txBody>
      </p:sp>
    </p:spTree>
    <p:extLst>
      <p:ext uri="{BB962C8B-B14F-4D97-AF65-F5344CB8AC3E}">
        <p14:creationId xmlns:p14="http://schemas.microsoft.com/office/powerpoint/2010/main" val="3588155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Another</a:t>
            </a:r>
            <a:r>
              <a:rPr lang="en-US" baseline="0" dirty="0"/>
              <a:t> significant, negative effect of the Electoral College system is that it polarizes our electorate and exaggerates our sense of being a divided nation, a nation of “red” versus “blue.”  Did you know that in Alabama in 2016, 35% of voters chose Hillary Clinton?  Or that 32% of California voters chose Donald Trump?  That is a </a:t>
            </a:r>
            <a:r>
              <a:rPr lang="en-US" i="1" baseline="0" dirty="0"/>
              <a:t>lot </a:t>
            </a:r>
            <a:r>
              <a:rPr lang="en-US" baseline="0" dirty="0"/>
              <a:t>of people, not a fringe minority,  but a </a:t>
            </a:r>
            <a:r>
              <a:rPr lang="en-US" i="1" baseline="0" dirty="0"/>
              <a:t>significant </a:t>
            </a:r>
            <a:r>
              <a:rPr lang="en-US" baseline="0" dirty="0"/>
              <a:t>portion of the population of these states.  And these are two “solidly red or blue” states.  What about Colorado, where 43% of voters went for Trump, or Georgia, where 46% went for Clinton?  Doesn’t matter.  You look at this map, and all you see is red and blue, right and left, black and white. There are no centrists, there is no complicated middle ground, there is no reason to even </a:t>
            </a:r>
            <a:r>
              <a:rPr lang="en-US" i="1" baseline="0" dirty="0"/>
              <a:t>talk</a:t>
            </a:r>
            <a:r>
              <a:rPr lang="en-US" i="0" baseline="0" dirty="0"/>
              <a:t> to people in “those other states,” because they are just too different from me, their views are too extreme.</a:t>
            </a:r>
          </a:p>
          <a:p>
            <a:pPr marL="0" marR="0" indent="0" defTabSz="457200" eaLnBrk="1" fontAlgn="auto" latinLnBrk="0" hangingPunct="1">
              <a:lnSpc>
                <a:spcPct val="117999"/>
              </a:lnSpc>
              <a:spcBef>
                <a:spcPts val="0"/>
              </a:spcBef>
              <a:spcAft>
                <a:spcPts val="0"/>
              </a:spcAft>
              <a:buClrTx/>
              <a:buSzTx/>
              <a:buFontTx/>
              <a:buNone/>
              <a:tabLst/>
              <a:defRPr/>
            </a:pPr>
            <a:endParaRPr lang="en-US" i="0" baseline="0" dirty="0"/>
          </a:p>
          <a:p>
            <a:pPr marL="0" marR="0" indent="0" defTabSz="457200" eaLnBrk="1" fontAlgn="auto" latinLnBrk="0" hangingPunct="1">
              <a:lnSpc>
                <a:spcPct val="117999"/>
              </a:lnSpc>
              <a:spcBef>
                <a:spcPts val="0"/>
              </a:spcBef>
              <a:spcAft>
                <a:spcPts val="0"/>
              </a:spcAft>
              <a:buClrTx/>
              <a:buSzTx/>
              <a:buFontTx/>
              <a:buNone/>
              <a:tabLst/>
              <a:defRPr/>
            </a:pPr>
            <a:r>
              <a:rPr lang="en-US" i="0" baseline="0" dirty="0"/>
              <a:t>This map with which we’ve all become so familiar is extremely damaging to our national unity and our ability to see the great variety of public opinions that exist everywhere and that deserve to be heard.  Indeed, they </a:t>
            </a:r>
            <a:r>
              <a:rPr lang="en-US" i="1" baseline="0" dirty="0"/>
              <a:t>need</a:t>
            </a:r>
            <a:r>
              <a:rPr lang="en-US" i="0" baseline="0" dirty="0"/>
              <a:t> to be heard, as diverse opinions are as critical to democracy as the vote itself.</a:t>
            </a:r>
          </a:p>
          <a:p>
            <a:pPr marL="0" marR="0" indent="0" defTabSz="457200" eaLnBrk="1" fontAlgn="auto" latinLnBrk="0" hangingPunct="1">
              <a:lnSpc>
                <a:spcPct val="117999"/>
              </a:lnSpc>
              <a:spcBef>
                <a:spcPts val="0"/>
              </a:spcBef>
              <a:spcAft>
                <a:spcPts val="0"/>
              </a:spcAft>
              <a:buClrTx/>
              <a:buSzTx/>
              <a:buFontTx/>
              <a:buNone/>
              <a:tabLst/>
              <a:defRPr/>
            </a:pPr>
            <a:endParaRPr lang="en-US" i="0" baseline="0" dirty="0"/>
          </a:p>
          <a:p>
            <a:pPr marL="0" marR="0" indent="0" defTabSz="457200" eaLnBrk="1" fontAlgn="auto" latinLnBrk="0" hangingPunct="1">
              <a:lnSpc>
                <a:spcPct val="117999"/>
              </a:lnSpc>
              <a:spcBef>
                <a:spcPts val="0"/>
              </a:spcBef>
              <a:spcAft>
                <a:spcPts val="0"/>
              </a:spcAft>
              <a:buClrTx/>
              <a:buSzTx/>
              <a:buFontTx/>
              <a:buNone/>
              <a:tabLst/>
              <a:defRPr/>
            </a:pPr>
            <a:r>
              <a:rPr lang="en-US" i="0" baseline="0" dirty="0"/>
              <a:t>Without the Electoral College, we wouldn’t have to see our election results through this distorted lens.</a:t>
            </a:r>
          </a:p>
          <a:p>
            <a:pPr marL="0" marR="0" indent="0" defTabSz="457200" eaLnBrk="1" fontAlgn="auto" latinLnBrk="0" hangingPunct="1">
              <a:lnSpc>
                <a:spcPct val="117999"/>
              </a:lnSpc>
              <a:spcBef>
                <a:spcPts val="0"/>
              </a:spcBef>
              <a:spcAft>
                <a:spcPts val="0"/>
              </a:spcAft>
              <a:buClrTx/>
              <a:buSzTx/>
              <a:buFontTx/>
              <a:buNone/>
              <a:tabLst/>
              <a:defRPr/>
            </a:pPr>
            <a:endParaRPr lang="en-US" dirty="0"/>
          </a:p>
          <a:p>
            <a:r>
              <a:rPr lang="en-US" dirty="0"/>
              <a:t>[Source of numbers:</a:t>
            </a:r>
            <a:r>
              <a:rPr lang="en-US" baseline="0" dirty="0"/>
              <a:t> CNN.  Map created by LWV-Wilmette.]</a:t>
            </a:r>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if the election results simply looked like this?  Two numbers, both very large even in the most lop-sided of victories.  Remember Reagan versus Mondale in 1984?  You may remember it as the most lopsided electoral college victory in modern history, which it was.  But you probably don’t remember that more than 37 million people voted for Mondale, 41% of voters.  That is not a trivial number, and it highlights the way the electoral college simply erases the diversity of opinion in our democracy.</a:t>
            </a:r>
          </a:p>
          <a:p>
            <a:endParaRPr lang="en-US" baseline="0" dirty="0"/>
          </a:p>
          <a:p>
            <a:r>
              <a:rPr lang="en-US" baseline="0" dirty="0"/>
              <a:t>[Source: Roper Center for Public Opinion Research and the U.S. Census Bureau]</a:t>
            </a:r>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228600" algn="l" defTabSz="457200" eaLnBrk="1" fontAlgn="auto" latinLnBrk="0" hangingPunct="1">
              <a:lnSpc>
                <a:spcPct val="117999"/>
              </a:lnSpc>
              <a:spcBef>
                <a:spcPts val="0"/>
              </a:spcBef>
              <a:spcAft>
                <a:spcPts val="0"/>
              </a:spcAft>
              <a:buClrTx/>
              <a:buSzTx/>
              <a:buFontTx/>
              <a:buNone/>
              <a:tabLst/>
              <a:defRPr sz="5000"/>
            </a:pPr>
            <a:r>
              <a:rPr lang="en-US" sz="5000" b="0" i="0" dirty="0">
                <a:effectLst/>
                <a:latin typeface="Helvetica Neue"/>
                <a:ea typeface="Helvetica Neue"/>
                <a:cs typeface="Helvetica Neue"/>
                <a:sym typeface="Helvetica Neue"/>
              </a:rPr>
              <a:t>The League of Women Voters is a nonpartisan political organization that encourages informed and active participation in government, works to increase understanding of major public policy issues, and influences public policy through education and advocacy.</a:t>
            </a:r>
            <a:endParaRPr lang="en-US" baseline="0" dirty="0"/>
          </a:p>
          <a:p>
            <a:pPr marL="0" marR="0" lvl="1" indent="228600" algn="l" defTabSz="457200" eaLnBrk="1" fontAlgn="auto" latinLnBrk="0" hangingPunct="1">
              <a:lnSpc>
                <a:spcPct val="117999"/>
              </a:lnSpc>
              <a:spcBef>
                <a:spcPts val="0"/>
              </a:spcBef>
              <a:spcAft>
                <a:spcPts val="0"/>
              </a:spcAft>
              <a:buClrTx/>
              <a:buSzTx/>
              <a:buFontTx/>
              <a:buNone/>
              <a:tabLst/>
              <a:defRPr sz="5000"/>
            </a:pPr>
            <a:endParaRPr lang="en-US" baseline="0" dirty="0"/>
          </a:p>
          <a:p>
            <a:endParaRPr lang="en-US" dirty="0"/>
          </a:p>
        </p:txBody>
      </p:sp>
    </p:spTree>
    <p:extLst>
      <p:ext uri="{BB962C8B-B14F-4D97-AF65-F5344CB8AC3E}">
        <p14:creationId xmlns:p14="http://schemas.microsoft.com/office/powerpoint/2010/main" val="1360306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when we see it through the Electoral</a:t>
            </a:r>
            <a:r>
              <a:rPr lang="en-US" baseline="0" dirty="0"/>
              <a:t> College, almost all of those so-called blue votes are utterly forgotten, erased. Where did all of those Mondale voters go?  They’re just gone, they don’t exist.  All we see is 525 to 13, the electoral college outcome.</a:t>
            </a:r>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a:t>If we began to see election results like this, might we begin to see ourselves as part of a unified democracy, choosing our leader together no matter where we live?  </a:t>
            </a:r>
          </a:p>
          <a:p>
            <a:pPr marL="0" marR="0" indent="0" defTabSz="457200" eaLnBrk="1" fontAlgn="auto" latinLnBrk="0" hangingPunct="1">
              <a:lnSpc>
                <a:spcPct val="117999"/>
              </a:lnSpc>
              <a:spcBef>
                <a:spcPts val="0"/>
              </a:spcBef>
              <a:spcAft>
                <a:spcPts val="0"/>
              </a:spcAft>
              <a:buClrTx/>
              <a:buSzTx/>
              <a:buFontTx/>
              <a:buNone/>
              <a:tabLst/>
              <a:defRPr/>
            </a:pPr>
            <a:endParaRPr lang="en-US" baseline="0" dirty="0"/>
          </a:p>
          <a:p>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a:t>Might we become more open to diverse, complicated opinions among our neighbors and fellow citizens, more willing to live among people who disagree with us?</a:t>
            </a:r>
          </a:p>
          <a:p>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Imagine if, instead of seeing ourselves as red or blue, we simply saw ourselves as Americans. </a:t>
            </a:r>
          </a:p>
          <a:p>
            <a:endParaRPr lang="en-US" dirty="0"/>
          </a:p>
          <a:p>
            <a:endParaRPr lang="en-US" dirty="0"/>
          </a:p>
          <a:p>
            <a:r>
              <a:rPr lang="en-US" dirty="0"/>
              <a:t>Image</a:t>
            </a:r>
            <a:r>
              <a:rPr lang="en-US" baseline="0" dirty="0"/>
              <a:t> credits:</a:t>
            </a:r>
          </a:p>
          <a:p>
            <a:r>
              <a:rPr lang="en-US" baseline="0" dirty="0"/>
              <a:t>Map:  CC0 Creative Commons, no attribution required</a:t>
            </a:r>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results in two recent elections point us, of course,</a:t>
            </a:r>
            <a:r>
              <a:rPr lang="en-US" baseline="0" dirty="0"/>
              <a:t> to another serious problem with the Electoral College, which is that it can lead to a presidential winner who did not receive a majority of the votes. This has happened five times in our history, and it’s the main reason most people find the Electoral College troubling.</a:t>
            </a:r>
            <a:endParaRPr lang="en-US" dirty="0"/>
          </a:p>
          <a:p>
            <a:endParaRPr lang="en-US" dirty="0"/>
          </a:p>
          <a:p>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You may have heard somebody say, “Yes, yes, all of this is true, but here’s why the Electoral College still makes sense.”  We’d like to walk through the most common myths and misperceptions about what the Electoral College does and does not accomplish, what it was meant to do, and how it’s impacting our democracy.</a:t>
            </a:r>
          </a:p>
          <a:p>
            <a:endParaRPr lang="en-US" baseline="0" dirty="0"/>
          </a:p>
          <a:p>
            <a:pPr marL="0" marR="0" indent="0" defTabSz="457200" eaLnBrk="1" fontAlgn="auto" latinLnBrk="0" hangingPunct="1">
              <a:lnSpc>
                <a:spcPct val="117999"/>
              </a:lnSpc>
              <a:spcBef>
                <a:spcPts val="0"/>
              </a:spcBef>
              <a:spcAft>
                <a:spcPts val="0"/>
              </a:spcAft>
              <a:buClrTx/>
              <a:buSzTx/>
              <a:buFontTx/>
              <a:buNone/>
              <a:tabLst/>
              <a:defRPr/>
            </a:pPr>
            <a:r>
              <a:rPr lang="en-US" sz="2400" baseline="0" dirty="0"/>
              <a:t>These are not just fringe theories,</a:t>
            </a:r>
            <a:r>
              <a:rPr lang="en-US" sz="2400" dirty="0"/>
              <a:t> by the way, these are the main points that supporters of the Electoral College use to defend this antiquated system. And none of them stands up under scrutiny.</a:t>
            </a:r>
            <a:endParaRPr lang="en-US" sz="2400" baseline="0"/>
          </a:p>
          <a:p>
            <a:endParaRPr lang="en-US" baseline="0" dirty="0"/>
          </a:p>
          <a:p>
            <a:endParaRPr lang="en-US" baseline="0" dirty="0"/>
          </a:p>
          <a:p>
            <a:endParaRPr lang="en-US" dirty="0"/>
          </a:p>
          <a:p>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a:t>Myth number 1: Without the Electoral College, our presidents would all be chosen by a couple of big states like California, New York, and Texas.  </a:t>
            </a:r>
          </a:p>
          <a:p>
            <a:pPr marL="0" marR="0" indent="0" defTabSz="457200" eaLnBrk="1" fontAlgn="auto" latinLnBrk="0" hangingPunct="1">
              <a:lnSpc>
                <a:spcPct val="117999"/>
              </a:lnSpc>
              <a:spcBef>
                <a:spcPts val="0"/>
              </a:spcBef>
              <a:spcAft>
                <a:spcPts val="0"/>
              </a:spcAft>
              <a:buClrTx/>
              <a:buSzTx/>
              <a:buFontTx/>
              <a:buNone/>
              <a:tabLst/>
              <a:defRPr/>
            </a:pPr>
            <a:endParaRPr lang="en-US" baseline="0" dirty="0"/>
          </a:p>
          <a:p>
            <a:pPr marL="0" marR="0" indent="0" defTabSz="457200" eaLnBrk="1" fontAlgn="auto" latinLnBrk="0" hangingPunct="1">
              <a:lnSpc>
                <a:spcPct val="117999"/>
              </a:lnSpc>
              <a:spcBef>
                <a:spcPts val="0"/>
              </a:spcBef>
              <a:spcAft>
                <a:spcPts val="0"/>
              </a:spcAft>
              <a:buClrTx/>
              <a:buSzTx/>
              <a:buFontTx/>
              <a:buNone/>
              <a:tabLst/>
              <a:defRPr/>
            </a:pPr>
            <a:r>
              <a:rPr lang="en-US" dirty="0"/>
              <a:t>Let’s run through</a:t>
            </a:r>
            <a:r>
              <a:rPr lang="en-US" baseline="0" dirty="0"/>
              <a:t> the numbers to see how it would actually play out in an election by national popular vote.</a:t>
            </a:r>
            <a:endParaRPr lang="en-US" dirty="0"/>
          </a:p>
          <a:p>
            <a:pPr marL="0" marR="0" indent="0" defTabSz="457200" eaLnBrk="1" fontAlgn="auto" latinLnBrk="0" hangingPunct="1">
              <a:lnSpc>
                <a:spcPct val="117999"/>
              </a:lnSpc>
              <a:spcBef>
                <a:spcPts val="0"/>
              </a:spcBef>
              <a:spcAft>
                <a:spcPts val="0"/>
              </a:spcAft>
              <a:buClrTx/>
              <a:buSzTx/>
              <a:buFontTx/>
              <a:buNone/>
              <a:tabLst/>
              <a:defRPr/>
            </a:pPr>
            <a:endParaRPr lang="en-US" baseline="0" dirty="0"/>
          </a:p>
        </p:txBody>
      </p:sp>
    </p:spTree>
    <p:extLst>
      <p:ext uri="{BB962C8B-B14F-4D97-AF65-F5344CB8AC3E}">
        <p14:creationId xmlns:p14="http://schemas.microsoft.com/office/powerpoint/2010/main" val="35881556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Let’s say for the sake of this example that every state in the union voted 60-percent to 40-percent for the same candidate.</a:t>
            </a:r>
            <a:r>
              <a:rPr lang="en-US" baseline="0" dirty="0"/>
              <a:t>  An absolute landslide, an unbelievably strong preference for one candidate.  And let’s see how many states it would take to get us over the 50% threshold to victory if we elected the president by the national popular vote total, going in order from the largest states down to the smallest. </a:t>
            </a:r>
          </a:p>
          <a:p>
            <a:endParaRPr lang="en-US" baseline="0" dirty="0"/>
          </a:p>
          <a:p>
            <a:r>
              <a:rPr lang="en-US" baseline="0" dirty="0"/>
              <a:t>California has the most voters, and 60% of its voters would represent 7-percent of the national total.</a:t>
            </a:r>
            <a:endParaRPr lang="en-US" dirty="0"/>
          </a:p>
        </p:txBody>
      </p:sp>
    </p:spTree>
    <p:extLst>
      <p:ext uri="{BB962C8B-B14F-4D97-AF65-F5344CB8AC3E}">
        <p14:creationId xmlns:p14="http://schemas.microsoft.com/office/powerpoint/2010/main" val="12166818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Next</a:t>
            </a:r>
            <a:r>
              <a:rPr lang="en-US" baseline="0" dirty="0"/>
              <a:t> is Texas, so we’ll add it to the total.  Remember, in this example we have 60% of voters choosing the same candidate in every state, so we’re seeing how long it would take for that candidate to get more than 50% of the votes.</a:t>
            </a:r>
            <a:endParaRPr lang="en-US" dirty="0"/>
          </a:p>
        </p:txBody>
      </p:sp>
    </p:spTree>
    <p:extLst>
      <p:ext uri="{BB962C8B-B14F-4D97-AF65-F5344CB8AC3E}">
        <p14:creationId xmlns:p14="http://schemas.microsoft.com/office/powerpoint/2010/main" val="1134367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we add Florida.</a:t>
            </a:r>
          </a:p>
        </p:txBody>
      </p:sp>
    </p:spTree>
    <p:extLst>
      <p:ext uri="{BB962C8B-B14F-4D97-AF65-F5344CB8AC3E}">
        <p14:creationId xmlns:p14="http://schemas.microsoft.com/office/powerpoint/2010/main" val="1760759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Helvetica Neue"/>
                <a:sym typeface="Helvetica Neue"/>
              </a:rPr>
              <a:t>The League</a:t>
            </a:r>
            <a:r>
              <a:rPr lang="en-US" sz="2200" b="0" i="0" baseline="0" dirty="0">
                <a:effectLst/>
                <a:latin typeface="Helvetica Neue"/>
                <a:sym typeface="Helvetica Neue"/>
              </a:rPr>
              <a:t> is a natural home for the movement to abolish the electoral college, because the League is about making democracy work better for everyone.  The League is specifically and proudly non-partisan, which means that it can work to improve our democracy without partisan rancor and can help unite people around a common purpose.  It has national reach and a trusted voice, as well as over 500 local Leagues across the nation that are comprised of citizens like us, working to improve our democracy.</a:t>
            </a:r>
            <a:endParaRPr lang="en-US" sz="2200" b="0" i="0" baseline="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en-US" sz="2200" b="0" i="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en-US" sz="2200" b="0" i="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200" b="0" i="0" dirty="0">
                <a:effectLst/>
                <a:latin typeface="Helvetica Neue"/>
                <a:ea typeface="Helvetica Neue"/>
                <a:cs typeface="Helvetica Neue"/>
                <a:sym typeface="Helvetica Neue"/>
              </a:rPr>
              <a:t>[LWV NYC provided photo permission, no credit necessary.</a:t>
            </a:r>
            <a:r>
              <a:rPr lang="en-US" sz="2200" b="0" i="0" baseline="0" dirty="0">
                <a:effectLst/>
                <a:latin typeface="Helvetica Neue"/>
                <a:ea typeface="Helvetica Neue"/>
                <a:cs typeface="Helvetica Neue"/>
                <a:sym typeface="Helvetica Neue"/>
              </a:rPr>
              <a:t>]</a:t>
            </a:r>
            <a:endParaRPr lang="en-US" sz="2200" b="0" i="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6847338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Here’s New</a:t>
            </a:r>
            <a:r>
              <a:rPr lang="en-US" baseline="0" dirty="0"/>
              <a:t> York.</a:t>
            </a:r>
            <a:endParaRPr lang="en-US" dirty="0"/>
          </a:p>
        </p:txBody>
      </p:sp>
    </p:spTree>
    <p:extLst>
      <p:ext uri="{BB962C8B-B14F-4D97-AF65-F5344CB8AC3E}">
        <p14:creationId xmlns:p14="http://schemas.microsoft.com/office/powerpoint/2010/main" val="2628672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we add Pennsylvania.</a:t>
            </a:r>
          </a:p>
        </p:txBody>
      </p:sp>
    </p:spTree>
    <p:extLst>
      <p:ext uri="{BB962C8B-B14F-4D97-AF65-F5344CB8AC3E}">
        <p14:creationId xmlns:p14="http://schemas.microsoft.com/office/powerpoint/2010/main" val="2220373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Now Illinois.</a:t>
            </a:r>
            <a:r>
              <a:rPr lang="en-US" baseline="0" dirty="0"/>
              <a:t>  And we’re still not even halfway there.</a:t>
            </a:r>
            <a:endParaRPr lang="en-US" dirty="0"/>
          </a:p>
        </p:txBody>
      </p:sp>
    </p:spTree>
    <p:extLst>
      <p:ext uri="{BB962C8B-B14F-4D97-AF65-F5344CB8AC3E}">
        <p14:creationId xmlns:p14="http://schemas.microsoft.com/office/powerpoint/2010/main" val="24751326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add</a:t>
            </a:r>
            <a:r>
              <a:rPr lang="en-US" baseline="0" dirty="0"/>
              <a:t> a half dozen more states and see where we get.</a:t>
            </a:r>
            <a:endParaRPr lang="en-US" dirty="0"/>
          </a:p>
        </p:txBody>
      </p:sp>
    </p:spTree>
    <p:extLst>
      <p:ext uri="{BB962C8B-B14F-4D97-AF65-F5344CB8AC3E}">
        <p14:creationId xmlns:p14="http://schemas.microsoft.com/office/powerpoint/2010/main" val="1897823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a:t>In fact, it would take the</a:t>
            </a:r>
            <a:r>
              <a:rPr lang="en-US" baseline="0" dirty="0"/>
              <a:t> votes of 30 states to get us over the 50% threshold even in this incredibly lopsided scenario.</a:t>
            </a:r>
          </a:p>
          <a:p>
            <a:endParaRPr lang="en-US" baseline="0" dirty="0"/>
          </a:p>
          <a:p>
            <a:r>
              <a:rPr lang="en-US" baseline="0" dirty="0"/>
              <a:t>In reality, of course, California and Texas might go for different candidates, in essence cancelling each other out.  And the margins of victory would likely be much smaller in many of these states.  Which means that it would take even more states’ voters to get us to 51%.</a:t>
            </a:r>
          </a:p>
          <a:p>
            <a:endParaRPr lang="en-US" baseline="0" dirty="0"/>
          </a:p>
          <a:p>
            <a:r>
              <a:rPr lang="en-US" baseline="0" dirty="0"/>
              <a:t>And you can do this same exercise for cities, by the way.  The ten largest cities in the country only make up about 10 percent of the vote.  If the largest 100 cities all voted unanimously for the same candidate, it would still only get us to 30% of the vote total, nowhere near the 51% needed to win.  And this top 100 list includes cities like Laredo, TX and Spokane, WA.  These are cities with populations in the 200,000’s.</a:t>
            </a:r>
            <a:endParaRPr lang="en-US" dirty="0"/>
          </a:p>
        </p:txBody>
      </p:sp>
    </p:spTree>
    <p:extLst>
      <p:ext uri="{BB962C8B-B14F-4D97-AF65-F5344CB8AC3E}">
        <p14:creationId xmlns:p14="http://schemas.microsoft.com/office/powerpoint/2010/main" val="3969399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It is simply mathematically</a:t>
            </a:r>
            <a:r>
              <a:rPr lang="en-US" baseline="0" dirty="0"/>
              <a:t> impossible for an election by popular vote to be determined by just the largest states or the largest cities.</a:t>
            </a:r>
            <a:endParaRPr lang="en-US" dirty="0"/>
          </a:p>
          <a:p>
            <a:pPr marL="0" marR="0" indent="0" defTabSz="457200" eaLnBrk="1" fontAlgn="auto" latinLnBrk="0" hangingPunct="1">
              <a:lnSpc>
                <a:spcPct val="117999"/>
              </a:lnSpc>
              <a:spcBef>
                <a:spcPts val="0"/>
              </a:spcBef>
              <a:spcAft>
                <a:spcPts val="0"/>
              </a:spcAft>
              <a:buClrTx/>
              <a:buSzTx/>
              <a:buFontTx/>
              <a:buNone/>
              <a:tabLst/>
              <a:defRPr/>
            </a:pPr>
            <a:endParaRPr lang="en-US" dirty="0"/>
          </a:p>
          <a:p>
            <a:pPr marL="0" marR="0" indent="0" defTabSz="457200" eaLnBrk="1" fontAlgn="auto" latinLnBrk="0" hangingPunct="1">
              <a:lnSpc>
                <a:spcPct val="117999"/>
              </a:lnSpc>
              <a:spcBef>
                <a:spcPts val="0"/>
              </a:spcBef>
              <a:spcAft>
                <a:spcPts val="0"/>
              </a:spcAft>
              <a:buClrTx/>
              <a:buSzTx/>
              <a:buFontTx/>
              <a:buNone/>
              <a:tabLst/>
              <a:defRPr/>
            </a:pPr>
            <a:r>
              <a:rPr lang="en-US" dirty="0"/>
              <a:t>The fact is that direct</a:t>
            </a:r>
            <a:r>
              <a:rPr lang="en-US" baseline="0" dirty="0"/>
              <a:t> election by popular vote would ensure that every person is equally represented, regardless of where they live. Voters from swing states would count just the same as voters from non-swing states. Voters from the city would count just the same as voters from the country.  A California Republican’s vote would count just the same as a California Democrat’s.</a:t>
            </a:r>
            <a:endParaRPr lang="en-US" dirty="0"/>
          </a:p>
          <a:p>
            <a:pPr marL="0" marR="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5881556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look specifically at California, where the presidential vote is split just as it is in all states.  Thirty-two-percent</a:t>
            </a:r>
            <a:r>
              <a:rPr lang="en-US" baseline="0" dirty="0"/>
              <a:t> of California voters went for Donald Trump in 2016.</a:t>
            </a:r>
            <a:endParaRPr lang="en-US" dirty="0"/>
          </a:p>
          <a:p>
            <a:endParaRPr lang="en-US" baseline="0" dirty="0"/>
          </a:p>
          <a:p>
            <a:endParaRPr lang="en-US" dirty="0"/>
          </a:p>
          <a:p>
            <a:r>
              <a:rPr lang="en-US" dirty="0"/>
              <a:t>Image</a:t>
            </a:r>
            <a:r>
              <a:rPr lang="en-US" baseline="0" dirty="0"/>
              <a:t> credit:</a:t>
            </a:r>
            <a:endParaRPr lang="en-US" dirty="0"/>
          </a:p>
          <a:p>
            <a:r>
              <a:rPr lang="en-US" dirty="0"/>
              <a:t>Map outline, by Babbage derivative work, [Public domain], via Wikimedia Commons</a:t>
            </a:r>
          </a:p>
          <a:p>
            <a:r>
              <a:rPr lang="en-US" dirty="0"/>
              <a:t>Color</a:t>
            </a:r>
            <a:r>
              <a:rPr lang="en-US" baseline="0" dirty="0"/>
              <a:t>s added by LWV-Wilmette.</a:t>
            </a:r>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a:t>Once the state’s votes were totaled, all four-and-a-half million of those Trump votes were erased. </a:t>
            </a:r>
          </a:p>
          <a:p>
            <a:pPr marL="0" marR="0" indent="0" defTabSz="457200" eaLnBrk="1" fontAlgn="auto" latinLnBrk="0" hangingPunct="1">
              <a:lnSpc>
                <a:spcPct val="117999"/>
              </a:lnSpc>
              <a:spcBef>
                <a:spcPts val="0"/>
              </a:spcBef>
              <a:spcAft>
                <a:spcPts val="0"/>
              </a:spcAft>
              <a:buClrTx/>
              <a:buSzTx/>
              <a:buFontTx/>
              <a:buNone/>
              <a:tabLst/>
              <a:defRPr/>
            </a:pPr>
            <a:endParaRPr lang="en-US" baseline="0" dirty="0"/>
          </a:p>
          <a:p>
            <a:pPr marL="0" marR="0" indent="0" defTabSz="457200" eaLnBrk="1" fontAlgn="auto" latinLnBrk="0" hangingPunct="1">
              <a:lnSpc>
                <a:spcPct val="117999"/>
              </a:lnSpc>
              <a:spcBef>
                <a:spcPts val="0"/>
              </a:spcBef>
              <a:spcAft>
                <a:spcPts val="0"/>
              </a:spcAft>
              <a:buClrTx/>
              <a:buSzTx/>
              <a:buFontTx/>
              <a:buNone/>
              <a:tabLst/>
              <a:defRPr/>
            </a:pPr>
            <a:r>
              <a:rPr lang="en-US" dirty="0"/>
              <a:t>Why should only a portion of a state’s votes count in choosing the President of all the people?</a:t>
            </a:r>
          </a:p>
          <a:p>
            <a:endParaRPr lang="en-US" dirty="0"/>
          </a:p>
          <a:p>
            <a:endParaRPr lang="en-US" dirty="0"/>
          </a:p>
          <a:p>
            <a:r>
              <a:rPr lang="en-US" dirty="0"/>
              <a:t>Image</a:t>
            </a:r>
            <a:r>
              <a:rPr lang="en-US" baseline="0" dirty="0"/>
              <a:t> credit:</a:t>
            </a:r>
            <a:endParaRPr lang="en-US" dirty="0"/>
          </a:p>
          <a:p>
            <a:r>
              <a:rPr lang="en-US" dirty="0"/>
              <a:t>Map outline, by Babbage derivative work, [Public domain], via Wikimedia Commons</a:t>
            </a:r>
          </a:p>
          <a:p>
            <a:r>
              <a:rPr lang="en-US" dirty="0"/>
              <a:t>Color</a:t>
            </a:r>
            <a:r>
              <a:rPr lang="en-US" baseline="0" dirty="0"/>
              <a:t>s added by LWV-Wilmette.</a:t>
            </a:r>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a national popular vote system, those votes would be added to the national total along with the votes from all other states, regardless of who got the most in each state, and regardless of whether that state is big or small.  </a:t>
            </a:r>
          </a:p>
          <a:p>
            <a:endParaRPr lang="en-US" baseline="0" dirty="0"/>
          </a:p>
          <a:p>
            <a:r>
              <a:rPr lang="en-US" baseline="0" dirty="0"/>
              <a:t>The fact is that we no longer would be voting </a:t>
            </a:r>
            <a:r>
              <a:rPr lang="en-US" i="1" baseline="0" dirty="0"/>
              <a:t>by state</a:t>
            </a:r>
            <a:r>
              <a:rPr lang="en-US" i="0" baseline="0" dirty="0"/>
              <a:t>, but </a:t>
            </a:r>
            <a:r>
              <a:rPr lang="en-US" i="1" baseline="0" dirty="0"/>
              <a:t>by person</a:t>
            </a:r>
            <a:r>
              <a:rPr lang="en-US" i="0" baseline="0" dirty="0"/>
              <a:t>.  So a California voter would get no more say in our presidential election than a voter from Mississippi, Rhode Island, Kansas, or any other state.  THIS is what the framers intended when they unanimously agreed with James Madison’s statement that the “President is to act for the </a:t>
            </a:r>
            <a:r>
              <a:rPr lang="en-US" i="1" baseline="0" dirty="0"/>
              <a:t>people</a:t>
            </a:r>
            <a:r>
              <a:rPr lang="en-US" i="0" baseline="0" dirty="0"/>
              <a:t> not for [the] </a:t>
            </a:r>
            <a:r>
              <a:rPr lang="en-US" i="1" baseline="0" dirty="0"/>
              <a:t>States.” </a:t>
            </a:r>
            <a:endParaRPr lang="en-US" i="0" baseline="0" dirty="0"/>
          </a:p>
          <a:p>
            <a:endParaRPr lang="en-US" dirty="0"/>
          </a:p>
          <a:p>
            <a:endParaRPr lang="en-US" dirty="0"/>
          </a:p>
          <a:p>
            <a:r>
              <a:rPr lang="en-US" dirty="0"/>
              <a:t>Photo</a:t>
            </a:r>
            <a:r>
              <a:rPr lang="en-US" baseline="0" dirty="0"/>
              <a:t> credits:  From the LWV-US Flickr site, used with permission.</a:t>
            </a:r>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a:t>Myth number 2:  Smaller, less populated states need the protection of the Electoral College to ensure their interests are represented by the President.</a:t>
            </a:r>
          </a:p>
        </p:txBody>
      </p:sp>
    </p:spTree>
    <p:extLst>
      <p:ext uri="{BB962C8B-B14F-4D97-AF65-F5344CB8AC3E}">
        <p14:creationId xmlns:p14="http://schemas.microsoft.com/office/powerpoint/2010/main" val="358815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228600" algn="l" defTabSz="457200" eaLnBrk="1" fontAlgn="auto" latinLnBrk="0" hangingPunct="1">
              <a:lnSpc>
                <a:spcPct val="117999"/>
              </a:lnSpc>
              <a:spcBef>
                <a:spcPts val="0"/>
              </a:spcBef>
              <a:spcAft>
                <a:spcPts val="0"/>
              </a:spcAft>
              <a:buClrTx/>
              <a:buSzTx/>
              <a:buFontTx/>
              <a:buNone/>
              <a:tabLst/>
              <a:defRPr sz="5000"/>
            </a:pPr>
            <a:r>
              <a:rPr lang="en-US" baseline="0" dirty="0"/>
              <a:t>The League of Women Voters recommends many changes to our election system that would increase fair and representative participation in our democracy, from issues such as voter information and registration to candidate selection and election procedures. Today, we’ll talk about how the Electoral College damages our democracy and how the League is working to abolish it in favor of a direct popular vote for electing the President and Vice-President.  They adopted this position in 1970 and most recently updated it in 2010.</a:t>
            </a:r>
            <a:endParaRPr lang="en-US" dirty="0"/>
          </a:p>
          <a:p>
            <a:pPr lvl="1" algn="l">
              <a:defRPr sz="5000"/>
            </a:pPr>
            <a:endParaRPr lang="en-US" dirty="0"/>
          </a:p>
          <a:p>
            <a:pPr lvl="1" algn="l">
              <a:defRPr sz="5000"/>
            </a:pPr>
            <a:r>
              <a:rPr lang="en-US" sz="2000" b="0" i="0" dirty="0"/>
              <a:t>First,</a:t>
            </a:r>
            <a:r>
              <a:rPr lang="en-US" sz="2000" b="0" i="0" baseline="0" dirty="0"/>
              <a:t> let’s talk about where the Electoral College comes from.</a:t>
            </a:r>
            <a:endParaRPr lang="en-US" i="0" dirty="0"/>
          </a:p>
          <a:p>
            <a:endParaRPr lang="en-US" dirty="0"/>
          </a:p>
        </p:txBody>
      </p:sp>
    </p:spTree>
    <p:extLst>
      <p:ext uri="{BB962C8B-B14F-4D97-AF65-F5344CB8AC3E}">
        <p14:creationId xmlns:p14="http://schemas.microsoft.com/office/powerpoint/2010/main" val="4021348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00000"/>
              </a:lnSpc>
              <a:spcBef>
                <a:spcPts val="0"/>
              </a:spcBef>
              <a:spcAft>
                <a:spcPts val="0"/>
              </a:spcAft>
              <a:buClrTx/>
              <a:buSzTx/>
              <a:buFontTx/>
              <a:buNone/>
              <a:tabLst/>
              <a:defRPr/>
            </a:pPr>
            <a:r>
              <a:rPr lang="en-US" sz="2400" i="0" dirty="0">
                <a:latin typeface="Helvetica Neue"/>
                <a:ea typeface="Helvetica Neue"/>
                <a:cs typeface="Helvetica Neue"/>
                <a:sym typeface="Helvetica Neue"/>
              </a:rPr>
              <a:t>The</a:t>
            </a:r>
            <a:r>
              <a:rPr lang="en-US" sz="2400" i="0" baseline="0" dirty="0">
                <a:latin typeface="Helvetica Neue"/>
                <a:ea typeface="Helvetica Neue"/>
                <a:cs typeface="Helvetica Neue"/>
                <a:sym typeface="Helvetica Neue"/>
              </a:rPr>
              <a:t> fact is that t</a:t>
            </a:r>
            <a:r>
              <a:rPr lang="en-US" sz="2400" i="0" dirty="0">
                <a:latin typeface="Helvetica Neue"/>
                <a:ea typeface="Helvetica Neue"/>
                <a:cs typeface="Helvetica Neue"/>
                <a:sym typeface="Helvetica Neue"/>
              </a:rPr>
              <a:t>here is no coherent “small state” - or “large state” - interest that needs protecting by the Electoral College. </a:t>
            </a:r>
            <a:r>
              <a:rPr lang="en-US" sz="2400" baseline="0" dirty="0"/>
              <a:t>Even the smallest state has substantial diversity within it, and it is a fallacy to suggest that when a state goes “red” or “blue,” that this represents the interests of the entire state. </a:t>
            </a:r>
          </a:p>
          <a:p>
            <a:pPr marL="0" marR="0" indent="0" defTabSz="457200" eaLnBrk="1" fontAlgn="auto" latinLnBrk="0" hangingPunct="1">
              <a:lnSpc>
                <a:spcPct val="100000"/>
              </a:lnSpc>
              <a:spcBef>
                <a:spcPts val="0"/>
              </a:spcBef>
              <a:spcAft>
                <a:spcPts val="0"/>
              </a:spcAft>
              <a:buClrTx/>
              <a:buSzTx/>
              <a:buFontTx/>
              <a:buNone/>
              <a:tabLst/>
              <a:defRPr/>
            </a:pPr>
            <a:endParaRPr lang="en-US" sz="2400" baseline="0" dirty="0"/>
          </a:p>
          <a:p>
            <a:pPr>
              <a:lnSpc>
                <a:spcPct val="100000"/>
              </a:lnSpc>
            </a:pPr>
            <a:endParaRPr lang="en-US" sz="2400" i="0" dirty="0">
              <a:latin typeface="Helvetica Neue"/>
              <a:ea typeface="Helvetica Neue"/>
              <a:cs typeface="Helvetica Neue"/>
              <a:sym typeface="Helvetica Neue"/>
            </a:endParaRPr>
          </a:p>
        </p:txBody>
      </p:sp>
    </p:spTree>
    <p:extLst>
      <p:ext uri="{BB962C8B-B14F-4D97-AF65-F5344CB8AC3E}">
        <p14:creationId xmlns:p14="http://schemas.microsoft.com/office/powerpoint/2010/main" val="35881556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2000" baseline="0" dirty="0"/>
              <a:t>The concerns of a farmer are likely to be very different that those of a computer programmer, whether they live in New Hampshire, Nebraska, or any other small state. </a:t>
            </a:r>
          </a:p>
          <a:p>
            <a:pPr marL="0" marR="0" indent="0" defTabSz="457200" eaLnBrk="1" fontAlgn="auto" latinLnBrk="0" hangingPunct="1">
              <a:lnSpc>
                <a:spcPct val="100000"/>
              </a:lnSpc>
              <a:spcBef>
                <a:spcPts val="0"/>
              </a:spcBef>
              <a:spcAft>
                <a:spcPts val="0"/>
              </a:spcAft>
              <a:buClrTx/>
              <a:buSzTx/>
              <a:buFontTx/>
              <a:buNone/>
              <a:tabLst/>
              <a:defRPr/>
            </a:pPr>
            <a:endParaRPr lang="en-US" sz="2000" baseline="0" dirty="0"/>
          </a:p>
          <a:p>
            <a:pPr marL="0" marR="0" indent="0" defTabSz="457200" eaLnBrk="1" fontAlgn="auto" latinLnBrk="0" hangingPunct="1">
              <a:lnSpc>
                <a:spcPct val="117999"/>
              </a:lnSpc>
              <a:spcBef>
                <a:spcPts val="0"/>
              </a:spcBef>
              <a:spcAft>
                <a:spcPts val="0"/>
              </a:spcAft>
              <a:buClrTx/>
              <a:buSzTx/>
              <a:buFontTx/>
              <a:buNone/>
              <a:tabLst/>
              <a:defRPr/>
            </a:pPr>
            <a:r>
              <a:rPr lang="en-US" sz="2000" baseline="0" dirty="0"/>
              <a:t>Small states represent a great diversity of economic interests, and they share many of these interests with large states.</a:t>
            </a:r>
          </a:p>
          <a:p>
            <a:pPr marL="0" marR="0" indent="0" defTabSz="457200" eaLnBrk="1" fontAlgn="auto" latinLnBrk="0" hangingPunct="1">
              <a:lnSpc>
                <a:spcPct val="117999"/>
              </a:lnSpc>
              <a:spcBef>
                <a:spcPts val="0"/>
              </a:spcBef>
              <a:spcAft>
                <a:spcPts val="0"/>
              </a:spcAft>
              <a:buClrTx/>
              <a:buSzTx/>
              <a:buFontTx/>
              <a:buNone/>
              <a:tabLst/>
              <a:defRPr/>
            </a:pPr>
            <a:endParaRPr lang="en-US" sz="2000" baseline="0" dirty="0"/>
          </a:p>
          <a:p>
            <a:pPr marL="0" marR="0" indent="0" defTabSz="457200" eaLnBrk="1" fontAlgn="auto" latinLnBrk="0" hangingPunct="1">
              <a:lnSpc>
                <a:spcPct val="100000"/>
              </a:lnSpc>
              <a:spcBef>
                <a:spcPts val="0"/>
              </a:spcBef>
              <a:spcAft>
                <a:spcPts val="0"/>
              </a:spcAft>
              <a:buClrTx/>
              <a:buSzTx/>
              <a:buFontTx/>
              <a:buNone/>
              <a:tabLst/>
              <a:defRPr/>
            </a:pPr>
            <a:endParaRPr lang="en-US" sz="2000" baseline="0" dirty="0"/>
          </a:p>
          <a:p>
            <a:pPr marL="0" marR="0" indent="0" defTabSz="457200" eaLnBrk="1" fontAlgn="auto" latinLnBrk="0" hangingPunct="1">
              <a:lnSpc>
                <a:spcPct val="100000"/>
              </a:lnSpc>
              <a:spcBef>
                <a:spcPts val="0"/>
              </a:spcBef>
              <a:spcAft>
                <a:spcPts val="0"/>
              </a:spcAft>
              <a:buClrTx/>
              <a:buSzTx/>
              <a:buFontTx/>
              <a:buNone/>
              <a:tabLst/>
              <a:defRPr/>
            </a:pPr>
            <a:endParaRPr lang="en-US" sz="2000" baseline="0" dirty="0"/>
          </a:p>
          <a:p>
            <a:pPr marL="0" marR="0" indent="0" defTabSz="457200" eaLnBrk="1" fontAlgn="auto" latinLnBrk="0" hangingPunct="1">
              <a:lnSpc>
                <a:spcPct val="100000"/>
              </a:lnSpc>
              <a:spcBef>
                <a:spcPts val="0"/>
              </a:spcBef>
              <a:spcAft>
                <a:spcPts val="0"/>
              </a:spcAft>
              <a:buClrTx/>
              <a:buSzTx/>
              <a:buFontTx/>
              <a:buNone/>
              <a:tabLst/>
              <a:defRPr/>
            </a:pPr>
            <a:r>
              <a:rPr lang="en-US" sz="2000" baseline="0" dirty="0"/>
              <a:t>Image credits:</a:t>
            </a:r>
          </a:p>
          <a:p>
            <a:pPr marL="0" marR="0" indent="0" defTabSz="457200" eaLnBrk="1" fontAlgn="auto" latinLnBrk="0" hangingPunct="1">
              <a:lnSpc>
                <a:spcPct val="100000"/>
              </a:lnSpc>
              <a:spcBef>
                <a:spcPts val="0"/>
              </a:spcBef>
              <a:spcAft>
                <a:spcPts val="0"/>
              </a:spcAft>
              <a:buClrTx/>
              <a:buSzTx/>
              <a:buFontTx/>
              <a:buNone/>
              <a:tabLst/>
              <a:defRPr/>
            </a:pPr>
            <a:r>
              <a:rPr lang="en-US" sz="2000" baseline="0" dirty="0"/>
              <a:t>Computer programmer, Public Domain, CC0, https://pixnio.com/people/female-women/woman-programmer-internet-business-blogging-business-coding-computer-programming</a:t>
            </a:r>
          </a:p>
          <a:p>
            <a:pPr marL="0" marR="0" indent="0" defTabSz="457200" eaLnBrk="1" fontAlgn="auto" latinLnBrk="0" hangingPunct="1">
              <a:lnSpc>
                <a:spcPct val="100000"/>
              </a:lnSpc>
              <a:spcBef>
                <a:spcPts val="0"/>
              </a:spcBef>
              <a:spcAft>
                <a:spcPts val="0"/>
              </a:spcAft>
              <a:buClrTx/>
              <a:buSzTx/>
              <a:buFontTx/>
              <a:buNone/>
              <a:tabLst/>
              <a:defRPr/>
            </a:pPr>
            <a:r>
              <a:rPr lang="en-US" sz="2000" baseline="0" dirty="0"/>
              <a:t>Farmers Market, by Natalie </a:t>
            </a:r>
            <a:r>
              <a:rPr lang="en-US" sz="2000" baseline="0" dirty="0" err="1"/>
              <a:t>Maynor</a:t>
            </a:r>
            <a:r>
              <a:rPr lang="en-US" sz="2000" baseline="0" dirty="0"/>
              <a:t>, CC by 2.0, https://www.flickr.com/photos/nataliemaynor/2539111053</a:t>
            </a:r>
          </a:p>
        </p:txBody>
      </p:sp>
    </p:spTree>
    <p:extLst>
      <p:ext uri="{BB962C8B-B14F-4D97-AF65-F5344CB8AC3E}">
        <p14:creationId xmlns:p14="http://schemas.microsoft.com/office/powerpoint/2010/main" val="16847338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baseline="0" dirty="0"/>
              <a:t>For example, agriculture: Most farmers live in states with large populations such as Texas, Florida, California, and Illinois, and they share economic interests with farmers from smaller states all over the country.  </a:t>
            </a:r>
          </a:p>
          <a:p>
            <a:endParaRPr lang="en-US" dirty="0"/>
          </a:p>
          <a:p>
            <a:endParaRPr lang="en-US" dirty="0"/>
          </a:p>
          <a:p>
            <a:pPr marL="0" marR="0" indent="0" defTabSz="457200" eaLnBrk="1" fontAlgn="auto" latinLnBrk="0" hangingPunct="1">
              <a:lnSpc>
                <a:spcPct val="117999"/>
              </a:lnSpc>
              <a:spcBef>
                <a:spcPts val="0"/>
              </a:spcBef>
              <a:spcAft>
                <a:spcPts val="0"/>
              </a:spcAft>
              <a:buClrTx/>
              <a:buSzTx/>
              <a:buFontTx/>
              <a:buNone/>
              <a:tabLst/>
              <a:defRPr/>
            </a:pPr>
            <a:r>
              <a:rPr lang="en-US" dirty="0"/>
              <a:t>Photo</a:t>
            </a:r>
            <a:r>
              <a:rPr lang="en-US" baseline="0" dirty="0"/>
              <a:t> sources: </a:t>
            </a:r>
          </a:p>
          <a:p>
            <a:pPr marL="0" marR="0" indent="0" defTabSz="457200" eaLnBrk="1" fontAlgn="auto" latinLnBrk="0" hangingPunct="1">
              <a:lnSpc>
                <a:spcPct val="117999"/>
              </a:lnSpc>
              <a:spcBef>
                <a:spcPts val="0"/>
              </a:spcBef>
              <a:spcAft>
                <a:spcPts val="0"/>
              </a:spcAft>
              <a:buClrTx/>
              <a:buSzTx/>
              <a:buFontTx/>
              <a:buNone/>
              <a:tabLst/>
              <a:defRPr/>
            </a:pPr>
            <a:r>
              <a:rPr lang="en-US" baseline="0" dirty="0"/>
              <a:t>“</a:t>
            </a:r>
            <a:r>
              <a:rPr lang="en-US" dirty="0"/>
              <a:t>Potatoes at Green Gulch,” by Terrie Miller, </a:t>
            </a:r>
            <a:r>
              <a:rPr lang="en-US" sz="2200" b="0" i="0" dirty="0">
                <a:effectLst/>
                <a:latin typeface="Helvetica Neue"/>
                <a:ea typeface="Helvetica Neue"/>
                <a:cs typeface="Helvetica Neue"/>
                <a:sym typeface="Helvetica Neue"/>
              </a:rPr>
              <a:t>http://www.flickr.com/people/terriem/ http://www.flickr.com/people/terriem/,  </a:t>
            </a:r>
            <a:r>
              <a:rPr lang="en-US" dirty="0"/>
              <a:t>CC BY-SA 2.0, https://commons.wikimedia.org/w/index.php?curid=3383639  </a:t>
            </a:r>
          </a:p>
          <a:p>
            <a:r>
              <a:rPr lang="en-US" dirty="0"/>
              <a:t>“Oranges in an orange tree”,</a:t>
            </a:r>
            <a:r>
              <a:rPr lang="en-US" baseline="0" dirty="0"/>
              <a:t> by Mohamed </a:t>
            </a:r>
            <a:r>
              <a:rPr lang="en-US" baseline="0" dirty="0" err="1"/>
              <a:t>Amarochan</a:t>
            </a:r>
            <a:r>
              <a:rPr lang="en-US" baseline="0" dirty="0"/>
              <a:t> - Own work, CC BY-SA 3.0, https://commons.wikimedia.org/w/index.php?curid=12996031</a:t>
            </a:r>
          </a:p>
          <a:p>
            <a:r>
              <a:rPr lang="en-US" baseline="0" dirty="0"/>
              <a:t>“Corn or sorghum field in Mahoning Township, Montour County,  Pennsylvania,” by </a:t>
            </a:r>
            <a:r>
              <a:rPr lang="en-US" baseline="0" dirty="0" err="1"/>
              <a:t>Jakec</a:t>
            </a:r>
            <a:r>
              <a:rPr lang="en-US" baseline="0" dirty="0"/>
              <a:t> - Own work, CC BY-SA 4.0, https://commons.wikimedia.org/w/index.php?curid=34036170</a:t>
            </a:r>
          </a:p>
          <a:p>
            <a:r>
              <a:rPr lang="en-US" baseline="0" dirty="0"/>
              <a:t>“Cattle Grazing Ochiltree County, TX,” by Billy </a:t>
            </a:r>
            <a:r>
              <a:rPr lang="en-US" baseline="0" dirty="0" err="1"/>
              <a:t>Hathorn</a:t>
            </a:r>
            <a:r>
              <a:rPr lang="en-US" baseline="0" dirty="0"/>
              <a:t> - Own work, CC BY-SA 3.0, https://commons.wikimedia.org/w/index.php?curid=11193659</a:t>
            </a:r>
            <a:endParaRPr lang="en-US" dirty="0"/>
          </a:p>
        </p:txBody>
      </p:sp>
    </p:spTree>
    <p:extLst>
      <p:ext uri="{BB962C8B-B14F-4D97-AF65-F5344CB8AC3E}">
        <p14:creationId xmlns:p14="http://schemas.microsoft.com/office/powerpoint/2010/main" val="2032011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00000"/>
              </a:lnSpc>
              <a:spcBef>
                <a:spcPts val="0"/>
              </a:spcBef>
              <a:spcAft>
                <a:spcPts val="0"/>
              </a:spcAft>
              <a:buClrTx/>
              <a:buSzTx/>
              <a:buFontTx/>
              <a:buNone/>
              <a:tabLst/>
              <a:defRPr/>
            </a:pPr>
            <a:r>
              <a:rPr lang="en-US" sz="2400" baseline="0" dirty="0"/>
              <a:t>The great political battles of American history have been fought between opposing ideologies or economic interests, not between large states and small states.</a:t>
            </a:r>
          </a:p>
          <a:p>
            <a:pPr marL="0" marR="0" indent="0" defTabSz="457200" eaLnBrk="1" fontAlgn="auto" latinLnBrk="0" hangingPunct="1">
              <a:lnSpc>
                <a:spcPct val="100000"/>
              </a:lnSpc>
              <a:spcBef>
                <a:spcPts val="0"/>
              </a:spcBef>
              <a:spcAft>
                <a:spcPts val="0"/>
              </a:spcAft>
              <a:buClrTx/>
              <a:buSzTx/>
              <a:buFontTx/>
              <a:buNone/>
              <a:tabLst/>
              <a:defRPr/>
            </a:pPr>
            <a:endParaRPr lang="en-US" sz="2400" baseline="0" dirty="0"/>
          </a:p>
          <a:p>
            <a:pPr marL="0" marR="0" indent="0" defTabSz="457200" eaLnBrk="1" fontAlgn="auto" latinLnBrk="0" hangingPunct="1">
              <a:lnSpc>
                <a:spcPct val="100000"/>
              </a:lnSpc>
              <a:spcBef>
                <a:spcPts val="0"/>
              </a:spcBef>
              <a:spcAft>
                <a:spcPts val="0"/>
              </a:spcAft>
              <a:buClrTx/>
              <a:buSzTx/>
              <a:buFontTx/>
              <a:buNone/>
              <a:tabLst/>
              <a:defRPr/>
            </a:pPr>
            <a:r>
              <a:rPr lang="en-US" sz="2400" baseline="0" dirty="0"/>
              <a:t>There is no coherent “small state” interest that needs protecting by the Electoral College. The representatives of small states do not vote as a bloc in Congress, and their citizens do not vote as a bloc for president.  </a:t>
            </a:r>
          </a:p>
          <a:p>
            <a:pPr marL="0" marR="0" indent="0" defTabSz="457200" eaLnBrk="1" fontAlgn="auto" latinLnBrk="0" hangingPunct="1">
              <a:lnSpc>
                <a:spcPct val="100000"/>
              </a:lnSpc>
              <a:spcBef>
                <a:spcPts val="0"/>
              </a:spcBef>
              <a:spcAft>
                <a:spcPts val="0"/>
              </a:spcAft>
              <a:buClrTx/>
              <a:buSzTx/>
              <a:buFontTx/>
              <a:buNone/>
              <a:tabLst/>
              <a:defRPr/>
            </a:pPr>
            <a:endParaRPr lang="en-US" sz="2400" baseline="0" dirty="0"/>
          </a:p>
          <a:p>
            <a:pPr marL="0" marR="0" indent="0" defTabSz="457200" eaLnBrk="1" fontAlgn="auto" latinLnBrk="0" hangingPunct="1">
              <a:lnSpc>
                <a:spcPct val="100000"/>
              </a:lnSpc>
              <a:spcBef>
                <a:spcPts val="0"/>
              </a:spcBef>
              <a:spcAft>
                <a:spcPts val="0"/>
              </a:spcAft>
              <a:buClrTx/>
              <a:buSzTx/>
              <a:buFontTx/>
              <a:buNone/>
              <a:tabLst/>
              <a:defRPr/>
            </a:pPr>
            <a:endParaRPr lang="en-US" sz="2400" baseline="0" dirty="0"/>
          </a:p>
          <a:p>
            <a:pPr marL="0" marR="0" indent="0" defTabSz="457200" eaLnBrk="1" fontAlgn="auto" latinLnBrk="0" hangingPunct="1">
              <a:lnSpc>
                <a:spcPct val="100000"/>
              </a:lnSpc>
              <a:spcBef>
                <a:spcPts val="0"/>
              </a:spcBef>
              <a:spcAft>
                <a:spcPts val="0"/>
              </a:spcAft>
              <a:buClrTx/>
              <a:buSzTx/>
              <a:buFontTx/>
              <a:buNone/>
              <a:tabLst/>
              <a:defRPr/>
            </a:pPr>
            <a:endParaRPr lang="en-US" sz="2400" baseline="0" dirty="0"/>
          </a:p>
          <a:p>
            <a:pPr marL="0" marR="0" indent="0" defTabSz="457200" eaLnBrk="1" fontAlgn="auto" latinLnBrk="0" hangingPunct="1">
              <a:lnSpc>
                <a:spcPct val="100000"/>
              </a:lnSpc>
              <a:spcBef>
                <a:spcPts val="0"/>
              </a:spcBef>
              <a:spcAft>
                <a:spcPts val="0"/>
              </a:spcAft>
              <a:buClrTx/>
              <a:buSzTx/>
              <a:buFontTx/>
              <a:buNone/>
              <a:tabLst/>
              <a:defRPr/>
            </a:pPr>
            <a:endParaRPr lang="en-US" sz="2400" baseline="0" dirty="0"/>
          </a:p>
          <a:p>
            <a:pPr marL="0" marR="0" indent="0" defTabSz="457200" eaLnBrk="1" fontAlgn="auto" latinLnBrk="0" hangingPunct="1">
              <a:lnSpc>
                <a:spcPct val="100000"/>
              </a:lnSpc>
              <a:spcBef>
                <a:spcPts val="0"/>
              </a:spcBef>
              <a:spcAft>
                <a:spcPts val="0"/>
              </a:spcAft>
              <a:buClrTx/>
              <a:buSzTx/>
              <a:buFontTx/>
              <a:buNone/>
              <a:tabLst/>
              <a:defRPr/>
            </a:pPr>
            <a:r>
              <a:rPr lang="en-US" sz="2400" baseline="0" dirty="0"/>
              <a:t>Photo Sources:</a:t>
            </a:r>
          </a:p>
          <a:p>
            <a:pPr marL="0" marR="0" indent="0" defTabSz="457200" eaLnBrk="1" fontAlgn="auto" latinLnBrk="0" hangingPunct="1">
              <a:lnSpc>
                <a:spcPct val="117999"/>
              </a:lnSpc>
              <a:spcBef>
                <a:spcPts val="0"/>
              </a:spcBef>
              <a:spcAft>
                <a:spcPts val="0"/>
              </a:spcAft>
              <a:buClrTx/>
              <a:buSzTx/>
              <a:buFontTx/>
              <a:buNone/>
              <a:tabLst/>
              <a:defRPr/>
            </a:pPr>
            <a:r>
              <a:rPr lang="en-US" sz="2400" dirty="0"/>
              <a:t>“We Demand Voting Rights Now,” by Marion S. </a:t>
            </a:r>
            <a:r>
              <a:rPr lang="en-US" sz="2400" dirty="0" err="1"/>
              <a:t>Trikosko</a:t>
            </a:r>
            <a:r>
              <a:rPr lang="en-US" sz="2400" dirty="0"/>
              <a:t>, U.S. News &amp; World Report Magazine, Public Domain, https://commons.wikimedia.org/w/index.php?curid=30116405 </a:t>
            </a:r>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a:p>
          <a:p>
            <a:pPr marL="0" marR="0" indent="0" defTabSz="457200" eaLnBrk="1" fontAlgn="auto" latinLnBrk="0" hangingPunct="1">
              <a:lnSpc>
                <a:spcPct val="117999"/>
              </a:lnSpc>
              <a:spcBef>
                <a:spcPts val="0"/>
              </a:spcBef>
              <a:spcAft>
                <a:spcPts val="0"/>
              </a:spcAft>
              <a:buClrTx/>
              <a:buSzTx/>
              <a:buFontTx/>
              <a:buNone/>
              <a:tabLst/>
              <a:defRPr/>
            </a:pPr>
            <a:r>
              <a:rPr lang="en-US" sz="2400" baseline="0" dirty="0"/>
              <a:t>“Wisconsin Budget Protests,” by Justin </a:t>
            </a:r>
            <a:r>
              <a:rPr lang="en-US" sz="2400" baseline="0" dirty="0" err="1"/>
              <a:t>Ormont</a:t>
            </a:r>
            <a:r>
              <a:rPr lang="en-US" sz="2400" baseline="0" dirty="0"/>
              <a:t>,  Creative Commons Attribution: SA 3.0 </a:t>
            </a:r>
            <a:r>
              <a:rPr lang="en-US" sz="2400" baseline="0" dirty="0" err="1"/>
              <a:t>Unported</a:t>
            </a:r>
            <a:r>
              <a:rPr lang="en-US" sz="2400" baseline="0" dirty="0"/>
              <a:t>, </a:t>
            </a:r>
            <a:r>
              <a:rPr lang="en-US" sz="2200" b="0" i="0" u="none" strike="noStrike" dirty="0">
                <a:effectLst/>
                <a:latin typeface="Helvetica Neue"/>
                <a:ea typeface="Helvetica Neue"/>
                <a:cs typeface="Helvetica Neue"/>
                <a:sym typeface="Helvetica Neue"/>
              </a:rPr>
              <a:t> https://commons.wikimedia.org/wiki/File:2011_Wisconsin_Budget_Protests_1_JO.jpg</a:t>
            </a:r>
          </a:p>
          <a:p>
            <a:pPr marL="0" marR="0" indent="0" defTabSz="457200" eaLnBrk="1" fontAlgn="auto" latinLnBrk="0" hangingPunct="1">
              <a:lnSpc>
                <a:spcPct val="117999"/>
              </a:lnSpc>
              <a:spcBef>
                <a:spcPts val="0"/>
              </a:spcBef>
              <a:spcAft>
                <a:spcPts val="0"/>
              </a:spcAft>
              <a:buClrTx/>
              <a:buSzTx/>
              <a:buFontTx/>
              <a:buNone/>
              <a:tabLst/>
              <a:defRPr/>
            </a:pPr>
            <a:endParaRPr lang="en-US" sz="2200" b="0" i="0" u="none" strike="noStrike" baseline="0" dirty="0">
              <a:effectLst/>
              <a:latin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200" b="0" i="0" u="none" strike="noStrike" baseline="0" dirty="0">
                <a:effectLst/>
                <a:latin typeface="Helvetica Neue"/>
                <a:sym typeface="Helvetica Neue"/>
              </a:rPr>
              <a:t>“</a:t>
            </a:r>
            <a:r>
              <a:rPr lang="en-US" sz="2200" b="0" i="0" dirty="0">
                <a:effectLst/>
                <a:latin typeface="Helvetica Neue"/>
                <a:ea typeface="Helvetica Neue"/>
                <a:cs typeface="Helvetica Neue"/>
                <a:sym typeface="Helvetica Neue"/>
              </a:rPr>
              <a:t>Protect water - marchers at Trump Hotel,” by Rob87438</a:t>
            </a:r>
            <a:r>
              <a:rPr lang="en-US" sz="2200" b="0" i="0" u="none" strike="noStrike" dirty="0">
                <a:effectLst/>
                <a:latin typeface="Helvetica Neue"/>
                <a:ea typeface="Helvetica Neue"/>
                <a:cs typeface="Helvetica Neue"/>
                <a:sym typeface="Helvetica Neue"/>
              </a:rPr>
              <a:t>, Creative</a:t>
            </a:r>
            <a:r>
              <a:rPr lang="en-US" sz="2200" b="0" i="0" u="none" strike="noStrike" baseline="0" dirty="0">
                <a:effectLst/>
                <a:latin typeface="Helvetica Neue"/>
                <a:ea typeface="Helvetica Neue"/>
                <a:cs typeface="Helvetica Neue"/>
                <a:sym typeface="Helvetica Neue"/>
              </a:rPr>
              <a:t> Commons Attribution SA 4.0 International, </a:t>
            </a:r>
            <a:r>
              <a:rPr lang="en-US" sz="2200" b="0" i="0" u="none" strike="noStrike" baseline="0" dirty="0">
                <a:effectLst/>
                <a:latin typeface="Helvetica Neue"/>
                <a:sym typeface="Helvetica Neue"/>
              </a:rPr>
              <a:t>https://commons.wikimedia.org/wiki/File:Protect_water_-_marchers_at_Trump_Hotel.jpg</a:t>
            </a:r>
            <a:endParaRPr lang="en-US" sz="2400" baseline="0" dirty="0"/>
          </a:p>
        </p:txBody>
      </p:sp>
    </p:spTree>
    <p:extLst>
      <p:ext uri="{BB962C8B-B14F-4D97-AF65-F5344CB8AC3E}">
        <p14:creationId xmlns:p14="http://schemas.microsoft.com/office/powerpoint/2010/main" val="16847338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effectLst/>
                <a:latin typeface="Helvetica Neue"/>
                <a:ea typeface="Helvetica Neue"/>
                <a:cs typeface="Helvetica Neue"/>
                <a:sym typeface="Helvetica Neue"/>
              </a:rPr>
              <a:t>The numbers from the 2016 election show this emphatically.  The smallest one-third of states, those with fewer than 6 electoral votes, did not all go for the same candidate.  In fact, they were exactly, evenly split -- with 8 going for Clinton and 8 going for Trump.  Small states do not vote as a bloc, and they do not benefit from the Electoral College.  </a:t>
            </a:r>
          </a:p>
        </p:txBody>
      </p:sp>
    </p:spTree>
    <p:extLst>
      <p:ext uri="{BB962C8B-B14F-4D97-AF65-F5344CB8AC3E}">
        <p14:creationId xmlns:p14="http://schemas.microsoft.com/office/powerpoint/2010/main" val="35881556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baseline="0" dirty="0"/>
              <a:t>In fact, smaller states are routinely ignored by presidential candidates under the current system. Instead, the candidates focus their time in the so-called “swing states” that will decide the election.  Nineteen states received ALL campaign visits from the two presidential candidates in 2008, virtually ignoring the other 31 states, both large and small. </a:t>
            </a:r>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a:p>
          <a:p>
            <a:pPr marL="0" marR="0" indent="0" defTabSz="457200" eaLnBrk="1" fontAlgn="auto" latinLnBrk="0" hangingPunct="1">
              <a:lnSpc>
                <a:spcPct val="100000"/>
              </a:lnSpc>
              <a:spcBef>
                <a:spcPts val="0"/>
              </a:spcBef>
              <a:spcAft>
                <a:spcPts val="0"/>
              </a:spcAft>
              <a:buClrTx/>
              <a:buSzTx/>
              <a:buFontTx/>
              <a:buNone/>
              <a:tabLst/>
              <a:defRPr/>
            </a:pPr>
            <a:r>
              <a:rPr lang="en-US" sz="2400" baseline="0" dirty="0"/>
              <a:t>So, there is no basis for the myth that smaller, less populated states need the protection of the Electoral College to ensure their interests are represented by the President.</a:t>
            </a:r>
          </a:p>
          <a:p>
            <a:pPr>
              <a:lnSpc>
                <a:spcPct val="100000"/>
              </a:lnSpc>
            </a:pPr>
            <a:endParaRPr lang="en-US" sz="2400" i="0" dirty="0">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a:p>
        </p:txBody>
      </p:sp>
    </p:spTree>
    <p:extLst>
      <p:ext uri="{BB962C8B-B14F-4D97-AF65-F5344CB8AC3E}">
        <p14:creationId xmlns:p14="http://schemas.microsoft.com/office/powerpoint/2010/main" val="16847338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And,</a:t>
            </a:r>
            <a:r>
              <a:rPr lang="en-US" baseline="0" dirty="0"/>
              <a:t> in fact, the</a:t>
            </a:r>
            <a:r>
              <a:rPr lang="en-US" dirty="0"/>
              <a:t> Electoral</a:t>
            </a:r>
            <a:r>
              <a:rPr lang="en-US" baseline="0" dirty="0"/>
              <a:t> College actually diminishes the rightful representation of the residents of larger states. </a:t>
            </a:r>
          </a:p>
        </p:txBody>
      </p:sp>
    </p:spTree>
    <p:extLst>
      <p:ext uri="{BB962C8B-B14F-4D97-AF65-F5344CB8AC3E}">
        <p14:creationId xmlns:p14="http://schemas.microsoft.com/office/powerpoint/2010/main" val="35881556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a:t>For example, Virginia’s population is almost 9 times larger than Delaware’s….</a:t>
            </a:r>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baseline="0" dirty="0"/>
              <a:t>…but it only gets about 4 times as many electors because electors are based on the number of Senators and Representatives from each state. Is this fair? </a:t>
            </a:r>
          </a:p>
        </p:txBody>
      </p:sp>
    </p:spTree>
    <p:extLst>
      <p:ext uri="{BB962C8B-B14F-4D97-AF65-F5344CB8AC3E}">
        <p14:creationId xmlns:p14="http://schemas.microsoft.com/office/powerpoint/2010/main" val="16847338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Myth number 3: The Electoral College protects</a:t>
            </a:r>
            <a:r>
              <a:rPr lang="en-US" baseline="0" dirty="0"/>
              <a:t> the rights of the minority from the tyranny of the majority. </a:t>
            </a:r>
          </a:p>
          <a:p>
            <a:endParaRPr lang="en-US" baseline="0" dirty="0"/>
          </a:p>
          <a:p>
            <a:r>
              <a:rPr lang="en-US" dirty="0"/>
              <a:t>Protecting</a:t>
            </a:r>
            <a:r>
              <a:rPr lang="en-US" baseline="0" dirty="0"/>
              <a:t> minority rights is a critical part of democratic societies, and the Founding Fathers designed our government accordingly.  As a result, two of our three branches of government are designed to ensure the protection of minority rights. </a:t>
            </a:r>
            <a:endParaRPr lang="en-US" dirty="0"/>
          </a:p>
        </p:txBody>
      </p:sp>
    </p:spTree>
    <p:extLst>
      <p:ext uri="{BB962C8B-B14F-4D97-AF65-F5344CB8AC3E}">
        <p14:creationId xmlns:p14="http://schemas.microsoft.com/office/powerpoint/2010/main" val="3588155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7999"/>
              </a:lnSpc>
              <a:spcBef>
                <a:spcPts val="0"/>
              </a:spcBef>
              <a:spcAft>
                <a:spcPts val="0"/>
              </a:spcAft>
              <a:buClrTx/>
              <a:buSzTx/>
              <a:buFontTx/>
              <a:buNone/>
              <a:tabLst/>
              <a:defRPr/>
            </a:pPr>
            <a:r>
              <a:rPr kumimoji="0" lang="en-US" sz="2200" b="0" i="0" u="none" strike="noStrike" cap="none" spc="0" normalizeH="0" baseline="0" dirty="0">
                <a:ln>
                  <a:noFill/>
                </a:ln>
                <a:solidFill>
                  <a:srgbClr val="000000"/>
                </a:solidFill>
                <a:effectLst/>
                <a:uFillTx/>
                <a:latin typeface="Helvetica Neue"/>
                <a:ea typeface="Helvetica Neue"/>
                <a:cs typeface="Helvetica Neue"/>
                <a:sym typeface="Helvetica Neue"/>
              </a:rPr>
              <a:t>Why did the framers of the Constitution create the Electoral College?  This is a discussion which could, and has, taken up several book chapters.  I’ll try to distill it down to its essential elements, as understood by scholars who have tried to answer this question.</a:t>
            </a:r>
          </a:p>
          <a:p>
            <a:endParaRPr lang="en-US" dirty="0"/>
          </a:p>
        </p:txBody>
      </p:sp>
    </p:spTree>
    <p:extLst>
      <p:ext uri="{BB962C8B-B14F-4D97-AF65-F5344CB8AC3E}">
        <p14:creationId xmlns:p14="http://schemas.microsoft.com/office/powerpoint/2010/main" val="334294173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first is the courts.  Their role is to ensure the constitutional rights of the individual, regardless of the opinion of the majority of citizens.</a:t>
            </a:r>
          </a:p>
          <a:p>
            <a:endParaRPr lang="en-US" baseline="0" dirty="0"/>
          </a:p>
          <a:p>
            <a:endParaRPr lang="en-US" baseline="0" dirty="0"/>
          </a:p>
          <a:p>
            <a:r>
              <a:rPr lang="en-US" dirty="0"/>
              <a:t>Photo Source:</a:t>
            </a:r>
          </a:p>
          <a:p>
            <a:r>
              <a:rPr lang="en-US" dirty="0"/>
              <a:t>Public Domain, https://commons.wikimedia.org/wiki/File:Equal.jpeg,  http://bensguide.gpo.gov/3-5/symbols/supreme_court.html</a:t>
            </a:r>
          </a:p>
        </p:txBody>
      </p:sp>
    </p:spTree>
    <p:extLst>
      <p:ext uri="{BB962C8B-B14F-4D97-AF65-F5344CB8AC3E}">
        <p14:creationId xmlns:p14="http://schemas.microsoft.com/office/powerpoint/2010/main" val="37868191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a:t>
            </a:r>
            <a:r>
              <a:rPr lang="en-US" baseline="0" dirty="0"/>
              <a:t> is the Senate, in which every state, regardless of population size, gets two representatives.  This ensures that Wyoming gets heard just as loudly as New York, even though more people live in New York. </a:t>
            </a:r>
          </a:p>
          <a:p>
            <a:endParaRPr lang="en-US" baseline="0" dirty="0"/>
          </a:p>
          <a:p>
            <a:endParaRPr lang="en-US" baseline="0" dirty="0"/>
          </a:p>
          <a:p>
            <a:r>
              <a:rPr lang="en-US" baseline="0" dirty="0"/>
              <a:t>Photo Source:</a:t>
            </a:r>
          </a:p>
          <a:p>
            <a:r>
              <a:rPr lang="en-US" baseline="0" dirty="0"/>
              <a:t>The Old Senate Chamber, by Carol Highsmith, https://www.archives.gov/exhibits/treasures_of_congress/Images/page_11/38a.html</a:t>
            </a:r>
          </a:p>
          <a:p>
            <a:pPr marL="0" marR="0" indent="0" defTabSz="457200" eaLnBrk="1" fontAlgn="auto" latinLnBrk="0" hangingPunct="1">
              <a:lnSpc>
                <a:spcPct val="117999"/>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9256741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aseline="0" dirty="0"/>
              <a:t>The Courts and the Senate protect the rights of minority groups.  The president is supposed to represent the interests of all Americans, as fairly and equally as possible.  That means one person, one vote.</a:t>
            </a:r>
          </a:p>
          <a:p>
            <a:pPr>
              <a:lnSpc>
                <a:spcPct val="100000"/>
              </a:lnSpc>
            </a:pPr>
            <a:endParaRPr lang="en-US" sz="2400" i="0" dirty="0">
              <a:latin typeface="Helvetica Neue"/>
              <a:ea typeface="Helvetica Neue"/>
              <a:cs typeface="Helvetica Neue"/>
              <a:sym typeface="Helvetica Neue"/>
            </a:endParaRPr>
          </a:p>
        </p:txBody>
      </p:sp>
    </p:spTree>
    <p:extLst>
      <p:ext uri="{BB962C8B-B14F-4D97-AF65-F5344CB8AC3E}">
        <p14:creationId xmlns:p14="http://schemas.microsoft.com/office/powerpoint/2010/main" val="35881556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Myth number 4:  Abolishing</a:t>
            </a:r>
            <a:r>
              <a:rPr lang="en-US" baseline="0" dirty="0"/>
              <a:t> the Electoral College will mostly benefit Democratic candidates.</a:t>
            </a:r>
          </a:p>
          <a:p>
            <a:endParaRPr lang="en-US" baseline="0" dirty="0"/>
          </a:p>
          <a:p>
            <a:r>
              <a:rPr lang="en-US" dirty="0"/>
              <a:t>Modern analyses show that in 1960, Republican Richard Nixon actually</a:t>
            </a:r>
            <a:r>
              <a:rPr lang="en-US" baseline="0" dirty="0"/>
              <a:t> won the popular vote by about 48,000 votes over Democrat John Kennedy. </a:t>
            </a:r>
          </a:p>
          <a:p>
            <a:endParaRPr lang="en-US" baseline="0" dirty="0"/>
          </a:p>
          <a:p>
            <a:endParaRPr lang="en-US" dirty="0"/>
          </a:p>
          <a:p>
            <a:endParaRPr lang="en-US" dirty="0"/>
          </a:p>
          <a:p>
            <a:endParaRPr lang="en-US" dirty="0"/>
          </a:p>
        </p:txBody>
      </p:sp>
    </p:spTree>
    <p:extLst>
      <p:ext uri="{BB962C8B-B14F-4D97-AF65-F5344CB8AC3E}">
        <p14:creationId xmlns:p14="http://schemas.microsoft.com/office/powerpoint/2010/main" val="35881556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the electoral college map for the 2004 election, where George Bush won over John Kerry, with 3 million more popular votes.</a:t>
            </a:r>
          </a:p>
          <a:p>
            <a:endParaRPr lang="en-US" baseline="0" dirty="0"/>
          </a:p>
          <a:p>
            <a:endParaRPr lang="en-US" dirty="0"/>
          </a:p>
        </p:txBody>
      </p:sp>
    </p:spTree>
    <p:extLst>
      <p:ext uri="{BB962C8B-B14F-4D97-AF65-F5344CB8AC3E}">
        <p14:creationId xmlns:p14="http://schemas.microsoft.com/office/powerpoint/2010/main" val="16847338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t>But if John Kerry had received</a:t>
            </a:r>
            <a:r>
              <a:rPr lang="en-US" baseline="0" dirty="0"/>
              <a:t> only</a:t>
            </a:r>
            <a:r>
              <a:rPr lang="en-US" dirty="0"/>
              <a:t> 60,000 more votes in Ohio, he would have won the Electoral</a:t>
            </a:r>
            <a:r>
              <a:rPr lang="en-US" baseline="0" dirty="0"/>
              <a:t> College and thus the </a:t>
            </a:r>
            <a:r>
              <a:rPr lang="en-US" dirty="0"/>
              <a:t>election, even though Bush would still have had nearly 3 million more popular votes.  </a:t>
            </a:r>
          </a:p>
          <a:p>
            <a:endParaRPr lang="en-US" dirty="0"/>
          </a:p>
          <a:p>
            <a:endParaRPr lang="en-US" dirty="0"/>
          </a:p>
          <a:p>
            <a:r>
              <a:rPr lang="en-US" dirty="0"/>
              <a:t>Map source:</a:t>
            </a:r>
            <a:r>
              <a:rPr lang="en-US" baseline="0" dirty="0"/>
              <a:t>  www.270towin.com, used with permission</a:t>
            </a:r>
            <a:endParaRPr lang="en-US" dirty="0"/>
          </a:p>
        </p:txBody>
      </p:sp>
    </p:spTree>
    <p:extLst>
      <p:ext uri="{BB962C8B-B14F-4D97-AF65-F5344CB8AC3E}">
        <p14:creationId xmlns:p14="http://schemas.microsoft.com/office/powerpoint/2010/main" val="296484751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And, on a more personal level, what</a:t>
            </a:r>
            <a:r>
              <a:rPr lang="en-US" baseline="0" dirty="0"/>
              <a:t> about the Republican voter in so-called blue Vermont?  Or the Democrat voter in so-called red Kansas?  Neither of these voters feels that their vote for president counts.  This is a disincentive for them to vote, and this is bad for democracy.</a:t>
            </a:r>
            <a:endParaRPr lang="en-US" dirty="0"/>
          </a:p>
        </p:txBody>
      </p:sp>
    </p:spTree>
    <p:extLst>
      <p:ext uri="{BB962C8B-B14F-4D97-AF65-F5344CB8AC3E}">
        <p14:creationId xmlns:p14="http://schemas.microsoft.com/office/powerpoint/2010/main" val="11038424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dirty="0"/>
              <a:t>This</a:t>
            </a:r>
            <a:r>
              <a:rPr lang="en-US" sz="2400" baseline="0" dirty="0"/>
              <a:t> system can, and has, affected both parties.  This is</a:t>
            </a:r>
            <a:r>
              <a:rPr lang="en-US" sz="2400" dirty="0"/>
              <a:t> a non-partisan issue. </a:t>
            </a:r>
          </a:p>
        </p:txBody>
      </p:sp>
    </p:spTree>
    <p:extLst>
      <p:ext uri="{BB962C8B-B14F-4D97-AF65-F5344CB8AC3E}">
        <p14:creationId xmlns:p14="http://schemas.microsoft.com/office/powerpoint/2010/main" val="358815564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How do we abolish the Electoral College?</a:t>
            </a:r>
            <a:r>
              <a:rPr lang="en-US" sz="2400" baseline="0" dirty="0"/>
              <a:t> </a:t>
            </a:r>
            <a:endParaRPr lang="en-US" sz="2400" dirty="0"/>
          </a:p>
          <a:p>
            <a:endParaRPr lang="en-US" sz="2400" dirty="0"/>
          </a:p>
          <a:p>
            <a:r>
              <a:rPr lang="en-US" sz="2400" dirty="0"/>
              <a:t>The League</a:t>
            </a:r>
            <a:r>
              <a:rPr lang="en-US" sz="2400" baseline="0" dirty="0"/>
              <a:t> of Women Voters supports a constitutional amendment that would </a:t>
            </a:r>
            <a:r>
              <a:rPr lang="en-US" sz="2400" dirty="0">
                <a:effectLst/>
                <a:latin typeface="Helvetica Neue"/>
                <a:ea typeface="Helvetica Neue"/>
                <a:cs typeface="Helvetica Neue"/>
                <a:sym typeface="Helvetica Neue"/>
              </a:rPr>
              <a:t>replace the Electoral College with direct election of the President.  </a:t>
            </a:r>
          </a:p>
          <a:p>
            <a:endParaRPr lang="en-US" sz="2400" dirty="0">
              <a:effectLst/>
              <a:latin typeface="Helvetica Neue"/>
              <a:ea typeface="Helvetica Neue"/>
              <a:cs typeface="Helvetica Neue"/>
              <a:sym typeface="Helvetica Neue"/>
            </a:endParaRPr>
          </a:p>
          <a:p>
            <a:r>
              <a:rPr lang="en-US" sz="2400" baseline="0" dirty="0"/>
              <a:t>In theory, it’s quite simple.  Congress passes an amendment and then 38 states need to ratify it.</a:t>
            </a:r>
            <a:endParaRPr lang="en-US" sz="2400" dirty="0">
              <a:effectLst/>
              <a:latin typeface="Helvetica Neue"/>
              <a:ea typeface="Helvetica Neue"/>
              <a:cs typeface="Helvetica Neue"/>
              <a:sym typeface="Helvetica Neue"/>
            </a:endParaRPr>
          </a:p>
          <a:p>
            <a:r>
              <a:rPr lang="en-US" sz="2400" dirty="0">
                <a:effectLst/>
                <a:latin typeface="Helvetica Neue"/>
                <a:ea typeface="Helvetica Neue"/>
                <a:cs typeface="Helvetica Neue"/>
                <a:sym typeface="Helvetica Neue"/>
              </a:rPr>
              <a:t> </a:t>
            </a:r>
          </a:p>
          <a:p>
            <a:endParaRPr lang="en-US" sz="2400" baseline="0" dirty="0">
              <a:effectLst/>
              <a:latin typeface="Helvetica Neue"/>
              <a:sym typeface="Helvetica Neue"/>
            </a:endParaRPr>
          </a:p>
          <a:p>
            <a:endParaRPr lang="en-US" sz="2400" baseline="0" dirty="0">
              <a:effectLst/>
              <a:latin typeface="Helvetica Neue"/>
              <a:sym typeface="Helvetica Neue"/>
            </a:endParaRPr>
          </a:p>
          <a:p>
            <a:endParaRPr lang="en-US" sz="2400" dirty="0"/>
          </a:p>
          <a:p>
            <a:pPr marL="0" marR="0" lvl="1" indent="228600" algn="l" defTabSz="457200" eaLnBrk="1" fontAlgn="auto" latinLnBrk="0" hangingPunct="1">
              <a:lnSpc>
                <a:spcPct val="117999"/>
              </a:lnSpc>
              <a:spcBef>
                <a:spcPts val="0"/>
              </a:spcBef>
              <a:spcAft>
                <a:spcPts val="0"/>
              </a:spcAft>
              <a:buClrTx/>
              <a:buSzTx/>
              <a:buFontTx/>
              <a:buNone/>
              <a:tabLst/>
              <a:defRPr sz="5000"/>
            </a:pPr>
            <a:endParaRPr lang="en-US" i="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8E37570-B339-BC42-A912-53C4D7BD18C9}" type="slidenum">
              <a:rPr lang="en-US" smtClean="0"/>
              <a:pPr/>
              <a:t>58</a:t>
            </a:fld>
            <a:endParaRPr lang="en-US"/>
          </a:p>
        </p:txBody>
      </p:sp>
    </p:spTree>
    <p:extLst>
      <p:ext uri="{BB962C8B-B14F-4D97-AF65-F5344CB8AC3E}">
        <p14:creationId xmlns:p14="http://schemas.microsoft.com/office/powerpoint/2010/main" val="12313704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effectLst/>
                <a:latin typeface="Helvetica Neue"/>
                <a:ea typeface="Helvetica Neue"/>
                <a:cs typeface="Helvetica Neue"/>
                <a:sym typeface="Helvetica Neue"/>
              </a:rPr>
              <a:t>Such</a:t>
            </a:r>
            <a:r>
              <a:rPr lang="en-US" sz="2400" baseline="0" dirty="0">
                <a:effectLst/>
                <a:latin typeface="Helvetica Neue"/>
                <a:ea typeface="Helvetica Neue"/>
                <a:cs typeface="Helvetica Neue"/>
                <a:sym typeface="Helvetica Neue"/>
              </a:rPr>
              <a:t> an amendment has been proposed many times, and the latest was in 2016 by Senator Barbara Boxer of California and by Representative Charles </a:t>
            </a:r>
            <a:r>
              <a:rPr lang="en-US" sz="2400" baseline="0" dirty="0" err="1">
                <a:effectLst/>
                <a:latin typeface="Helvetica Neue"/>
                <a:ea typeface="Helvetica Neue"/>
                <a:cs typeface="Helvetica Neue"/>
                <a:sym typeface="Helvetica Neue"/>
              </a:rPr>
              <a:t>Rangle</a:t>
            </a:r>
            <a:r>
              <a:rPr lang="en-US" sz="2400" baseline="0" dirty="0">
                <a:effectLst/>
                <a:latin typeface="Helvetica Neue"/>
                <a:ea typeface="Helvetica Neue"/>
                <a:cs typeface="Helvetica Neue"/>
                <a:sym typeface="Helvetica Neue"/>
              </a:rPr>
              <a:t> of New York.  The language is very simple, “Proposing an amendment to the Constitution of the United States to abolish the electoral college and to provide for the direct popular election of the President and Vice President of the United States.”</a:t>
            </a:r>
            <a:endParaRPr lang="en-US" sz="2400" dirty="0">
              <a:effectLst/>
              <a:latin typeface="Helvetica Neue"/>
              <a:ea typeface="Helvetica Neue"/>
              <a:cs typeface="Helvetica Neue"/>
              <a:sym typeface="Helvetica Neue"/>
            </a:endParaRPr>
          </a:p>
          <a:p>
            <a:r>
              <a:rPr lang="en-US" sz="2400" dirty="0">
                <a:effectLst/>
                <a:latin typeface="Helvetica Neue"/>
                <a:ea typeface="Helvetica Neue"/>
                <a:cs typeface="Helvetica Neue"/>
                <a:sym typeface="Helvetica Neue"/>
              </a:rPr>
              <a:t> </a:t>
            </a:r>
          </a:p>
          <a:p>
            <a:r>
              <a:rPr lang="en-US" sz="2400" dirty="0">
                <a:effectLst/>
                <a:latin typeface="Helvetica Neue"/>
                <a:ea typeface="Helvetica Neue"/>
                <a:cs typeface="Helvetica Neue"/>
                <a:sym typeface="Helvetica Neue"/>
              </a:rPr>
              <a:t>Each bill had</a:t>
            </a:r>
            <a:r>
              <a:rPr lang="en-US" sz="2400" baseline="0" dirty="0">
                <a:effectLst/>
                <a:latin typeface="Helvetica Neue"/>
                <a:ea typeface="Helvetica Neue"/>
                <a:cs typeface="Helvetica Neue"/>
                <a:sym typeface="Helvetica Neue"/>
              </a:rPr>
              <a:t> only a couple of co-sponsors, and no action was taken.  We need to build a strong, loud, persistent voice of the people, urging our representatives in Congress to introduce and co-sponsor this bill again this year.  We need to build momentum, to make this an issue that Congress can no longer ignore.</a:t>
            </a:r>
          </a:p>
          <a:p>
            <a:endParaRPr lang="en-US" sz="2400" baseline="0" dirty="0">
              <a:effectLst/>
              <a:latin typeface="Helvetica Neue"/>
              <a:ea typeface="Helvetica Neue"/>
              <a:cs typeface="Helvetica Neue"/>
              <a:sym typeface="Helvetica Neue"/>
            </a:endParaRPr>
          </a:p>
          <a:p>
            <a:endParaRPr lang="en-US" sz="2400" dirty="0">
              <a:effectLst/>
              <a:latin typeface="Helvetica Neue"/>
              <a:ea typeface="Helvetica Neue"/>
              <a:cs typeface="Helvetica Neue"/>
              <a:sym typeface="Helvetica Neue"/>
            </a:endParaRPr>
          </a:p>
          <a:p>
            <a:endParaRPr lang="en-US" sz="2400" baseline="0" dirty="0">
              <a:effectLst/>
              <a:latin typeface="Helvetica Neue"/>
              <a:sym typeface="Helvetica Neue"/>
            </a:endParaRPr>
          </a:p>
          <a:p>
            <a:endParaRPr lang="en-US" sz="2400" baseline="0" dirty="0">
              <a:effectLst/>
              <a:latin typeface="Helvetica Neue"/>
              <a:sym typeface="Helvetica Neue"/>
            </a:endParaRPr>
          </a:p>
          <a:p>
            <a:endParaRPr lang="en-US" sz="2400" dirty="0"/>
          </a:p>
          <a:p>
            <a:pPr marL="0" marR="0" lvl="1" indent="228600" algn="l" defTabSz="457200" eaLnBrk="1" fontAlgn="auto" latinLnBrk="0" hangingPunct="1">
              <a:lnSpc>
                <a:spcPct val="117999"/>
              </a:lnSpc>
              <a:spcBef>
                <a:spcPts val="0"/>
              </a:spcBef>
              <a:spcAft>
                <a:spcPts val="0"/>
              </a:spcAft>
              <a:buClrTx/>
              <a:buSzTx/>
              <a:buFontTx/>
              <a:buNone/>
              <a:tabLst/>
              <a:defRPr sz="5000"/>
            </a:pPr>
            <a:endParaRPr lang="en-US" i="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8E37570-B339-BC42-A912-53C4D7BD18C9}" type="slidenum">
              <a:rPr lang="en-US" smtClean="0"/>
              <a:pPr/>
              <a:t>59</a:t>
            </a:fld>
            <a:endParaRPr lang="en-US"/>
          </a:p>
        </p:txBody>
      </p:sp>
    </p:spTree>
    <p:extLst>
      <p:ext uri="{BB962C8B-B14F-4D97-AF65-F5344CB8AC3E}">
        <p14:creationId xmlns:p14="http://schemas.microsoft.com/office/powerpoint/2010/main" val="1231370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200" b="0" i="0" u="none" strike="noStrike" cap="none" spc="0" normalizeH="0" baseline="0" dirty="0">
                <a:ln>
                  <a:noFill/>
                </a:ln>
                <a:solidFill>
                  <a:srgbClr val="000000"/>
                </a:solidFill>
                <a:effectLst/>
                <a:uFillTx/>
                <a:latin typeface="Helvetica Neue"/>
                <a:ea typeface="Helvetica Neue"/>
                <a:cs typeface="Helvetica Neue"/>
                <a:sym typeface="Helvetica Neue"/>
              </a:rPr>
              <a:t>The framers’ most important consideration was that they wanted to limit the potential for corruption</a:t>
            </a:r>
            <a:r>
              <a:rPr kumimoji="0" lang="en-US" sz="2200" b="0" i="0" u="none" strike="noStrike" cap="none" spc="0" normalizeH="0" dirty="0">
                <a:ln>
                  <a:noFill/>
                </a:ln>
                <a:solidFill>
                  <a:srgbClr val="000000"/>
                </a:solidFill>
                <a:effectLst/>
                <a:uFillTx/>
                <a:latin typeface="Helvetica Neue"/>
                <a:ea typeface="Helvetica Neue"/>
                <a:cs typeface="Helvetica Neue"/>
                <a:sym typeface="Helvetica Neue"/>
              </a:rPr>
              <a:t> and concentration of power and to</a:t>
            </a:r>
            <a:r>
              <a:rPr kumimoji="0" lang="en-US" sz="2200" b="0" i="0" u="none" strike="noStrike" cap="none" spc="0" normalizeH="0" baseline="0" dirty="0">
                <a:ln>
                  <a:noFill/>
                </a:ln>
                <a:solidFill>
                  <a:srgbClr val="000000"/>
                </a:solidFill>
                <a:effectLst/>
                <a:uFillTx/>
                <a:latin typeface="Helvetica Neue"/>
                <a:ea typeface="Helvetica Neue"/>
                <a:cs typeface="Helvetica Neue"/>
                <a:sym typeface="Helvetica Neue"/>
              </a:rPr>
              <a:t> maintain ind</a:t>
            </a:r>
            <a:r>
              <a:rPr lang="en-US" sz="2200" b="0" dirty="0"/>
              <a:t>ependence between the executive and legislative branches.  Therefore, they w</a:t>
            </a:r>
            <a:r>
              <a:rPr kumimoji="0" lang="en-US" sz="2200" b="0" i="0" u="none" strike="noStrike" cap="none" spc="0" normalizeH="0" baseline="0" dirty="0">
                <a:ln>
                  <a:noFill/>
                </a:ln>
                <a:solidFill>
                  <a:srgbClr val="000000"/>
                </a:solidFill>
                <a:effectLst/>
                <a:uFillTx/>
                <a:latin typeface="Helvetica Neue"/>
                <a:ea typeface="Helvetica Neue"/>
                <a:cs typeface="Helvetica Neue"/>
                <a:sym typeface="Helvetica Neue"/>
              </a:rPr>
              <a:t>anted a method other</a:t>
            </a:r>
            <a:r>
              <a:rPr kumimoji="0" lang="en-US" sz="2200" b="0" i="0" u="none" strike="noStrike" cap="none" spc="0" normalizeH="0" dirty="0">
                <a:ln>
                  <a:noFill/>
                </a:ln>
                <a:solidFill>
                  <a:srgbClr val="000000"/>
                </a:solidFill>
                <a:effectLst/>
                <a:uFillTx/>
                <a:latin typeface="Helvetica Neue"/>
                <a:ea typeface="Helvetica Neue"/>
                <a:cs typeface="Helvetica Neue"/>
                <a:sym typeface="Helvetica Neue"/>
              </a:rPr>
              <a:t> than having Congress select the president, which</a:t>
            </a:r>
            <a:r>
              <a:rPr kumimoji="0" lang="en-US" sz="2200" b="0" i="0" u="none" strike="noStrike" cap="none" spc="0" normalizeH="0" baseline="0" dirty="0">
                <a:ln>
                  <a:noFill/>
                </a:ln>
                <a:solidFill>
                  <a:srgbClr val="000000"/>
                </a:solidFill>
                <a:effectLst/>
                <a:uFillTx/>
                <a:latin typeface="Helvetica Neue"/>
                <a:ea typeface="Helvetica Neue"/>
                <a:cs typeface="Helvetica Neue"/>
                <a:sym typeface="Helvetica Neue"/>
              </a:rPr>
              <a:t> was the method originally suggested by the delegates.</a:t>
            </a:r>
            <a:r>
              <a:rPr kumimoji="0" lang="en-US" sz="2200" b="0" i="0" u="none" strike="noStrike" cap="none" spc="0" normalizeH="0" dirty="0">
                <a:ln>
                  <a:noFill/>
                </a:ln>
                <a:solidFill>
                  <a:srgbClr val="000000"/>
                </a:solidFill>
                <a:effectLst/>
                <a:uFillTx/>
                <a:latin typeface="Helvetica Neue"/>
                <a:ea typeface="Helvetica Neue"/>
                <a:cs typeface="Helvetica Neue"/>
                <a:sym typeface="Helvetica Neue"/>
              </a:rPr>
              <a:t> </a:t>
            </a:r>
            <a:endParaRPr kumimoji="0" lang="en-US" sz="2200" b="0" i="0" u="none" strike="noStrike" cap="none" spc="0" normalizeH="0" baseline="0" dirty="0">
              <a:ln>
                <a:noFill/>
              </a:ln>
              <a:solidFill>
                <a:srgbClr val="000000"/>
              </a:solidFill>
              <a:effectLst/>
              <a:uFillTx/>
              <a:latin typeface="Helvetica Neue"/>
              <a:ea typeface="Helvetica Neue"/>
              <a:cs typeface="Helvetica Neue"/>
              <a:sym typeface="Helvetica Neue"/>
            </a:endParaRPr>
          </a:p>
          <a:p>
            <a:endParaRPr lang="en-US" dirty="0"/>
          </a:p>
          <a:p>
            <a:endParaRPr lang="en-US" dirty="0"/>
          </a:p>
        </p:txBody>
      </p:sp>
    </p:spTree>
    <p:extLst>
      <p:ext uri="{BB962C8B-B14F-4D97-AF65-F5344CB8AC3E}">
        <p14:creationId xmlns:p14="http://schemas.microsoft.com/office/powerpoint/2010/main" val="18181403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defTabSz="457200" eaLnBrk="1" fontAlgn="auto" latinLnBrk="0" hangingPunct="1">
              <a:lnSpc>
                <a:spcPct val="117999"/>
              </a:lnSpc>
              <a:spcBef>
                <a:spcPts val="0"/>
              </a:spcBef>
              <a:spcAft>
                <a:spcPts val="0"/>
              </a:spcAft>
              <a:buClrTx/>
              <a:buSzTx/>
              <a:buFontTx/>
              <a:buNone/>
              <a:tabLst/>
              <a:defRPr/>
            </a:pPr>
            <a:r>
              <a:rPr lang="en-US" sz="2000" dirty="0">
                <a:effectLst/>
                <a:latin typeface="Helvetica Neue"/>
                <a:ea typeface="Helvetica Neue"/>
                <a:cs typeface="Helvetica Neue"/>
                <a:sym typeface="Helvetica Neue"/>
              </a:rPr>
              <a:t>Now, getting to</a:t>
            </a:r>
            <a:r>
              <a:rPr lang="en-US" sz="2000" baseline="0" dirty="0">
                <a:effectLst/>
                <a:latin typeface="Helvetica Neue"/>
                <a:ea typeface="Helvetica Neue"/>
                <a:cs typeface="Helvetica Neue"/>
                <a:sym typeface="Helvetica Neue"/>
              </a:rPr>
              <a:t> a constitutional amendment will nonetheless take time.  It’s not going to happen this year. The League of Women Voters is currently focusing on what we’re doing today, which is starting discussions about where the Electoral College comes from and how it’s bad for our democracy.  And, perhaps more importantly, we want people to understand that passing a constitutional amendment IS possible and CAN happen.</a:t>
            </a:r>
          </a:p>
          <a:p>
            <a:endParaRPr lang="en-US" dirty="0"/>
          </a:p>
          <a:p>
            <a:r>
              <a:rPr lang="en-US" dirty="0"/>
              <a:t>Photo: </a:t>
            </a:r>
            <a:r>
              <a:rPr lang="en-US" baseline="0" dirty="0"/>
              <a:t> LWV-Wilmette, used with permission.</a:t>
            </a:r>
            <a:endParaRPr lang="en-US" dirty="0"/>
          </a:p>
        </p:txBody>
      </p:sp>
    </p:spTree>
    <p:extLst>
      <p:ext uri="{BB962C8B-B14F-4D97-AF65-F5344CB8AC3E}">
        <p14:creationId xmlns:p14="http://schemas.microsoft.com/office/powerpoint/2010/main" val="13318931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aseline="0" dirty="0">
                <a:effectLst/>
                <a:latin typeface="Helvetica Neue"/>
                <a:ea typeface="Helvetica Neue"/>
                <a:cs typeface="Helvetica Neue"/>
                <a:sym typeface="Helvetica Neue"/>
              </a:rPr>
              <a:t>Many of us probably think that ratifying new amendments is a thing of the past, something for a bygone era of political unity, a quaint anachronism.</a:t>
            </a:r>
          </a:p>
          <a:p>
            <a:endParaRPr lang="en-US" sz="2400" baseline="0" dirty="0">
              <a:effectLst/>
              <a:latin typeface="Helvetica Neue"/>
              <a:ea typeface="Helvetica Neue"/>
              <a:cs typeface="Helvetica Neue"/>
              <a:sym typeface="Helvetica Neue"/>
            </a:endParaRPr>
          </a:p>
          <a:p>
            <a:r>
              <a:rPr lang="en-US" sz="2400" baseline="0" dirty="0">
                <a:effectLst/>
                <a:latin typeface="Helvetica Neue"/>
                <a:ea typeface="Helvetica Neue"/>
                <a:cs typeface="Helvetica Neue"/>
                <a:sym typeface="Helvetica Neue"/>
              </a:rPr>
              <a:t>Here’s a timeline showing the dates that all amendments after the Bill of Rights were ratified.  You can see that our history includes flurries of constitutional activity punctuated by long periods of inactivity.  There was a period of 60 years between the first two clumps, then another gap of 43.  There were 18 years between the amendments of the 1930s and 1950s and ‘60s.  Then a gap of 21.  It’s been 26 years since the last constitutional amendment was passed in 1992. </a:t>
            </a:r>
          </a:p>
          <a:p>
            <a:endParaRPr lang="en-US" sz="2400" baseline="0" dirty="0">
              <a:effectLst/>
              <a:latin typeface="Helvetica Neue"/>
              <a:ea typeface="Helvetica Neue"/>
              <a:cs typeface="Helvetica Neue"/>
              <a:sym typeface="Helvetica Neue"/>
            </a:endParaRPr>
          </a:p>
          <a:p>
            <a:r>
              <a:rPr lang="en-US" sz="2400" baseline="0" dirty="0">
                <a:effectLst/>
                <a:latin typeface="Helvetica Neue"/>
                <a:ea typeface="Helvetica Neue"/>
                <a:cs typeface="Helvetica Neue"/>
                <a:sym typeface="Helvetica Neue"/>
              </a:rPr>
              <a:t>What distinguishes these periods of constitutional activity?  They tended to be periods of great national political activity, where the citizens were feeling that our democracy was in crisis, where the demand for change across our society was persistent and loud.  There was the period after the Civil War, the Progressive Era of the turn of the last century, and the Civil Rights era in the 1950s and ‘60s.</a:t>
            </a:r>
          </a:p>
          <a:p>
            <a:endParaRPr lang="en-US" sz="2400" baseline="0" dirty="0">
              <a:effectLst/>
              <a:latin typeface="Helvetica Neue"/>
              <a:ea typeface="Helvetica Neue"/>
              <a:cs typeface="Helvetica Neue"/>
              <a:sym typeface="Helvetica Neue"/>
            </a:endParaRPr>
          </a:p>
          <a:p>
            <a:r>
              <a:rPr lang="en-US" sz="2400" baseline="0" dirty="0">
                <a:effectLst/>
                <a:latin typeface="Helvetica Neue"/>
                <a:ea typeface="Helvetica Neue"/>
                <a:cs typeface="Helvetica Neue"/>
                <a:sym typeface="Helvetica Neue"/>
              </a:rPr>
              <a:t>We may be in the middle of another period of political activity, of demand for change.  Only time will tell, but the level of activity we are seeing now, and the genuine concerns about the resilience of our democracy, are remarkable.</a:t>
            </a:r>
          </a:p>
          <a:p>
            <a:endParaRPr lang="en-US" sz="2400" baseline="0" dirty="0">
              <a:effectLst/>
              <a:latin typeface="Helvetica Neue"/>
              <a:ea typeface="Helvetica Neue"/>
              <a:cs typeface="Helvetica Neue"/>
              <a:sym typeface="Helvetica Neue"/>
            </a:endParaRPr>
          </a:p>
          <a:p>
            <a:endParaRPr lang="en-US" sz="2400" baseline="0" dirty="0">
              <a:effectLst/>
              <a:latin typeface="Helvetica Neue"/>
              <a:ea typeface="Helvetica Neue"/>
              <a:cs typeface="Helvetica Neue"/>
              <a:sym typeface="Helvetica Neue"/>
            </a:endParaRPr>
          </a:p>
          <a:p>
            <a:endParaRPr lang="en-US" sz="2400" baseline="0" dirty="0">
              <a:effectLst/>
              <a:latin typeface="Helvetica Neue"/>
              <a:ea typeface="Helvetica Neue"/>
              <a:cs typeface="Helvetica Neue"/>
              <a:sym typeface="Helvetica Neue"/>
            </a:endParaRPr>
          </a:p>
          <a:p>
            <a:endParaRPr lang="en-US" sz="2400" baseline="0" dirty="0">
              <a:effectLst/>
              <a:latin typeface="Helvetica Neue"/>
              <a:ea typeface="Helvetica Neue"/>
              <a:cs typeface="Helvetica Neue"/>
              <a:sym typeface="Helvetica Neue"/>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8E37570-B339-BC42-A912-53C4D7BD18C9}" type="slidenum">
              <a:rPr lang="en-US" smtClean="0"/>
              <a:pPr/>
              <a:t>61</a:t>
            </a:fld>
            <a:endParaRPr lang="en-US"/>
          </a:p>
        </p:txBody>
      </p:sp>
    </p:spTree>
    <p:extLst>
      <p:ext uri="{BB962C8B-B14F-4D97-AF65-F5344CB8AC3E}">
        <p14:creationId xmlns:p14="http://schemas.microsoft.com/office/powerpoint/2010/main" val="12313704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2000" baseline="0" dirty="0">
                <a:effectLst/>
                <a:latin typeface="Helvetica Neue"/>
                <a:ea typeface="Helvetica Neue"/>
                <a:cs typeface="Helvetica Neue"/>
                <a:sym typeface="Helvetica Neue"/>
              </a:rPr>
              <a:t>In fact, we may be on the verge of adding a 28</a:t>
            </a:r>
            <a:r>
              <a:rPr lang="en-US" sz="2000" baseline="30000" dirty="0">
                <a:effectLst/>
                <a:latin typeface="Helvetica Neue"/>
                <a:ea typeface="Helvetica Neue"/>
                <a:cs typeface="Helvetica Neue"/>
                <a:sym typeface="Helvetica Neue"/>
              </a:rPr>
              <a:t>th</a:t>
            </a:r>
            <a:r>
              <a:rPr lang="en-US" sz="2000" baseline="0" dirty="0">
                <a:effectLst/>
                <a:latin typeface="Helvetica Neue"/>
                <a:ea typeface="Helvetica Neue"/>
                <a:cs typeface="Helvetica Neue"/>
                <a:sym typeface="Helvetica Neue"/>
              </a:rPr>
              <a:t> Amendment to the Constitution.  The Equal Rights Amendment passed Congress in 1972, and as of two years ago needed only three more states to ratify it in order to become part of our Constitution.  In 2017, Nevada ratified it.  In 2018, Illinois ratified it.  So if one more state ratifies, we will add the 28</a:t>
            </a:r>
            <a:r>
              <a:rPr lang="en-US" sz="2000" baseline="30000" dirty="0">
                <a:effectLst/>
                <a:latin typeface="Helvetica Neue"/>
                <a:ea typeface="Helvetica Neue"/>
                <a:cs typeface="Helvetica Neue"/>
                <a:sym typeface="Helvetica Neue"/>
              </a:rPr>
              <a:t>th</a:t>
            </a:r>
            <a:r>
              <a:rPr lang="en-US" sz="2000" baseline="0" dirty="0">
                <a:effectLst/>
                <a:latin typeface="Helvetica Neue"/>
                <a:ea typeface="Helvetica Neue"/>
                <a:cs typeface="Helvetica Neue"/>
                <a:sym typeface="Helvetica Neue"/>
              </a:rPr>
              <a:t> Amendment to our Constitution.</a:t>
            </a:r>
          </a:p>
          <a:p>
            <a:r>
              <a:rPr lang="en-US" sz="2000" baseline="0" dirty="0">
                <a:effectLst/>
                <a:latin typeface="Helvetica Neue"/>
                <a:ea typeface="Helvetica Neue"/>
                <a:cs typeface="Helvetica Neue"/>
                <a:sym typeface="Helvetica Neue"/>
              </a:rPr>
              <a:t> </a:t>
            </a:r>
          </a:p>
          <a:p>
            <a:r>
              <a:rPr lang="en-US" sz="2000" baseline="0" dirty="0">
                <a:effectLst/>
                <a:latin typeface="Helvetica Neue"/>
                <a:ea typeface="Helvetica Neue"/>
                <a:cs typeface="Helvetica Neue"/>
                <a:sym typeface="Helvetica Neue"/>
              </a:rPr>
              <a:t>Amending the Constitution is not a thing of the past.  It is a thing of right now.  There is a process for doing so, and that process requires the citizenry to make it known to our legislators that we want change.  We do that all the time with legislation.  It’s the same for amendments, we just have to build a stronger consensus and a louder voice.</a:t>
            </a:r>
          </a:p>
          <a:p>
            <a:endParaRPr lang="en-US" sz="2000" dirty="0"/>
          </a:p>
          <a:p>
            <a:r>
              <a:rPr lang="en-US" sz="2000" dirty="0"/>
              <a:t>It is, as always, one step at</a:t>
            </a:r>
            <a:r>
              <a:rPr lang="en-US" sz="2000" baseline="0" dirty="0"/>
              <a:t> a time.</a:t>
            </a:r>
            <a:endParaRPr lang="en-US" sz="2000" baseline="0" dirty="0">
              <a:effectLst/>
              <a:latin typeface="Helvetica Neue"/>
              <a:ea typeface="Helvetica Neue"/>
              <a:cs typeface="Helvetica Neue"/>
              <a:sym typeface="Helvetica Neue"/>
            </a:endParaRPr>
          </a:p>
          <a:p>
            <a:endParaRPr lang="en-US" dirty="0"/>
          </a:p>
        </p:txBody>
      </p:sp>
    </p:spTree>
    <p:extLst>
      <p:ext uri="{BB962C8B-B14F-4D97-AF65-F5344CB8AC3E}">
        <p14:creationId xmlns:p14="http://schemas.microsoft.com/office/powerpoint/2010/main" val="393740782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baseline="0" dirty="0">
                <a:effectLst/>
                <a:latin typeface="Helvetica Neue"/>
                <a:ea typeface="Helvetica Neue"/>
                <a:cs typeface="Helvetica Neue"/>
                <a:sym typeface="Helvetica Neue"/>
              </a:rPr>
              <a:t>Because of the long timeframe expected for an amendment to pass and be ratified, the League also supports an interim measure that would effectively nullify the electoral college and result in the election of the president by the popular vote, while we continue working on a long-term constitutional amendment.  </a:t>
            </a:r>
          </a:p>
          <a:p>
            <a:endParaRPr lang="en-US" sz="2400" b="0" i="0" dirty="0">
              <a:effectLst/>
              <a:latin typeface="Helvetica Neue"/>
              <a:ea typeface="Helvetica Neue"/>
              <a:cs typeface="Helvetica Neue"/>
              <a:sym typeface="Helvetica Neue"/>
            </a:endParaRPr>
          </a:p>
          <a:p>
            <a:r>
              <a:rPr lang="en-US" sz="2400" b="0" i="0" dirty="0">
                <a:effectLst/>
                <a:latin typeface="Helvetica Neue"/>
                <a:ea typeface="Helvetica Neue"/>
                <a:cs typeface="Helvetica Neue"/>
                <a:sym typeface="Helvetica Neue"/>
              </a:rPr>
              <a:t>This measure</a:t>
            </a:r>
            <a:r>
              <a:rPr lang="en-US" sz="2400" b="0" i="0" baseline="0" dirty="0">
                <a:effectLst/>
                <a:latin typeface="Helvetica Neue"/>
                <a:ea typeface="Helvetica Neue"/>
                <a:cs typeface="Helvetica Neue"/>
                <a:sym typeface="Helvetica Neue"/>
              </a:rPr>
              <a:t> is called the</a:t>
            </a:r>
            <a:r>
              <a:rPr lang="en-US" sz="2400" b="0" i="0" dirty="0">
                <a:effectLst/>
                <a:latin typeface="Helvetica Neue"/>
                <a:ea typeface="Helvetica Neue"/>
                <a:cs typeface="Helvetica Neue"/>
                <a:sym typeface="Helvetica Neue"/>
              </a:rPr>
              <a:t> National Popular Vote Interstate Compact,</a:t>
            </a:r>
            <a:r>
              <a:rPr lang="en-US" sz="2400" b="0" i="0" baseline="0" dirty="0">
                <a:effectLst/>
                <a:latin typeface="Helvetica Neue"/>
                <a:ea typeface="Helvetica Neue"/>
                <a:cs typeface="Helvetica Neue"/>
                <a:sym typeface="Helvetica Neue"/>
              </a:rPr>
              <a:t> and it</a:t>
            </a:r>
            <a:r>
              <a:rPr lang="en-US" sz="2400" b="0" i="0" dirty="0">
                <a:effectLst/>
                <a:latin typeface="Helvetica Neue"/>
                <a:ea typeface="Helvetica Neue"/>
                <a:cs typeface="Helvetica Neue"/>
                <a:sym typeface="Helvetica Neue"/>
              </a:rPr>
              <a:t> would guarantee the Presidency to the candidate who receives the most popular votes in all 50 states and the District of Columbia combined.  It pledges a state’s electoral votes to the candidate who wins</a:t>
            </a:r>
            <a:r>
              <a:rPr lang="en-US" sz="2400" b="0" i="0" baseline="0" dirty="0">
                <a:effectLst/>
                <a:latin typeface="Helvetica Neue"/>
                <a:ea typeface="Helvetica Neue"/>
                <a:cs typeface="Helvetica Neue"/>
                <a:sym typeface="Helvetica Neue"/>
              </a:rPr>
              <a:t> the national popular vote, and it </a:t>
            </a:r>
            <a:r>
              <a:rPr lang="en-US" sz="2400" b="0" i="0" dirty="0">
                <a:effectLst/>
                <a:latin typeface="Helvetica Neue"/>
                <a:ea typeface="Helvetica Neue"/>
                <a:cs typeface="Helvetica Neue"/>
                <a:sym typeface="Helvetica Neue"/>
              </a:rPr>
              <a:t>would not take effect until enacted by states possessing a majority of the electoral votes — 270 votes. </a:t>
            </a:r>
            <a:endParaRPr lang="en-US" sz="2200" b="0" i="0" dirty="0">
              <a:effectLst/>
              <a:latin typeface="Helvetica Neue"/>
              <a:ea typeface="Helvetica Neue"/>
              <a:cs typeface="Helvetica Neue"/>
              <a:sym typeface="Helvetica Neue"/>
            </a:endParaRPr>
          </a:p>
          <a:p>
            <a:endParaRPr lang="en-US" sz="2200" b="0" i="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400" b="0" i="0" dirty="0">
                <a:effectLst/>
                <a:latin typeface="Helvetica Neue"/>
                <a:ea typeface="Helvetica Neue"/>
                <a:cs typeface="Helvetica Neue"/>
                <a:sym typeface="Helvetica Neue"/>
              </a:rPr>
              <a:t>The National Popular Vote Interstate</a:t>
            </a:r>
            <a:r>
              <a:rPr lang="en-US" sz="2400" b="0" i="0" baseline="0" dirty="0">
                <a:effectLst/>
                <a:latin typeface="Helvetica Neue"/>
                <a:ea typeface="Helvetica Neue"/>
                <a:cs typeface="Helvetica Neue"/>
                <a:sym typeface="Helvetica Neue"/>
              </a:rPr>
              <a:t> </a:t>
            </a:r>
            <a:r>
              <a:rPr lang="en-US" sz="2400" b="0" i="0" dirty="0">
                <a:effectLst/>
                <a:latin typeface="Helvetica Neue"/>
                <a:ea typeface="Helvetica Neue"/>
                <a:cs typeface="Helvetica Neue"/>
                <a:sym typeface="Helvetica Neue"/>
              </a:rPr>
              <a:t>Compact has been enacted into law in 12 states with 172 electoral votes.</a:t>
            </a:r>
            <a:r>
              <a:rPr lang="en-US" sz="2400" b="0" i="0" baseline="0" dirty="0">
                <a:effectLst/>
                <a:latin typeface="Helvetica Neue"/>
                <a:ea typeface="Helvetica Neue"/>
                <a:cs typeface="Helvetica Neue"/>
                <a:sym typeface="Helvetica Neue"/>
              </a:rPr>
              <a:t> </a:t>
            </a:r>
            <a:r>
              <a:rPr lang="en-US" sz="2400" b="0" i="0" dirty="0">
                <a:effectLst/>
                <a:latin typeface="Helvetica Neue"/>
                <a:ea typeface="Helvetica Neue"/>
                <a:cs typeface="Helvetica Neue"/>
                <a:sym typeface="Helvetica Neue"/>
              </a:rPr>
              <a:t>The compact will take effect when enacted by states with 98 more electoral votes. </a:t>
            </a:r>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400" b="0" i="0" dirty="0">
                <a:effectLst/>
                <a:latin typeface="Helvetica Neue"/>
                <a:ea typeface="Helvetica Neue"/>
                <a:cs typeface="Helvetica Neue"/>
                <a:sym typeface="Helvetica Neue"/>
              </a:rPr>
              <a:t>This</a:t>
            </a:r>
            <a:r>
              <a:rPr lang="en-US" sz="2400" b="0" i="0" baseline="0" dirty="0">
                <a:effectLst/>
                <a:latin typeface="Helvetica Neue"/>
                <a:ea typeface="Helvetica Neue"/>
                <a:cs typeface="Helvetica Neue"/>
                <a:sym typeface="Helvetica Neue"/>
              </a:rPr>
              <a:t> is a non-partisan issue that has been passed by </a:t>
            </a:r>
            <a:r>
              <a:rPr lang="en-US" sz="2400" b="0" i="0" dirty="0">
                <a:effectLst/>
                <a:latin typeface="Helvetica Neue"/>
                <a:ea typeface="Helvetica Neue"/>
                <a:cs typeface="Helvetica Neue"/>
                <a:sym typeface="Helvetica Neue"/>
              </a:rPr>
              <a:t>strong majorities</a:t>
            </a:r>
            <a:r>
              <a:rPr lang="en-US" sz="2400" b="0" i="0" baseline="0" dirty="0">
                <a:effectLst/>
                <a:latin typeface="Helvetica Neue"/>
                <a:ea typeface="Helvetica Neue"/>
                <a:cs typeface="Helvetica Neue"/>
                <a:sym typeface="Helvetica Neue"/>
              </a:rPr>
              <a:t> in both</a:t>
            </a:r>
            <a:r>
              <a:rPr lang="en-US" sz="2400" b="0" i="0" dirty="0">
                <a:effectLst/>
                <a:latin typeface="Helvetica Neue"/>
                <a:ea typeface="Helvetica Neue"/>
                <a:cs typeface="Helvetica Neue"/>
                <a:sym typeface="Helvetica Neue"/>
              </a:rPr>
              <a:t> Republican-controlled and Democrat-controlled state houses and senates.</a:t>
            </a:r>
            <a:r>
              <a:rPr lang="en-US" sz="2400" b="0" i="0" baseline="0" dirty="0">
                <a:effectLst/>
                <a:latin typeface="Helvetica Neue"/>
                <a:ea typeface="Helvetica Neue"/>
                <a:cs typeface="Helvetica Neue"/>
                <a:sym typeface="Helvetica Neue"/>
              </a:rPr>
              <a:t> </a:t>
            </a:r>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a:effectLst/>
              <a:latin typeface="Helvetica Neue"/>
              <a:ea typeface="Helvetica Neue"/>
              <a:cs typeface="Helvetica Neue"/>
              <a:sym typeface="Helvetica Neue"/>
            </a:endParaRPr>
          </a:p>
          <a:p>
            <a:r>
              <a:rPr lang="en-US" sz="2400" dirty="0"/>
              <a:t>[As of August 2018:</a:t>
            </a:r>
          </a:p>
          <a:p>
            <a:r>
              <a:rPr lang="en-US" sz="2400" dirty="0"/>
              <a:t>Enacted in: CA, DC, HI, IL, MA, MD, NJ, NY, RI, VT, WA, CT</a:t>
            </a:r>
          </a:p>
          <a:p>
            <a:r>
              <a:rPr lang="en-US" sz="2400" dirty="0"/>
              <a:t>Passed at least one house in:  AR, AZ, CO, DE, ME, MI, NC, NM, NV, OK, OR</a:t>
            </a:r>
          </a:p>
          <a:p>
            <a:r>
              <a:rPr lang="en-US" sz="2400" dirty="0"/>
              <a:t>Approved by committee votes in: GA, MO]</a:t>
            </a:r>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en-US" sz="2400" b="0" i="0" dirty="0">
              <a:effectLst/>
              <a:latin typeface="Helvetica Neue"/>
              <a:ea typeface="Helvetica Neue"/>
              <a:cs typeface="Helvetica Neue"/>
              <a:sym typeface="Helvetica Neue"/>
            </a:endParaRPr>
          </a:p>
          <a:p>
            <a:endParaRPr lang="en-US" sz="2400" b="0" i="0" dirty="0">
              <a:effectLst/>
              <a:latin typeface="Helvetica Neue"/>
              <a:ea typeface="Helvetica Neue"/>
              <a:cs typeface="Helvetica Neue"/>
              <a:sym typeface="Helvetica Neue"/>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8E37570-B339-BC42-A912-53C4D7BD18C9}" type="slidenum">
              <a:rPr lang="en-US" smtClean="0"/>
              <a:pPr/>
              <a:t>63</a:t>
            </a:fld>
            <a:endParaRPr lang="en-US"/>
          </a:p>
        </p:txBody>
      </p:sp>
    </p:spTree>
    <p:extLst>
      <p:ext uri="{BB962C8B-B14F-4D97-AF65-F5344CB8AC3E}">
        <p14:creationId xmlns:p14="http://schemas.microsoft.com/office/powerpoint/2010/main" val="123137040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dirty="0">
                <a:effectLst/>
                <a:latin typeface="Helvetica Neue"/>
                <a:ea typeface="Helvetica Neue"/>
                <a:cs typeface="Helvetica Neue"/>
                <a:sym typeface="Helvetica Neue"/>
              </a:rPr>
              <a:t>One reform which the League specifically rejects is the voting by electors based on proportional representation in lieu of the present “winner-takes-all” method.  The</a:t>
            </a:r>
            <a:r>
              <a:rPr lang="en-US" sz="2400" baseline="0" dirty="0">
                <a:effectLst/>
                <a:latin typeface="Helvetica Neue"/>
                <a:ea typeface="Helvetica Neue"/>
                <a:cs typeface="Helvetica Neue"/>
                <a:sym typeface="Helvetica Neue"/>
              </a:rPr>
              <a:t> Constitution says that s</a:t>
            </a:r>
            <a:r>
              <a:rPr lang="en-US" sz="2400" dirty="0">
                <a:effectLst/>
                <a:latin typeface="Helvetica Neue"/>
                <a:ea typeface="Helvetica Neue"/>
                <a:cs typeface="Helvetica Neue"/>
                <a:sym typeface="Helvetica Neue"/>
              </a:rPr>
              <a:t>tates are free to assign their</a:t>
            </a:r>
            <a:r>
              <a:rPr lang="en-US" sz="2400" baseline="0" dirty="0">
                <a:effectLst/>
                <a:latin typeface="Helvetica Neue"/>
                <a:ea typeface="Helvetica Neue"/>
                <a:cs typeface="Helvetica Neue"/>
                <a:sym typeface="Helvetica Neue"/>
              </a:rPr>
              <a:t> electors however they see fit, and “winner take all” is not the only option. Currently, Maine and Nebraska assign their electors proportionate to each candidate’s vote percentage in the state</a:t>
            </a:r>
            <a:r>
              <a:rPr lang="en-US" sz="2400" dirty="0">
                <a:effectLst/>
                <a:latin typeface="Helvetica Neue"/>
                <a:ea typeface="Helvetica Neue"/>
                <a:cs typeface="Helvetica Neue"/>
                <a:sym typeface="Helvetica Neue"/>
              </a:rPr>
              <a:t>. So for example, if</a:t>
            </a:r>
            <a:r>
              <a:rPr lang="en-US" sz="2400" baseline="0" dirty="0">
                <a:effectLst/>
                <a:latin typeface="Helvetica Neue"/>
                <a:ea typeface="Helvetica Neue"/>
                <a:cs typeface="Helvetica Neue"/>
                <a:sym typeface="Helvetica Neue"/>
              </a:rPr>
              <a:t> 40% of Nebraska voters chose Candidate A, that candidate would get 2 of Nebraska’s 5 electoral votes. </a:t>
            </a:r>
            <a:endParaRPr lang="en-US" sz="2400" dirty="0"/>
          </a:p>
          <a:p>
            <a:pPr marL="0" marR="0" lvl="1" indent="228600" algn="l" defTabSz="457200" eaLnBrk="1" fontAlgn="auto" latinLnBrk="0" hangingPunct="1">
              <a:lnSpc>
                <a:spcPct val="117999"/>
              </a:lnSpc>
              <a:spcBef>
                <a:spcPts val="0"/>
              </a:spcBef>
              <a:spcAft>
                <a:spcPts val="0"/>
              </a:spcAft>
              <a:buClrTx/>
              <a:buSzTx/>
              <a:buFontTx/>
              <a:buNone/>
              <a:tabLst/>
              <a:defRPr sz="5000"/>
            </a:pPr>
            <a:endParaRPr lang="en-US" i="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8E37570-B339-BC42-A912-53C4D7BD18C9}" type="slidenum">
              <a:rPr lang="en-US" smtClean="0"/>
              <a:pPr/>
              <a:t>64</a:t>
            </a:fld>
            <a:endParaRPr lang="en-US"/>
          </a:p>
        </p:txBody>
      </p:sp>
    </p:spTree>
    <p:extLst>
      <p:ext uri="{BB962C8B-B14F-4D97-AF65-F5344CB8AC3E}">
        <p14:creationId xmlns:p14="http://schemas.microsoft.com/office/powerpoint/2010/main" val="12313704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dirty="0">
                <a:effectLst/>
                <a:latin typeface="Helvetica Neue"/>
                <a:ea typeface="Helvetica Neue"/>
                <a:cs typeface="Helvetica Neue"/>
                <a:sym typeface="Helvetica Neue"/>
              </a:rPr>
              <a:t>The problem</a:t>
            </a:r>
            <a:r>
              <a:rPr lang="en-US" sz="2400" baseline="0" dirty="0">
                <a:effectLst/>
                <a:latin typeface="Helvetica Neue"/>
                <a:ea typeface="Helvetica Neue"/>
                <a:cs typeface="Helvetica Neue"/>
                <a:sym typeface="Helvetica Neue"/>
              </a:rPr>
              <a:t> with this system is that, if it were adopted by every state, it’s fairly likely that no candidate </a:t>
            </a:r>
            <a:r>
              <a:rPr lang="en-US" sz="2400" dirty="0">
                <a:effectLst/>
                <a:latin typeface="Helvetica Neue"/>
                <a:ea typeface="Helvetica Neue"/>
                <a:cs typeface="Helvetica Neue"/>
                <a:sym typeface="Helvetica Neue"/>
              </a:rPr>
              <a:t>would receive the 270 electoral vote majority needed to win. This, according to the Constitution, would send the election of the President to the House of Representatives, where each state, regardless of population, would receive only one vote.  This</a:t>
            </a:r>
            <a:r>
              <a:rPr lang="en-US" sz="2400" baseline="0" dirty="0">
                <a:effectLst/>
                <a:latin typeface="Helvetica Neue"/>
                <a:ea typeface="Helvetica Neue"/>
                <a:cs typeface="Helvetica Neue"/>
                <a:sym typeface="Helvetica Neue"/>
              </a:rPr>
              <a:t> would further remove the election of the </a:t>
            </a:r>
            <a:r>
              <a:rPr lang="en-US" sz="2400" dirty="0">
                <a:effectLst/>
                <a:latin typeface="Helvetica Neue"/>
                <a:ea typeface="Helvetica Neue"/>
                <a:cs typeface="Helvetica Neue"/>
                <a:sym typeface="Helvetica Neue"/>
              </a:rPr>
              <a:t>President from the will of the people and would be in direct</a:t>
            </a:r>
            <a:r>
              <a:rPr lang="en-US" sz="2400" baseline="0" dirty="0">
                <a:effectLst/>
                <a:latin typeface="Helvetica Neue"/>
                <a:ea typeface="Helvetica Neue"/>
                <a:cs typeface="Helvetica Neue"/>
                <a:sym typeface="Helvetica Neue"/>
              </a:rPr>
              <a:t> contrast to the intent of the framers of the Constitution.</a:t>
            </a:r>
            <a:r>
              <a:rPr lang="en-US" sz="2400" dirty="0">
                <a:effectLst/>
                <a:latin typeface="Helvetica Neue"/>
                <a:ea typeface="Helvetica Neue"/>
                <a:cs typeface="Helvetica Neue"/>
                <a:sym typeface="Helvetica Neue"/>
              </a:rPr>
              <a:t> </a:t>
            </a:r>
          </a:p>
          <a:p>
            <a:pPr marL="0" marR="0" indent="0" defTabSz="457200" eaLnBrk="1" fontAlgn="auto" latinLnBrk="0" hangingPunct="1">
              <a:lnSpc>
                <a:spcPct val="117999"/>
              </a:lnSpc>
              <a:spcBef>
                <a:spcPts val="0"/>
              </a:spcBef>
              <a:spcAft>
                <a:spcPts val="0"/>
              </a:spcAft>
              <a:buClrTx/>
              <a:buSzTx/>
              <a:buFontTx/>
              <a:buNone/>
              <a:tabLst/>
              <a:defRPr/>
            </a:pPr>
            <a:endParaRPr lang="en-US" sz="2400" i="0" dirty="0">
              <a:effectLst/>
              <a:latin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en-US" sz="2400" i="0" dirty="0">
              <a:effectLst/>
              <a:latin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en-US" sz="2400" i="0" dirty="0">
              <a:effectLst/>
              <a:latin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i="0" dirty="0"/>
              <a:t>[Photo b</a:t>
            </a:r>
            <a:r>
              <a:rPr lang="en-US" i="0" baseline="0" dirty="0"/>
              <a:t>y Lawrence Jackson (whitehouse.gov) [Public domain], via Wikimedia Commons]</a:t>
            </a:r>
          </a:p>
          <a:p>
            <a:pPr marL="0" marR="0" indent="0" defTabSz="457200" eaLnBrk="1" fontAlgn="auto" latinLnBrk="0" hangingPunct="1">
              <a:lnSpc>
                <a:spcPct val="117999"/>
              </a:lnSpc>
              <a:spcBef>
                <a:spcPts val="0"/>
              </a:spcBef>
              <a:spcAft>
                <a:spcPts val="0"/>
              </a:spcAft>
              <a:buClrTx/>
              <a:buSzTx/>
              <a:buFontTx/>
              <a:buNone/>
              <a:tabLst/>
              <a:defRPr/>
            </a:pPr>
            <a:endParaRPr lang="en-US" i="0"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8E37570-B339-BC42-A912-53C4D7BD18C9}" type="slidenum">
              <a:rPr lang="en-US" smtClean="0"/>
              <a:pPr/>
              <a:t>65</a:t>
            </a:fld>
            <a:endParaRPr lang="en-US"/>
          </a:p>
        </p:txBody>
      </p:sp>
    </p:spTree>
    <p:extLst>
      <p:ext uri="{BB962C8B-B14F-4D97-AF65-F5344CB8AC3E}">
        <p14:creationId xmlns:p14="http://schemas.microsoft.com/office/powerpoint/2010/main" val="12313704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dirty="0">
                <a:effectLst/>
                <a:latin typeface="Helvetica Neue"/>
                <a:ea typeface="Helvetica Neue"/>
                <a:cs typeface="Helvetica Neue"/>
                <a:sym typeface="Helvetica Neue"/>
              </a:rPr>
              <a:t>You’re probably scratching your head trying to figure out why this system would make it unlikely</a:t>
            </a:r>
            <a:r>
              <a:rPr lang="en-US" sz="2400" baseline="0" dirty="0">
                <a:effectLst/>
                <a:latin typeface="Helvetica Neue"/>
                <a:ea typeface="Helvetica Neue"/>
                <a:cs typeface="Helvetica Neue"/>
                <a:sym typeface="Helvetica Neue"/>
              </a:rPr>
              <a:t> that a candidate would receive 270 electoral votes.  The </a:t>
            </a:r>
            <a:r>
              <a:rPr lang="en-US" sz="2400" dirty="0">
                <a:effectLst/>
                <a:latin typeface="Helvetica Neue"/>
                <a:ea typeface="Helvetica Neue"/>
                <a:cs typeface="Helvetica Neue"/>
                <a:sym typeface="Helvetica Neue"/>
              </a:rPr>
              <a:t>reason</a:t>
            </a:r>
            <a:r>
              <a:rPr lang="en-US" sz="2400" baseline="0" dirty="0">
                <a:effectLst/>
                <a:latin typeface="Helvetica Neue"/>
                <a:ea typeface="Helvetica Neue"/>
                <a:cs typeface="Helvetica Neue"/>
                <a:sym typeface="Helvetica Neue"/>
              </a:rPr>
              <a:t> is that we always have more than just two parties running for president – there are third parties, fourth parties, and beyond.  In the 2016 election, votes were actually cast for 31 different candidates, plus a “none of the above” in a few states. </a:t>
            </a:r>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a:effectLst/>
              <a:latin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a:effectLst/>
              <a:latin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400" dirty="0"/>
              <a:t>Image</a:t>
            </a:r>
            <a:r>
              <a:rPr lang="en-US" sz="2400" baseline="0" dirty="0"/>
              <a:t> sources:</a:t>
            </a:r>
            <a:endParaRPr lang="en-US" sz="2400" dirty="0"/>
          </a:p>
          <a:p>
            <a:pPr marL="0" marR="0" indent="0" defTabSz="457200" eaLnBrk="1" fontAlgn="auto" latinLnBrk="0" hangingPunct="1">
              <a:lnSpc>
                <a:spcPct val="117999"/>
              </a:lnSpc>
              <a:spcBef>
                <a:spcPts val="0"/>
              </a:spcBef>
              <a:spcAft>
                <a:spcPts val="0"/>
              </a:spcAft>
              <a:buClrTx/>
              <a:buSzTx/>
              <a:buFontTx/>
              <a:buNone/>
              <a:tabLst/>
              <a:defRPr/>
            </a:pPr>
            <a:r>
              <a:rPr lang="en-US" sz="2400" dirty="0"/>
              <a:t>Ross Perot - Public Domain, https://commons.wikimedia.org/w/index.php?curid=50758073</a:t>
            </a:r>
          </a:p>
          <a:p>
            <a:pPr marL="0" marR="0" indent="0" defTabSz="457200" eaLnBrk="1" fontAlgn="auto" latinLnBrk="0" hangingPunct="1">
              <a:lnSpc>
                <a:spcPct val="117999"/>
              </a:lnSpc>
              <a:spcBef>
                <a:spcPts val="0"/>
              </a:spcBef>
              <a:spcAft>
                <a:spcPts val="0"/>
              </a:spcAft>
              <a:buClrTx/>
              <a:buSzTx/>
              <a:buFontTx/>
              <a:buNone/>
              <a:tabLst/>
              <a:defRPr/>
            </a:pPr>
            <a:r>
              <a:rPr lang="en-US" sz="2400" dirty="0"/>
              <a:t>Ralph Nader – commons.wikimedia.org</a:t>
            </a:r>
          </a:p>
          <a:p>
            <a:pPr marL="0" marR="0" indent="0" defTabSz="457200" eaLnBrk="1" fontAlgn="auto" latinLnBrk="0" hangingPunct="1">
              <a:lnSpc>
                <a:spcPct val="117999"/>
              </a:lnSpc>
              <a:spcBef>
                <a:spcPts val="0"/>
              </a:spcBef>
              <a:spcAft>
                <a:spcPts val="0"/>
              </a:spcAft>
              <a:buClrTx/>
              <a:buSzTx/>
              <a:buFontTx/>
              <a:buNone/>
              <a:tabLst/>
              <a:defRPr/>
            </a:pPr>
            <a:r>
              <a:rPr lang="en-US" sz="2400" dirty="0"/>
              <a:t>Jill Stein - Jill Stein presidential campaign, 2012, Public Domain, https://commons.wikimedia.org/w/index.php?curid=61607789</a:t>
            </a:r>
          </a:p>
          <a:p>
            <a:pPr marL="0" marR="0" indent="0" defTabSz="457200" eaLnBrk="1" fontAlgn="auto" latinLnBrk="0" hangingPunct="1">
              <a:lnSpc>
                <a:spcPct val="117999"/>
              </a:lnSpc>
              <a:spcBef>
                <a:spcPts val="0"/>
              </a:spcBef>
              <a:spcAft>
                <a:spcPts val="0"/>
              </a:spcAft>
              <a:buClrTx/>
              <a:buSzTx/>
              <a:buFontTx/>
              <a:buNone/>
              <a:tabLst/>
              <a:defRPr/>
            </a:pPr>
            <a:r>
              <a:rPr lang="en-US" sz="2400" dirty="0"/>
              <a:t>John Anderson. - http://www.uspresidentialhistory.com/?page_id=17127, Public Domain, https://commons.wikimedia.org/w/index.php?curid=61901007</a:t>
            </a:r>
          </a:p>
          <a:p>
            <a:pPr marL="0" marR="0" indent="0" defTabSz="457200" eaLnBrk="1" fontAlgn="auto" latinLnBrk="0" hangingPunct="1">
              <a:lnSpc>
                <a:spcPct val="117999"/>
              </a:lnSpc>
              <a:spcBef>
                <a:spcPts val="0"/>
              </a:spcBef>
              <a:spcAft>
                <a:spcPts val="0"/>
              </a:spcAft>
              <a:buClrTx/>
              <a:buSzTx/>
              <a:buFontTx/>
              <a:buNone/>
              <a:tabLst/>
              <a:defRPr/>
            </a:pPr>
            <a:r>
              <a:rPr lang="en-US" sz="2400" dirty="0"/>
              <a:t>Gary Johnson for President - https://www.johnsonweld.com, Public Domain, https://commons.wikimedia.org/w/index.php?curid=50770267</a:t>
            </a:r>
          </a:p>
          <a:p>
            <a:pPr marL="0" marR="0" indent="0" defTabSz="457200" eaLnBrk="1" fontAlgn="auto" latinLnBrk="0" hangingPunct="1">
              <a:lnSpc>
                <a:spcPct val="117999"/>
              </a:lnSpc>
              <a:spcBef>
                <a:spcPts val="0"/>
              </a:spcBef>
              <a:spcAft>
                <a:spcPts val="0"/>
              </a:spcAft>
              <a:buClrTx/>
              <a:buSzTx/>
              <a:buFontTx/>
              <a:buNone/>
              <a:tabLst/>
              <a:defRPr/>
            </a:pPr>
            <a:endParaRPr lang="en-US" sz="2400" dirty="0"/>
          </a:p>
          <a:p>
            <a:pPr marL="0" marR="0" indent="0" defTabSz="457200" eaLnBrk="1" fontAlgn="auto" latinLnBrk="0" hangingPunct="1">
              <a:lnSpc>
                <a:spcPct val="117999"/>
              </a:lnSpc>
              <a:spcBef>
                <a:spcPts val="0"/>
              </a:spcBef>
              <a:spcAft>
                <a:spcPts val="0"/>
              </a:spcAft>
              <a:buClrTx/>
              <a:buSzTx/>
              <a:buFontTx/>
              <a:buNone/>
              <a:tabLst/>
              <a:defRPr/>
            </a:pPr>
            <a:endParaRPr lang="en-US" sz="2400" dirty="0"/>
          </a:p>
        </p:txBody>
      </p:sp>
    </p:spTree>
    <p:extLst>
      <p:ext uri="{BB962C8B-B14F-4D97-AF65-F5344CB8AC3E}">
        <p14:creationId xmlns:p14="http://schemas.microsoft.com/office/powerpoint/2010/main" val="16847338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baseline="0" dirty="0">
                <a:effectLst/>
                <a:latin typeface="Helvetica Neue"/>
                <a:ea typeface="Helvetica Neue"/>
                <a:cs typeface="Helvetica Neue"/>
                <a:sym typeface="Helvetica Neue"/>
              </a:rPr>
              <a:t>Let’s run through a quick example with the 2016 election.</a:t>
            </a:r>
            <a:endParaRPr lang="en-US" sz="240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endParaRPr lang="en-US" sz="240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400" dirty="0">
                <a:effectLst/>
                <a:latin typeface="Helvetica Neue"/>
                <a:ea typeface="Helvetica Neue"/>
                <a:cs typeface="Helvetica Neue"/>
                <a:sym typeface="Helvetica Neue"/>
              </a:rPr>
              <a:t>Here you can see that Arizona has 11 electoral</a:t>
            </a:r>
            <a:r>
              <a:rPr lang="en-US" sz="2400" baseline="0" dirty="0">
                <a:effectLst/>
                <a:latin typeface="Helvetica Neue"/>
                <a:ea typeface="Helvetica Neue"/>
                <a:cs typeface="Helvetica Neue"/>
                <a:sym typeface="Helvetica Neue"/>
              </a:rPr>
              <a:t> votes.  45% of voters chose Clinton, 50% chose Trump, and 5% chose another candidates.  If we allot the electoral votes proportionately, rather than winner-take-all, we get 5 votes for Clinton, 5-and-a-half for Trump, and one-half for the others.</a:t>
            </a:r>
            <a:endParaRPr lang="en-US" sz="24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6847338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dirty="0">
                <a:effectLst/>
                <a:latin typeface="Helvetica Neue"/>
                <a:ea typeface="Helvetica Neue"/>
                <a:cs typeface="Helvetica Neue"/>
                <a:sym typeface="Helvetica Neue"/>
              </a:rPr>
              <a:t>Here’s Colorado, with 9 electoral votes,</a:t>
            </a:r>
            <a:r>
              <a:rPr lang="en-US" sz="2400" baseline="0" dirty="0">
                <a:effectLst/>
                <a:latin typeface="Helvetica Neue"/>
                <a:ea typeface="Helvetica Neue"/>
                <a:cs typeface="Helvetica Neue"/>
                <a:sym typeface="Helvetica Neue"/>
              </a:rPr>
              <a:t> 47% for Clinton, 44% for Trump, and 9% for other.  And you can see how their electoral votes get apportioned accordingly.</a:t>
            </a:r>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a:effectLst/>
              <a:latin typeface="Helvetica Neue"/>
              <a:ea typeface="Helvetica Neue"/>
              <a:cs typeface="Helvetica Neue"/>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400" baseline="0" dirty="0">
                <a:effectLst/>
                <a:latin typeface="Helvetica Neue"/>
                <a:ea typeface="Helvetica Neue"/>
                <a:cs typeface="Helvetica Neue"/>
                <a:sym typeface="Helvetica Neue"/>
              </a:rPr>
              <a:t>You can start to see what’s happening here, as the other candidates are taking just a little bit away from the total electoral votes in each state, until we finally get to the total….</a:t>
            </a:r>
            <a:endParaRPr lang="en-US" sz="24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6847338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dirty="0"/>
              <a:t>And we see that neither candidate has reached 270 votes.  So the</a:t>
            </a:r>
            <a:r>
              <a:rPr lang="en-US" sz="2400" baseline="0" dirty="0"/>
              <a:t> 2016 election would have gone to the House of Representatives to elect the president had we used a proportional means of allotting the electoral votes.</a:t>
            </a:r>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a:p>
          <a:p>
            <a:pPr marL="0" marR="0" indent="0" defTabSz="457200" eaLnBrk="1" fontAlgn="auto" latinLnBrk="0" hangingPunct="1">
              <a:lnSpc>
                <a:spcPct val="117999"/>
              </a:lnSpc>
              <a:spcBef>
                <a:spcPts val="0"/>
              </a:spcBef>
              <a:spcAft>
                <a:spcPts val="0"/>
              </a:spcAft>
              <a:buClrTx/>
              <a:buSzTx/>
              <a:buFontTx/>
              <a:buNone/>
              <a:tabLst/>
              <a:defRPr/>
            </a:pPr>
            <a:r>
              <a:rPr lang="en-US" sz="2400" baseline="0" dirty="0">
                <a:effectLst/>
                <a:latin typeface="Helvetica Neue"/>
                <a:ea typeface="Helvetica Neue"/>
                <a:cs typeface="Helvetica Neue"/>
                <a:sym typeface="Helvetica Neue"/>
              </a:rPr>
              <a:t>The simplest, most permanent solution is to elect the president by national popular vote.</a:t>
            </a:r>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a:p>
          <a:p>
            <a:pPr marL="0" marR="0" indent="0" defTabSz="457200" eaLnBrk="1" fontAlgn="auto" latinLnBrk="0" hangingPunct="1">
              <a:lnSpc>
                <a:spcPct val="117999"/>
              </a:lnSpc>
              <a:spcBef>
                <a:spcPts val="0"/>
              </a:spcBef>
              <a:spcAft>
                <a:spcPts val="0"/>
              </a:spcAft>
              <a:buClrTx/>
              <a:buSzTx/>
              <a:buFontTx/>
              <a:buNone/>
              <a:tabLst/>
              <a:defRPr/>
            </a:pPr>
            <a:endParaRPr lang="en-US" sz="2400" baseline="0" dirty="0"/>
          </a:p>
        </p:txBody>
      </p:sp>
    </p:spTree>
    <p:extLst>
      <p:ext uri="{BB962C8B-B14F-4D97-AF65-F5344CB8AC3E}">
        <p14:creationId xmlns:p14="http://schemas.microsoft.com/office/powerpoint/2010/main" val="1684733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200" b="0" i="0" u="none" strike="noStrike" cap="none" spc="0" normalizeH="0" dirty="0">
                <a:ln>
                  <a:noFill/>
                </a:ln>
                <a:solidFill>
                  <a:srgbClr val="000000"/>
                </a:solidFill>
                <a:effectLst/>
                <a:uFillTx/>
                <a:latin typeface="Helvetica Neue"/>
                <a:ea typeface="Helvetica Neue"/>
                <a:cs typeface="Helvetica Neue"/>
                <a:sym typeface="Helvetica Neue"/>
              </a:rPr>
              <a:t>So why not just elect the president</a:t>
            </a:r>
            <a:r>
              <a:rPr kumimoji="0" lang="en-US" sz="2200" b="0" i="0" u="none" strike="noStrike" cap="none" spc="0" normalizeH="0" baseline="0" dirty="0">
                <a:ln>
                  <a:noFill/>
                </a:ln>
                <a:solidFill>
                  <a:srgbClr val="000000"/>
                </a:solidFill>
                <a:effectLst/>
                <a:uFillTx/>
                <a:latin typeface="Helvetica Neue"/>
                <a:ea typeface="Helvetica Neue"/>
                <a:cs typeface="Helvetica Neue"/>
                <a:sym typeface="Helvetica Neue"/>
              </a:rPr>
              <a:t> </a:t>
            </a:r>
            <a:r>
              <a:rPr kumimoji="0" lang="en-US" sz="2200" b="0" i="0" u="none" strike="noStrike" cap="none" spc="0" normalizeH="0" dirty="0">
                <a:ln>
                  <a:noFill/>
                </a:ln>
                <a:solidFill>
                  <a:srgbClr val="000000"/>
                </a:solidFill>
                <a:effectLst/>
                <a:uFillTx/>
                <a:latin typeface="Helvetica Neue"/>
                <a:ea typeface="Helvetica Neue"/>
                <a:cs typeface="Helvetica Neue"/>
                <a:sym typeface="Helvetica Neue"/>
              </a:rPr>
              <a:t>directly by the people?</a:t>
            </a:r>
          </a:p>
          <a:p>
            <a:pPr marL="0" marR="0" indent="0" algn="l"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dirty="0">
              <a:ln>
                <a:noFill/>
              </a:ln>
              <a:solidFill>
                <a:srgbClr val="000000"/>
              </a:solidFill>
              <a:effectLst/>
              <a:uFillTx/>
              <a:latin typeface="Helvetica Neue"/>
              <a:ea typeface="Helvetica Neue"/>
              <a:cs typeface="Helvetica Neue"/>
              <a:sym typeface="Helvetica Neue"/>
            </a:endParaRPr>
          </a:p>
          <a:p>
            <a:pPr marL="0" marR="0" indent="0" algn="l" defTabSz="584200" rtl="0" fontAlgn="auto" latinLnBrk="0" hangingPunct="0">
              <a:lnSpc>
                <a:spcPct val="100000"/>
              </a:lnSpc>
              <a:spcBef>
                <a:spcPts val="0"/>
              </a:spcBef>
              <a:spcAft>
                <a:spcPts val="0"/>
              </a:spcAft>
              <a:buClrTx/>
              <a:buSzTx/>
              <a:buFontTx/>
              <a:buNone/>
              <a:tabLst/>
            </a:pPr>
            <a:r>
              <a:rPr lang="en-US" sz="2200" b="0" dirty="0"/>
              <a:t>Some of the constitution’s framers worried that large distances and lack of communication would make the people ill-informed about the candidates and unlikely to choose</a:t>
            </a:r>
            <a:r>
              <a:rPr lang="en-US" sz="2200" b="0" baseline="0" dirty="0"/>
              <a:t> the best person</a:t>
            </a:r>
            <a:r>
              <a:rPr lang="en-US" sz="2200" b="0" dirty="0"/>
              <a:t>.  They</a:t>
            </a:r>
            <a:r>
              <a:rPr lang="en-US" sz="2200" b="0" baseline="0" dirty="0"/>
              <a:t> worried the people could be easily misled by a “few designing men” or would simply vote for the candidate from their own state. They wanted some kind of intermediary system.</a:t>
            </a:r>
          </a:p>
          <a:p>
            <a:pPr marL="0" marR="0" indent="0" algn="l" defTabSz="584200" rtl="0" fontAlgn="auto" latinLnBrk="0" hangingPunct="0">
              <a:lnSpc>
                <a:spcPct val="100000"/>
              </a:lnSpc>
              <a:spcBef>
                <a:spcPts val="0"/>
              </a:spcBef>
              <a:spcAft>
                <a:spcPts val="0"/>
              </a:spcAft>
              <a:buClrTx/>
              <a:buSzTx/>
              <a:buFontTx/>
              <a:buNone/>
              <a:tabLst/>
            </a:pPr>
            <a:endParaRPr lang="en-US" sz="2200" b="0" dirty="0"/>
          </a:p>
          <a:p>
            <a:pPr marL="0" marR="0" indent="0" algn="l" defTabSz="584200" rtl="0" fontAlgn="auto" latinLnBrk="0" hangingPunct="0">
              <a:lnSpc>
                <a:spcPct val="100000"/>
              </a:lnSpc>
              <a:spcBef>
                <a:spcPts val="0"/>
              </a:spcBef>
              <a:spcAft>
                <a:spcPts val="0"/>
              </a:spcAft>
              <a:buClrTx/>
              <a:buSzTx/>
              <a:buFontTx/>
              <a:buNone/>
              <a:tabLst/>
            </a:pPr>
            <a:r>
              <a:rPr kumimoji="0" lang="en-US" sz="2200" b="0" i="0" u="none" strike="noStrike" cap="none" spc="0" normalizeH="0" dirty="0">
                <a:ln>
                  <a:noFill/>
                </a:ln>
                <a:solidFill>
                  <a:srgbClr val="000000"/>
                </a:solidFill>
                <a:effectLst/>
                <a:uFillTx/>
                <a:latin typeface="Helvetica Neue"/>
                <a:ea typeface="Helvetica Neue"/>
                <a:cs typeface="Helvetica Neue"/>
                <a:sym typeface="Helvetica Neue"/>
              </a:rPr>
              <a:t>It’s worth noting</a:t>
            </a:r>
            <a:r>
              <a:rPr kumimoji="0" lang="en-US" sz="2200" b="0" i="0" u="none" strike="noStrike" cap="none" spc="0" normalizeH="0" baseline="0" dirty="0">
                <a:ln>
                  <a:noFill/>
                </a:ln>
                <a:solidFill>
                  <a:srgbClr val="000000"/>
                </a:solidFill>
                <a:effectLst/>
                <a:uFillTx/>
                <a:latin typeface="Helvetica Neue"/>
                <a:ea typeface="Helvetica Neue"/>
                <a:cs typeface="Helvetica Neue"/>
                <a:sym typeface="Helvetica Neue"/>
              </a:rPr>
              <a:t> that v</a:t>
            </a:r>
            <a:r>
              <a:rPr kumimoji="0" lang="en-US" sz="2200" b="0" i="0" u="none" strike="noStrike" cap="none" spc="0" normalizeH="0" dirty="0">
                <a:ln>
                  <a:noFill/>
                </a:ln>
                <a:solidFill>
                  <a:srgbClr val="000000"/>
                </a:solidFill>
                <a:effectLst/>
                <a:uFillTx/>
                <a:latin typeface="Helvetica Neue"/>
                <a:ea typeface="Helvetica Neue"/>
                <a:cs typeface="Helvetica Neue"/>
                <a:sym typeface="Helvetica Neue"/>
              </a:rPr>
              <a:t>ery few of the framers were worried about “angry mobs” hijacking the selection of the president.  The worries were more about how a vast population</a:t>
            </a:r>
            <a:r>
              <a:rPr kumimoji="0" lang="en-US" sz="2200" b="0" i="0" u="none" strike="noStrike" cap="none" spc="0" normalizeH="0" baseline="0" dirty="0">
                <a:ln>
                  <a:noFill/>
                </a:ln>
                <a:solidFill>
                  <a:srgbClr val="000000"/>
                </a:solidFill>
                <a:effectLst/>
                <a:uFillTx/>
                <a:latin typeface="Helvetica Neue"/>
                <a:ea typeface="Helvetica Neue"/>
                <a:cs typeface="Helvetica Neue"/>
                <a:sym typeface="Helvetica Neue"/>
              </a:rPr>
              <a:t> spread over a large country would be able to make an informed choice.</a:t>
            </a:r>
            <a:endParaRPr kumimoji="0" lang="en-US" sz="2200" b="0" i="0" u="none" strike="noStrike" cap="none" spc="0" normalizeH="0" dirty="0">
              <a:ln>
                <a:noFill/>
              </a:ln>
              <a:solidFill>
                <a:srgbClr val="000000"/>
              </a:solidFill>
              <a:effectLst/>
              <a:uFillTx/>
              <a:latin typeface="Helvetica Neue"/>
              <a:ea typeface="Helvetica Neue"/>
              <a:cs typeface="Helvetica Neue"/>
              <a:sym typeface="Helvetica Neue"/>
            </a:endParaRPr>
          </a:p>
          <a:p>
            <a:pPr marL="0" marR="0" indent="0" algn="l" defTabSz="584200" rtl="0" eaLnBrk="1" fontAlgn="auto" latinLnBrk="0" hangingPunct="0">
              <a:lnSpc>
                <a:spcPct val="100000"/>
              </a:lnSpc>
              <a:spcBef>
                <a:spcPts val="0"/>
              </a:spcBef>
              <a:spcAft>
                <a:spcPts val="0"/>
              </a:spcAft>
              <a:buClrTx/>
              <a:buSzTx/>
              <a:buFontTx/>
              <a:buNone/>
              <a:tabLst/>
              <a:defRPr/>
            </a:pPr>
            <a:endParaRPr kumimoji="0" lang="en-US" sz="22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5353579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aseline="0" dirty="0">
                <a:effectLst/>
                <a:latin typeface="Helvetica Neue"/>
                <a:ea typeface="Helvetica Neue"/>
                <a:cs typeface="Helvetica Neue"/>
                <a:sym typeface="Helvetica Neue"/>
              </a:rPr>
              <a:t>Abolishing the Electoral College would be a common-sense solution to update a system that most Americans agree is utterly out of date, confusing, and downright silly.  It’s time to start building the momentum that will once and for all abolish this dysfunctional system of electing our president.  </a:t>
            </a:r>
          </a:p>
          <a:p>
            <a:endParaRPr lang="en-US" baseline="0" dirty="0"/>
          </a:p>
          <a:p>
            <a:endParaRPr lang="en-US" baseline="0" dirty="0"/>
          </a:p>
          <a:p>
            <a:endParaRPr lang="en-US" baseline="0" dirty="0"/>
          </a:p>
          <a:p>
            <a:r>
              <a:rPr lang="en-US" baseline="0" dirty="0"/>
              <a:t>[Map created by LWV-Wilmette]</a:t>
            </a:r>
          </a:p>
        </p:txBody>
      </p:sp>
    </p:spTree>
    <p:extLst>
      <p:ext uri="{BB962C8B-B14F-4D97-AF65-F5344CB8AC3E}">
        <p14:creationId xmlns:p14="http://schemas.microsoft.com/office/powerpoint/2010/main" val="16847338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This</a:t>
            </a:r>
            <a:r>
              <a:rPr lang="en-US" sz="2400" baseline="0" dirty="0"/>
              <a:t> </a:t>
            </a:r>
            <a:r>
              <a:rPr lang="en-US" sz="2400" dirty="0"/>
              <a:t>may seem like a daunting task, but remember that we’ve amended the Constitution</a:t>
            </a:r>
            <a:r>
              <a:rPr lang="en-US" sz="2400" baseline="0" dirty="0"/>
              <a:t> to change the way we elect Senators, to impose terms limits on the Presidency, to include Washington, D.C. in the election of the president, to eliminate the poll tax, and to change the voting age to 18 – all amendments that affect the way we elect our representatives in Washington.  There is no reason we cannot abolish the Electoral College if we decide to do it.  </a:t>
            </a:r>
          </a:p>
          <a:p>
            <a:endParaRPr lang="en-US" sz="2400" dirty="0"/>
          </a:p>
          <a:p>
            <a:endParaRPr lang="en-US" sz="2400" baseline="0" dirty="0"/>
          </a:p>
          <a:p>
            <a:endParaRPr lang="en-US" sz="2400" baseline="0" dirty="0"/>
          </a:p>
          <a:p>
            <a:r>
              <a:rPr lang="en-US" sz="2400" baseline="0" dirty="0"/>
              <a:t>Photo credits:</a:t>
            </a:r>
          </a:p>
          <a:p>
            <a:pPr marL="0" marR="0" indent="0" defTabSz="457200" eaLnBrk="1" fontAlgn="auto" latinLnBrk="0" hangingPunct="1">
              <a:lnSpc>
                <a:spcPct val="117999"/>
              </a:lnSpc>
              <a:spcBef>
                <a:spcPts val="0"/>
              </a:spcBef>
              <a:spcAft>
                <a:spcPts val="0"/>
              </a:spcAft>
              <a:buClrTx/>
              <a:buSzTx/>
              <a:buFontTx/>
              <a:buNone/>
              <a:tabLst/>
              <a:defRPr/>
            </a:pPr>
            <a:r>
              <a:rPr lang="en-US" sz="2400" baseline="0" dirty="0"/>
              <a:t>Voting, by Joe </a:t>
            </a:r>
            <a:r>
              <a:rPr lang="en-US" sz="2400" baseline="0" dirty="0" err="1"/>
              <a:t>S</a:t>
            </a:r>
            <a:r>
              <a:rPr lang="en-US" sz="2400" b="0" i="0" dirty="0" err="1">
                <a:effectLst/>
                <a:latin typeface="Helvetica Neue"/>
                <a:ea typeface="Helvetica Neue"/>
                <a:cs typeface="Helvetica Neue"/>
                <a:sym typeface="Helvetica Neue"/>
              </a:rPr>
              <a:t>hlabotnik</a:t>
            </a:r>
            <a:r>
              <a:rPr lang="en-US" sz="2400" b="0" i="0" dirty="0">
                <a:effectLst/>
                <a:latin typeface="Helvetica Neue"/>
                <a:ea typeface="Helvetica Neue"/>
                <a:cs typeface="Helvetica Neue"/>
                <a:sym typeface="Helvetica Neue"/>
              </a:rPr>
              <a:t>, </a:t>
            </a:r>
            <a:r>
              <a:rPr lang="en-US" sz="2400" b="0" i="0" dirty="0" err="1">
                <a:effectLst/>
                <a:latin typeface="Helvetica Neue"/>
                <a:ea typeface="Helvetica Neue"/>
                <a:cs typeface="Helvetica Neue"/>
                <a:sym typeface="Helvetica Neue"/>
              </a:rPr>
              <a:t>NonCommercial-ShareAlike</a:t>
            </a:r>
            <a:r>
              <a:rPr lang="en-US" sz="2400" b="0" i="0" dirty="0">
                <a:effectLst/>
                <a:latin typeface="Helvetica Neue"/>
                <a:ea typeface="Helvetica Neue"/>
                <a:cs typeface="Helvetica Neue"/>
                <a:sym typeface="Helvetica Neue"/>
              </a:rPr>
              <a:t> 2.0 Generic (CC BY-NC-SA 2.0), https://www.flickr.com/photos/joeshlabotnik/8168632301</a:t>
            </a:r>
          </a:p>
          <a:p>
            <a:r>
              <a:rPr lang="en-US" sz="2400" baseline="0" dirty="0"/>
              <a:t>Presidential Seal, Public Domain, https://commons.wikimedia.org/wiki/File:USPresidentialSeal.jpg</a:t>
            </a:r>
          </a:p>
          <a:p>
            <a:r>
              <a:rPr lang="en-US" sz="2400" baseline="0" dirty="0"/>
              <a:t>Washington Monument by Daniel </a:t>
            </a:r>
            <a:r>
              <a:rPr lang="en-US" sz="2400" baseline="0" dirty="0" err="1"/>
              <a:t>Schwen</a:t>
            </a:r>
            <a:r>
              <a:rPr lang="en-US" sz="2400" baseline="0" dirty="0"/>
              <a:t> (Own work) [CC BY-SA 4.0 (https://creativecommons.org/licenses/by-sa/4.0)], via Wikimedia Commons</a:t>
            </a:r>
          </a:p>
          <a:p>
            <a:r>
              <a:rPr lang="en-US" sz="2400" baseline="0" dirty="0"/>
              <a:t>Poll tax receipt, By State of Louisiana, Parish of Jefferson [Public domain], via Wikimedia Commons</a:t>
            </a:r>
          </a:p>
          <a:p>
            <a:r>
              <a:rPr lang="en-US" sz="2400" baseline="0" dirty="0"/>
              <a:t>Young voter, by the League of Women Voters, https://www.flickr.com/photos/leagueofwomenvoters/albums/72157686921613090/with/23646395648/</a:t>
            </a:r>
          </a:p>
          <a:p>
            <a:endParaRPr lang="en-US" sz="2400" baseline="0" dirty="0"/>
          </a:p>
          <a:p>
            <a:endParaRPr lang="en-US" sz="2400" baseline="0" dirty="0"/>
          </a:p>
          <a:p>
            <a:r>
              <a:rPr lang="en-US" sz="2400" baseline="0" dirty="0"/>
              <a:t>Information Sources for Presentation:</a:t>
            </a:r>
          </a:p>
          <a:p>
            <a:endParaRPr lang="en-US" sz="2400" baseline="0" dirty="0"/>
          </a:p>
          <a:p>
            <a:r>
              <a:rPr lang="en-US" sz="2400" baseline="0" dirty="0"/>
              <a:t>Cable News Network, www.cnn.com/election/results</a:t>
            </a:r>
          </a:p>
          <a:p>
            <a:endParaRPr lang="en-US" sz="2400" baseline="0" dirty="0"/>
          </a:p>
          <a:p>
            <a:r>
              <a:rPr lang="en-US" sz="2400" baseline="0" dirty="0"/>
              <a:t>https://www.congress.gov</a:t>
            </a:r>
          </a:p>
          <a:p>
            <a:endParaRPr lang="en-US" sz="2400" baseline="0" dirty="0"/>
          </a:p>
          <a:p>
            <a:r>
              <a:rPr lang="en-US" sz="2400" i="1" baseline="0" dirty="0"/>
              <a:t>The Constitution of the United States of America</a:t>
            </a:r>
          </a:p>
          <a:p>
            <a:endParaRPr lang="en-US" sz="2400" i="1" baseline="0" dirty="0"/>
          </a:p>
          <a:p>
            <a:r>
              <a:rPr lang="en-US" sz="2400" baseline="0" dirty="0"/>
              <a:t>Edwards, G.C. 2011. </a:t>
            </a:r>
            <a:r>
              <a:rPr lang="en-US" sz="2400" i="1" baseline="0" dirty="0"/>
              <a:t>Why the Electoral College is Bad for America </a:t>
            </a:r>
            <a:r>
              <a:rPr lang="en-US" sz="2400" baseline="0" dirty="0"/>
              <a:t>(2</a:t>
            </a:r>
            <a:r>
              <a:rPr lang="en-US" sz="2400" baseline="30000" dirty="0"/>
              <a:t>nd</a:t>
            </a:r>
            <a:r>
              <a:rPr lang="en-US" sz="2400" baseline="0" dirty="0"/>
              <a:t> edition).  Yale University Press, New Haven.</a:t>
            </a:r>
          </a:p>
          <a:p>
            <a:endParaRPr lang="en-US" sz="2400" baseline="0" dirty="0"/>
          </a:p>
          <a:p>
            <a:r>
              <a:rPr lang="en-US" sz="2400" baseline="0" dirty="0"/>
              <a:t>National Popular Vote Interstate Compact, www.nationalpopularvote.com</a:t>
            </a:r>
          </a:p>
          <a:p>
            <a:endParaRPr lang="en-US" sz="2400" baseline="0" dirty="0"/>
          </a:p>
          <a:p>
            <a:r>
              <a:rPr lang="en-US" sz="2400" baseline="0" dirty="0"/>
              <a:t>Roper Center for Public Opinion Research, https://ropercenter.cornell.edu/</a:t>
            </a:r>
          </a:p>
          <a:p>
            <a:endParaRPr lang="en-US" sz="2400" baseline="0" dirty="0"/>
          </a:p>
          <a:p>
            <a:r>
              <a:rPr lang="en-US" sz="2400" baseline="0" dirty="0"/>
              <a:t>United States Census Bureau</a:t>
            </a:r>
          </a:p>
          <a:p>
            <a:endParaRPr lang="en-US" sz="2400" baseline="0" dirty="0"/>
          </a:p>
          <a:p>
            <a:r>
              <a:rPr lang="en-US" sz="2400" baseline="0" dirty="0"/>
              <a:t>United States Elections Project, www.electproject.org</a:t>
            </a:r>
          </a:p>
          <a:p>
            <a:endParaRPr lang="en-US" sz="2400" baseline="0" dirty="0"/>
          </a:p>
          <a:p>
            <a:endParaRPr lang="en-US" sz="2400" baseline="0" dirty="0"/>
          </a:p>
          <a:p>
            <a:endParaRPr lang="en-US" sz="2400" baseline="0" dirty="0"/>
          </a:p>
        </p:txBody>
      </p:sp>
    </p:spTree>
    <p:extLst>
      <p:ext uri="{BB962C8B-B14F-4D97-AF65-F5344CB8AC3E}">
        <p14:creationId xmlns:p14="http://schemas.microsoft.com/office/powerpoint/2010/main" val="35881556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457200" eaLnBrk="1" fontAlgn="auto" latinLnBrk="0" hangingPunct="1">
              <a:lnSpc>
                <a:spcPct val="117999"/>
              </a:lnSpc>
              <a:spcBef>
                <a:spcPts val="0"/>
              </a:spcBef>
              <a:spcAft>
                <a:spcPts val="0"/>
              </a:spcAft>
              <a:buClrTx/>
              <a:buSzTx/>
              <a:buFontTx/>
              <a:buNone/>
              <a:tabLst/>
              <a:defRPr/>
            </a:pPr>
            <a:r>
              <a:rPr lang="en-US" sz="2400" baseline="0" dirty="0"/>
              <a:t>So let’s get to work.</a:t>
            </a:r>
          </a:p>
          <a:p>
            <a:pPr marL="0" marR="0" lvl="0" indent="0" algn="l" defTabSz="457200" eaLnBrk="1" fontAlgn="auto" latinLnBrk="0" hangingPunct="1">
              <a:lnSpc>
                <a:spcPct val="117999"/>
              </a:lnSpc>
              <a:spcBef>
                <a:spcPts val="0"/>
              </a:spcBef>
              <a:spcAft>
                <a:spcPts val="0"/>
              </a:spcAft>
              <a:buClrTx/>
              <a:buSzTx/>
              <a:buFontTx/>
              <a:buNone/>
              <a:tabLst/>
              <a:defRPr/>
            </a:pPr>
            <a:endParaRPr lang="en-US" sz="2400" b="0" dirty="0"/>
          </a:p>
          <a:p>
            <a:pPr marL="0" marR="0" lvl="0" indent="0" algn="l" defTabSz="457200" eaLnBrk="1" fontAlgn="auto" latinLnBrk="0" hangingPunct="1">
              <a:lnSpc>
                <a:spcPct val="117999"/>
              </a:lnSpc>
              <a:spcBef>
                <a:spcPts val="0"/>
              </a:spcBef>
              <a:spcAft>
                <a:spcPts val="0"/>
              </a:spcAft>
              <a:buClrTx/>
              <a:buSzTx/>
              <a:buFontTx/>
              <a:buNone/>
              <a:tabLst/>
              <a:defRPr/>
            </a:pPr>
            <a:r>
              <a:rPr lang="en-US" sz="2400" b="0" dirty="0"/>
              <a:t>Here’s what you can do now. </a:t>
            </a:r>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endParaRPr lang="en-US" sz="2400" b="0" dirty="0"/>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en-US" sz="2400" b="0" dirty="0"/>
              <a:t>First, spread</a:t>
            </a:r>
            <a:r>
              <a:rPr lang="en-US" sz="2400" b="0" baseline="0" dirty="0"/>
              <a:t> the word! Talk to your friends and family about the electoral college, the harm it causes, and how it can be abolished.  Host a presentation – or give one yourself – to any community group you’re a part of.  You can find all of our materials on our website, including a word-for-word script to go with the presentation. We created this presentation specifically to be used by as many people as possible. </a:t>
            </a:r>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endParaRPr lang="en-US" sz="2400" b="0" baseline="0" dirty="0"/>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en-US" sz="2400" b="0" baseline="0" dirty="0"/>
              <a:t>Next, email us at abolishelectoral@gmail.com to get more information and email updates on what we are doing. </a:t>
            </a:r>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endParaRPr lang="en-US" sz="2400" b="0" baseline="0" dirty="0"/>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en-US" sz="2400" b="0" baseline="0" dirty="0"/>
              <a:t>Follow us on Facebook and share our posts on social media. </a:t>
            </a:r>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en-US" sz="2400" dirty="0">
                <a:solidFill>
                  <a:schemeClr val="accent2">
                    <a:lumMod val="40000"/>
                    <a:lumOff val="60000"/>
                  </a:schemeClr>
                </a:solidFill>
                <a:hlinkClick r:id="rId3"/>
              </a:rPr>
              <a:t>https://my.lwv.org/california/south-san-mateo-county</a:t>
            </a:r>
            <a:endParaRPr lang="en-US" sz="2400" b="0" dirty="0">
              <a:solidFill>
                <a:schemeClr val="accent2">
                  <a:lumMod val="40000"/>
                  <a:lumOff val="60000"/>
                </a:schemeClr>
              </a:solidFill>
            </a:endParaRPr>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endParaRPr lang="en-US" sz="2200" baseline="0" dirty="0">
              <a:effectLst/>
              <a:latin typeface="Helvetica Neue"/>
              <a:ea typeface="Helvetica Neue"/>
              <a:cs typeface="Helvetica Neue"/>
              <a:sym typeface="Helvetica Neue"/>
            </a:endParaRPr>
          </a:p>
          <a:p>
            <a:pPr marL="0" marR="0" lvl="0" indent="0" algn="l" defTabSz="457200" eaLnBrk="1" fontAlgn="auto" latinLnBrk="0" hangingPunct="1">
              <a:lnSpc>
                <a:spcPct val="117999"/>
              </a:lnSpc>
              <a:spcBef>
                <a:spcPts val="0"/>
              </a:spcBef>
              <a:spcAft>
                <a:spcPts val="0"/>
              </a:spcAft>
              <a:buClrTx/>
              <a:buSzTx/>
              <a:buFont typeface="Arial" panose="020B0604020202020204" pitchFamily="34" charset="0"/>
              <a:buNone/>
              <a:tabLst/>
              <a:defRPr/>
            </a:pPr>
            <a:r>
              <a:rPr lang="en-US" sz="2200" baseline="0" dirty="0">
                <a:effectLst/>
                <a:latin typeface="Helvetica Neue"/>
                <a:ea typeface="Helvetica Neue"/>
                <a:cs typeface="Helvetica Neue"/>
                <a:sym typeface="Helvetica Neue"/>
              </a:rPr>
              <a:t> </a:t>
            </a:r>
            <a:endParaRPr lang="en-US" dirty="0"/>
          </a:p>
        </p:txBody>
      </p:sp>
    </p:spTree>
    <p:extLst>
      <p:ext uri="{BB962C8B-B14F-4D97-AF65-F5344CB8AC3E}">
        <p14:creationId xmlns:p14="http://schemas.microsoft.com/office/powerpoint/2010/main" val="4106519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84200" rtl="0" eaLnBrk="1" fontAlgn="auto" latinLnBrk="0" hangingPunct="0">
              <a:lnSpc>
                <a:spcPct val="100000"/>
              </a:lnSpc>
              <a:spcBef>
                <a:spcPts val="0"/>
              </a:spcBef>
              <a:spcAft>
                <a:spcPts val="0"/>
              </a:spcAft>
              <a:buClrTx/>
              <a:buSzTx/>
              <a:buFontTx/>
              <a:buNone/>
              <a:tabLst/>
              <a:defRPr/>
            </a:pPr>
            <a:r>
              <a:rPr kumimoji="0" lang="en-US" sz="2200" b="0" i="0" u="none" strike="noStrike" cap="none" spc="0" normalizeH="0" baseline="0" dirty="0">
                <a:ln>
                  <a:noFill/>
                </a:ln>
                <a:solidFill>
                  <a:srgbClr val="000000"/>
                </a:solidFill>
                <a:effectLst/>
                <a:uFillTx/>
                <a:latin typeface="Helvetica Neue"/>
                <a:ea typeface="Helvetica Neue"/>
                <a:cs typeface="Helvetica Neue"/>
                <a:sym typeface="Helvetica Neue"/>
              </a:rPr>
              <a:t>There was some element of the ongoing tension between northern and southern states, as well.  Slaveholding</a:t>
            </a:r>
            <a:r>
              <a:rPr kumimoji="0" lang="en-US" sz="2200" b="0" i="0" u="none" strike="noStrike" cap="none" spc="0" normalizeH="0" dirty="0">
                <a:ln>
                  <a:noFill/>
                </a:ln>
                <a:solidFill>
                  <a:srgbClr val="000000"/>
                </a:solidFill>
                <a:effectLst/>
                <a:uFillTx/>
                <a:latin typeface="Helvetica Neue"/>
                <a:ea typeface="Helvetica Neue"/>
                <a:cs typeface="Helvetica Neue"/>
                <a:sym typeface="Helvetica Neue"/>
              </a:rPr>
              <a:t> states did not want direct election, because they wanted their enslaved people to count as “three-fifths of a person” in determining the number of </a:t>
            </a:r>
            <a:r>
              <a:rPr lang="en-US" sz="2200" b="0" dirty="0"/>
              <a:t>electors the state received.  Remember</a:t>
            </a:r>
            <a:r>
              <a:rPr lang="en-US" sz="2200" b="0" baseline="0" dirty="0"/>
              <a:t> that t</a:t>
            </a:r>
            <a:r>
              <a:rPr lang="en-US" sz="2200" b="0" dirty="0"/>
              <a:t>his was the arithmetic used</a:t>
            </a:r>
            <a:r>
              <a:rPr lang="en-US" sz="2200" b="0" baseline="0" dirty="0"/>
              <a:t> to determine their numbers in the House of  Representatives.</a:t>
            </a:r>
            <a:r>
              <a:rPr lang="en-US" sz="2200" b="0" dirty="0"/>
              <a:t> So having</a:t>
            </a:r>
            <a:r>
              <a:rPr lang="en-US" sz="2200" b="0" baseline="0" dirty="0"/>
              <a:t> the elector system artificially boosted the voting representation of slaveholding states, just as in Congress.  Whereas a direct, popular vote would only count the number of people who could vote, which of course did not include enslaved people.</a:t>
            </a:r>
            <a:endParaRPr kumimoji="0" lang="en-US" sz="22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2535357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17999"/>
              </a:lnSpc>
              <a:spcBef>
                <a:spcPts val="0"/>
              </a:spcBef>
              <a:spcAft>
                <a:spcPts val="0"/>
              </a:spcAft>
              <a:buClrTx/>
              <a:buSzTx/>
              <a:buFontTx/>
              <a:buNone/>
              <a:tabLst/>
              <a:defRPr/>
            </a:pPr>
            <a:r>
              <a:rPr lang="en-US" sz="2200" b="0" dirty="0"/>
              <a:t>In fact, evidence suggests that there was a lot of discussion, confusion, and changing of minds during the process of figuring out the election system. It was one of the last issues discussed at the exhausting, long, hot contentious</a:t>
            </a:r>
            <a:r>
              <a:rPr lang="en-US" sz="2200" b="0" baseline="0" dirty="0"/>
              <a:t> </a:t>
            </a:r>
            <a:r>
              <a:rPr lang="en-US" sz="2200" b="0" dirty="0"/>
              <a:t>convention, and fatigue and impatience may</a:t>
            </a:r>
            <a:r>
              <a:rPr lang="en-US" sz="2200" b="0" baseline="0" dirty="0"/>
              <a:t> well have</a:t>
            </a:r>
            <a:r>
              <a:rPr lang="en-US" sz="2200" b="0" dirty="0"/>
              <a:t> played a role in its adoption.  It had broad but unenthusiastic support and seemed like the best they could do at the time – “the second choice of many but the first choice of few,” with little idea how it would play out in reality. One historian has called it “a jerry-rigged</a:t>
            </a:r>
            <a:r>
              <a:rPr lang="en-US" sz="2200" b="0" baseline="0" dirty="0"/>
              <a:t> improvisation.”</a:t>
            </a:r>
            <a:endParaRPr lang="en-US" sz="2200" b="0" dirty="0"/>
          </a:p>
          <a:p>
            <a:endParaRPr lang="en-US" dirty="0"/>
          </a:p>
        </p:txBody>
      </p:sp>
    </p:spTree>
    <p:extLst>
      <p:ext uri="{BB962C8B-B14F-4D97-AF65-F5344CB8AC3E}">
        <p14:creationId xmlns:p14="http://schemas.microsoft.com/office/powerpoint/2010/main" val="2535357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13004800" cy="7887519"/>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534" tIns="48767" rIns="97534" bIns="48767" numCol="1" spcCol="0" rtlCol="0" fromWordArt="0" anchor="ctr" anchorCtr="0" forceAA="0" compatLnSpc="1">
            <a:prstTxWarp prst="textNoShape">
              <a:avLst/>
            </a:prstTxWarp>
            <a:noAutofit/>
          </a:bodyPr>
          <a:lstStyle/>
          <a:p>
            <a:pPr algn="r"/>
            <a:r>
              <a:rPr lang="en-US" sz="1900"/>
              <a:t>`</a:t>
            </a:r>
          </a:p>
        </p:txBody>
      </p:sp>
      <p:sp>
        <p:nvSpPr>
          <p:cNvPr id="4" name="Date Placeholder 3"/>
          <p:cNvSpPr>
            <a:spLocks noGrp="1"/>
          </p:cNvSpPr>
          <p:nvPr>
            <p:ph type="dt" sz="half" idx="10"/>
          </p:nvPr>
        </p:nvSpPr>
        <p:spPr>
          <a:xfrm>
            <a:off x="894080" y="9040144"/>
            <a:ext cx="2926080" cy="519289"/>
          </a:xfrm>
          <a:prstGeom prst="rect">
            <a:avLst/>
          </a:prstGeom>
        </p:spPr>
        <p:txBody>
          <a:bodyPr lIns="130046" tIns="65023" rIns="130046" bIns="65023"/>
          <a:lstStyle/>
          <a:p>
            <a:fld id="{45CF95F7-14E5-4F16-A8CF-1B36DC11ACD1}" type="datetime1">
              <a:rPr lang="en-US" smtClean="0"/>
              <a:pPr/>
              <a:t>5/30/19</a:t>
            </a:fld>
            <a:endParaRPr lang="en-US"/>
          </a:p>
        </p:txBody>
      </p:sp>
      <p:sp>
        <p:nvSpPr>
          <p:cNvPr id="5" name="Footer Placeholder 4"/>
          <p:cNvSpPr>
            <a:spLocks noGrp="1"/>
          </p:cNvSpPr>
          <p:nvPr>
            <p:ph type="ftr" sz="quarter" idx="11"/>
          </p:nvPr>
        </p:nvSpPr>
        <p:spPr>
          <a:xfrm>
            <a:off x="4307840" y="9040144"/>
            <a:ext cx="4389120" cy="519289"/>
          </a:xfrm>
          <a:prstGeom prst="rect">
            <a:avLst/>
          </a:prstGeom>
        </p:spPr>
        <p:txBody>
          <a:bodyPr lIns="130046" tIns="65023" rIns="130046" bIns="65023"/>
          <a:lstStyle/>
          <a:p>
            <a:endParaRPr lang="en-US"/>
          </a:p>
        </p:txBody>
      </p:sp>
      <p:sp>
        <p:nvSpPr>
          <p:cNvPr id="6" name="Slide Number Placeholder 5"/>
          <p:cNvSpPr>
            <a:spLocks noGrp="1"/>
          </p:cNvSpPr>
          <p:nvPr>
            <p:ph type="sldNum" sz="quarter" idx="12"/>
          </p:nvPr>
        </p:nvSpPr>
        <p:spPr>
          <a:xfrm>
            <a:off x="6321882" y="9296400"/>
            <a:ext cx="354264" cy="348813"/>
          </a:xfrm>
        </p:spPr>
        <p:txBody>
          <a:bodyPr/>
          <a:lstStyle/>
          <a:p>
            <a:fld id="{11226B5B-2E80-3F4B-AB33-B0C163CCE2B1}" type="slidenum">
              <a:rPr lang="en-US" smtClean="0"/>
              <a:pPr/>
              <a:t>‹#›</a:t>
            </a:fld>
            <a:endParaRPr lang="en-US"/>
          </a:p>
        </p:txBody>
      </p:sp>
      <p:sp>
        <p:nvSpPr>
          <p:cNvPr id="20" name="Title 1"/>
          <p:cNvSpPr>
            <a:spLocks noGrp="1"/>
          </p:cNvSpPr>
          <p:nvPr>
            <p:ph type="ctrTitle"/>
          </p:nvPr>
        </p:nvSpPr>
        <p:spPr>
          <a:xfrm>
            <a:off x="975360" y="3094691"/>
            <a:ext cx="11054080" cy="2202064"/>
          </a:xfrm>
        </p:spPr>
        <p:txBody>
          <a:bodyPr anchor="b">
            <a:normAutofit/>
          </a:bodyPr>
          <a:lstStyle>
            <a:lvl1pPr algn="l">
              <a:defRPr sz="6800"/>
            </a:lvl1pPr>
          </a:lstStyle>
          <a:p>
            <a:r>
              <a:rPr lang="en-US"/>
              <a:t>Click to edit Master title style</a:t>
            </a:r>
          </a:p>
        </p:txBody>
      </p:sp>
      <p:sp>
        <p:nvSpPr>
          <p:cNvPr id="21" name="Subtitle 2"/>
          <p:cNvSpPr>
            <a:spLocks noGrp="1"/>
          </p:cNvSpPr>
          <p:nvPr>
            <p:ph type="subTitle" idx="1"/>
          </p:nvPr>
        </p:nvSpPr>
        <p:spPr>
          <a:xfrm>
            <a:off x="975360" y="5427708"/>
            <a:ext cx="9753600" cy="1462733"/>
          </a:xfrm>
        </p:spPr>
        <p:txBody>
          <a:bodyPr/>
          <a:lstStyle>
            <a:lvl1pPr marL="0" indent="0" algn="l">
              <a:lnSpc>
                <a:spcPct val="100000"/>
              </a:lnSpc>
              <a:spcAft>
                <a:spcPts val="427"/>
              </a:spcAft>
              <a:buNone/>
              <a:defRPr sz="3400" i="1"/>
            </a:lvl1pPr>
            <a:lvl2pPr marL="650230" indent="0" algn="ctr">
              <a:buNone/>
              <a:defRPr sz="2800"/>
            </a:lvl2pPr>
            <a:lvl3pPr marL="1300460" indent="0" algn="ctr">
              <a:buNone/>
              <a:defRPr sz="2600"/>
            </a:lvl3pPr>
            <a:lvl4pPr marL="1950690" indent="0" algn="ctr">
              <a:buNone/>
              <a:defRPr sz="2300"/>
            </a:lvl4pPr>
            <a:lvl5pPr marL="2600919" indent="0" algn="ctr">
              <a:buNone/>
              <a:defRPr sz="2300"/>
            </a:lvl5pPr>
            <a:lvl6pPr marL="3251149" indent="0" algn="ctr">
              <a:buNone/>
              <a:defRPr sz="2300"/>
            </a:lvl6pPr>
            <a:lvl7pPr marL="3901379" indent="0" algn="ctr">
              <a:buNone/>
              <a:defRPr sz="2300"/>
            </a:lvl7pPr>
            <a:lvl8pPr marL="4551609" indent="0" algn="ctr">
              <a:buNone/>
              <a:defRPr sz="2300"/>
            </a:lvl8pPr>
            <a:lvl9pPr marL="5201839" indent="0" algn="ctr">
              <a:buNone/>
              <a:defRPr sz="2300"/>
            </a:lvl9pPr>
          </a:lstStyle>
          <a:p>
            <a:r>
              <a:rPr lang="en-US"/>
              <a:t>Click to edit Master subtitle style</a:t>
            </a:r>
          </a:p>
        </p:txBody>
      </p:sp>
      <p:sp>
        <p:nvSpPr>
          <p:cNvPr id="22" name="Text Placeholder 7"/>
          <p:cNvSpPr>
            <a:spLocks noGrp="1"/>
          </p:cNvSpPr>
          <p:nvPr>
            <p:ph type="body" sz="quarter" idx="13" hasCustomPrompt="1"/>
          </p:nvPr>
        </p:nvSpPr>
        <p:spPr>
          <a:xfrm>
            <a:off x="975361" y="2493210"/>
            <a:ext cx="8086384" cy="607343"/>
          </a:xfrm>
        </p:spPr>
        <p:txBody>
          <a:bodyPr anchor="b">
            <a:normAutofit/>
          </a:bodyPr>
          <a:lstStyle>
            <a:lvl1pPr marL="0" indent="0">
              <a:buNone/>
              <a:defRPr sz="2000" b="1" i="0" cap="all" baseline="0">
                <a:solidFill>
                  <a:schemeClr val="accent1"/>
                </a:solidFill>
                <a:latin typeface="Arial Black" charset="0"/>
                <a:ea typeface="Arial Black" charset="0"/>
                <a:cs typeface="Arial Black" charset="0"/>
              </a:defRPr>
            </a:lvl1pPr>
          </a:lstStyle>
          <a:p>
            <a:pPr lvl="0"/>
            <a:r>
              <a:rPr lang="en-US"/>
              <a:t>CLICK TO EDIT MASTER SUBHEADING STYLE</a:t>
            </a:r>
          </a:p>
        </p:txBody>
      </p:sp>
      <p:sp>
        <p:nvSpPr>
          <p:cNvPr id="23" name="Text Placeholder 10"/>
          <p:cNvSpPr>
            <a:spLocks noGrp="1"/>
          </p:cNvSpPr>
          <p:nvPr>
            <p:ph type="body" sz="quarter" idx="14" hasCustomPrompt="1"/>
          </p:nvPr>
        </p:nvSpPr>
        <p:spPr>
          <a:xfrm>
            <a:off x="5046133" y="1575019"/>
            <a:ext cx="6983307" cy="426928"/>
          </a:xfrm>
        </p:spPr>
        <p:txBody>
          <a:bodyPr>
            <a:normAutofit/>
          </a:bodyPr>
          <a:lstStyle>
            <a:lvl1pPr marL="0" indent="0" algn="r">
              <a:buNone/>
              <a:defRPr sz="2000" baseline="0">
                <a:solidFill>
                  <a:schemeClr val="accent3"/>
                </a:solidFill>
              </a:defRPr>
            </a:lvl1pPr>
          </a:lstStyle>
          <a:p>
            <a:pPr lvl="0"/>
            <a:r>
              <a:rPr lang="en-US"/>
              <a:t>Click to edit Master date styles (Month, DD, YYYY)</a:t>
            </a:r>
          </a:p>
        </p:txBody>
      </p:sp>
      <p:sp>
        <p:nvSpPr>
          <p:cNvPr id="24" name="Text Placeholder 14"/>
          <p:cNvSpPr>
            <a:spLocks noGrp="1"/>
          </p:cNvSpPr>
          <p:nvPr>
            <p:ph type="body" sz="quarter" idx="15" hasCustomPrompt="1"/>
          </p:nvPr>
        </p:nvSpPr>
        <p:spPr>
          <a:xfrm>
            <a:off x="6542065" y="8284787"/>
            <a:ext cx="5568656" cy="405899"/>
          </a:xfrm>
        </p:spPr>
        <p:txBody>
          <a:bodyPr>
            <a:noAutofit/>
          </a:bodyPr>
          <a:lstStyle>
            <a:lvl1pPr marL="0" indent="0" algn="r">
              <a:buNone/>
              <a:defRPr sz="2000" baseline="0"/>
            </a:lvl1pPr>
          </a:lstStyle>
          <a:p>
            <a:pPr lvl="0"/>
            <a:r>
              <a:rPr lang="en-US"/>
              <a:t>Click to edit Master name style</a:t>
            </a:r>
          </a:p>
        </p:txBody>
      </p:sp>
      <p:sp>
        <p:nvSpPr>
          <p:cNvPr id="25" name="Text Placeholder 14"/>
          <p:cNvSpPr>
            <a:spLocks noGrp="1"/>
          </p:cNvSpPr>
          <p:nvPr>
            <p:ph type="body" sz="quarter" idx="16" hasCustomPrompt="1"/>
          </p:nvPr>
        </p:nvSpPr>
        <p:spPr>
          <a:xfrm>
            <a:off x="6542065" y="8690687"/>
            <a:ext cx="5568656" cy="353530"/>
          </a:xfrm>
        </p:spPr>
        <p:txBody>
          <a:bodyPr>
            <a:normAutofit/>
          </a:bodyPr>
          <a:lstStyle>
            <a:lvl1pPr marL="0" indent="0" algn="r">
              <a:buNone/>
              <a:defRPr sz="1400" b="1" i="0" baseline="0">
                <a:solidFill>
                  <a:schemeClr val="accent3"/>
                </a:solidFill>
                <a:latin typeface="Arial Black" charset="0"/>
                <a:ea typeface="Arial Black" charset="0"/>
                <a:cs typeface="Arial Black" charset="0"/>
              </a:defRPr>
            </a:lvl1pPr>
          </a:lstStyle>
          <a:p>
            <a:pPr lvl="0"/>
            <a:r>
              <a:rPr lang="en-US"/>
              <a:t>CLICK TO EDIT MASTER JOB TITLE STYLE</a:t>
            </a:r>
          </a:p>
        </p:txBody>
      </p:sp>
      <p:cxnSp>
        <p:nvCxnSpPr>
          <p:cNvPr id="26" name="Straight Connector 25"/>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504" y="8415244"/>
            <a:ext cx="3296161" cy="696338"/>
          </a:xfrm>
          <a:prstGeom prst="rect">
            <a:avLst/>
          </a:prstGeom>
        </p:spPr>
      </p:pic>
    </p:spTree>
    <p:extLst>
      <p:ext uri="{BB962C8B-B14F-4D97-AF65-F5344CB8AC3E}">
        <p14:creationId xmlns:p14="http://schemas.microsoft.com/office/powerpoint/2010/main" val="80079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080" y="3785842"/>
            <a:ext cx="11216640" cy="4999171"/>
          </a:xfrm>
        </p:spPr>
        <p:txBody>
          <a:bodyPr/>
          <a:lstStyle>
            <a:lvl1pPr>
              <a:lnSpc>
                <a:spcPct val="100000"/>
              </a:lnSpc>
              <a:spcAft>
                <a:spcPts val="427"/>
              </a:spcAft>
              <a:defRPr sz="3400"/>
            </a:lvl1pPr>
            <a:lvl2pPr>
              <a:lnSpc>
                <a:spcPct val="100000"/>
              </a:lnSpc>
              <a:spcAft>
                <a:spcPts val="427"/>
              </a:spcAft>
              <a:defRPr sz="3400"/>
            </a:lvl2pPr>
            <a:lvl3pPr>
              <a:lnSpc>
                <a:spcPct val="100000"/>
              </a:lnSpc>
              <a:spcAft>
                <a:spcPts val="427"/>
              </a:spcAft>
              <a:defRPr sz="2800"/>
            </a:lvl3pPr>
            <a:lvl4pPr>
              <a:lnSpc>
                <a:spcPct val="100000"/>
              </a:lnSpc>
              <a:spcAft>
                <a:spcPts val="427"/>
              </a:spcAft>
              <a:defRPr sz="2600"/>
            </a:lvl4pPr>
            <a:lvl5pPr>
              <a:lnSpc>
                <a:spcPct val="100000"/>
              </a:lnSpc>
              <a:spcAft>
                <a:spcPts val="427"/>
              </a:spcAft>
              <a:defRPr sz="2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4080" y="9040144"/>
            <a:ext cx="2926080" cy="519289"/>
          </a:xfrm>
          <a:prstGeom prst="rect">
            <a:avLst/>
          </a:prstGeom>
        </p:spPr>
        <p:txBody>
          <a:bodyPr lIns="130046" tIns="65023" rIns="130046" bIns="65023"/>
          <a:lstStyle/>
          <a:p>
            <a:fld id="{0001F0A4-BF7A-4F48-B559-4758EB616CDF}" type="datetime1">
              <a:rPr lang="en-US" smtClean="0"/>
              <a:pPr/>
              <a:t>5/30/19</a:t>
            </a:fld>
            <a:endParaRPr lang="en-US"/>
          </a:p>
        </p:txBody>
      </p:sp>
      <p:sp>
        <p:nvSpPr>
          <p:cNvPr id="5" name="Footer Placeholder 4"/>
          <p:cNvSpPr>
            <a:spLocks noGrp="1"/>
          </p:cNvSpPr>
          <p:nvPr>
            <p:ph type="ftr" sz="quarter" idx="11"/>
          </p:nvPr>
        </p:nvSpPr>
        <p:spPr>
          <a:xfrm>
            <a:off x="4307840" y="9040144"/>
            <a:ext cx="4389120" cy="519289"/>
          </a:xfrm>
          <a:prstGeom prst="rect">
            <a:avLst/>
          </a:prstGeom>
        </p:spPr>
        <p:txBody>
          <a:bodyPr lIns="130046" tIns="65023" rIns="130046" bIns="65023"/>
          <a:lstStyle/>
          <a:p>
            <a:endParaRPr lang="en-US"/>
          </a:p>
        </p:txBody>
      </p:sp>
      <p:sp>
        <p:nvSpPr>
          <p:cNvPr id="6" name="Slide Number Placeholder 5"/>
          <p:cNvSpPr>
            <a:spLocks noGrp="1"/>
          </p:cNvSpPr>
          <p:nvPr>
            <p:ph type="sldNum" sz="quarter" idx="12"/>
          </p:nvPr>
        </p:nvSpPr>
        <p:spPr>
          <a:xfrm>
            <a:off x="6321882" y="9296400"/>
            <a:ext cx="354264" cy="348813"/>
          </a:xfrm>
        </p:spPr>
        <p:txBody>
          <a:bodyPr/>
          <a:lstStyle/>
          <a:p>
            <a:fld id="{11226B5B-2E80-3F4B-AB33-B0C163CCE2B1}" type="slidenum">
              <a:rPr lang="en-US" smtClean="0"/>
              <a:pPr/>
              <a:t>‹#›</a:t>
            </a:fld>
            <a:endParaRPr lang="en-US"/>
          </a:p>
        </p:txBody>
      </p:sp>
      <p:cxnSp>
        <p:nvCxnSpPr>
          <p:cNvPr id="7" name="Straight Connector 6"/>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810" y="8811024"/>
            <a:ext cx="993805" cy="669476"/>
          </a:xfrm>
          <a:prstGeom prst="rect">
            <a:avLst/>
          </a:prstGeom>
        </p:spPr>
      </p:pic>
      <p:sp>
        <p:nvSpPr>
          <p:cNvPr id="9" name="Title 1"/>
          <p:cNvSpPr>
            <a:spLocks noGrp="1"/>
          </p:cNvSpPr>
          <p:nvPr>
            <p:ph type="title"/>
          </p:nvPr>
        </p:nvSpPr>
        <p:spPr>
          <a:xfrm>
            <a:off x="894080" y="1007137"/>
            <a:ext cx="11216640" cy="1589308"/>
          </a:xfrm>
        </p:spPr>
        <p:txBody>
          <a:bodyPr anchor="t">
            <a:normAutofit/>
          </a:bodyPr>
          <a:lstStyle>
            <a:lvl1pPr>
              <a:defRPr sz="5100">
                <a:solidFill>
                  <a:schemeClr val="accent2"/>
                </a:solidFill>
              </a:defRPr>
            </a:lvl1pPr>
          </a:lstStyle>
          <a:p>
            <a:r>
              <a:rPr lang="en-US"/>
              <a:t>Click to edit Master title style</a:t>
            </a:r>
          </a:p>
        </p:txBody>
      </p:sp>
      <p:sp>
        <p:nvSpPr>
          <p:cNvPr id="10" name="Text Placeholder 2"/>
          <p:cNvSpPr>
            <a:spLocks noGrp="1"/>
          </p:cNvSpPr>
          <p:nvPr>
            <p:ph type="body" idx="13"/>
          </p:nvPr>
        </p:nvSpPr>
        <p:spPr>
          <a:xfrm>
            <a:off x="894080" y="2596444"/>
            <a:ext cx="11216640" cy="1189397"/>
          </a:xfrm>
        </p:spPr>
        <p:txBody>
          <a:bodyPr anchor="ctr">
            <a:normAutofit/>
          </a:bodyPr>
          <a:lstStyle>
            <a:lvl1pPr marL="0" indent="0">
              <a:lnSpc>
                <a:spcPct val="100000"/>
              </a:lnSpc>
              <a:spcAft>
                <a:spcPts val="284"/>
              </a:spcAft>
              <a:buNone/>
              <a:defRPr sz="4000" b="1" i="0" cap="none" baseline="0">
                <a:solidFill>
                  <a:schemeClr val="tx1"/>
                </a:solidFill>
                <a:latin typeface="Arial" charset="0"/>
                <a:ea typeface="Arial" charset="0"/>
                <a:cs typeface="Arial" charset="0"/>
              </a:defRPr>
            </a:lvl1pPr>
            <a:lvl2pPr marL="487672" indent="0">
              <a:buNone/>
              <a:defRPr sz="2100" b="1"/>
            </a:lvl2pPr>
            <a:lvl3pPr marL="975345" indent="0">
              <a:buNone/>
              <a:defRPr sz="1900" b="1"/>
            </a:lvl3pPr>
            <a:lvl4pPr marL="1463017" indent="0">
              <a:buNone/>
              <a:defRPr sz="1700" b="1"/>
            </a:lvl4pPr>
            <a:lvl5pPr marL="1950690" indent="0">
              <a:buNone/>
              <a:defRPr sz="1700" b="1"/>
            </a:lvl5pPr>
            <a:lvl6pPr marL="2438362" indent="0">
              <a:buNone/>
              <a:defRPr sz="1700" b="1"/>
            </a:lvl6pPr>
            <a:lvl7pPr marL="2926034" indent="0">
              <a:buNone/>
              <a:defRPr sz="1700" b="1"/>
            </a:lvl7pPr>
            <a:lvl8pPr marL="3413707" indent="0">
              <a:buNone/>
              <a:defRPr sz="1700" b="1"/>
            </a:lvl8pPr>
            <a:lvl9pPr marL="3901379" indent="0">
              <a:buNone/>
              <a:defRPr sz="1700" b="1"/>
            </a:lvl9pPr>
          </a:lstStyle>
          <a:p>
            <a:pPr lvl="0"/>
            <a:r>
              <a:rPr lang="en-US"/>
              <a:t>Click to edit Master text style</a:t>
            </a:r>
          </a:p>
        </p:txBody>
      </p:sp>
    </p:spTree>
    <p:extLst>
      <p:ext uri="{BB962C8B-B14F-4D97-AF65-F5344CB8AC3E}">
        <p14:creationId xmlns:p14="http://schemas.microsoft.com/office/powerpoint/2010/main" val="254923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13004800" cy="7887519"/>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534" tIns="48767" rIns="97534" bIns="48767" numCol="1" spcCol="0" rtlCol="0" fromWordArt="0" anchor="ctr" anchorCtr="0" forceAA="0" compatLnSpc="1">
            <a:prstTxWarp prst="textNoShape">
              <a:avLst/>
            </a:prstTxWarp>
            <a:noAutofit/>
          </a:bodyPr>
          <a:lstStyle/>
          <a:p>
            <a:pPr algn="r" defTabSz="1300460" hangingPunct="1"/>
            <a:r>
              <a:rPr lang="en-US" sz="1900" b="0" kern="1200">
                <a:solidFill>
                  <a:srgbClr val="FFFFFF"/>
                </a:solidFill>
              </a:rPr>
              <a:t>`</a:t>
            </a:r>
          </a:p>
        </p:txBody>
      </p:sp>
      <p:sp>
        <p:nvSpPr>
          <p:cNvPr id="4" name="Date Placeholder 3"/>
          <p:cNvSpPr>
            <a:spLocks noGrp="1"/>
          </p:cNvSpPr>
          <p:nvPr>
            <p:ph type="dt" sz="half" idx="10"/>
          </p:nvPr>
        </p:nvSpPr>
        <p:spPr/>
        <p:txBody>
          <a:bodyPr/>
          <a:lstStyle/>
          <a:p>
            <a:fld id="{B3862BE8-9C8C-4A82-B22E-9E9AE3617434}" type="datetime1">
              <a:rPr lang="en-US" smtClean="0">
                <a:solidFill>
                  <a:srgbClr val="323232">
                    <a:tint val="75000"/>
                  </a:srgbClr>
                </a:solidFill>
              </a:rPr>
              <a:pPr/>
              <a:t>5/30/19</a:t>
            </a:fld>
            <a:endParaRPr lang="en-US">
              <a:solidFill>
                <a:srgbClr val="323232">
                  <a:tint val="75000"/>
                </a:srgbClr>
              </a:solidFill>
            </a:endParaRPr>
          </a:p>
        </p:txBody>
      </p:sp>
      <p:sp>
        <p:nvSpPr>
          <p:cNvPr id="5" name="Footer Placeholder 4"/>
          <p:cNvSpPr>
            <a:spLocks noGrp="1"/>
          </p:cNvSpPr>
          <p:nvPr>
            <p:ph type="ftr" sz="quarter" idx="11"/>
          </p:nvPr>
        </p:nvSpPr>
        <p:spPr/>
        <p:txBody>
          <a:bodyPr/>
          <a:lstStyle/>
          <a:p>
            <a:endParaRPr lang="en-US">
              <a:solidFill>
                <a:srgbClr val="323232">
                  <a:tint val="75000"/>
                </a:srgbClr>
              </a:solidFill>
            </a:endParaRPr>
          </a:p>
        </p:txBody>
      </p:sp>
      <p:sp>
        <p:nvSpPr>
          <p:cNvPr id="6" name="Slide Number Placeholder 5"/>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sp>
        <p:nvSpPr>
          <p:cNvPr id="20" name="Title 1"/>
          <p:cNvSpPr>
            <a:spLocks noGrp="1"/>
          </p:cNvSpPr>
          <p:nvPr>
            <p:ph type="ctrTitle"/>
          </p:nvPr>
        </p:nvSpPr>
        <p:spPr>
          <a:xfrm>
            <a:off x="975360" y="3094691"/>
            <a:ext cx="11054080" cy="2202064"/>
          </a:xfrm>
        </p:spPr>
        <p:txBody>
          <a:bodyPr anchor="b">
            <a:normAutofit/>
          </a:bodyPr>
          <a:lstStyle>
            <a:lvl1pPr algn="l">
              <a:defRPr sz="6800"/>
            </a:lvl1pPr>
          </a:lstStyle>
          <a:p>
            <a:r>
              <a:rPr lang="en-US"/>
              <a:t>Click to edit Master title style</a:t>
            </a:r>
          </a:p>
        </p:txBody>
      </p:sp>
      <p:sp>
        <p:nvSpPr>
          <p:cNvPr id="21" name="Subtitle 2"/>
          <p:cNvSpPr>
            <a:spLocks noGrp="1"/>
          </p:cNvSpPr>
          <p:nvPr>
            <p:ph type="subTitle" idx="1"/>
          </p:nvPr>
        </p:nvSpPr>
        <p:spPr>
          <a:xfrm>
            <a:off x="975360" y="5427708"/>
            <a:ext cx="9753600" cy="1462733"/>
          </a:xfrm>
        </p:spPr>
        <p:txBody>
          <a:bodyPr/>
          <a:lstStyle>
            <a:lvl1pPr marL="0" indent="0" algn="l">
              <a:lnSpc>
                <a:spcPct val="100000"/>
              </a:lnSpc>
              <a:spcAft>
                <a:spcPts val="427"/>
              </a:spcAft>
              <a:buNone/>
              <a:defRPr sz="3400" i="1"/>
            </a:lvl1pPr>
            <a:lvl2pPr marL="650230" indent="0" algn="ctr">
              <a:buNone/>
              <a:defRPr sz="2800"/>
            </a:lvl2pPr>
            <a:lvl3pPr marL="1300460" indent="0" algn="ctr">
              <a:buNone/>
              <a:defRPr sz="2600"/>
            </a:lvl3pPr>
            <a:lvl4pPr marL="1950690" indent="0" algn="ctr">
              <a:buNone/>
              <a:defRPr sz="2300"/>
            </a:lvl4pPr>
            <a:lvl5pPr marL="2600919" indent="0" algn="ctr">
              <a:buNone/>
              <a:defRPr sz="2300"/>
            </a:lvl5pPr>
            <a:lvl6pPr marL="3251149" indent="0" algn="ctr">
              <a:buNone/>
              <a:defRPr sz="2300"/>
            </a:lvl6pPr>
            <a:lvl7pPr marL="3901379" indent="0" algn="ctr">
              <a:buNone/>
              <a:defRPr sz="2300"/>
            </a:lvl7pPr>
            <a:lvl8pPr marL="4551609" indent="0" algn="ctr">
              <a:buNone/>
              <a:defRPr sz="2300"/>
            </a:lvl8pPr>
            <a:lvl9pPr marL="5201839" indent="0" algn="ctr">
              <a:buNone/>
              <a:defRPr sz="2300"/>
            </a:lvl9pPr>
          </a:lstStyle>
          <a:p>
            <a:r>
              <a:rPr lang="en-US"/>
              <a:t>Click to edit Master subtitle style</a:t>
            </a:r>
          </a:p>
        </p:txBody>
      </p:sp>
      <p:sp>
        <p:nvSpPr>
          <p:cNvPr id="22" name="Text Placeholder 7"/>
          <p:cNvSpPr>
            <a:spLocks noGrp="1"/>
          </p:cNvSpPr>
          <p:nvPr>
            <p:ph type="body" sz="quarter" idx="13" hasCustomPrompt="1"/>
          </p:nvPr>
        </p:nvSpPr>
        <p:spPr>
          <a:xfrm>
            <a:off x="975361" y="2493210"/>
            <a:ext cx="8086384" cy="607343"/>
          </a:xfrm>
        </p:spPr>
        <p:txBody>
          <a:bodyPr anchor="b">
            <a:normAutofit/>
          </a:bodyPr>
          <a:lstStyle>
            <a:lvl1pPr marL="0" indent="0">
              <a:buNone/>
              <a:defRPr sz="2000" b="1" i="0" cap="all" baseline="0">
                <a:solidFill>
                  <a:schemeClr val="accent1"/>
                </a:solidFill>
                <a:latin typeface="Arial Black" charset="0"/>
                <a:ea typeface="Arial Black" charset="0"/>
                <a:cs typeface="Arial Black" charset="0"/>
              </a:defRPr>
            </a:lvl1pPr>
          </a:lstStyle>
          <a:p>
            <a:pPr lvl="0"/>
            <a:r>
              <a:rPr lang="en-US"/>
              <a:t>CLICK TO EDIT MASTER SUBHEADING STYLE</a:t>
            </a:r>
          </a:p>
        </p:txBody>
      </p:sp>
      <p:sp>
        <p:nvSpPr>
          <p:cNvPr id="23" name="Text Placeholder 10"/>
          <p:cNvSpPr>
            <a:spLocks noGrp="1"/>
          </p:cNvSpPr>
          <p:nvPr>
            <p:ph type="body" sz="quarter" idx="14" hasCustomPrompt="1"/>
          </p:nvPr>
        </p:nvSpPr>
        <p:spPr>
          <a:xfrm>
            <a:off x="5046133" y="1575019"/>
            <a:ext cx="6983307" cy="426928"/>
          </a:xfrm>
        </p:spPr>
        <p:txBody>
          <a:bodyPr>
            <a:normAutofit/>
          </a:bodyPr>
          <a:lstStyle>
            <a:lvl1pPr marL="0" indent="0" algn="r">
              <a:buNone/>
              <a:defRPr sz="2000" baseline="0">
                <a:solidFill>
                  <a:schemeClr val="accent3"/>
                </a:solidFill>
              </a:defRPr>
            </a:lvl1pPr>
          </a:lstStyle>
          <a:p>
            <a:pPr lvl="0"/>
            <a:r>
              <a:rPr lang="en-US"/>
              <a:t>Click to edit Master date styles (Month, DD, YYYY)</a:t>
            </a:r>
          </a:p>
        </p:txBody>
      </p:sp>
      <p:sp>
        <p:nvSpPr>
          <p:cNvPr id="24" name="Text Placeholder 14"/>
          <p:cNvSpPr>
            <a:spLocks noGrp="1"/>
          </p:cNvSpPr>
          <p:nvPr>
            <p:ph type="body" sz="quarter" idx="15" hasCustomPrompt="1"/>
          </p:nvPr>
        </p:nvSpPr>
        <p:spPr>
          <a:xfrm>
            <a:off x="6542065" y="8284787"/>
            <a:ext cx="5568656" cy="405899"/>
          </a:xfrm>
        </p:spPr>
        <p:txBody>
          <a:bodyPr>
            <a:noAutofit/>
          </a:bodyPr>
          <a:lstStyle>
            <a:lvl1pPr marL="0" indent="0" algn="r">
              <a:buNone/>
              <a:defRPr sz="2000" baseline="0"/>
            </a:lvl1pPr>
          </a:lstStyle>
          <a:p>
            <a:pPr lvl="0"/>
            <a:r>
              <a:rPr lang="en-US"/>
              <a:t>Click to edit Master name style</a:t>
            </a:r>
          </a:p>
        </p:txBody>
      </p:sp>
      <p:sp>
        <p:nvSpPr>
          <p:cNvPr id="25" name="Text Placeholder 14"/>
          <p:cNvSpPr>
            <a:spLocks noGrp="1"/>
          </p:cNvSpPr>
          <p:nvPr>
            <p:ph type="body" sz="quarter" idx="16" hasCustomPrompt="1"/>
          </p:nvPr>
        </p:nvSpPr>
        <p:spPr>
          <a:xfrm>
            <a:off x="6542065" y="8690687"/>
            <a:ext cx="5568656" cy="353530"/>
          </a:xfrm>
        </p:spPr>
        <p:txBody>
          <a:bodyPr>
            <a:normAutofit/>
          </a:bodyPr>
          <a:lstStyle>
            <a:lvl1pPr marL="0" indent="0" algn="r">
              <a:buNone/>
              <a:defRPr sz="1400" b="1" i="0" baseline="0">
                <a:solidFill>
                  <a:schemeClr val="accent3"/>
                </a:solidFill>
                <a:latin typeface="Arial Black" charset="0"/>
                <a:ea typeface="Arial Black" charset="0"/>
                <a:cs typeface="Arial Black" charset="0"/>
              </a:defRPr>
            </a:lvl1pPr>
          </a:lstStyle>
          <a:p>
            <a:pPr lvl="0"/>
            <a:r>
              <a:rPr lang="en-US"/>
              <a:t>CLICK TO EDIT MASTER JOB TITLE STYLE</a:t>
            </a:r>
          </a:p>
        </p:txBody>
      </p:sp>
      <p:cxnSp>
        <p:nvCxnSpPr>
          <p:cNvPr id="26" name="Straight Connector 25"/>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7504" y="8415244"/>
            <a:ext cx="3296161" cy="696338"/>
          </a:xfrm>
          <a:prstGeom prst="rect">
            <a:avLst/>
          </a:prstGeom>
        </p:spPr>
      </p:pic>
    </p:spTree>
    <p:extLst>
      <p:ext uri="{BB962C8B-B14F-4D97-AF65-F5344CB8AC3E}">
        <p14:creationId xmlns:p14="http://schemas.microsoft.com/office/powerpoint/2010/main" val="4171913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00000"/>
              </a:lnSpc>
              <a:spcAft>
                <a:spcPts val="427"/>
              </a:spcAft>
              <a:defRPr sz="3400"/>
            </a:lvl1pPr>
            <a:lvl2pPr>
              <a:lnSpc>
                <a:spcPct val="100000"/>
              </a:lnSpc>
              <a:spcAft>
                <a:spcPts val="427"/>
              </a:spcAft>
              <a:defRPr sz="3400"/>
            </a:lvl2pPr>
            <a:lvl3pPr>
              <a:lnSpc>
                <a:spcPct val="100000"/>
              </a:lnSpc>
              <a:spcAft>
                <a:spcPts val="427"/>
              </a:spcAft>
              <a:defRPr sz="2800"/>
            </a:lvl3pPr>
            <a:lvl4pPr>
              <a:lnSpc>
                <a:spcPct val="100000"/>
              </a:lnSpc>
              <a:spcAft>
                <a:spcPts val="427"/>
              </a:spcAft>
              <a:defRPr sz="2600"/>
            </a:lvl4pPr>
            <a:lvl5pPr>
              <a:lnSpc>
                <a:spcPct val="100000"/>
              </a:lnSpc>
              <a:spcAft>
                <a:spcPts val="427"/>
              </a:spcAft>
              <a:defRPr sz="2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E5DD2D-FCAC-45B5-906C-6B25415BCA56}" type="datetime1">
              <a:rPr lang="en-US" smtClean="0">
                <a:solidFill>
                  <a:srgbClr val="323232">
                    <a:tint val="75000"/>
                  </a:srgbClr>
                </a:solidFill>
              </a:rPr>
              <a:pPr/>
              <a:t>5/30/19</a:t>
            </a:fld>
            <a:endParaRPr lang="en-US">
              <a:solidFill>
                <a:srgbClr val="323232">
                  <a:tint val="75000"/>
                </a:srgbClr>
              </a:solidFill>
            </a:endParaRPr>
          </a:p>
        </p:txBody>
      </p:sp>
      <p:sp>
        <p:nvSpPr>
          <p:cNvPr id="5" name="Footer Placeholder 4"/>
          <p:cNvSpPr>
            <a:spLocks noGrp="1"/>
          </p:cNvSpPr>
          <p:nvPr>
            <p:ph type="ftr" sz="quarter" idx="11"/>
          </p:nvPr>
        </p:nvSpPr>
        <p:spPr/>
        <p:txBody>
          <a:bodyPr/>
          <a:lstStyle/>
          <a:p>
            <a:endParaRPr lang="en-US">
              <a:solidFill>
                <a:srgbClr val="323232">
                  <a:tint val="75000"/>
                </a:srgbClr>
              </a:solidFill>
            </a:endParaRPr>
          </a:p>
        </p:txBody>
      </p:sp>
      <p:sp>
        <p:nvSpPr>
          <p:cNvPr id="6" name="Slide Number Placeholder 5"/>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cxnSp>
        <p:nvCxnSpPr>
          <p:cNvPr id="7" name="Straight Connector 6"/>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810" y="8811024"/>
            <a:ext cx="993805" cy="669476"/>
          </a:xfrm>
          <a:prstGeom prst="rect">
            <a:avLst/>
          </a:prstGeom>
        </p:spPr>
      </p:pic>
      <p:sp>
        <p:nvSpPr>
          <p:cNvPr id="9" name="Title 1"/>
          <p:cNvSpPr>
            <a:spLocks noGrp="1"/>
          </p:cNvSpPr>
          <p:nvPr>
            <p:ph type="title"/>
          </p:nvPr>
        </p:nvSpPr>
        <p:spPr>
          <a:xfrm>
            <a:off x="894080" y="1007137"/>
            <a:ext cx="11216640" cy="1589308"/>
          </a:xfrm>
        </p:spPr>
        <p:txBody>
          <a:bodyPr anchor="t">
            <a:normAutofit/>
          </a:bodyPr>
          <a:lstStyle>
            <a:lvl1pPr>
              <a:defRPr sz="5100">
                <a:solidFill>
                  <a:schemeClr val="accent2"/>
                </a:solidFill>
              </a:defRPr>
            </a:lvl1pPr>
          </a:lstStyle>
          <a:p>
            <a:r>
              <a:rPr lang="en-US"/>
              <a:t>Click to edit Master title style</a:t>
            </a:r>
          </a:p>
        </p:txBody>
      </p:sp>
    </p:spTree>
    <p:extLst>
      <p:ext uri="{BB962C8B-B14F-4D97-AF65-F5344CB8AC3E}">
        <p14:creationId xmlns:p14="http://schemas.microsoft.com/office/powerpoint/2010/main" val="3873951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080" y="3785842"/>
            <a:ext cx="11216640" cy="4999171"/>
          </a:xfrm>
        </p:spPr>
        <p:txBody>
          <a:bodyPr/>
          <a:lstStyle>
            <a:lvl1pPr>
              <a:lnSpc>
                <a:spcPct val="100000"/>
              </a:lnSpc>
              <a:spcAft>
                <a:spcPts val="427"/>
              </a:spcAft>
              <a:defRPr sz="3400"/>
            </a:lvl1pPr>
            <a:lvl2pPr>
              <a:lnSpc>
                <a:spcPct val="100000"/>
              </a:lnSpc>
              <a:spcAft>
                <a:spcPts val="427"/>
              </a:spcAft>
              <a:defRPr sz="3400"/>
            </a:lvl2pPr>
            <a:lvl3pPr>
              <a:lnSpc>
                <a:spcPct val="100000"/>
              </a:lnSpc>
              <a:spcAft>
                <a:spcPts val="427"/>
              </a:spcAft>
              <a:defRPr sz="2800"/>
            </a:lvl3pPr>
            <a:lvl4pPr>
              <a:lnSpc>
                <a:spcPct val="100000"/>
              </a:lnSpc>
              <a:spcAft>
                <a:spcPts val="427"/>
              </a:spcAft>
              <a:defRPr sz="2600"/>
            </a:lvl4pPr>
            <a:lvl5pPr>
              <a:lnSpc>
                <a:spcPct val="100000"/>
              </a:lnSpc>
              <a:spcAft>
                <a:spcPts val="427"/>
              </a:spcAft>
              <a:defRPr sz="23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60E305-8A2A-4172-A1B3-081E1CD3F345}" type="datetime1">
              <a:rPr lang="en-US" smtClean="0">
                <a:solidFill>
                  <a:srgbClr val="323232">
                    <a:tint val="75000"/>
                  </a:srgbClr>
                </a:solidFill>
              </a:rPr>
              <a:pPr/>
              <a:t>5/30/19</a:t>
            </a:fld>
            <a:endParaRPr lang="en-US">
              <a:solidFill>
                <a:srgbClr val="323232">
                  <a:tint val="75000"/>
                </a:srgbClr>
              </a:solidFill>
            </a:endParaRPr>
          </a:p>
        </p:txBody>
      </p:sp>
      <p:sp>
        <p:nvSpPr>
          <p:cNvPr id="5" name="Footer Placeholder 4"/>
          <p:cNvSpPr>
            <a:spLocks noGrp="1"/>
          </p:cNvSpPr>
          <p:nvPr>
            <p:ph type="ftr" sz="quarter" idx="11"/>
          </p:nvPr>
        </p:nvSpPr>
        <p:spPr/>
        <p:txBody>
          <a:bodyPr/>
          <a:lstStyle/>
          <a:p>
            <a:endParaRPr lang="en-US">
              <a:solidFill>
                <a:srgbClr val="323232">
                  <a:tint val="75000"/>
                </a:srgbClr>
              </a:solidFill>
            </a:endParaRPr>
          </a:p>
        </p:txBody>
      </p:sp>
      <p:sp>
        <p:nvSpPr>
          <p:cNvPr id="6" name="Slide Number Placeholder 5"/>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cxnSp>
        <p:nvCxnSpPr>
          <p:cNvPr id="7" name="Straight Connector 6"/>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810" y="8811024"/>
            <a:ext cx="993805" cy="669476"/>
          </a:xfrm>
          <a:prstGeom prst="rect">
            <a:avLst/>
          </a:prstGeom>
        </p:spPr>
      </p:pic>
      <p:sp>
        <p:nvSpPr>
          <p:cNvPr id="9" name="Title 1"/>
          <p:cNvSpPr>
            <a:spLocks noGrp="1"/>
          </p:cNvSpPr>
          <p:nvPr>
            <p:ph type="title"/>
          </p:nvPr>
        </p:nvSpPr>
        <p:spPr>
          <a:xfrm>
            <a:off x="894080" y="1007137"/>
            <a:ext cx="11216640" cy="1589308"/>
          </a:xfrm>
        </p:spPr>
        <p:txBody>
          <a:bodyPr anchor="t">
            <a:normAutofit/>
          </a:bodyPr>
          <a:lstStyle>
            <a:lvl1pPr>
              <a:defRPr sz="5100">
                <a:solidFill>
                  <a:schemeClr val="accent2"/>
                </a:solidFill>
              </a:defRPr>
            </a:lvl1pPr>
          </a:lstStyle>
          <a:p>
            <a:r>
              <a:rPr lang="en-US"/>
              <a:t>Click to edit Master title style</a:t>
            </a:r>
          </a:p>
        </p:txBody>
      </p:sp>
      <p:sp>
        <p:nvSpPr>
          <p:cNvPr id="10" name="Text Placeholder 2"/>
          <p:cNvSpPr>
            <a:spLocks noGrp="1"/>
          </p:cNvSpPr>
          <p:nvPr>
            <p:ph type="body" idx="13"/>
          </p:nvPr>
        </p:nvSpPr>
        <p:spPr>
          <a:xfrm>
            <a:off x="894080" y="2596444"/>
            <a:ext cx="11216640" cy="1189397"/>
          </a:xfrm>
        </p:spPr>
        <p:txBody>
          <a:bodyPr anchor="ctr">
            <a:normAutofit/>
          </a:bodyPr>
          <a:lstStyle>
            <a:lvl1pPr marL="0" indent="0">
              <a:lnSpc>
                <a:spcPct val="100000"/>
              </a:lnSpc>
              <a:spcAft>
                <a:spcPts val="284"/>
              </a:spcAft>
              <a:buNone/>
              <a:defRPr sz="4000" b="1" i="0" cap="none" baseline="0">
                <a:solidFill>
                  <a:schemeClr val="tx1"/>
                </a:solidFill>
                <a:latin typeface="Arial" charset="0"/>
                <a:ea typeface="Arial" charset="0"/>
                <a:cs typeface="Arial" charset="0"/>
              </a:defRPr>
            </a:lvl1pPr>
            <a:lvl2pPr marL="487672" indent="0">
              <a:buNone/>
              <a:defRPr sz="2100" b="1"/>
            </a:lvl2pPr>
            <a:lvl3pPr marL="975345" indent="0">
              <a:buNone/>
              <a:defRPr sz="1900" b="1"/>
            </a:lvl3pPr>
            <a:lvl4pPr marL="1463017" indent="0">
              <a:buNone/>
              <a:defRPr sz="1700" b="1"/>
            </a:lvl4pPr>
            <a:lvl5pPr marL="1950690" indent="0">
              <a:buNone/>
              <a:defRPr sz="1700" b="1"/>
            </a:lvl5pPr>
            <a:lvl6pPr marL="2438362" indent="0">
              <a:buNone/>
              <a:defRPr sz="1700" b="1"/>
            </a:lvl6pPr>
            <a:lvl7pPr marL="2926034" indent="0">
              <a:buNone/>
              <a:defRPr sz="1700" b="1"/>
            </a:lvl7pPr>
            <a:lvl8pPr marL="3413707" indent="0">
              <a:buNone/>
              <a:defRPr sz="1700" b="1"/>
            </a:lvl8pPr>
            <a:lvl9pPr marL="3901379" indent="0">
              <a:buNone/>
              <a:defRPr sz="1700" b="1"/>
            </a:lvl9pPr>
          </a:lstStyle>
          <a:p>
            <a:pPr lvl="0"/>
            <a:r>
              <a:rPr lang="en-US"/>
              <a:t>Click to edit Master text style</a:t>
            </a:r>
          </a:p>
        </p:txBody>
      </p:sp>
    </p:spTree>
    <p:extLst>
      <p:ext uri="{BB962C8B-B14F-4D97-AF65-F5344CB8AC3E}">
        <p14:creationId xmlns:p14="http://schemas.microsoft.com/office/powerpoint/2010/main" val="1093172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307" y="6527239"/>
            <a:ext cx="11216640" cy="2133599"/>
          </a:xfrm>
        </p:spPr>
        <p:txBody>
          <a:bodyPr/>
          <a:lstStyle>
            <a:lvl1pPr marL="0" indent="0">
              <a:buNone/>
              <a:defRPr sz="2600">
                <a:solidFill>
                  <a:schemeClr val="tx1">
                    <a:tint val="75000"/>
                  </a:schemeClr>
                </a:solidFill>
              </a:defRPr>
            </a:lvl1pPr>
            <a:lvl2pPr marL="487672" indent="0">
              <a:buNone/>
              <a:defRPr sz="2100">
                <a:solidFill>
                  <a:schemeClr val="tx1">
                    <a:tint val="75000"/>
                  </a:schemeClr>
                </a:solidFill>
              </a:defRPr>
            </a:lvl2pPr>
            <a:lvl3pPr marL="975345" indent="0">
              <a:buNone/>
              <a:defRPr sz="1900">
                <a:solidFill>
                  <a:schemeClr val="tx1">
                    <a:tint val="75000"/>
                  </a:schemeClr>
                </a:solidFill>
              </a:defRPr>
            </a:lvl3pPr>
            <a:lvl4pPr marL="1463017" indent="0">
              <a:buNone/>
              <a:defRPr sz="1700">
                <a:solidFill>
                  <a:schemeClr val="tx1">
                    <a:tint val="75000"/>
                  </a:schemeClr>
                </a:solidFill>
              </a:defRPr>
            </a:lvl4pPr>
            <a:lvl5pPr marL="1950690" indent="0">
              <a:buNone/>
              <a:defRPr sz="1700">
                <a:solidFill>
                  <a:schemeClr val="tx1">
                    <a:tint val="75000"/>
                  </a:schemeClr>
                </a:solidFill>
              </a:defRPr>
            </a:lvl5pPr>
            <a:lvl6pPr marL="2438362" indent="0">
              <a:buNone/>
              <a:defRPr sz="1700">
                <a:solidFill>
                  <a:schemeClr val="tx1">
                    <a:tint val="75000"/>
                  </a:schemeClr>
                </a:solidFill>
              </a:defRPr>
            </a:lvl6pPr>
            <a:lvl7pPr marL="2926034" indent="0">
              <a:buNone/>
              <a:defRPr sz="1700">
                <a:solidFill>
                  <a:schemeClr val="tx1">
                    <a:tint val="75000"/>
                  </a:schemeClr>
                </a:solidFill>
              </a:defRPr>
            </a:lvl7pPr>
            <a:lvl8pPr marL="3413707" indent="0">
              <a:buNone/>
              <a:defRPr sz="1700">
                <a:solidFill>
                  <a:schemeClr val="tx1">
                    <a:tint val="75000"/>
                  </a:schemeClr>
                </a:solidFill>
              </a:defRPr>
            </a:lvl8pPr>
            <a:lvl9pPr marL="3901379"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24E8BA-15BD-4930-8F3A-D315970BA411}" type="datetime1">
              <a:rPr lang="en-US" smtClean="0">
                <a:solidFill>
                  <a:srgbClr val="323232">
                    <a:tint val="75000"/>
                  </a:srgbClr>
                </a:solidFill>
              </a:rPr>
              <a:pPr/>
              <a:t>5/30/19</a:t>
            </a:fld>
            <a:endParaRPr lang="en-US">
              <a:solidFill>
                <a:srgbClr val="323232">
                  <a:tint val="75000"/>
                </a:srgbClr>
              </a:solidFill>
            </a:endParaRPr>
          </a:p>
        </p:txBody>
      </p:sp>
      <p:sp>
        <p:nvSpPr>
          <p:cNvPr id="5" name="Footer Placeholder 4"/>
          <p:cNvSpPr>
            <a:spLocks noGrp="1"/>
          </p:cNvSpPr>
          <p:nvPr>
            <p:ph type="ftr" sz="quarter" idx="11"/>
          </p:nvPr>
        </p:nvSpPr>
        <p:spPr/>
        <p:txBody>
          <a:bodyPr/>
          <a:lstStyle/>
          <a:p>
            <a:endParaRPr lang="en-US">
              <a:solidFill>
                <a:srgbClr val="323232">
                  <a:tint val="75000"/>
                </a:srgbClr>
              </a:solidFill>
            </a:endParaRPr>
          </a:p>
        </p:txBody>
      </p:sp>
      <p:sp>
        <p:nvSpPr>
          <p:cNvPr id="6" name="Slide Number Placeholder 5"/>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sp>
        <p:nvSpPr>
          <p:cNvPr id="7" name="Title 1"/>
          <p:cNvSpPr>
            <a:spLocks noGrp="1"/>
          </p:cNvSpPr>
          <p:nvPr>
            <p:ph type="title"/>
          </p:nvPr>
        </p:nvSpPr>
        <p:spPr>
          <a:xfrm>
            <a:off x="887307" y="2431629"/>
            <a:ext cx="11216640" cy="4057226"/>
          </a:xfrm>
        </p:spPr>
        <p:txBody>
          <a:bodyPr anchor="b">
            <a:normAutofit/>
          </a:bodyPr>
          <a:lstStyle>
            <a:lvl1pPr>
              <a:defRPr sz="6800"/>
            </a:lvl1pPr>
          </a:lstStyle>
          <a:p>
            <a:r>
              <a:rPr lang="en-US"/>
              <a:t>Click to edit Master title style</a:t>
            </a:r>
          </a:p>
        </p:txBody>
      </p:sp>
    </p:spTree>
    <p:extLst>
      <p:ext uri="{BB962C8B-B14F-4D97-AF65-F5344CB8AC3E}">
        <p14:creationId xmlns:p14="http://schemas.microsoft.com/office/powerpoint/2010/main" val="1431663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94080" y="2596444"/>
            <a:ext cx="5527040" cy="6188570"/>
          </a:xfrm>
        </p:spPr>
        <p:txBody>
          <a:bodyPr/>
          <a:lstStyle>
            <a:lvl1pPr>
              <a:lnSpc>
                <a:spcPct val="100000"/>
              </a:lnSpc>
              <a:spcAft>
                <a:spcPts val="0"/>
              </a:spcAft>
              <a:defRPr sz="2800"/>
            </a:lvl1pPr>
            <a:lvl2pPr>
              <a:lnSpc>
                <a:spcPct val="100000"/>
              </a:lnSpc>
              <a:spcAft>
                <a:spcPts val="0"/>
              </a:spcAft>
              <a:defRPr sz="2800"/>
            </a:lvl2pPr>
            <a:lvl3pPr>
              <a:lnSpc>
                <a:spcPct val="100000"/>
              </a:lnSpc>
              <a:spcAft>
                <a:spcPts val="0"/>
              </a:spcAft>
              <a:defRPr sz="2600"/>
            </a:lvl3pPr>
            <a:lvl4pPr>
              <a:lnSpc>
                <a:spcPct val="100000"/>
              </a:lnSpc>
              <a:spcAft>
                <a:spcPts val="0"/>
              </a:spcAft>
              <a:defRPr sz="2300"/>
            </a:lvl4pPr>
            <a:lvl5pPr>
              <a:lnSpc>
                <a:spcPct val="100000"/>
              </a:lnSpc>
              <a:spcAft>
                <a:spcPts val="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00B8CE-C311-4F03-A90D-B252FC65853B}" type="datetime1">
              <a:rPr lang="en-US" smtClean="0">
                <a:solidFill>
                  <a:srgbClr val="323232">
                    <a:tint val="75000"/>
                  </a:srgbClr>
                </a:solidFill>
              </a:rPr>
              <a:pPr/>
              <a:t>5/30/19</a:t>
            </a:fld>
            <a:endParaRPr lang="en-US">
              <a:solidFill>
                <a:srgbClr val="323232">
                  <a:tint val="75000"/>
                </a:srgbClr>
              </a:solidFill>
            </a:endParaRPr>
          </a:p>
        </p:txBody>
      </p:sp>
      <p:sp>
        <p:nvSpPr>
          <p:cNvPr id="6" name="Footer Placeholder 5"/>
          <p:cNvSpPr>
            <a:spLocks noGrp="1"/>
          </p:cNvSpPr>
          <p:nvPr>
            <p:ph type="ftr" sz="quarter" idx="11"/>
          </p:nvPr>
        </p:nvSpPr>
        <p:spPr/>
        <p:txBody>
          <a:bodyPr/>
          <a:lstStyle/>
          <a:p>
            <a:endParaRPr lang="en-US">
              <a:solidFill>
                <a:srgbClr val="323232">
                  <a:tint val="75000"/>
                </a:srgbClr>
              </a:solidFill>
            </a:endParaRPr>
          </a:p>
        </p:txBody>
      </p:sp>
      <p:sp>
        <p:nvSpPr>
          <p:cNvPr id="7" name="Slide Number Placeholder 6"/>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cxnSp>
        <p:nvCxnSpPr>
          <p:cNvPr id="8" name="Straight Connector 7"/>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810" y="8811024"/>
            <a:ext cx="993805" cy="669476"/>
          </a:xfrm>
          <a:prstGeom prst="rect">
            <a:avLst/>
          </a:prstGeom>
        </p:spPr>
      </p:pic>
      <p:sp>
        <p:nvSpPr>
          <p:cNvPr id="10" name="Title 1"/>
          <p:cNvSpPr>
            <a:spLocks noGrp="1"/>
          </p:cNvSpPr>
          <p:nvPr>
            <p:ph type="title"/>
          </p:nvPr>
        </p:nvSpPr>
        <p:spPr>
          <a:xfrm>
            <a:off x="894080" y="1007137"/>
            <a:ext cx="11216640" cy="1589308"/>
          </a:xfrm>
        </p:spPr>
        <p:txBody>
          <a:bodyPr anchor="t"/>
          <a:lstStyle>
            <a:lvl1pPr>
              <a:defRPr>
                <a:solidFill>
                  <a:schemeClr val="accent2"/>
                </a:solidFill>
              </a:defRPr>
            </a:lvl1pPr>
          </a:lstStyle>
          <a:p>
            <a:r>
              <a:rPr lang="en-US"/>
              <a:t>Click to edit Master title style</a:t>
            </a:r>
          </a:p>
        </p:txBody>
      </p:sp>
      <p:sp>
        <p:nvSpPr>
          <p:cNvPr id="12" name="Content Placeholder 2"/>
          <p:cNvSpPr>
            <a:spLocks noGrp="1"/>
          </p:cNvSpPr>
          <p:nvPr>
            <p:ph sz="half" idx="13"/>
          </p:nvPr>
        </p:nvSpPr>
        <p:spPr>
          <a:xfrm>
            <a:off x="6583680" y="2596444"/>
            <a:ext cx="5527040" cy="6188570"/>
          </a:xfrm>
        </p:spPr>
        <p:txBody>
          <a:bodyPr/>
          <a:lstStyle>
            <a:lvl1pPr>
              <a:lnSpc>
                <a:spcPct val="100000"/>
              </a:lnSpc>
              <a:spcAft>
                <a:spcPts val="0"/>
              </a:spcAft>
              <a:defRPr sz="2800"/>
            </a:lvl1pPr>
            <a:lvl2pPr>
              <a:lnSpc>
                <a:spcPct val="100000"/>
              </a:lnSpc>
              <a:spcAft>
                <a:spcPts val="0"/>
              </a:spcAft>
              <a:defRPr sz="2800"/>
            </a:lvl2pPr>
            <a:lvl3pPr>
              <a:lnSpc>
                <a:spcPct val="100000"/>
              </a:lnSpc>
              <a:spcAft>
                <a:spcPts val="0"/>
              </a:spcAft>
              <a:defRPr sz="2600"/>
            </a:lvl3pPr>
            <a:lvl4pPr>
              <a:lnSpc>
                <a:spcPct val="100000"/>
              </a:lnSpc>
              <a:spcAft>
                <a:spcPts val="0"/>
              </a:spcAft>
              <a:defRPr sz="2300"/>
            </a:lvl4pPr>
            <a:lvl5pPr>
              <a:lnSpc>
                <a:spcPct val="100000"/>
              </a:lnSpc>
              <a:spcAft>
                <a:spcPts val="0"/>
              </a:spcAft>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964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270000" y="6718300"/>
            <a:ext cx="10464800" cy="1422400"/>
          </a:xfrm>
          <a:prstGeom prst="rect">
            <a:avLst/>
          </a:prstGeom>
        </p:spPr>
        <p:txBody>
          <a:bodyPr anchor="b"/>
          <a:lstStyle/>
          <a:p>
            <a:r>
              <a:t>Title Text</a:t>
            </a:r>
          </a:p>
        </p:txBody>
      </p:sp>
      <p:sp>
        <p:nvSpPr>
          <p:cNvPr id="22" name="Body Level One…"/>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Graph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4080" y="1007137"/>
            <a:ext cx="11216640" cy="1444810"/>
          </a:xfrm>
        </p:spPr>
        <p:txBody>
          <a:bodyPr anchor="t"/>
          <a:lstStyle>
            <a:lvl1pPr>
              <a:defRPr>
                <a:solidFill>
                  <a:schemeClr val="accent2"/>
                </a:solidFill>
              </a:defRPr>
            </a:lvl1pPr>
          </a:lstStyle>
          <a:p>
            <a:r>
              <a:rPr lang="en-US"/>
              <a:t>Click to edit Master title style FDSDJDSLFKDSF</a:t>
            </a:r>
          </a:p>
        </p:txBody>
      </p:sp>
      <p:sp>
        <p:nvSpPr>
          <p:cNvPr id="5" name="Date Placeholder 4"/>
          <p:cNvSpPr>
            <a:spLocks noGrp="1"/>
          </p:cNvSpPr>
          <p:nvPr>
            <p:ph type="dt" sz="half" idx="10"/>
          </p:nvPr>
        </p:nvSpPr>
        <p:spPr/>
        <p:txBody>
          <a:bodyPr/>
          <a:lstStyle/>
          <a:p>
            <a:fld id="{1422A011-2B8C-41E3-9C6A-FA3ACB7760BE}" type="datetime1">
              <a:rPr lang="en-US" smtClean="0">
                <a:solidFill>
                  <a:srgbClr val="323232">
                    <a:tint val="75000"/>
                  </a:srgbClr>
                </a:solidFill>
              </a:rPr>
              <a:pPr/>
              <a:t>5/30/19</a:t>
            </a:fld>
            <a:endParaRPr lang="en-US">
              <a:solidFill>
                <a:srgbClr val="323232">
                  <a:tint val="75000"/>
                </a:srgbClr>
              </a:solidFill>
            </a:endParaRPr>
          </a:p>
        </p:txBody>
      </p:sp>
      <p:sp>
        <p:nvSpPr>
          <p:cNvPr id="6" name="Footer Placeholder 5"/>
          <p:cNvSpPr>
            <a:spLocks noGrp="1"/>
          </p:cNvSpPr>
          <p:nvPr>
            <p:ph type="ftr" sz="quarter" idx="11"/>
          </p:nvPr>
        </p:nvSpPr>
        <p:spPr/>
        <p:txBody>
          <a:bodyPr/>
          <a:lstStyle/>
          <a:p>
            <a:endParaRPr lang="en-US">
              <a:solidFill>
                <a:srgbClr val="323232">
                  <a:tint val="75000"/>
                </a:srgbClr>
              </a:solidFill>
            </a:endParaRPr>
          </a:p>
        </p:txBody>
      </p:sp>
      <p:sp>
        <p:nvSpPr>
          <p:cNvPr id="7" name="Slide Number Placeholder 6"/>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cxnSp>
        <p:nvCxnSpPr>
          <p:cNvPr id="9" name="Straight Connector 8"/>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
        <p:nvSpPr>
          <p:cNvPr id="11" name="Chart Placeholder 10"/>
          <p:cNvSpPr>
            <a:spLocks noGrp="1"/>
          </p:cNvSpPr>
          <p:nvPr>
            <p:ph type="chart" sz="quarter" idx="13"/>
          </p:nvPr>
        </p:nvSpPr>
        <p:spPr>
          <a:xfrm>
            <a:off x="892635" y="2451946"/>
            <a:ext cx="5518009" cy="6188570"/>
          </a:xfrm>
        </p:spPr>
        <p:txBody>
          <a:bodyPr/>
          <a:lstStyle/>
          <a:p>
            <a:endParaRPr lang="en-US"/>
          </a:p>
        </p:txBody>
      </p:sp>
      <p:sp>
        <p:nvSpPr>
          <p:cNvPr id="12" name="Chart Placeholder 10"/>
          <p:cNvSpPr>
            <a:spLocks noGrp="1"/>
          </p:cNvSpPr>
          <p:nvPr>
            <p:ph type="chart" sz="quarter" idx="14"/>
          </p:nvPr>
        </p:nvSpPr>
        <p:spPr>
          <a:xfrm>
            <a:off x="6596685" y="2451946"/>
            <a:ext cx="5518009" cy="6188570"/>
          </a:xfrm>
        </p:spPr>
        <p:txBody>
          <a:bodyPr/>
          <a:lstStyle/>
          <a:p>
            <a:endParaRPr lang="en-US"/>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810" y="8811024"/>
            <a:ext cx="993805" cy="669476"/>
          </a:xfrm>
          <a:prstGeom prst="rect">
            <a:avLst/>
          </a:prstGeom>
        </p:spPr>
      </p:pic>
    </p:spTree>
    <p:extLst>
      <p:ext uri="{BB962C8B-B14F-4D97-AF65-F5344CB8AC3E}">
        <p14:creationId xmlns:p14="http://schemas.microsoft.com/office/powerpoint/2010/main" val="943691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0" y="2612251"/>
            <a:ext cx="13004800" cy="7141348"/>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534" tIns="48767" rIns="97534" bIns="48767" numCol="1" spcCol="0" rtlCol="0" fromWordArt="0" anchor="ctr" anchorCtr="0" forceAA="0" compatLnSpc="1">
            <a:prstTxWarp prst="textNoShape">
              <a:avLst/>
            </a:prstTxWarp>
            <a:noAutofit/>
          </a:bodyPr>
          <a:lstStyle/>
          <a:p>
            <a:pPr defTabSz="1300460" hangingPunct="1"/>
            <a:r>
              <a:rPr lang="en-US" sz="1900" b="0" kern="1200">
                <a:solidFill>
                  <a:srgbClr val="FFFFFF"/>
                </a:solidFill>
              </a:rPr>
              <a:t>`</a:t>
            </a:r>
          </a:p>
        </p:txBody>
      </p:sp>
      <p:sp>
        <p:nvSpPr>
          <p:cNvPr id="3" name="Text Placeholder 2"/>
          <p:cNvSpPr>
            <a:spLocks noGrp="1"/>
          </p:cNvSpPr>
          <p:nvPr>
            <p:ph type="body" idx="1"/>
          </p:nvPr>
        </p:nvSpPr>
        <p:spPr>
          <a:xfrm>
            <a:off x="895775" y="2612251"/>
            <a:ext cx="5501639" cy="1186236"/>
          </a:xfrm>
        </p:spPr>
        <p:txBody>
          <a:bodyPr anchor="b">
            <a:normAutofit/>
          </a:bodyPr>
          <a:lstStyle>
            <a:lvl1pPr marL="0" indent="0">
              <a:lnSpc>
                <a:spcPct val="100000"/>
              </a:lnSpc>
              <a:buNone/>
              <a:defRPr sz="2000" b="1" i="0" cap="all" baseline="0">
                <a:solidFill>
                  <a:schemeClr val="accent1"/>
                </a:solidFill>
                <a:latin typeface="Arial Black" charset="0"/>
                <a:ea typeface="Arial Black" charset="0"/>
                <a:cs typeface="Arial Black" charset="0"/>
              </a:defRPr>
            </a:lvl1pPr>
            <a:lvl2pPr marL="487672" indent="0">
              <a:buNone/>
              <a:defRPr sz="2100" b="1"/>
            </a:lvl2pPr>
            <a:lvl3pPr marL="975345" indent="0">
              <a:buNone/>
              <a:defRPr sz="1900" b="1"/>
            </a:lvl3pPr>
            <a:lvl4pPr marL="1463017" indent="0">
              <a:buNone/>
              <a:defRPr sz="1700" b="1"/>
            </a:lvl4pPr>
            <a:lvl5pPr marL="1950690" indent="0">
              <a:buNone/>
              <a:defRPr sz="1700" b="1"/>
            </a:lvl5pPr>
            <a:lvl6pPr marL="2438362" indent="0">
              <a:buNone/>
              <a:defRPr sz="1700" b="1"/>
            </a:lvl6pPr>
            <a:lvl7pPr marL="2926034" indent="0">
              <a:buNone/>
              <a:defRPr sz="1700" b="1"/>
            </a:lvl7pPr>
            <a:lvl8pPr marL="3413707" indent="0">
              <a:buNone/>
              <a:defRPr sz="1700" b="1"/>
            </a:lvl8pPr>
            <a:lvl9pPr marL="3901379" indent="0">
              <a:buNone/>
              <a:defRPr sz="1700" b="1"/>
            </a:lvl9pPr>
          </a:lstStyle>
          <a:p>
            <a:pPr lvl="0"/>
            <a:r>
              <a:rPr lang="en-US"/>
              <a:t>Click to edit Master text styles</a:t>
            </a:r>
          </a:p>
        </p:txBody>
      </p:sp>
      <p:sp>
        <p:nvSpPr>
          <p:cNvPr id="4" name="Content Placeholder 3"/>
          <p:cNvSpPr>
            <a:spLocks noGrp="1"/>
          </p:cNvSpPr>
          <p:nvPr>
            <p:ph sz="half" idx="2"/>
          </p:nvPr>
        </p:nvSpPr>
        <p:spPr>
          <a:xfrm>
            <a:off x="895775" y="3798487"/>
            <a:ext cx="5501639" cy="5004590"/>
          </a:xfrm>
        </p:spPr>
        <p:txBody>
          <a:bodyPr/>
          <a:lstStyle>
            <a:lvl1pPr>
              <a:lnSpc>
                <a:spcPct val="100000"/>
              </a:lnSpc>
              <a:defRPr sz="2800"/>
            </a:lvl1pPr>
            <a:lvl2pPr>
              <a:lnSpc>
                <a:spcPct val="100000"/>
              </a:lnSpc>
              <a:defRPr sz="2800"/>
            </a:lvl2pPr>
            <a:lvl3pPr>
              <a:lnSpc>
                <a:spcPct val="100000"/>
              </a:lnSpc>
              <a:defRPr sz="2600"/>
            </a:lvl3pPr>
            <a:lvl4pPr>
              <a:lnSpc>
                <a:spcPct val="100000"/>
              </a:lnSpc>
              <a:defRPr sz="2300"/>
            </a:lvl4pPr>
            <a:lvl5pPr>
              <a:lnSpc>
                <a:spcPct val="10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681" y="2612251"/>
            <a:ext cx="5528734" cy="1186236"/>
          </a:xfrm>
        </p:spPr>
        <p:txBody>
          <a:bodyPr anchor="b">
            <a:normAutofit/>
          </a:bodyPr>
          <a:lstStyle>
            <a:lvl1pPr marL="0" indent="0">
              <a:lnSpc>
                <a:spcPct val="100000"/>
              </a:lnSpc>
              <a:buNone/>
              <a:defRPr sz="2000" b="1" i="0" cap="all" baseline="0">
                <a:solidFill>
                  <a:schemeClr val="accent1"/>
                </a:solidFill>
                <a:latin typeface="Arial Black" charset="0"/>
                <a:ea typeface="Arial Black" charset="0"/>
                <a:cs typeface="Arial Black" charset="0"/>
              </a:defRPr>
            </a:lvl1pPr>
            <a:lvl2pPr marL="487672" indent="0">
              <a:buNone/>
              <a:defRPr sz="2100" b="1"/>
            </a:lvl2pPr>
            <a:lvl3pPr marL="975345" indent="0">
              <a:buNone/>
              <a:defRPr sz="1900" b="1"/>
            </a:lvl3pPr>
            <a:lvl4pPr marL="1463017" indent="0">
              <a:buNone/>
              <a:defRPr sz="1700" b="1"/>
            </a:lvl4pPr>
            <a:lvl5pPr marL="1950690" indent="0">
              <a:buNone/>
              <a:defRPr sz="1700" b="1"/>
            </a:lvl5pPr>
            <a:lvl6pPr marL="2438362" indent="0">
              <a:buNone/>
              <a:defRPr sz="1700" b="1"/>
            </a:lvl6pPr>
            <a:lvl7pPr marL="2926034" indent="0">
              <a:buNone/>
              <a:defRPr sz="1700" b="1"/>
            </a:lvl7pPr>
            <a:lvl8pPr marL="3413707" indent="0">
              <a:buNone/>
              <a:defRPr sz="1700" b="1"/>
            </a:lvl8pPr>
            <a:lvl9pPr marL="3901379"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583681" y="3798487"/>
            <a:ext cx="5528734" cy="5004590"/>
          </a:xfrm>
        </p:spPr>
        <p:txBody>
          <a:bodyPr/>
          <a:lstStyle>
            <a:lvl1pPr>
              <a:lnSpc>
                <a:spcPct val="100000"/>
              </a:lnSpc>
              <a:defRPr sz="2800"/>
            </a:lvl1pPr>
            <a:lvl2pPr>
              <a:lnSpc>
                <a:spcPct val="100000"/>
              </a:lnSpc>
              <a:defRPr sz="2800"/>
            </a:lvl2pPr>
            <a:lvl3pPr>
              <a:lnSpc>
                <a:spcPct val="100000"/>
              </a:lnSpc>
              <a:defRPr sz="2600"/>
            </a:lvl3pPr>
            <a:lvl4pPr>
              <a:lnSpc>
                <a:spcPct val="100000"/>
              </a:lnSpc>
              <a:defRPr sz="2300"/>
            </a:lvl4pPr>
            <a:lvl5pPr>
              <a:lnSpc>
                <a:spcPct val="100000"/>
              </a:lnSpc>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7B04A3-0BAE-4361-A994-D8B6C8E64BA0}" type="datetime1">
              <a:rPr lang="en-US" smtClean="0">
                <a:solidFill>
                  <a:srgbClr val="323232">
                    <a:tint val="75000"/>
                  </a:srgbClr>
                </a:solidFill>
              </a:rPr>
              <a:pPr/>
              <a:t>5/30/19</a:t>
            </a:fld>
            <a:endParaRPr lang="en-US">
              <a:solidFill>
                <a:srgbClr val="323232">
                  <a:tint val="75000"/>
                </a:srgbClr>
              </a:solidFill>
            </a:endParaRPr>
          </a:p>
        </p:txBody>
      </p:sp>
      <p:sp>
        <p:nvSpPr>
          <p:cNvPr id="8" name="Footer Placeholder 7"/>
          <p:cNvSpPr>
            <a:spLocks noGrp="1"/>
          </p:cNvSpPr>
          <p:nvPr>
            <p:ph type="ftr" sz="quarter" idx="11"/>
          </p:nvPr>
        </p:nvSpPr>
        <p:spPr/>
        <p:txBody>
          <a:bodyPr/>
          <a:lstStyle/>
          <a:p>
            <a:endParaRPr lang="en-US">
              <a:solidFill>
                <a:srgbClr val="323232">
                  <a:tint val="75000"/>
                </a:srgbClr>
              </a:solidFill>
            </a:endParaRPr>
          </a:p>
        </p:txBody>
      </p:sp>
      <p:sp>
        <p:nvSpPr>
          <p:cNvPr id="9" name="Slide Number Placeholder 8"/>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cxnSp>
        <p:nvCxnSpPr>
          <p:cNvPr id="10" name="Straight Connector 9"/>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895774" y="1007137"/>
            <a:ext cx="11216640" cy="1605114"/>
          </a:xfrm>
        </p:spPr>
        <p:txBody>
          <a:bodyPr anchor="t"/>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4104453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7A4FC59-87BB-4E1B-A92D-6DBD48B3409D}" type="datetime1">
              <a:rPr lang="en-US" smtClean="0">
                <a:solidFill>
                  <a:srgbClr val="323232">
                    <a:tint val="75000"/>
                  </a:srgbClr>
                </a:solidFill>
              </a:rPr>
              <a:pPr/>
              <a:t>5/30/19</a:t>
            </a:fld>
            <a:endParaRPr lang="en-US">
              <a:solidFill>
                <a:srgbClr val="323232">
                  <a:tint val="75000"/>
                </a:srgbClr>
              </a:solidFill>
            </a:endParaRPr>
          </a:p>
        </p:txBody>
      </p:sp>
      <p:sp>
        <p:nvSpPr>
          <p:cNvPr id="4" name="Footer Placeholder 3"/>
          <p:cNvSpPr>
            <a:spLocks noGrp="1"/>
          </p:cNvSpPr>
          <p:nvPr>
            <p:ph type="ftr" sz="quarter" idx="11"/>
          </p:nvPr>
        </p:nvSpPr>
        <p:spPr/>
        <p:txBody>
          <a:bodyPr/>
          <a:lstStyle/>
          <a:p>
            <a:endParaRPr lang="en-US">
              <a:solidFill>
                <a:srgbClr val="323232">
                  <a:tint val="75000"/>
                </a:srgbClr>
              </a:solidFill>
            </a:endParaRPr>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cxnSp>
        <p:nvCxnSpPr>
          <p:cNvPr id="6" name="Straight Connector 5"/>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810" y="8811024"/>
            <a:ext cx="993805" cy="669476"/>
          </a:xfrm>
          <a:prstGeom prst="rect">
            <a:avLst/>
          </a:prstGeom>
        </p:spPr>
      </p:pic>
      <p:sp>
        <p:nvSpPr>
          <p:cNvPr id="8" name="Title 1"/>
          <p:cNvSpPr>
            <a:spLocks noGrp="1"/>
          </p:cNvSpPr>
          <p:nvPr>
            <p:ph type="title"/>
          </p:nvPr>
        </p:nvSpPr>
        <p:spPr>
          <a:xfrm>
            <a:off x="894080" y="1007137"/>
            <a:ext cx="11216640" cy="1589308"/>
          </a:xfrm>
        </p:spPr>
        <p:txBody>
          <a:bodyPr anchor="t"/>
          <a:lstStyle>
            <a:lvl1pPr>
              <a:defRPr>
                <a:solidFill>
                  <a:schemeClr val="accent2"/>
                </a:solidFill>
              </a:defRPr>
            </a:lvl1pPr>
          </a:lstStyle>
          <a:p>
            <a:r>
              <a:rPr lang="en-US"/>
              <a:t>Click to edit Master title style</a:t>
            </a:r>
          </a:p>
        </p:txBody>
      </p:sp>
    </p:spTree>
    <p:extLst>
      <p:ext uri="{BB962C8B-B14F-4D97-AF65-F5344CB8AC3E}">
        <p14:creationId xmlns:p14="http://schemas.microsoft.com/office/powerpoint/2010/main" val="4511193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stimonial Dark">
    <p:bg>
      <p:bgRef idx="1001">
        <a:schemeClr val="bg2"/>
      </p:bgRef>
    </p:bg>
    <p:spTree>
      <p:nvGrpSpPr>
        <p:cNvPr id="1" name=""/>
        <p:cNvGrpSpPr/>
        <p:nvPr/>
      </p:nvGrpSpPr>
      <p:grpSpPr>
        <a:xfrm>
          <a:off x="0" y="0"/>
          <a:ext cx="0" cy="0"/>
          <a:chOff x="0" y="0"/>
          <a:chExt cx="0" cy="0"/>
        </a:xfrm>
      </p:grpSpPr>
      <p:sp>
        <p:nvSpPr>
          <p:cNvPr id="10" name="Rectangle 9"/>
          <p:cNvSpPr/>
          <p:nvPr userDrawn="1"/>
        </p:nvSpPr>
        <p:spPr>
          <a:xfrm>
            <a:off x="894080" y="811500"/>
            <a:ext cx="11216640" cy="7927726"/>
          </a:xfrm>
          <a:prstGeom prst="rect">
            <a:avLst/>
          </a:prstGeom>
          <a:solidFill>
            <a:schemeClr val="bg1">
              <a:alpha val="0"/>
            </a:schemeClr>
          </a:solidFill>
          <a:ln>
            <a:solidFill>
              <a:schemeClr val="tx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defTabSz="1300460" hangingPunct="1"/>
            <a:endParaRPr lang="en-US" sz="2600" b="0" kern="1200">
              <a:solidFill>
                <a:srgbClr val="FFFFFF"/>
              </a:solidFill>
            </a:endParaRPr>
          </a:p>
        </p:txBody>
      </p:sp>
      <p:sp>
        <p:nvSpPr>
          <p:cNvPr id="2" name="Title 1"/>
          <p:cNvSpPr>
            <a:spLocks noGrp="1"/>
          </p:cNvSpPr>
          <p:nvPr>
            <p:ph type="title" hasCustomPrompt="1"/>
          </p:nvPr>
        </p:nvSpPr>
        <p:spPr>
          <a:xfrm>
            <a:off x="2470912" y="1395199"/>
            <a:ext cx="8062976" cy="1593035"/>
          </a:xfrm>
        </p:spPr>
        <p:txBody>
          <a:bodyPr lIns="0" anchor="t">
            <a:noAutofit/>
          </a:bodyPr>
          <a:lstStyle>
            <a:lvl1pPr>
              <a:defRPr sz="25600">
                <a:solidFill>
                  <a:schemeClr val="accent1"/>
                </a:solidFill>
              </a:defRPr>
            </a:lvl1pPr>
          </a:lstStyle>
          <a:p>
            <a:r>
              <a:rPr lang="en-US"/>
              <a:t>“</a:t>
            </a:r>
          </a:p>
        </p:txBody>
      </p:sp>
      <p:sp>
        <p:nvSpPr>
          <p:cNvPr id="3" name="Date Placeholder 2"/>
          <p:cNvSpPr>
            <a:spLocks noGrp="1"/>
          </p:cNvSpPr>
          <p:nvPr>
            <p:ph type="dt" sz="half" idx="10"/>
          </p:nvPr>
        </p:nvSpPr>
        <p:spPr/>
        <p:txBody>
          <a:bodyPr/>
          <a:lstStyle/>
          <a:p>
            <a:fld id="{F7ED485B-57D1-4961-B34C-18384F8E9917}" type="datetime1">
              <a:rPr lang="en-US" smtClean="0">
                <a:solidFill>
                  <a:srgbClr val="FFFFFF">
                    <a:tint val="75000"/>
                  </a:srgbClr>
                </a:solidFill>
              </a:rPr>
              <a:pPr/>
              <a:t>5/30/19</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FFFFFF">
                    <a:tint val="75000"/>
                  </a:srgbClr>
                </a:solidFill>
              </a:rPr>
              <a:pPr/>
              <a:t>‹#›</a:t>
            </a:fld>
            <a:endParaRPr lang="en-US">
              <a:solidFill>
                <a:srgbClr val="FFFFFF">
                  <a:tint val="75000"/>
                </a:srgbClr>
              </a:solidFill>
            </a:endParaRPr>
          </a:p>
        </p:txBody>
      </p:sp>
      <p:sp>
        <p:nvSpPr>
          <p:cNvPr id="7" name="Text Placeholder 6"/>
          <p:cNvSpPr>
            <a:spLocks noGrp="1"/>
          </p:cNvSpPr>
          <p:nvPr>
            <p:ph type="body" sz="quarter" idx="13" hasCustomPrompt="1"/>
          </p:nvPr>
        </p:nvSpPr>
        <p:spPr>
          <a:xfrm>
            <a:off x="2470912" y="3173570"/>
            <a:ext cx="8062976" cy="2527735"/>
          </a:xfrm>
        </p:spPr>
        <p:txBody>
          <a:bodyPr/>
          <a:lstStyle>
            <a:lvl1pPr marL="0" indent="0">
              <a:buNone/>
              <a:defRPr i="1"/>
            </a:lvl1pPr>
          </a:lstStyle>
          <a:p>
            <a:pPr lvl="0"/>
            <a:r>
              <a:rPr lang="en-US"/>
              <a:t>Click to edit Master testimonial styles</a:t>
            </a:r>
          </a:p>
        </p:txBody>
      </p:sp>
      <p:sp>
        <p:nvSpPr>
          <p:cNvPr id="12" name="Text Placeholder 6"/>
          <p:cNvSpPr>
            <a:spLocks noGrp="1"/>
          </p:cNvSpPr>
          <p:nvPr>
            <p:ph type="body" sz="quarter" idx="14" hasCustomPrompt="1"/>
          </p:nvPr>
        </p:nvSpPr>
        <p:spPr>
          <a:xfrm>
            <a:off x="2470912" y="5792340"/>
            <a:ext cx="8062976" cy="460063"/>
          </a:xfrm>
        </p:spPr>
        <p:txBody>
          <a:bodyPr anchor="ctr">
            <a:normAutofit/>
          </a:bodyPr>
          <a:lstStyle>
            <a:lvl1pPr marL="0" indent="0">
              <a:buNone/>
              <a:defRPr sz="2300" b="1" i="0">
                <a:solidFill>
                  <a:schemeClr val="tx1"/>
                </a:solidFill>
                <a:latin typeface="Arial Black" charset="0"/>
                <a:ea typeface="Arial Black" charset="0"/>
                <a:cs typeface="Arial Black" charset="0"/>
              </a:defRPr>
            </a:lvl1pPr>
          </a:lstStyle>
          <a:p>
            <a:pPr lvl="0"/>
            <a:r>
              <a:rPr lang="en-US"/>
              <a:t>Click to edit Master name styles</a:t>
            </a:r>
          </a:p>
        </p:txBody>
      </p:sp>
      <p:sp>
        <p:nvSpPr>
          <p:cNvPr id="13" name="Text Placeholder 6"/>
          <p:cNvSpPr>
            <a:spLocks noGrp="1"/>
          </p:cNvSpPr>
          <p:nvPr>
            <p:ph type="body" sz="quarter" idx="15" hasCustomPrompt="1"/>
          </p:nvPr>
        </p:nvSpPr>
        <p:spPr>
          <a:xfrm>
            <a:off x="2470912" y="6257695"/>
            <a:ext cx="8062976" cy="387758"/>
          </a:xfrm>
        </p:spPr>
        <p:txBody>
          <a:bodyPr anchor="ctr">
            <a:normAutofit/>
          </a:bodyPr>
          <a:lstStyle>
            <a:lvl1pPr marL="0" indent="0">
              <a:buNone/>
              <a:defRPr sz="2300" b="0" i="0" baseline="0">
                <a:latin typeface="Arial" charset="0"/>
                <a:ea typeface="Arial" charset="0"/>
                <a:cs typeface="Arial" charset="0"/>
              </a:defRPr>
            </a:lvl1pPr>
          </a:lstStyle>
          <a:p>
            <a:pPr lvl="0"/>
            <a:r>
              <a:rPr lang="en-US"/>
              <a:t>Click to edit Master subtitle style</a:t>
            </a:r>
          </a:p>
        </p:txBody>
      </p:sp>
    </p:spTree>
    <p:extLst>
      <p:ext uri="{BB962C8B-B14F-4D97-AF65-F5344CB8AC3E}">
        <p14:creationId xmlns:p14="http://schemas.microsoft.com/office/powerpoint/2010/main" val="69293703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stimonial Light">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894080" y="811500"/>
            <a:ext cx="11216640" cy="7927726"/>
          </a:xfrm>
          <a:prstGeom prst="rect">
            <a:avLst/>
          </a:prstGeom>
          <a:solidFill>
            <a:schemeClr val="bg1">
              <a:alpha val="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30046" tIns="65023" rIns="130046" bIns="65023" rtlCol="0" anchor="ctr"/>
          <a:lstStyle/>
          <a:p>
            <a:pPr defTabSz="1300460" hangingPunct="1"/>
            <a:endParaRPr lang="en-US" sz="2600" b="0" kern="1200">
              <a:solidFill>
                <a:srgbClr val="FFFFFF"/>
              </a:solidFill>
            </a:endParaRPr>
          </a:p>
        </p:txBody>
      </p:sp>
      <p:sp>
        <p:nvSpPr>
          <p:cNvPr id="2" name="Title 1"/>
          <p:cNvSpPr>
            <a:spLocks noGrp="1"/>
          </p:cNvSpPr>
          <p:nvPr>
            <p:ph type="title" hasCustomPrompt="1"/>
          </p:nvPr>
        </p:nvSpPr>
        <p:spPr>
          <a:xfrm>
            <a:off x="2470912" y="1395199"/>
            <a:ext cx="8062976" cy="1593035"/>
          </a:xfrm>
        </p:spPr>
        <p:txBody>
          <a:bodyPr lIns="0" anchor="t">
            <a:noAutofit/>
          </a:bodyPr>
          <a:lstStyle>
            <a:lvl1pPr>
              <a:defRPr sz="25600">
                <a:solidFill>
                  <a:schemeClr val="accent1"/>
                </a:solidFill>
              </a:defRPr>
            </a:lvl1pPr>
          </a:lstStyle>
          <a:p>
            <a:r>
              <a:rPr lang="en-US"/>
              <a:t>“</a:t>
            </a:r>
          </a:p>
        </p:txBody>
      </p:sp>
      <p:sp>
        <p:nvSpPr>
          <p:cNvPr id="3" name="Date Placeholder 2"/>
          <p:cNvSpPr>
            <a:spLocks noGrp="1"/>
          </p:cNvSpPr>
          <p:nvPr>
            <p:ph type="dt" sz="half" idx="10"/>
          </p:nvPr>
        </p:nvSpPr>
        <p:spPr/>
        <p:txBody>
          <a:bodyPr/>
          <a:lstStyle/>
          <a:p>
            <a:fld id="{9AD0DE32-2EFB-4018-A12F-D4BF5A6E88B0}" type="datetime1">
              <a:rPr lang="en-US" smtClean="0">
                <a:solidFill>
                  <a:srgbClr val="323232">
                    <a:tint val="75000"/>
                  </a:srgbClr>
                </a:solidFill>
              </a:rPr>
              <a:pPr/>
              <a:t>5/30/19</a:t>
            </a:fld>
            <a:endParaRPr lang="en-US">
              <a:solidFill>
                <a:srgbClr val="323232">
                  <a:tint val="75000"/>
                </a:srgbClr>
              </a:solidFill>
            </a:endParaRPr>
          </a:p>
        </p:txBody>
      </p:sp>
      <p:sp>
        <p:nvSpPr>
          <p:cNvPr id="4" name="Footer Placeholder 3"/>
          <p:cNvSpPr>
            <a:spLocks noGrp="1"/>
          </p:cNvSpPr>
          <p:nvPr>
            <p:ph type="ftr" sz="quarter" idx="11"/>
          </p:nvPr>
        </p:nvSpPr>
        <p:spPr/>
        <p:txBody>
          <a:bodyPr/>
          <a:lstStyle/>
          <a:p>
            <a:endParaRPr lang="en-US">
              <a:solidFill>
                <a:srgbClr val="323232">
                  <a:tint val="75000"/>
                </a:srgbClr>
              </a:solidFill>
            </a:endParaRPr>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sp>
        <p:nvSpPr>
          <p:cNvPr id="7" name="Text Placeholder 6"/>
          <p:cNvSpPr>
            <a:spLocks noGrp="1"/>
          </p:cNvSpPr>
          <p:nvPr>
            <p:ph type="body" sz="quarter" idx="13" hasCustomPrompt="1"/>
          </p:nvPr>
        </p:nvSpPr>
        <p:spPr>
          <a:xfrm>
            <a:off x="2470912" y="3173570"/>
            <a:ext cx="8062976" cy="2527735"/>
          </a:xfrm>
        </p:spPr>
        <p:txBody>
          <a:bodyPr/>
          <a:lstStyle>
            <a:lvl1pPr marL="0" indent="0">
              <a:buNone/>
              <a:defRPr i="1">
                <a:solidFill>
                  <a:schemeClr val="tx1"/>
                </a:solidFill>
              </a:defRPr>
            </a:lvl1pPr>
          </a:lstStyle>
          <a:p>
            <a:pPr lvl="0"/>
            <a:r>
              <a:rPr lang="en-US"/>
              <a:t>Click to edit Master testimonial styles</a:t>
            </a:r>
          </a:p>
        </p:txBody>
      </p:sp>
      <p:sp>
        <p:nvSpPr>
          <p:cNvPr id="13" name="Text Placeholder 6"/>
          <p:cNvSpPr>
            <a:spLocks noGrp="1"/>
          </p:cNvSpPr>
          <p:nvPr>
            <p:ph type="body" sz="quarter" idx="14" hasCustomPrompt="1"/>
          </p:nvPr>
        </p:nvSpPr>
        <p:spPr>
          <a:xfrm>
            <a:off x="2470912" y="5792340"/>
            <a:ext cx="8062976" cy="460063"/>
          </a:xfrm>
        </p:spPr>
        <p:txBody>
          <a:bodyPr anchor="ctr">
            <a:normAutofit/>
          </a:bodyPr>
          <a:lstStyle>
            <a:lvl1pPr marL="0" indent="0">
              <a:buNone/>
              <a:defRPr sz="2300" b="1" i="0">
                <a:solidFill>
                  <a:schemeClr val="accent2"/>
                </a:solidFill>
                <a:latin typeface="Arial Black" charset="0"/>
                <a:ea typeface="Arial Black" charset="0"/>
                <a:cs typeface="Arial Black" charset="0"/>
              </a:defRPr>
            </a:lvl1pPr>
          </a:lstStyle>
          <a:p>
            <a:pPr lvl="0"/>
            <a:r>
              <a:rPr lang="en-US"/>
              <a:t>Click to edit Master name styles</a:t>
            </a:r>
          </a:p>
        </p:txBody>
      </p:sp>
      <p:sp>
        <p:nvSpPr>
          <p:cNvPr id="14" name="Text Placeholder 6"/>
          <p:cNvSpPr>
            <a:spLocks noGrp="1"/>
          </p:cNvSpPr>
          <p:nvPr>
            <p:ph type="body" sz="quarter" idx="15" hasCustomPrompt="1"/>
          </p:nvPr>
        </p:nvSpPr>
        <p:spPr>
          <a:xfrm>
            <a:off x="2470912" y="6257695"/>
            <a:ext cx="8062976" cy="387758"/>
          </a:xfrm>
        </p:spPr>
        <p:txBody>
          <a:bodyPr anchor="ctr">
            <a:normAutofit/>
          </a:bodyPr>
          <a:lstStyle>
            <a:lvl1pPr marL="0" indent="0">
              <a:buNone/>
              <a:defRPr sz="2300" b="0" i="0" baseline="0">
                <a:latin typeface="Arial" charset="0"/>
                <a:ea typeface="Arial" charset="0"/>
                <a:cs typeface="Arial" charset="0"/>
              </a:defRPr>
            </a:lvl1pPr>
          </a:lstStyle>
          <a:p>
            <a:pPr lvl="0"/>
            <a:r>
              <a:rPr lang="en-US"/>
              <a:t>Click to edit Master subtitle style</a:t>
            </a:r>
          </a:p>
        </p:txBody>
      </p:sp>
    </p:spTree>
    <p:extLst>
      <p:ext uri="{BB962C8B-B14F-4D97-AF65-F5344CB8AC3E}">
        <p14:creationId xmlns:p14="http://schemas.microsoft.com/office/powerpoint/2010/main" val="334786652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CFA25C-BE01-4961-87AE-94B3191A7E41}" type="datetime1">
              <a:rPr lang="en-US" smtClean="0">
                <a:solidFill>
                  <a:srgbClr val="323232">
                    <a:tint val="75000"/>
                  </a:srgbClr>
                </a:solidFill>
              </a:rPr>
              <a:pPr/>
              <a:t>5/30/19</a:t>
            </a:fld>
            <a:endParaRPr lang="en-US">
              <a:solidFill>
                <a:srgbClr val="323232">
                  <a:tint val="75000"/>
                </a:srgbClr>
              </a:solidFill>
            </a:endParaRPr>
          </a:p>
        </p:txBody>
      </p:sp>
      <p:sp>
        <p:nvSpPr>
          <p:cNvPr id="3" name="Footer Placeholder 2"/>
          <p:cNvSpPr>
            <a:spLocks noGrp="1"/>
          </p:cNvSpPr>
          <p:nvPr>
            <p:ph type="ftr" sz="quarter" idx="11"/>
          </p:nvPr>
        </p:nvSpPr>
        <p:spPr/>
        <p:txBody>
          <a:bodyPr/>
          <a:lstStyle/>
          <a:p>
            <a:endParaRPr lang="en-US">
              <a:solidFill>
                <a:srgbClr val="323232">
                  <a:tint val="75000"/>
                </a:srgbClr>
              </a:solidFill>
            </a:endParaRPr>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810" y="8811024"/>
            <a:ext cx="993805" cy="669476"/>
          </a:xfrm>
          <a:prstGeom prst="rect">
            <a:avLst/>
          </a:prstGeom>
        </p:spPr>
      </p:pic>
    </p:spTree>
    <p:extLst>
      <p:ext uri="{BB962C8B-B14F-4D97-AF65-F5344CB8AC3E}">
        <p14:creationId xmlns:p14="http://schemas.microsoft.com/office/powerpoint/2010/main" val="30050698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8734" y="1404340"/>
            <a:ext cx="6583680" cy="6931378"/>
          </a:xfrm>
        </p:spPr>
        <p:txBody>
          <a:bodyPr/>
          <a:lstStyle>
            <a:lvl1pPr>
              <a:defRPr sz="2800"/>
            </a:lvl1pPr>
            <a:lvl2pPr>
              <a:defRPr sz="2800"/>
            </a:lvl2pPr>
            <a:lvl3pPr>
              <a:defRPr sz="2600"/>
            </a:lvl3pPr>
            <a:lvl4pPr>
              <a:defRPr sz="2300"/>
            </a:lvl4pPr>
            <a:lvl5pPr>
              <a:defRPr sz="20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2A3B7D-7366-464F-853B-66794AB21EA9}" type="datetime1">
              <a:rPr lang="en-US" smtClean="0">
                <a:solidFill>
                  <a:srgbClr val="323232">
                    <a:tint val="75000"/>
                  </a:srgbClr>
                </a:solidFill>
              </a:rPr>
              <a:pPr/>
              <a:t>5/30/19</a:t>
            </a:fld>
            <a:endParaRPr lang="en-US">
              <a:solidFill>
                <a:srgbClr val="323232">
                  <a:tint val="75000"/>
                </a:srgbClr>
              </a:solidFill>
            </a:endParaRPr>
          </a:p>
        </p:txBody>
      </p:sp>
      <p:sp>
        <p:nvSpPr>
          <p:cNvPr id="6" name="Footer Placeholder 5"/>
          <p:cNvSpPr>
            <a:spLocks noGrp="1"/>
          </p:cNvSpPr>
          <p:nvPr>
            <p:ph type="ftr" sz="quarter" idx="11"/>
          </p:nvPr>
        </p:nvSpPr>
        <p:spPr/>
        <p:txBody>
          <a:bodyPr/>
          <a:lstStyle/>
          <a:p>
            <a:endParaRPr lang="en-US">
              <a:solidFill>
                <a:srgbClr val="323232">
                  <a:tint val="75000"/>
                </a:srgbClr>
              </a:solidFill>
            </a:endParaRPr>
          </a:p>
        </p:txBody>
      </p:sp>
      <p:sp>
        <p:nvSpPr>
          <p:cNvPr id="7" name="Slide Number Placeholder 6"/>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810" y="8811024"/>
            <a:ext cx="993805" cy="669476"/>
          </a:xfrm>
          <a:prstGeom prst="rect">
            <a:avLst/>
          </a:prstGeom>
        </p:spPr>
      </p:pic>
      <p:sp>
        <p:nvSpPr>
          <p:cNvPr id="12" name="Text Placeholder 3"/>
          <p:cNvSpPr>
            <a:spLocks noGrp="1"/>
          </p:cNvSpPr>
          <p:nvPr>
            <p:ph type="body" sz="half" idx="13"/>
          </p:nvPr>
        </p:nvSpPr>
        <p:spPr>
          <a:xfrm>
            <a:off x="895774" y="3271419"/>
            <a:ext cx="4194386" cy="5064299"/>
          </a:xfrm>
        </p:spPr>
        <p:txBody>
          <a:bodyPr/>
          <a:lstStyle>
            <a:lvl1pPr marL="0" indent="0">
              <a:lnSpc>
                <a:spcPct val="100000"/>
              </a:lnSpc>
              <a:spcAft>
                <a:spcPts val="427"/>
              </a:spcAft>
              <a:buNone/>
              <a:defRPr sz="2300"/>
            </a:lvl1pPr>
            <a:lvl2pPr marL="650230" indent="0">
              <a:buNone/>
              <a:defRPr sz="2000"/>
            </a:lvl2pPr>
            <a:lvl3pPr marL="1300460" indent="0">
              <a:buNone/>
              <a:defRPr sz="1700"/>
            </a:lvl3pPr>
            <a:lvl4pPr marL="1950690" indent="0">
              <a:buNone/>
              <a:defRPr sz="1400"/>
            </a:lvl4pPr>
            <a:lvl5pPr marL="2600919" indent="0">
              <a:buNone/>
              <a:defRPr sz="1400"/>
            </a:lvl5pPr>
            <a:lvl6pPr marL="3251149" indent="0">
              <a:buNone/>
              <a:defRPr sz="1400"/>
            </a:lvl6pPr>
            <a:lvl7pPr marL="3901379" indent="0">
              <a:buNone/>
              <a:defRPr sz="1400"/>
            </a:lvl7pPr>
            <a:lvl8pPr marL="4551609" indent="0">
              <a:buNone/>
              <a:defRPr sz="1400"/>
            </a:lvl8pPr>
            <a:lvl9pPr marL="5201839" indent="0">
              <a:buNone/>
              <a:defRPr sz="1400"/>
            </a:lvl9pPr>
          </a:lstStyle>
          <a:p>
            <a:pPr lvl="0"/>
            <a:r>
              <a:rPr lang="en-US"/>
              <a:t>Click to edit Master text styles</a:t>
            </a:r>
          </a:p>
        </p:txBody>
      </p:sp>
      <p:sp>
        <p:nvSpPr>
          <p:cNvPr id="13" name="Title 1"/>
          <p:cNvSpPr>
            <a:spLocks noGrp="1"/>
          </p:cNvSpPr>
          <p:nvPr>
            <p:ph type="title"/>
          </p:nvPr>
        </p:nvSpPr>
        <p:spPr>
          <a:xfrm>
            <a:off x="895774" y="995578"/>
            <a:ext cx="4194386" cy="2275840"/>
          </a:xfrm>
        </p:spPr>
        <p:txBody>
          <a:bodyPr anchor="b"/>
          <a:lstStyle>
            <a:lvl1pPr>
              <a:defRPr sz="4600">
                <a:solidFill>
                  <a:schemeClr val="accent2"/>
                </a:solidFill>
              </a:defRPr>
            </a:lvl1pPr>
          </a:lstStyle>
          <a:p>
            <a:r>
              <a:rPr lang="en-US"/>
              <a:t>Click to edit Master title style</a:t>
            </a:r>
          </a:p>
        </p:txBody>
      </p:sp>
      <p:cxnSp>
        <p:nvCxnSpPr>
          <p:cNvPr id="9" name="Straight Connector 8"/>
          <p:cNvCxnSpPr/>
          <p:nvPr userDrawn="1"/>
        </p:nvCxnSpPr>
        <p:spPr>
          <a:xfrm>
            <a:off x="1104919" y="748782"/>
            <a:ext cx="10796336" cy="3227"/>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7526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1" y="0"/>
            <a:ext cx="5604043" cy="9753600"/>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534" tIns="48767" rIns="97534" bIns="48767" numCol="1" spcCol="0" rtlCol="0" fromWordArt="0" anchor="ctr" anchorCtr="0" forceAA="0" compatLnSpc="1">
            <a:prstTxWarp prst="textNoShape">
              <a:avLst/>
            </a:prstTxWarp>
            <a:noAutofit/>
          </a:bodyPr>
          <a:lstStyle/>
          <a:p>
            <a:pPr defTabSz="1300460" hangingPunct="1"/>
            <a:endParaRPr lang="en-US" sz="1900" b="0" kern="1200">
              <a:solidFill>
                <a:srgbClr val="FFFFFF"/>
              </a:solidFill>
            </a:endParaRPr>
          </a:p>
        </p:txBody>
      </p:sp>
      <p:sp>
        <p:nvSpPr>
          <p:cNvPr id="5" name="Date Placeholder 4"/>
          <p:cNvSpPr>
            <a:spLocks noGrp="1"/>
          </p:cNvSpPr>
          <p:nvPr>
            <p:ph type="dt" sz="half" idx="10"/>
          </p:nvPr>
        </p:nvSpPr>
        <p:spPr/>
        <p:txBody>
          <a:bodyPr/>
          <a:lstStyle/>
          <a:p>
            <a:fld id="{5006302D-C30D-425B-A6F6-80D9581A5A70}" type="datetime1">
              <a:rPr lang="en-US" smtClean="0">
                <a:solidFill>
                  <a:srgbClr val="323232">
                    <a:tint val="75000"/>
                  </a:srgbClr>
                </a:solidFill>
              </a:rPr>
              <a:pPr/>
              <a:t>5/30/19</a:t>
            </a:fld>
            <a:endParaRPr lang="en-US">
              <a:solidFill>
                <a:srgbClr val="323232">
                  <a:tint val="75000"/>
                </a:srgbClr>
              </a:solidFill>
            </a:endParaRPr>
          </a:p>
        </p:txBody>
      </p:sp>
      <p:sp>
        <p:nvSpPr>
          <p:cNvPr id="6" name="Footer Placeholder 5"/>
          <p:cNvSpPr>
            <a:spLocks noGrp="1"/>
          </p:cNvSpPr>
          <p:nvPr>
            <p:ph type="ftr" sz="quarter" idx="11"/>
          </p:nvPr>
        </p:nvSpPr>
        <p:spPr/>
        <p:txBody>
          <a:bodyPr/>
          <a:lstStyle/>
          <a:p>
            <a:endParaRPr lang="en-US">
              <a:solidFill>
                <a:srgbClr val="323232">
                  <a:tint val="75000"/>
                </a:srgbClr>
              </a:solidFill>
            </a:endParaRPr>
          </a:p>
        </p:txBody>
      </p:sp>
      <p:sp>
        <p:nvSpPr>
          <p:cNvPr id="7" name="Slide Number Placeholder 6"/>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810" y="8811024"/>
            <a:ext cx="993805" cy="669476"/>
          </a:xfrm>
          <a:prstGeom prst="rect">
            <a:avLst/>
          </a:prstGeom>
        </p:spPr>
      </p:pic>
      <p:sp>
        <p:nvSpPr>
          <p:cNvPr id="17" name="Text Placeholder 3"/>
          <p:cNvSpPr>
            <a:spLocks noGrp="1"/>
          </p:cNvSpPr>
          <p:nvPr>
            <p:ph type="body" sz="half" idx="13"/>
          </p:nvPr>
        </p:nvSpPr>
        <p:spPr>
          <a:xfrm>
            <a:off x="895774" y="2926080"/>
            <a:ext cx="4194386" cy="5420925"/>
          </a:xfrm>
        </p:spPr>
        <p:txBody>
          <a:bodyPr/>
          <a:lstStyle>
            <a:lvl1pPr marL="0" indent="0">
              <a:lnSpc>
                <a:spcPct val="100000"/>
              </a:lnSpc>
              <a:spcAft>
                <a:spcPts val="427"/>
              </a:spcAft>
              <a:buNone/>
              <a:defRPr sz="2300"/>
            </a:lvl1pPr>
            <a:lvl2pPr marL="650230" indent="0">
              <a:buNone/>
              <a:defRPr sz="2000"/>
            </a:lvl2pPr>
            <a:lvl3pPr marL="1300460" indent="0">
              <a:buNone/>
              <a:defRPr sz="1700"/>
            </a:lvl3pPr>
            <a:lvl4pPr marL="1950690" indent="0">
              <a:buNone/>
              <a:defRPr sz="1400"/>
            </a:lvl4pPr>
            <a:lvl5pPr marL="2600919" indent="0">
              <a:buNone/>
              <a:defRPr sz="1400"/>
            </a:lvl5pPr>
            <a:lvl6pPr marL="3251149" indent="0">
              <a:buNone/>
              <a:defRPr sz="1400"/>
            </a:lvl6pPr>
            <a:lvl7pPr marL="3901379" indent="0">
              <a:buNone/>
              <a:defRPr sz="1400"/>
            </a:lvl7pPr>
            <a:lvl8pPr marL="4551609" indent="0">
              <a:buNone/>
              <a:defRPr sz="1400"/>
            </a:lvl8pPr>
            <a:lvl9pPr marL="5201839" indent="0">
              <a:buNone/>
              <a:defRPr sz="1400"/>
            </a:lvl9pPr>
          </a:lstStyle>
          <a:p>
            <a:pPr lvl="0"/>
            <a:r>
              <a:rPr lang="en-US"/>
              <a:t>Click to edit Master text styles</a:t>
            </a:r>
          </a:p>
        </p:txBody>
      </p:sp>
      <p:sp>
        <p:nvSpPr>
          <p:cNvPr id="18" name="Title 1"/>
          <p:cNvSpPr>
            <a:spLocks noGrp="1"/>
          </p:cNvSpPr>
          <p:nvPr>
            <p:ph type="title"/>
          </p:nvPr>
        </p:nvSpPr>
        <p:spPr>
          <a:xfrm>
            <a:off x="895774" y="650240"/>
            <a:ext cx="4194386" cy="2275840"/>
          </a:xfrm>
        </p:spPr>
        <p:txBody>
          <a:bodyPr anchor="b"/>
          <a:lstStyle>
            <a:lvl1pPr>
              <a:defRPr sz="4600">
                <a:solidFill>
                  <a:schemeClr val="accent2"/>
                </a:solidFill>
              </a:defRPr>
            </a:lvl1pPr>
          </a:lstStyle>
          <a:p>
            <a:r>
              <a:rPr lang="en-US"/>
              <a:t>Click to edit Master title style</a:t>
            </a:r>
          </a:p>
        </p:txBody>
      </p:sp>
      <p:sp>
        <p:nvSpPr>
          <p:cNvPr id="19" name="Picture Placeholder 2"/>
          <p:cNvSpPr>
            <a:spLocks noGrp="1" noChangeAspect="1"/>
          </p:cNvSpPr>
          <p:nvPr>
            <p:ph type="pic" idx="14"/>
          </p:nvPr>
        </p:nvSpPr>
        <p:spPr>
          <a:xfrm>
            <a:off x="6404866" y="1404340"/>
            <a:ext cx="5707548" cy="6931378"/>
          </a:xfrm>
        </p:spPr>
        <p:txBody>
          <a:bodyPr anchor="t"/>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en-US"/>
              <a:t>Drag picture to placeholder or click icon to add</a:t>
            </a:r>
          </a:p>
        </p:txBody>
      </p:sp>
    </p:spTree>
    <p:extLst>
      <p:ext uri="{BB962C8B-B14F-4D97-AF65-F5344CB8AC3E}">
        <p14:creationId xmlns:p14="http://schemas.microsoft.com/office/powerpoint/2010/main" val="1047528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and Subtitle">
    <p:spTree>
      <p:nvGrpSpPr>
        <p:cNvPr id="1" name=""/>
        <p:cNvGrpSpPr/>
        <p:nvPr/>
      </p:nvGrpSpPr>
      <p:grpSpPr>
        <a:xfrm>
          <a:off x="0" y="0"/>
          <a:ext cx="0" cy="0"/>
          <a:chOff x="0" y="0"/>
          <a:chExt cx="0" cy="0"/>
        </a:xfrm>
      </p:grpSpPr>
      <p:sp>
        <p:nvSpPr>
          <p:cNvPr id="8" name="Rectangle 7"/>
          <p:cNvSpPr/>
          <p:nvPr userDrawn="1"/>
        </p:nvSpPr>
        <p:spPr>
          <a:xfrm>
            <a:off x="1" y="0"/>
            <a:ext cx="5604043" cy="9753600"/>
          </a:xfrm>
          <a:prstGeom prst="rect">
            <a:avLst/>
          </a:prstGeom>
          <a:solidFill>
            <a:srgbClr val="F8F7F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7534" tIns="48767" rIns="97534" bIns="48767" numCol="1" spcCol="0" rtlCol="0" fromWordArt="0" anchor="ctr" anchorCtr="0" forceAA="0" compatLnSpc="1">
            <a:prstTxWarp prst="textNoShape">
              <a:avLst/>
            </a:prstTxWarp>
            <a:noAutofit/>
          </a:bodyPr>
          <a:lstStyle/>
          <a:p>
            <a:pPr defTabSz="1300460" hangingPunct="1"/>
            <a:endParaRPr lang="en-US" sz="1900" b="0" kern="1200">
              <a:solidFill>
                <a:srgbClr val="FFFFFF"/>
              </a:solidFill>
            </a:endParaRPr>
          </a:p>
        </p:txBody>
      </p:sp>
      <p:sp>
        <p:nvSpPr>
          <p:cNvPr id="5" name="Date Placeholder 4"/>
          <p:cNvSpPr>
            <a:spLocks noGrp="1"/>
          </p:cNvSpPr>
          <p:nvPr>
            <p:ph type="dt" sz="half" idx="10"/>
          </p:nvPr>
        </p:nvSpPr>
        <p:spPr/>
        <p:txBody>
          <a:bodyPr/>
          <a:lstStyle/>
          <a:p>
            <a:fld id="{EF221236-DBC3-4516-82C1-70D4473FDDAD}" type="datetime1">
              <a:rPr lang="en-US" smtClean="0">
                <a:solidFill>
                  <a:srgbClr val="323232">
                    <a:tint val="75000"/>
                  </a:srgbClr>
                </a:solidFill>
              </a:rPr>
              <a:pPr/>
              <a:t>5/30/19</a:t>
            </a:fld>
            <a:endParaRPr lang="en-US">
              <a:solidFill>
                <a:srgbClr val="323232">
                  <a:tint val="75000"/>
                </a:srgbClr>
              </a:solidFill>
            </a:endParaRPr>
          </a:p>
        </p:txBody>
      </p:sp>
      <p:sp>
        <p:nvSpPr>
          <p:cNvPr id="6" name="Footer Placeholder 5"/>
          <p:cNvSpPr>
            <a:spLocks noGrp="1"/>
          </p:cNvSpPr>
          <p:nvPr>
            <p:ph type="ftr" sz="quarter" idx="11"/>
          </p:nvPr>
        </p:nvSpPr>
        <p:spPr/>
        <p:txBody>
          <a:bodyPr/>
          <a:lstStyle/>
          <a:p>
            <a:endParaRPr lang="en-US">
              <a:solidFill>
                <a:srgbClr val="323232">
                  <a:tint val="75000"/>
                </a:srgbClr>
              </a:solidFill>
            </a:endParaRPr>
          </a:p>
        </p:txBody>
      </p:sp>
      <p:sp>
        <p:nvSpPr>
          <p:cNvPr id="7" name="Slide Number Placeholder 6"/>
          <p:cNvSpPr>
            <a:spLocks noGrp="1"/>
          </p:cNvSpPr>
          <p:nvPr>
            <p:ph type="sldNum" sz="quarter" idx="12"/>
          </p:nvPr>
        </p:nvSpPr>
        <p:spPr/>
        <p:txBody>
          <a:bodyPr/>
          <a:lstStyle/>
          <a:p>
            <a:fld id="{11226B5B-2E80-3F4B-AB33-B0C163CCE2B1}" type="slidenum">
              <a:rPr lang="en-US" smtClean="0">
                <a:solidFill>
                  <a:srgbClr val="323232">
                    <a:tint val="75000"/>
                  </a:srgbClr>
                </a:solidFill>
              </a:rPr>
              <a:pPr/>
              <a:t>‹#›</a:t>
            </a:fld>
            <a:endParaRPr lang="en-US">
              <a:solidFill>
                <a:srgbClr val="323232">
                  <a:tint val="75000"/>
                </a:srgbClr>
              </a:solidFill>
            </a:endParaRPr>
          </a:p>
        </p:txBody>
      </p:sp>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38810" y="8811024"/>
            <a:ext cx="993805" cy="669476"/>
          </a:xfrm>
          <a:prstGeom prst="rect">
            <a:avLst/>
          </a:prstGeom>
        </p:spPr>
      </p:pic>
      <p:sp>
        <p:nvSpPr>
          <p:cNvPr id="17" name="Text Placeholder 3"/>
          <p:cNvSpPr>
            <a:spLocks noGrp="1"/>
          </p:cNvSpPr>
          <p:nvPr>
            <p:ph type="body" sz="half" idx="13"/>
          </p:nvPr>
        </p:nvSpPr>
        <p:spPr>
          <a:xfrm>
            <a:off x="895774" y="3901440"/>
            <a:ext cx="4194386" cy="4445565"/>
          </a:xfrm>
        </p:spPr>
        <p:txBody>
          <a:bodyPr/>
          <a:lstStyle>
            <a:lvl1pPr marL="406394" indent="-406394">
              <a:lnSpc>
                <a:spcPct val="100000"/>
              </a:lnSpc>
              <a:spcAft>
                <a:spcPts val="427"/>
              </a:spcAft>
              <a:buFont typeface="Arial" charset="0"/>
              <a:buChar char="•"/>
              <a:defRPr sz="2300"/>
            </a:lvl1pPr>
            <a:lvl2pPr marL="650230" indent="0">
              <a:buNone/>
              <a:defRPr sz="2000"/>
            </a:lvl2pPr>
            <a:lvl3pPr marL="1300460" indent="0">
              <a:buNone/>
              <a:defRPr sz="1700"/>
            </a:lvl3pPr>
            <a:lvl4pPr marL="1950690" indent="0">
              <a:buNone/>
              <a:defRPr sz="1400"/>
            </a:lvl4pPr>
            <a:lvl5pPr marL="2600919" indent="0">
              <a:buNone/>
              <a:defRPr sz="1400"/>
            </a:lvl5pPr>
            <a:lvl6pPr marL="3251149" indent="0">
              <a:buNone/>
              <a:defRPr sz="1400"/>
            </a:lvl6pPr>
            <a:lvl7pPr marL="3901379" indent="0">
              <a:buNone/>
              <a:defRPr sz="1400"/>
            </a:lvl7pPr>
            <a:lvl8pPr marL="4551609" indent="0">
              <a:buNone/>
              <a:defRPr sz="1400"/>
            </a:lvl8pPr>
            <a:lvl9pPr marL="5201839" indent="0">
              <a:buNone/>
              <a:defRPr sz="1400"/>
            </a:lvl9pPr>
          </a:lstStyle>
          <a:p>
            <a:pPr lvl="0"/>
            <a:r>
              <a:rPr lang="en-US"/>
              <a:t>Click to edit Master text styles</a:t>
            </a:r>
          </a:p>
        </p:txBody>
      </p:sp>
      <p:sp>
        <p:nvSpPr>
          <p:cNvPr id="18" name="Title 1"/>
          <p:cNvSpPr>
            <a:spLocks noGrp="1"/>
          </p:cNvSpPr>
          <p:nvPr>
            <p:ph type="title"/>
          </p:nvPr>
        </p:nvSpPr>
        <p:spPr>
          <a:xfrm>
            <a:off x="895774" y="650240"/>
            <a:ext cx="4194386" cy="2275840"/>
          </a:xfrm>
        </p:spPr>
        <p:txBody>
          <a:bodyPr anchor="b"/>
          <a:lstStyle>
            <a:lvl1pPr>
              <a:defRPr sz="4600">
                <a:solidFill>
                  <a:schemeClr val="accent2"/>
                </a:solidFill>
              </a:defRPr>
            </a:lvl1pPr>
          </a:lstStyle>
          <a:p>
            <a:r>
              <a:rPr lang="en-US"/>
              <a:t>Click to edit Master title style</a:t>
            </a:r>
          </a:p>
        </p:txBody>
      </p:sp>
      <p:sp>
        <p:nvSpPr>
          <p:cNvPr id="19" name="Picture Placeholder 2"/>
          <p:cNvSpPr>
            <a:spLocks noGrp="1" noChangeAspect="1"/>
          </p:cNvSpPr>
          <p:nvPr>
            <p:ph type="pic" idx="14"/>
          </p:nvPr>
        </p:nvSpPr>
        <p:spPr>
          <a:xfrm>
            <a:off x="6404866" y="1404340"/>
            <a:ext cx="5707548" cy="6931378"/>
          </a:xfrm>
        </p:spPr>
        <p:txBody>
          <a:bodyPr anchor="t"/>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r>
              <a:rPr lang="en-US"/>
              <a:t>Drag picture to placeholder or click icon to add</a:t>
            </a:r>
          </a:p>
        </p:txBody>
      </p:sp>
      <p:sp>
        <p:nvSpPr>
          <p:cNvPr id="11" name="Text Placeholder 2"/>
          <p:cNvSpPr>
            <a:spLocks noGrp="1"/>
          </p:cNvSpPr>
          <p:nvPr>
            <p:ph type="body" idx="1"/>
          </p:nvPr>
        </p:nvSpPr>
        <p:spPr>
          <a:xfrm>
            <a:off x="895776" y="2926080"/>
            <a:ext cx="4194385" cy="865812"/>
          </a:xfrm>
        </p:spPr>
        <p:txBody>
          <a:bodyPr anchor="b">
            <a:noAutofit/>
          </a:bodyPr>
          <a:lstStyle>
            <a:lvl1pPr marL="0" indent="0">
              <a:lnSpc>
                <a:spcPct val="100000"/>
              </a:lnSpc>
              <a:spcAft>
                <a:spcPts val="284"/>
              </a:spcAft>
              <a:buNone/>
              <a:defRPr sz="2600" b="1" i="0" cap="none" baseline="0">
                <a:solidFill>
                  <a:schemeClr val="tx1"/>
                </a:solidFill>
                <a:latin typeface="Arial" charset="0"/>
                <a:ea typeface="Arial" charset="0"/>
                <a:cs typeface="Arial" charset="0"/>
              </a:defRPr>
            </a:lvl1pPr>
            <a:lvl2pPr marL="487672" indent="0">
              <a:buNone/>
              <a:defRPr sz="2100" b="1"/>
            </a:lvl2pPr>
            <a:lvl3pPr marL="975345" indent="0">
              <a:buNone/>
              <a:defRPr sz="1900" b="1"/>
            </a:lvl3pPr>
            <a:lvl4pPr marL="1463017" indent="0">
              <a:buNone/>
              <a:defRPr sz="1700" b="1"/>
            </a:lvl4pPr>
            <a:lvl5pPr marL="1950690" indent="0">
              <a:buNone/>
              <a:defRPr sz="1700" b="1"/>
            </a:lvl5pPr>
            <a:lvl6pPr marL="2438362" indent="0">
              <a:buNone/>
              <a:defRPr sz="1700" b="1"/>
            </a:lvl6pPr>
            <a:lvl7pPr marL="2926034" indent="0">
              <a:buNone/>
              <a:defRPr sz="1700" b="1"/>
            </a:lvl7pPr>
            <a:lvl8pPr marL="3413707" indent="0">
              <a:buNone/>
              <a:defRPr sz="1700" b="1"/>
            </a:lvl8pPr>
            <a:lvl9pPr marL="3901379" indent="0">
              <a:buNone/>
              <a:defRPr sz="1700" b="1"/>
            </a:lvl9pPr>
          </a:lstStyle>
          <a:p>
            <a:pPr lvl="0"/>
            <a:r>
              <a:rPr lang="en-US"/>
              <a:t>Click to edit Master text styles</a:t>
            </a:r>
          </a:p>
        </p:txBody>
      </p:sp>
    </p:spTree>
    <p:extLst>
      <p:ext uri="{BB962C8B-B14F-4D97-AF65-F5344CB8AC3E}">
        <p14:creationId xmlns:p14="http://schemas.microsoft.com/office/powerpoint/2010/main" val="148810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hf hdr="0" ftr="0" dt="0"/>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519291"/>
            <a:ext cx="11216640" cy="1885245"/>
          </a:xfrm>
          <a:prstGeom prst="rect">
            <a:avLst/>
          </a:prstGeom>
        </p:spPr>
        <p:txBody>
          <a:bodyPr vert="horz" lIns="130046" tIns="65023" rIns="130046" bIns="65023" rtlCol="0" anchor="ctr">
            <a:normAutofit/>
          </a:bodyPr>
          <a:lstStyle/>
          <a:p>
            <a:r>
              <a:rPr lang="en-US"/>
              <a:t>Click to edit Master title style</a:t>
            </a:r>
          </a:p>
        </p:txBody>
      </p:sp>
      <p:sp>
        <p:nvSpPr>
          <p:cNvPr id="3" name="Text Placeholder 2"/>
          <p:cNvSpPr>
            <a:spLocks noGrp="1"/>
          </p:cNvSpPr>
          <p:nvPr>
            <p:ph type="body" idx="1"/>
          </p:nvPr>
        </p:nvSpPr>
        <p:spPr>
          <a:xfrm>
            <a:off x="894080" y="2596444"/>
            <a:ext cx="11216640" cy="6188570"/>
          </a:xfrm>
          <a:prstGeom prst="rect">
            <a:avLst/>
          </a:prstGeom>
        </p:spPr>
        <p:txBody>
          <a:bodyPr vert="horz" lIns="130046" tIns="65023" rIns="130046" bIns="650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94080" y="9040144"/>
            <a:ext cx="2926080" cy="519289"/>
          </a:xfrm>
          <a:prstGeom prst="rect">
            <a:avLst/>
          </a:prstGeom>
        </p:spPr>
        <p:txBody>
          <a:bodyPr vert="horz" lIns="130046" tIns="65023" rIns="130046" bIns="65023" rtlCol="0" anchor="ctr"/>
          <a:lstStyle>
            <a:lvl1pPr algn="l">
              <a:defRPr sz="1300">
                <a:solidFill>
                  <a:schemeClr val="tx1">
                    <a:tint val="75000"/>
                  </a:schemeClr>
                </a:solidFill>
              </a:defRPr>
            </a:lvl1pPr>
          </a:lstStyle>
          <a:p>
            <a:pPr defTabSz="1300460" hangingPunct="1"/>
            <a:fld id="{898869DA-722F-4276-98F7-A1582E359AB7}" type="datetime1">
              <a:rPr lang="en-US" b="0" kern="1200" smtClean="0">
                <a:solidFill>
                  <a:srgbClr val="323232">
                    <a:tint val="75000"/>
                  </a:srgbClr>
                </a:solidFill>
                <a:latin typeface="Georgia" panose="02040502050405020303"/>
                <a:ea typeface="+mn-ea"/>
                <a:cs typeface="+mn-cs"/>
              </a:rPr>
              <a:pPr defTabSz="1300460" hangingPunct="1"/>
              <a:t>5/30/19</a:t>
            </a:fld>
            <a:endParaRPr lang="en-US" b="0" kern="1200">
              <a:solidFill>
                <a:srgbClr val="323232">
                  <a:tint val="75000"/>
                </a:srgbClr>
              </a:solidFill>
              <a:latin typeface="Georgia" panose="02040502050405020303"/>
              <a:ea typeface="+mn-ea"/>
              <a:cs typeface="+mn-cs"/>
            </a:endParaRPr>
          </a:p>
        </p:txBody>
      </p:sp>
      <p:sp>
        <p:nvSpPr>
          <p:cNvPr id="5" name="Footer Placeholder 4"/>
          <p:cNvSpPr>
            <a:spLocks noGrp="1"/>
          </p:cNvSpPr>
          <p:nvPr>
            <p:ph type="ftr" sz="quarter" idx="3"/>
          </p:nvPr>
        </p:nvSpPr>
        <p:spPr>
          <a:xfrm>
            <a:off x="4307840" y="9040144"/>
            <a:ext cx="4389120" cy="519289"/>
          </a:xfrm>
          <a:prstGeom prst="rect">
            <a:avLst/>
          </a:prstGeom>
        </p:spPr>
        <p:txBody>
          <a:bodyPr vert="horz" lIns="130046" tIns="65023" rIns="130046" bIns="65023" rtlCol="0" anchor="ctr"/>
          <a:lstStyle>
            <a:lvl1pPr algn="ctr">
              <a:defRPr sz="1300">
                <a:solidFill>
                  <a:schemeClr val="tx1">
                    <a:tint val="75000"/>
                  </a:schemeClr>
                </a:solidFill>
              </a:defRPr>
            </a:lvl1pPr>
          </a:lstStyle>
          <a:p>
            <a:pPr defTabSz="1300460" hangingPunct="1"/>
            <a:endParaRPr lang="en-US" b="0" kern="1200">
              <a:solidFill>
                <a:srgbClr val="323232">
                  <a:tint val="75000"/>
                </a:srgbClr>
              </a:solidFill>
              <a:latin typeface="Georgia" panose="02040502050405020303"/>
              <a:ea typeface="+mn-ea"/>
              <a:cs typeface="+mn-cs"/>
            </a:endParaRPr>
          </a:p>
        </p:txBody>
      </p:sp>
      <p:sp>
        <p:nvSpPr>
          <p:cNvPr id="6" name="Slide Number Placeholder 5"/>
          <p:cNvSpPr>
            <a:spLocks noGrp="1"/>
          </p:cNvSpPr>
          <p:nvPr>
            <p:ph type="sldNum" sz="quarter" idx="4"/>
          </p:nvPr>
        </p:nvSpPr>
        <p:spPr>
          <a:xfrm>
            <a:off x="9184640" y="9040144"/>
            <a:ext cx="2926080" cy="519289"/>
          </a:xfrm>
          <a:prstGeom prst="rect">
            <a:avLst/>
          </a:prstGeom>
        </p:spPr>
        <p:txBody>
          <a:bodyPr vert="horz" lIns="130046" tIns="65023" rIns="130046" bIns="65023" rtlCol="0" anchor="ctr"/>
          <a:lstStyle>
            <a:lvl1pPr algn="r">
              <a:defRPr sz="1300">
                <a:solidFill>
                  <a:schemeClr val="tx1">
                    <a:tint val="75000"/>
                  </a:schemeClr>
                </a:solidFill>
              </a:defRPr>
            </a:lvl1pPr>
          </a:lstStyle>
          <a:p>
            <a:pPr defTabSz="1300460" hangingPunct="1"/>
            <a:fld id="{11226B5B-2E80-3F4B-AB33-B0C163CCE2B1}" type="slidenum">
              <a:rPr lang="en-US" b="0" kern="1200" smtClean="0">
                <a:solidFill>
                  <a:srgbClr val="323232">
                    <a:tint val="75000"/>
                  </a:srgbClr>
                </a:solidFill>
                <a:latin typeface="Georgia" panose="02040502050405020303"/>
                <a:ea typeface="+mn-ea"/>
                <a:cs typeface="+mn-cs"/>
              </a:rPr>
              <a:pPr defTabSz="1300460" hangingPunct="1"/>
              <a:t>‹#›</a:t>
            </a:fld>
            <a:endParaRPr lang="en-US" b="0" kern="1200">
              <a:solidFill>
                <a:srgbClr val="323232">
                  <a:tint val="75000"/>
                </a:srgbClr>
              </a:solidFill>
              <a:latin typeface="Georgia" panose="02040502050405020303"/>
              <a:ea typeface="+mn-ea"/>
              <a:cs typeface="+mn-cs"/>
            </a:endParaRPr>
          </a:p>
        </p:txBody>
      </p:sp>
    </p:spTree>
    <p:extLst>
      <p:ext uri="{BB962C8B-B14F-4D97-AF65-F5344CB8AC3E}">
        <p14:creationId xmlns:p14="http://schemas.microsoft.com/office/powerpoint/2010/main" val="239775889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Lst>
  <p:hf hdr="0" ftr="0" dt="0"/>
  <p:txStyles>
    <p:titleStyle>
      <a:lvl1pPr algn="l" defTabSz="975345" rtl="0" eaLnBrk="1" latinLnBrk="0" hangingPunct="1">
        <a:lnSpc>
          <a:spcPct val="90000"/>
        </a:lnSpc>
        <a:spcBef>
          <a:spcPct val="0"/>
        </a:spcBef>
        <a:buNone/>
        <a:defRPr sz="4700" kern="1200">
          <a:solidFill>
            <a:schemeClr val="tx1"/>
          </a:solidFill>
          <a:latin typeface="+mj-lt"/>
          <a:ea typeface="+mj-ea"/>
          <a:cs typeface="+mj-cs"/>
        </a:defRPr>
      </a:lvl1pPr>
    </p:titleStyle>
    <p:bodyStyle>
      <a:lvl1pPr marL="243836" indent="-243836" algn="l" defTabSz="975345" rtl="0" eaLnBrk="1" latinLnBrk="0" hangingPunct="1">
        <a:lnSpc>
          <a:spcPct val="90000"/>
        </a:lnSpc>
        <a:spcBef>
          <a:spcPts val="1067"/>
        </a:spcBef>
        <a:buFont typeface="Arial"/>
        <a:buChar char="•"/>
        <a:defRPr sz="3000" kern="1200">
          <a:solidFill>
            <a:schemeClr val="tx1"/>
          </a:solidFill>
          <a:latin typeface="+mn-lt"/>
          <a:ea typeface="+mn-ea"/>
          <a:cs typeface="+mn-cs"/>
        </a:defRPr>
      </a:lvl1pPr>
      <a:lvl2pPr marL="731509" indent="-243836" algn="l" defTabSz="975345" rtl="0" eaLnBrk="1" latinLnBrk="0" hangingPunct="1">
        <a:lnSpc>
          <a:spcPct val="90000"/>
        </a:lnSpc>
        <a:spcBef>
          <a:spcPts val="533"/>
        </a:spcBef>
        <a:buFont typeface="Arial"/>
        <a:buChar char="•"/>
        <a:defRPr sz="2600" kern="1200">
          <a:solidFill>
            <a:schemeClr val="tx1"/>
          </a:solidFill>
          <a:latin typeface="+mn-lt"/>
          <a:ea typeface="+mn-ea"/>
          <a:cs typeface="+mn-cs"/>
        </a:defRPr>
      </a:lvl2pPr>
      <a:lvl3pPr marL="1219181" indent="-243836" algn="l" defTabSz="975345" rtl="0" eaLnBrk="1" latinLnBrk="0" hangingPunct="1">
        <a:lnSpc>
          <a:spcPct val="90000"/>
        </a:lnSpc>
        <a:spcBef>
          <a:spcPts val="533"/>
        </a:spcBef>
        <a:buFont typeface="Arial"/>
        <a:buChar char="•"/>
        <a:defRPr sz="2100" kern="1200">
          <a:solidFill>
            <a:schemeClr val="tx1"/>
          </a:solidFill>
          <a:latin typeface="+mn-lt"/>
          <a:ea typeface="+mn-ea"/>
          <a:cs typeface="+mn-cs"/>
        </a:defRPr>
      </a:lvl3pPr>
      <a:lvl4pPr marL="1706853" indent="-243836" algn="l" defTabSz="975345" rtl="0" eaLnBrk="1" latinLnBrk="0" hangingPunct="1">
        <a:lnSpc>
          <a:spcPct val="90000"/>
        </a:lnSpc>
        <a:spcBef>
          <a:spcPts val="533"/>
        </a:spcBef>
        <a:buFont typeface="Arial"/>
        <a:buChar char="•"/>
        <a:defRPr sz="1900" kern="1200">
          <a:solidFill>
            <a:schemeClr val="tx1"/>
          </a:solidFill>
          <a:latin typeface="+mn-lt"/>
          <a:ea typeface="+mn-ea"/>
          <a:cs typeface="+mn-cs"/>
        </a:defRPr>
      </a:lvl4pPr>
      <a:lvl5pPr marL="2194526" indent="-243836" algn="l" defTabSz="975345" rtl="0" eaLnBrk="1" latinLnBrk="0" hangingPunct="1">
        <a:lnSpc>
          <a:spcPct val="90000"/>
        </a:lnSpc>
        <a:spcBef>
          <a:spcPts val="533"/>
        </a:spcBef>
        <a:buFont typeface="Arial"/>
        <a:buChar char="•"/>
        <a:defRPr sz="1900" kern="1200">
          <a:solidFill>
            <a:schemeClr val="tx1"/>
          </a:solidFill>
          <a:latin typeface="+mn-lt"/>
          <a:ea typeface="+mn-ea"/>
          <a:cs typeface="+mn-cs"/>
        </a:defRPr>
      </a:lvl5pPr>
      <a:lvl6pPr marL="2682198" indent="-243836" algn="l" defTabSz="975345" rtl="0" eaLnBrk="1" latinLnBrk="0" hangingPunct="1">
        <a:lnSpc>
          <a:spcPct val="90000"/>
        </a:lnSpc>
        <a:spcBef>
          <a:spcPts val="533"/>
        </a:spcBef>
        <a:buFont typeface="Arial"/>
        <a:buChar char="•"/>
        <a:defRPr sz="1900" kern="1200">
          <a:solidFill>
            <a:schemeClr val="tx1"/>
          </a:solidFill>
          <a:latin typeface="+mn-lt"/>
          <a:ea typeface="+mn-ea"/>
          <a:cs typeface="+mn-cs"/>
        </a:defRPr>
      </a:lvl6pPr>
      <a:lvl7pPr marL="3169870" indent="-243836" algn="l" defTabSz="975345" rtl="0" eaLnBrk="1" latinLnBrk="0" hangingPunct="1">
        <a:lnSpc>
          <a:spcPct val="90000"/>
        </a:lnSpc>
        <a:spcBef>
          <a:spcPts val="533"/>
        </a:spcBef>
        <a:buFont typeface="Arial"/>
        <a:buChar char="•"/>
        <a:defRPr sz="1900" kern="1200">
          <a:solidFill>
            <a:schemeClr val="tx1"/>
          </a:solidFill>
          <a:latin typeface="+mn-lt"/>
          <a:ea typeface="+mn-ea"/>
          <a:cs typeface="+mn-cs"/>
        </a:defRPr>
      </a:lvl7pPr>
      <a:lvl8pPr marL="3657543" indent="-243836" algn="l" defTabSz="975345" rtl="0" eaLnBrk="1" latinLnBrk="0" hangingPunct="1">
        <a:lnSpc>
          <a:spcPct val="90000"/>
        </a:lnSpc>
        <a:spcBef>
          <a:spcPts val="533"/>
        </a:spcBef>
        <a:buFont typeface="Arial"/>
        <a:buChar char="•"/>
        <a:defRPr sz="1900" kern="1200">
          <a:solidFill>
            <a:schemeClr val="tx1"/>
          </a:solidFill>
          <a:latin typeface="+mn-lt"/>
          <a:ea typeface="+mn-ea"/>
          <a:cs typeface="+mn-cs"/>
        </a:defRPr>
      </a:lvl8pPr>
      <a:lvl9pPr marL="4145215" indent="-243836" algn="l" defTabSz="975345" rtl="0" eaLnBrk="1" latinLnBrk="0" hangingPunct="1">
        <a:lnSpc>
          <a:spcPct val="90000"/>
        </a:lnSpc>
        <a:spcBef>
          <a:spcPts val="533"/>
        </a:spcBef>
        <a:buFont typeface="Arial"/>
        <a:buChar char="•"/>
        <a:defRPr sz="1900" kern="1200">
          <a:solidFill>
            <a:schemeClr val="tx1"/>
          </a:solidFill>
          <a:latin typeface="+mn-lt"/>
          <a:ea typeface="+mn-ea"/>
          <a:cs typeface="+mn-cs"/>
        </a:defRPr>
      </a:lvl9pPr>
    </p:bodyStyle>
    <p:otherStyle>
      <a:defPPr>
        <a:defRPr lang="en-US"/>
      </a:defPPr>
      <a:lvl1pPr marL="0" algn="l" defTabSz="975345" rtl="0" eaLnBrk="1" latinLnBrk="0" hangingPunct="1">
        <a:defRPr sz="1900" kern="1200">
          <a:solidFill>
            <a:schemeClr val="tx1"/>
          </a:solidFill>
          <a:latin typeface="+mn-lt"/>
          <a:ea typeface="+mn-ea"/>
          <a:cs typeface="+mn-cs"/>
        </a:defRPr>
      </a:lvl1pPr>
      <a:lvl2pPr marL="487672" algn="l" defTabSz="975345" rtl="0" eaLnBrk="1" latinLnBrk="0" hangingPunct="1">
        <a:defRPr sz="1900" kern="1200">
          <a:solidFill>
            <a:schemeClr val="tx1"/>
          </a:solidFill>
          <a:latin typeface="+mn-lt"/>
          <a:ea typeface="+mn-ea"/>
          <a:cs typeface="+mn-cs"/>
        </a:defRPr>
      </a:lvl2pPr>
      <a:lvl3pPr marL="975345" algn="l" defTabSz="975345" rtl="0" eaLnBrk="1" latinLnBrk="0" hangingPunct="1">
        <a:defRPr sz="1900" kern="1200">
          <a:solidFill>
            <a:schemeClr val="tx1"/>
          </a:solidFill>
          <a:latin typeface="+mn-lt"/>
          <a:ea typeface="+mn-ea"/>
          <a:cs typeface="+mn-cs"/>
        </a:defRPr>
      </a:lvl3pPr>
      <a:lvl4pPr marL="1463017" algn="l" defTabSz="975345" rtl="0" eaLnBrk="1" latinLnBrk="0" hangingPunct="1">
        <a:defRPr sz="1900" kern="1200">
          <a:solidFill>
            <a:schemeClr val="tx1"/>
          </a:solidFill>
          <a:latin typeface="+mn-lt"/>
          <a:ea typeface="+mn-ea"/>
          <a:cs typeface="+mn-cs"/>
        </a:defRPr>
      </a:lvl4pPr>
      <a:lvl5pPr marL="1950690" algn="l" defTabSz="975345" rtl="0" eaLnBrk="1" latinLnBrk="0" hangingPunct="1">
        <a:defRPr sz="1900" kern="1200">
          <a:solidFill>
            <a:schemeClr val="tx1"/>
          </a:solidFill>
          <a:latin typeface="+mn-lt"/>
          <a:ea typeface="+mn-ea"/>
          <a:cs typeface="+mn-cs"/>
        </a:defRPr>
      </a:lvl5pPr>
      <a:lvl6pPr marL="2438362" algn="l" defTabSz="975345" rtl="0" eaLnBrk="1" latinLnBrk="0" hangingPunct="1">
        <a:defRPr sz="1900" kern="1200">
          <a:solidFill>
            <a:schemeClr val="tx1"/>
          </a:solidFill>
          <a:latin typeface="+mn-lt"/>
          <a:ea typeface="+mn-ea"/>
          <a:cs typeface="+mn-cs"/>
        </a:defRPr>
      </a:lvl6pPr>
      <a:lvl7pPr marL="2926034" algn="l" defTabSz="975345" rtl="0" eaLnBrk="1" latinLnBrk="0" hangingPunct="1">
        <a:defRPr sz="1900" kern="1200">
          <a:solidFill>
            <a:schemeClr val="tx1"/>
          </a:solidFill>
          <a:latin typeface="+mn-lt"/>
          <a:ea typeface="+mn-ea"/>
          <a:cs typeface="+mn-cs"/>
        </a:defRPr>
      </a:lvl7pPr>
      <a:lvl8pPr marL="3413707" algn="l" defTabSz="975345" rtl="0" eaLnBrk="1" latinLnBrk="0" hangingPunct="1">
        <a:defRPr sz="1900" kern="1200">
          <a:solidFill>
            <a:schemeClr val="tx1"/>
          </a:solidFill>
          <a:latin typeface="+mn-lt"/>
          <a:ea typeface="+mn-ea"/>
          <a:cs typeface="+mn-cs"/>
        </a:defRPr>
      </a:lvl8pPr>
      <a:lvl9pPr marL="3901379" algn="l" defTabSz="97534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chart" Target="../charts/chart2.xm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19.png"/><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chart" Target="../charts/chart15.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20.jpeg"/><Relationship Id="rId5" Type="http://schemas.openxmlformats.org/officeDocument/2006/relationships/chart" Target="../charts/chart18.xml"/><Relationship Id="rId4" Type="http://schemas.openxmlformats.org/officeDocument/2006/relationships/chart" Target="../charts/char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6.xml"/><Relationship Id="rId1" Type="http://schemas.openxmlformats.org/officeDocument/2006/relationships/slideLayout" Target="../slideLayouts/slideLayout17.xml"/><Relationship Id="rId5" Type="http://schemas.openxmlformats.org/officeDocument/2006/relationships/image" Target="../media/image29.png"/><Relationship Id="rId4" Type="http://schemas.openxmlformats.org/officeDocument/2006/relationships/chart" Target="../charts/chart20.xml"/></Relationships>
</file>

<file path=ppt/slides/_rels/slide3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7.xml"/><Relationship Id="rId1" Type="http://schemas.openxmlformats.org/officeDocument/2006/relationships/slideLayout" Target="../slideLayouts/slideLayout17.xml"/><Relationship Id="rId5" Type="http://schemas.openxmlformats.org/officeDocument/2006/relationships/image" Target="../media/image30.png"/><Relationship Id="rId4" Type="http://schemas.openxmlformats.org/officeDocument/2006/relationships/chart" Target="../charts/chart22.xml"/></Relationships>
</file>

<file path=ppt/slides/_rels/slide3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image" Target="../media/image37.jpeg"/><Relationship Id="rId5" Type="http://schemas.openxmlformats.org/officeDocument/2006/relationships/image" Target="../media/image36.jpe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4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3.xml"/><Relationship Id="rId1" Type="http://schemas.openxmlformats.org/officeDocument/2006/relationships/slideLayout" Target="../slideLayouts/slideLayout17.xml"/><Relationship Id="rId5" Type="http://schemas.openxmlformats.org/officeDocument/2006/relationships/image" Target="../media/image44.jpeg"/><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7.xml"/><Relationship Id="rId1" Type="http://schemas.openxmlformats.org/officeDocument/2006/relationships/slideLayout" Target="../slideLayouts/slideLayout17.xml"/><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8.xml"/><Relationship Id="rId1" Type="http://schemas.openxmlformats.org/officeDocument/2006/relationships/slideLayout" Target="../slideLayouts/slideLayout17.xml"/><Relationship Id="rId5" Type="http://schemas.openxmlformats.org/officeDocument/2006/relationships/image" Target="../media/image48.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4.xml"/><Relationship Id="rId1" Type="http://schemas.openxmlformats.org/officeDocument/2006/relationships/slideLayout" Target="../slideLayouts/slideLayout17.xml"/><Relationship Id="rId5" Type="http://schemas.openxmlformats.org/officeDocument/2006/relationships/image" Target="../media/image52.png"/><Relationship Id="rId4" Type="http://schemas.openxmlformats.org/officeDocument/2006/relationships/chart" Target="../charts/chart26.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5.xml"/><Relationship Id="rId1" Type="http://schemas.openxmlformats.org/officeDocument/2006/relationships/slideLayout" Target="../slideLayouts/slideLayout17.xml"/><Relationship Id="rId5" Type="http://schemas.openxmlformats.org/officeDocument/2006/relationships/image" Target="../media/image52.png"/><Relationship Id="rId4" Type="http://schemas.openxmlformats.org/officeDocument/2006/relationships/chart" Target="../charts/chart27.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6.xml"/><Relationship Id="rId1" Type="http://schemas.openxmlformats.org/officeDocument/2006/relationships/slideLayout" Target="../slideLayouts/slideLayout17.xml"/><Relationship Id="rId6" Type="http://schemas.openxmlformats.org/officeDocument/2006/relationships/image" Target="../media/image13.jpeg"/><Relationship Id="rId5" Type="http://schemas.openxmlformats.org/officeDocument/2006/relationships/image" Target="../media/image55.png"/><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6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66.xml"/><Relationship Id="rId1" Type="http://schemas.openxmlformats.org/officeDocument/2006/relationships/slideLayout" Target="../slideLayouts/slideLayout1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eg"/><Relationship Id="rId7" Type="http://schemas.openxmlformats.org/officeDocument/2006/relationships/image" Target="../media/image71.jpeg"/><Relationship Id="rId2" Type="http://schemas.openxmlformats.org/officeDocument/2006/relationships/notesSlide" Target="../notesSlides/notesSlide71.xml"/><Relationship Id="rId1" Type="http://schemas.openxmlformats.org/officeDocument/2006/relationships/slideLayout" Target="../slideLayouts/slideLayout23.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Why We Should Abolish the Electoral College</a:t>
            </a:r>
          </a:p>
        </p:txBody>
      </p:sp>
      <p:sp>
        <p:nvSpPr>
          <p:cNvPr id="3" name="Subtitle 2"/>
          <p:cNvSpPr>
            <a:spLocks noGrp="1"/>
          </p:cNvSpPr>
          <p:nvPr>
            <p:ph type="subTitle" idx="1"/>
          </p:nvPr>
        </p:nvSpPr>
        <p:spPr/>
        <p:txBody>
          <a:bodyPr/>
          <a:lstStyle/>
          <a:p>
            <a:r>
              <a:rPr lang="en-US" b="1" dirty="0"/>
              <a:t>And How to Do It</a:t>
            </a:r>
          </a:p>
        </p:txBody>
      </p:sp>
      <p:sp>
        <p:nvSpPr>
          <p:cNvPr id="4" name="TextBox 3"/>
          <p:cNvSpPr txBox="1"/>
          <p:nvPr/>
        </p:nvSpPr>
        <p:spPr>
          <a:xfrm>
            <a:off x="5773271" y="7341936"/>
            <a:ext cx="6256169"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r"/>
            <a:r>
              <a:rPr lang="en-US" sz="2200" b="0" dirty="0"/>
              <a:t>LWVs of Illinois, Wilmette, Deerfield/Lincolnshire,</a:t>
            </a:r>
          </a:p>
          <a:p>
            <a:pPr algn="r"/>
            <a:r>
              <a:rPr lang="en-US" sz="2200" b="0" dirty="0"/>
              <a:t>La Grange Area, Oak Park-River Forest, Arlington Heights/</a:t>
            </a:r>
            <a:r>
              <a:rPr lang="en-US" sz="2200" b="0" dirty="0" err="1"/>
              <a:t>Mt.Prospect</a:t>
            </a:r>
            <a:r>
              <a:rPr lang="en-US" sz="2200" b="0" dirty="0"/>
              <a:t>/Buffalo Grove, Lake Forest/Lake Bluff Area, </a:t>
            </a:r>
            <a:r>
              <a:rPr lang="en-US" sz="2200" b="0" dirty="0" err="1"/>
              <a:t>GlenviewGlencoe</a:t>
            </a:r>
            <a:r>
              <a:rPr lang="en-US" sz="2200" b="0" dirty="0"/>
              <a:t>, Highland Park/Highwood, Northwest Lake County, and Roselle/Bloomingdale.</a:t>
            </a:r>
          </a:p>
        </p:txBody>
      </p:sp>
      <p:sp>
        <p:nvSpPr>
          <p:cNvPr id="5" name="Slide Number Placeholder 4"/>
          <p:cNvSpPr>
            <a:spLocks noGrp="1"/>
          </p:cNvSpPr>
          <p:nvPr>
            <p:ph type="sldNum" sz="quarter" idx="12"/>
          </p:nvPr>
        </p:nvSpPr>
        <p:spPr/>
        <p:txBody>
          <a:bodyPr/>
          <a:lstStyle/>
          <a:p>
            <a:fld id="{11226B5B-2E80-3F4B-AB33-B0C163CCE2B1}" type="slidenum">
              <a:rPr lang="en-US" smtClean="0"/>
              <a:pPr/>
              <a:t>1</a:t>
            </a:fld>
            <a:endParaRPr lang="en-US"/>
          </a:p>
        </p:txBody>
      </p:sp>
    </p:spTree>
    <p:extLst>
      <p:ext uri="{BB962C8B-B14F-4D97-AF65-F5344CB8AC3E}">
        <p14:creationId xmlns:p14="http://schemas.microsoft.com/office/powerpoint/2010/main" val="4247460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894080" y="2596445"/>
            <a:ext cx="11216640" cy="5346477"/>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342900" indent="-342900" hangingPunct="0">
              <a:spcBef>
                <a:spcPts val="0"/>
              </a:spcBef>
              <a:buSzTx/>
              <a:buFont typeface="Wingdings" panose="05000000000000000000" pitchFamily="2" charset="2"/>
              <a:buChar char="Ø"/>
            </a:pPr>
            <a:r>
              <a:rPr lang="en-US" sz="3600" dirty="0">
                <a:solidFill>
                  <a:schemeClr val="tx1"/>
                </a:solidFill>
              </a:rPr>
              <a:t>Most intended for the selection of the president to be based on the popular wishes of the citizenry. </a:t>
            </a:r>
          </a:p>
          <a:p>
            <a:pPr marL="0" indent="0" hangingPunct="0">
              <a:spcBef>
                <a:spcPts val="0"/>
              </a:spcBef>
              <a:buSzTx/>
              <a:buNone/>
            </a:pPr>
            <a:endParaRPr lang="en-US" sz="3600" dirty="0">
              <a:solidFill>
                <a:schemeClr val="tx1"/>
              </a:solidFill>
            </a:endParaRPr>
          </a:p>
        </p:txBody>
      </p:sp>
      <p:sp>
        <p:nvSpPr>
          <p:cNvPr id="3" name="Title 2"/>
          <p:cNvSpPr txBox="1">
            <a:spLocks/>
          </p:cNvSpPr>
          <p:nvPr/>
        </p:nvSpPr>
        <p:spPr>
          <a:xfrm>
            <a:off x="894080" y="1007137"/>
            <a:ext cx="11216640" cy="1589308"/>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5400" dirty="0">
                <a:solidFill>
                  <a:schemeClr val="accent1">
                    <a:lumMod val="50000"/>
                  </a:schemeClr>
                </a:solidFill>
              </a:rPr>
              <a:t>What did the framers intend?</a:t>
            </a:r>
            <a:br>
              <a:rPr lang="en-US" sz="5400" dirty="0">
                <a:solidFill>
                  <a:schemeClr val="accent1">
                    <a:lumMod val="50000"/>
                  </a:schemeClr>
                </a:solidFill>
              </a:rPr>
            </a:br>
            <a:endParaRPr lang="en-US" sz="5400" dirty="0">
              <a:solidFill>
                <a:schemeClr val="accent1">
                  <a:lumMod val="50000"/>
                </a:schemeClr>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pPr/>
              <a:t>10</a:t>
            </a:fld>
            <a:endParaRPr lang="en-US"/>
          </a:p>
        </p:txBody>
      </p:sp>
    </p:spTree>
    <p:extLst>
      <p:ext uri="{BB962C8B-B14F-4D97-AF65-F5344CB8AC3E}">
        <p14:creationId xmlns:p14="http://schemas.microsoft.com/office/powerpoint/2010/main" val="17327789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894080" y="2596445"/>
            <a:ext cx="11216640" cy="5346477"/>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342900" indent="-342900" hangingPunct="0">
              <a:spcBef>
                <a:spcPts val="0"/>
              </a:spcBef>
              <a:buSzTx/>
              <a:buFont typeface="Wingdings" panose="05000000000000000000" pitchFamily="2" charset="2"/>
              <a:buChar char="Ø"/>
            </a:pPr>
            <a:r>
              <a:rPr lang="en-US" sz="3600" dirty="0">
                <a:solidFill>
                  <a:schemeClr val="tx1"/>
                </a:solidFill>
              </a:rPr>
              <a:t>Most intended for the selection of the president to be based on the popular wishes of the citizenry. </a:t>
            </a:r>
          </a:p>
          <a:p>
            <a:pPr marL="342900" indent="-342900" hangingPunct="0">
              <a:spcBef>
                <a:spcPts val="0"/>
              </a:spcBef>
              <a:buSzTx/>
              <a:buFont typeface="Wingdings" panose="05000000000000000000" pitchFamily="2" charset="2"/>
              <a:buChar char="Ø"/>
            </a:pPr>
            <a:endParaRPr lang="en-US" sz="3600" dirty="0">
              <a:solidFill>
                <a:schemeClr val="tx1"/>
              </a:solidFill>
            </a:endParaRPr>
          </a:p>
          <a:p>
            <a:pPr marL="342900" indent="-342900" hangingPunct="0">
              <a:spcBef>
                <a:spcPts val="0"/>
              </a:spcBef>
              <a:buSzTx/>
              <a:buFont typeface="Wingdings" panose="05000000000000000000" pitchFamily="2" charset="2"/>
              <a:buChar char="Ø"/>
            </a:pPr>
            <a:endParaRPr lang="en-US" sz="3600" dirty="0">
              <a:solidFill>
                <a:schemeClr val="tx1"/>
              </a:solidFill>
            </a:endParaRPr>
          </a:p>
          <a:p>
            <a:pPr marL="342900" indent="-342900" hangingPunct="0">
              <a:spcBef>
                <a:spcPts val="0"/>
              </a:spcBef>
              <a:buSzTx/>
              <a:buFont typeface="Wingdings" panose="05000000000000000000" pitchFamily="2" charset="2"/>
              <a:buChar char="Ø"/>
            </a:pPr>
            <a:r>
              <a:rPr lang="en-US" sz="3600" dirty="0">
                <a:solidFill>
                  <a:schemeClr val="tx1"/>
                </a:solidFill>
              </a:rPr>
              <a:t>But also expected the electors to exercise their own discretion. (When they have done so, the people have been displeased.)</a:t>
            </a:r>
          </a:p>
        </p:txBody>
      </p:sp>
      <p:sp>
        <p:nvSpPr>
          <p:cNvPr id="3" name="Title 2"/>
          <p:cNvSpPr txBox="1">
            <a:spLocks/>
          </p:cNvSpPr>
          <p:nvPr/>
        </p:nvSpPr>
        <p:spPr>
          <a:xfrm>
            <a:off x="894080" y="1007137"/>
            <a:ext cx="11216640" cy="1589308"/>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5400" dirty="0">
                <a:solidFill>
                  <a:schemeClr val="accent1">
                    <a:lumMod val="50000"/>
                  </a:schemeClr>
                </a:solidFill>
              </a:rPr>
              <a:t>What did the framers intend?</a:t>
            </a:r>
            <a:br>
              <a:rPr lang="en-US" sz="5400" dirty="0">
                <a:solidFill>
                  <a:schemeClr val="accent1">
                    <a:lumMod val="50000"/>
                  </a:schemeClr>
                </a:solidFill>
              </a:rPr>
            </a:br>
            <a:endParaRPr lang="en-US" sz="5400" dirty="0">
              <a:solidFill>
                <a:schemeClr val="accent1">
                  <a:lumMod val="50000"/>
                </a:schemeClr>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pPr/>
              <a:t>11</a:t>
            </a:fld>
            <a:endParaRPr lang="en-US"/>
          </a:p>
        </p:txBody>
      </p:sp>
    </p:spTree>
    <p:extLst>
      <p:ext uri="{BB962C8B-B14F-4D97-AF65-F5344CB8AC3E}">
        <p14:creationId xmlns:p14="http://schemas.microsoft.com/office/powerpoint/2010/main" val="160136897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894080" y="3452479"/>
            <a:ext cx="11216640" cy="5346477"/>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342900" indent="-342900" hangingPunct="0">
              <a:spcBef>
                <a:spcPts val="0"/>
              </a:spcBef>
              <a:buSzTx/>
              <a:buFont typeface="Wingdings" panose="05000000000000000000" pitchFamily="2" charset="2"/>
              <a:buChar char="Ø"/>
            </a:pPr>
            <a:r>
              <a:rPr lang="en-US" sz="3600" dirty="0">
                <a:solidFill>
                  <a:schemeClr val="tx1"/>
                </a:solidFill>
              </a:rPr>
              <a:t>Information is widely available to citizens.</a:t>
            </a:r>
          </a:p>
          <a:p>
            <a:pPr marL="342900" indent="-342900" hangingPunct="0">
              <a:spcBef>
                <a:spcPts val="0"/>
              </a:spcBef>
              <a:buSzTx/>
              <a:buFont typeface="Wingdings" panose="05000000000000000000" pitchFamily="2" charset="2"/>
              <a:buChar char="Ø"/>
            </a:pPr>
            <a:endParaRPr lang="en-US" sz="3600" dirty="0">
              <a:solidFill>
                <a:schemeClr val="tx1"/>
              </a:solidFill>
            </a:endParaRPr>
          </a:p>
          <a:p>
            <a:pPr marL="342900" indent="-342900" hangingPunct="0">
              <a:spcBef>
                <a:spcPts val="0"/>
              </a:spcBef>
              <a:buSzTx/>
              <a:buFont typeface="Wingdings" panose="05000000000000000000" pitchFamily="2" charset="2"/>
              <a:buChar char="Ø"/>
            </a:pPr>
            <a:r>
              <a:rPr lang="en-US" sz="3600" dirty="0">
                <a:solidFill>
                  <a:schemeClr val="tx1"/>
                </a:solidFill>
              </a:rPr>
              <a:t>Congressional selection of the President is not under consideration.</a:t>
            </a:r>
          </a:p>
          <a:p>
            <a:pPr marL="342900" indent="-342900" hangingPunct="0">
              <a:spcBef>
                <a:spcPts val="0"/>
              </a:spcBef>
              <a:buSzTx/>
              <a:buFont typeface="Wingdings" panose="05000000000000000000" pitchFamily="2" charset="2"/>
              <a:buChar char="Ø"/>
            </a:pPr>
            <a:endParaRPr lang="en-US" sz="3600" dirty="0">
              <a:solidFill>
                <a:schemeClr val="tx1"/>
              </a:solidFill>
            </a:endParaRPr>
          </a:p>
          <a:p>
            <a:pPr marL="342900" indent="-342900" hangingPunct="0">
              <a:spcBef>
                <a:spcPts val="0"/>
              </a:spcBef>
              <a:buSzTx/>
              <a:buFont typeface="Wingdings" panose="05000000000000000000" pitchFamily="2" charset="2"/>
              <a:buChar char="Ø"/>
            </a:pPr>
            <a:r>
              <a:rPr lang="en-US" sz="3600" dirty="0">
                <a:solidFill>
                  <a:schemeClr val="tx1"/>
                </a:solidFill>
              </a:rPr>
              <a:t>The people do not want electors exercising their own discretion (and electors almost never do).</a:t>
            </a:r>
          </a:p>
        </p:txBody>
      </p:sp>
      <p:sp>
        <p:nvSpPr>
          <p:cNvPr id="3" name="Title 2"/>
          <p:cNvSpPr txBox="1">
            <a:spLocks/>
          </p:cNvSpPr>
          <p:nvPr/>
        </p:nvSpPr>
        <p:spPr>
          <a:xfrm>
            <a:off x="894080" y="1007137"/>
            <a:ext cx="11216640" cy="1589308"/>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4600" dirty="0">
                <a:solidFill>
                  <a:schemeClr val="accent1">
                    <a:lumMod val="50000"/>
                  </a:schemeClr>
                </a:solidFill>
              </a:rPr>
              <a:t>None of the framers’ concerns </a:t>
            </a:r>
            <a:br>
              <a:rPr lang="en-US" sz="4600" dirty="0">
                <a:solidFill>
                  <a:schemeClr val="accent1">
                    <a:lumMod val="50000"/>
                  </a:schemeClr>
                </a:solidFill>
              </a:rPr>
            </a:br>
            <a:r>
              <a:rPr lang="en-US" sz="4600" dirty="0">
                <a:solidFill>
                  <a:schemeClr val="accent1">
                    <a:lumMod val="50000"/>
                  </a:schemeClr>
                </a:solidFill>
              </a:rPr>
              <a:t>are relevant today</a:t>
            </a:r>
          </a:p>
        </p:txBody>
      </p:sp>
      <p:sp>
        <p:nvSpPr>
          <p:cNvPr id="4" name="Slide Number Placeholder 3"/>
          <p:cNvSpPr>
            <a:spLocks noGrp="1"/>
          </p:cNvSpPr>
          <p:nvPr>
            <p:ph type="sldNum" sz="quarter" idx="2"/>
          </p:nvPr>
        </p:nvSpPr>
        <p:spPr/>
        <p:txBody>
          <a:bodyPr/>
          <a:lstStyle/>
          <a:p>
            <a:fld id="{86CB4B4D-7CA3-9044-876B-883B54F8677D}" type="slidenum">
              <a:rPr lang="en-US" smtClean="0"/>
              <a:pPr/>
              <a:t>12</a:t>
            </a:fld>
            <a:endParaRPr lang="en-US"/>
          </a:p>
        </p:txBody>
      </p:sp>
    </p:spTree>
    <p:extLst>
      <p:ext uri="{BB962C8B-B14F-4D97-AF65-F5344CB8AC3E}">
        <p14:creationId xmlns:p14="http://schemas.microsoft.com/office/powerpoint/2010/main" val="371478399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p:cNvSpPr txBox="1">
            <a:spLocks/>
          </p:cNvSpPr>
          <p:nvPr/>
        </p:nvSpPr>
        <p:spPr>
          <a:xfrm>
            <a:off x="895774" y="3397049"/>
            <a:ext cx="4194386" cy="2700997"/>
          </a:xfrm>
          <a:prstGeom prst="rect">
            <a:avLst/>
          </a:prstGeom>
        </p:spPr>
        <p:txBody>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1">
              <a:buNone/>
            </a:pPr>
            <a:r>
              <a:rPr lang="en-US" dirty="0"/>
              <a:t>One-person, one-vote is fundamental to democracy.</a:t>
            </a:r>
          </a:p>
        </p:txBody>
      </p:sp>
      <p:sp>
        <p:nvSpPr>
          <p:cNvPr id="3" name="Title 1"/>
          <p:cNvSpPr txBox="1">
            <a:spLocks/>
          </p:cNvSpPr>
          <p:nvPr/>
        </p:nvSpPr>
        <p:spPr>
          <a:xfrm>
            <a:off x="892622" y="650240"/>
            <a:ext cx="4194386" cy="2275840"/>
          </a:xfrm>
          <a:prstGeom prst="rect">
            <a:avLst/>
          </a:prstGeom>
        </p:spPr>
        <p:txBody>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4600" dirty="0">
                <a:solidFill>
                  <a:schemeClr val="accent1">
                    <a:lumMod val="50000"/>
                  </a:schemeClr>
                </a:solidFill>
              </a:rPr>
              <a:t>Why Abolish the Electoral College?</a:t>
            </a:r>
            <a:endParaRPr lang="en-US" sz="4600" dirty="0"/>
          </a:p>
        </p:txBody>
      </p:sp>
      <p:pic>
        <p:nvPicPr>
          <p:cNvPr id="5" name="Picture Placeholder 11"/>
          <p:cNvPicPr>
            <a:picLocks noChangeAspect="1"/>
          </p:cNvPicPr>
          <p:nvPr/>
        </p:nvPicPr>
        <p:blipFill rotWithShape="1">
          <a:blip r:embed="rId3" cstate="screen">
            <a:extLst>
              <a:ext uri="{28A0092B-C50C-407E-A947-70E740481C1C}">
                <a14:useLocalDpi xmlns:a14="http://schemas.microsoft.com/office/drawing/2010/main"/>
              </a:ext>
            </a:extLst>
          </a:blip>
          <a:srcRect r="-30"/>
          <a:stretch/>
        </p:blipFill>
        <p:spPr>
          <a:xfrm>
            <a:off x="6390811" y="2037386"/>
            <a:ext cx="5707548" cy="6931378"/>
          </a:xfrm>
          <a:prstGeom prst="rect">
            <a:avLst/>
          </a:prstGeom>
        </p:spPr>
      </p:pic>
      <p:cxnSp>
        <p:nvCxnSpPr>
          <p:cNvPr id="6" name="Straight Connector 5"/>
          <p:cNvCxnSpPr/>
          <p:nvPr/>
        </p:nvCxnSpPr>
        <p:spPr>
          <a:xfrm>
            <a:off x="1043502" y="650240"/>
            <a:ext cx="3923745" cy="0"/>
          </a:xfrm>
          <a:prstGeom prst="line">
            <a:avLst/>
          </a:prstGeom>
          <a:ln>
            <a:solidFill>
              <a:srgbClr val="BCB29F"/>
            </a:solidFill>
          </a:ln>
        </p:spPr>
        <p:style>
          <a:lnRef idx="1">
            <a:schemeClr val="accent1"/>
          </a:lnRef>
          <a:fillRef idx="0">
            <a:schemeClr val="accent1"/>
          </a:fillRef>
          <a:effectRef idx="0">
            <a:schemeClr val="accent1"/>
          </a:effectRef>
          <a:fontRef idx="minor">
            <a:schemeClr val="tx1"/>
          </a:fontRef>
        </p:style>
      </p:cxnSp>
      <p:pic>
        <p:nvPicPr>
          <p:cNvPr id="1027" name="Picture 3" descr="C:\Users\Karen\Desktop\Karen's folder\Electoral College\Voting box.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65288" y="5466805"/>
            <a:ext cx="3501959" cy="35019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99234" y="8968764"/>
            <a:ext cx="1368014"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600" b="0" dirty="0" err="1"/>
              <a:t>Resizia</a:t>
            </a:r>
            <a:endParaRPr kumimoji="0" lang="en-US" sz="1600" b="1" i="0" u="none" strike="noStrike" cap="none" spc="0" normalizeH="0" baseline="0" dirty="0">
              <a:ln>
                <a:noFill/>
              </a:ln>
              <a:solidFill>
                <a:srgbClr val="000000"/>
              </a:solidFill>
              <a:effectLst/>
              <a:uFillTx/>
              <a:sym typeface="Helvetica Neue"/>
            </a:endParaRPr>
          </a:p>
        </p:txBody>
      </p:sp>
      <p:sp>
        <p:nvSpPr>
          <p:cNvPr id="8" name="Slide Number Placeholder 7"/>
          <p:cNvSpPr>
            <a:spLocks noGrp="1"/>
          </p:cNvSpPr>
          <p:nvPr>
            <p:ph type="sldNum" sz="quarter" idx="2"/>
          </p:nvPr>
        </p:nvSpPr>
        <p:spPr/>
        <p:txBody>
          <a:bodyPr/>
          <a:lstStyle/>
          <a:p>
            <a:fld id="{86CB4B4D-7CA3-9044-876B-883B54F8677D}" type="slidenum">
              <a:rPr lang="en-US" smtClean="0"/>
              <a:pPr/>
              <a:t>13</a:t>
            </a:fld>
            <a:endParaRPr lang="en-US"/>
          </a:p>
        </p:txBody>
      </p:sp>
    </p:spTree>
    <p:extLst>
      <p:ext uri="{BB962C8B-B14F-4D97-AF65-F5344CB8AC3E}">
        <p14:creationId xmlns:p14="http://schemas.microsoft.com/office/powerpoint/2010/main" val="67194883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894080" y="778213"/>
            <a:ext cx="11216640" cy="1818232"/>
          </a:xfrm>
          <a:prstGeom prst="rect">
            <a:avLst/>
          </a:prstGeom>
        </p:spPr>
        <p:txBody>
          <a:bodyPr>
            <a:normAutofit fontScale="975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4600" dirty="0">
                <a:solidFill>
                  <a:schemeClr val="accent1">
                    <a:lumMod val="50000"/>
                  </a:schemeClr>
                </a:solidFill>
              </a:rPr>
              <a:t>Recognize These States?</a:t>
            </a:r>
            <a:br>
              <a:rPr lang="en-US" sz="4600" dirty="0">
                <a:solidFill>
                  <a:schemeClr val="accent1">
                    <a:lumMod val="50000"/>
                  </a:schemeClr>
                </a:solidFill>
              </a:rPr>
            </a:br>
            <a:endParaRPr lang="en-US" sz="4600" dirty="0">
              <a:solidFill>
                <a:schemeClr val="accent1">
                  <a:lumMod val="50000"/>
                </a:schemeClr>
              </a:solidFill>
            </a:endParaRPr>
          </a:p>
        </p:txBody>
      </p:sp>
      <p:pic>
        <p:nvPicPr>
          <p:cNvPr id="3" name="Picture 7" descr="C:\Users\Karen\Desktop\Karen's folder\Electoral College\OH.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14918" y="2428169"/>
            <a:ext cx="2665361" cy="29133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9" descr="Image result for florida silhouette"/>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03229" y="5978769"/>
            <a:ext cx="3488741" cy="29770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Image result for nevada state"/>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32686" y="5487218"/>
            <a:ext cx="3482313" cy="40419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Image result for iowa clipar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25453" y="2596444"/>
            <a:ext cx="3489547" cy="2329271"/>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2"/>
          </p:nvPr>
        </p:nvSpPr>
        <p:spPr/>
        <p:txBody>
          <a:bodyPr/>
          <a:lstStyle/>
          <a:p>
            <a:fld id="{86CB4B4D-7CA3-9044-876B-883B54F8677D}" type="slidenum">
              <a:rPr lang="en-US" smtClean="0"/>
              <a:pPr/>
              <a:t>14</a:t>
            </a:fld>
            <a:endParaRPr lang="en-US"/>
          </a:p>
        </p:txBody>
      </p:sp>
    </p:spTree>
    <p:extLst>
      <p:ext uri="{BB962C8B-B14F-4D97-AF65-F5344CB8AC3E}">
        <p14:creationId xmlns:p14="http://schemas.microsoft.com/office/powerpoint/2010/main" val="330522216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aren\Desktop\Karen's folder\Electoral College\modern media.jpe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10385" y="1533595"/>
            <a:ext cx="10216455" cy="74124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4383" y="258953"/>
            <a:ext cx="11048460" cy="1508105"/>
          </a:xfrm>
          <a:prstGeom prst="rect">
            <a:avLst/>
          </a:prstGeom>
        </p:spPr>
        <p:txBody>
          <a:bodyPr wrap="square">
            <a:spAutoFit/>
          </a:bodyPr>
          <a:lstStyle/>
          <a:p>
            <a:r>
              <a:rPr lang="en-US" sz="4600" b="0" dirty="0">
                <a:solidFill>
                  <a:schemeClr val="accent1">
                    <a:lumMod val="50000"/>
                  </a:schemeClr>
                </a:solidFill>
              </a:rPr>
              <a:t>Does modern media make this irrelevant?</a:t>
            </a:r>
            <a:br>
              <a:rPr lang="en-US" sz="4600" b="0" dirty="0">
                <a:solidFill>
                  <a:schemeClr val="accent1">
                    <a:lumMod val="50000"/>
                  </a:schemeClr>
                </a:solidFill>
              </a:rPr>
            </a:br>
            <a:endParaRPr lang="en-US" sz="4600" b="0" dirty="0"/>
          </a:p>
        </p:txBody>
      </p:sp>
      <p:sp>
        <p:nvSpPr>
          <p:cNvPr id="4" name="Slide Number Placeholder 3"/>
          <p:cNvSpPr>
            <a:spLocks noGrp="1"/>
          </p:cNvSpPr>
          <p:nvPr>
            <p:ph type="sldNum" sz="quarter" idx="2"/>
          </p:nvPr>
        </p:nvSpPr>
        <p:spPr/>
        <p:txBody>
          <a:bodyPr/>
          <a:lstStyle/>
          <a:p>
            <a:fld id="{86CB4B4D-7CA3-9044-876B-883B54F8677D}" type="slidenum">
              <a:rPr lang="en-US" smtClean="0"/>
              <a:pPr/>
              <a:t>15</a:t>
            </a:fld>
            <a:endParaRPr lang="en-US"/>
          </a:p>
        </p:txBody>
      </p:sp>
    </p:spTree>
    <p:extLst>
      <p:ext uri="{BB962C8B-B14F-4D97-AF65-F5344CB8AC3E}">
        <p14:creationId xmlns:p14="http://schemas.microsoft.com/office/powerpoint/2010/main" val="88331464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94080" y="734763"/>
            <a:ext cx="11216640" cy="1589308"/>
          </a:xfrm>
        </p:spPr>
        <p:txBody>
          <a:bodyPr>
            <a:normAutofit fontScale="90000"/>
          </a:bodyPr>
          <a:lstStyle/>
          <a:p>
            <a:r>
              <a:rPr lang="en-US" dirty="0">
                <a:solidFill>
                  <a:schemeClr val="accent1">
                    <a:lumMod val="50000"/>
                  </a:schemeClr>
                </a:solidFill>
              </a:rPr>
              <a:t>Why Bother Voting?</a:t>
            </a:r>
            <a:br>
              <a:rPr lang="en-US" dirty="0">
                <a:solidFill>
                  <a:schemeClr val="accent1">
                    <a:lumMod val="50000"/>
                  </a:schemeClr>
                </a:solidFill>
              </a:rPr>
            </a:br>
            <a:endParaRPr lang="en-US" dirty="0">
              <a:solidFill>
                <a:schemeClr val="accent1">
                  <a:lumMod val="50000"/>
                </a:schemeClr>
              </a:solidFill>
            </a:endParaRPr>
          </a:p>
        </p:txBody>
      </p:sp>
      <p:sp>
        <p:nvSpPr>
          <p:cNvPr id="10" name="TextBox 9"/>
          <p:cNvSpPr txBox="1"/>
          <p:nvPr/>
        </p:nvSpPr>
        <p:spPr>
          <a:xfrm>
            <a:off x="11205203" y="2596445"/>
            <a:ext cx="449648"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9600" i="0" u="none" strike="noStrike" cap="none" spc="0" normalizeH="0" baseline="0" dirty="0">
                <a:ln>
                  <a:noFill/>
                </a:ln>
                <a:solidFill>
                  <a:srgbClr val="000000"/>
                </a:solidFill>
                <a:effectLst/>
                <a:uFillTx/>
                <a:latin typeface="Helvetica Neue"/>
                <a:ea typeface="Helvetica Neue"/>
                <a:cs typeface="Helvetica Neue"/>
                <a:sym typeface="Helvetica Neue"/>
              </a:rPr>
              <a:t>?</a:t>
            </a:r>
          </a:p>
        </p:txBody>
      </p:sp>
      <p:pic>
        <p:nvPicPr>
          <p:cNvPr id="4098" name="Picture 2" descr="C:\Users\Karen\Desktop\Karen's folder\Electoral College\People voting no attr required.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06247" y="5240215"/>
            <a:ext cx="6166390" cy="411092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Karen\Desktop\Karen's folder\Electoral College\Your vote counts button.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807021" y="1730556"/>
            <a:ext cx="3305175" cy="32956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Karen\Desktop\Karen's folder\Electoral College\voting line in Brooklyn.jp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569203" y="2139118"/>
            <a:ext cx="4940300" cy="65913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11226B5B-2E80-3F4B-AB33-B0C163CCE2B1}" type="slidenum">
              <a:rPr lang="en-US" smtClean="0"/>
              <a:pPr/>
              <a:t>16</a:t>
            </a:fld>
            <a:endParaRPr lang="en-US"/>
          </a:p>
        </p:txBody>
      </p:sp>
    </p:spTree>
    <p:extLst>
      <p:ext uri="{BB962C8B-B14F-4D97-AF65-F5344CB8AC3E}">
        <p14:creationId xmlns:p14="http://schemas.microsoft.com/office/powerpoint/2010/main" val="2041739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38581" y="640194"/>
            <a:ext cx="11482754" cy="738664"/>
          </a:xfrm>
          <a:prstGeom prst="rect">
            <a:avLst/>
          </a:prstGeom>
        </p:spPr>
        <p:txBody>
          <a:bodyPr wrap="square">
            <a:spAutoFit/>
          </a:bodyPr>
          <a:lstStyle/>
          <a:p>
            <a:r>
              <a:rPr lang="en-US" sz="4100" b="0" dirty="0">
                <a:solidFill>
                  <a:schemeClr val="tx2"/>
                </a:solidFill>
              </a:rPr>
              <a:t>The Electoral College Decreases Voter Turnout</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424354" y="1899137"/>
            <a:ext cx="9911208" cy="65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17</a:t>
            </a:fld>
            <a:endParaRPr lang="en-US">
              <a:solidFill>
                <a:srgbClr val="FFFFFF">
                  <a:tint val="75000"/>
                </a:srgbClr>
              </a:solidFill>
            </a:endParaRPr>
          </a:p>
        </p:txBody>
      </p:sp>
    </p:spTree>
    <p:extLst>
      <p:ext uri="{BB962C8B-B14F-4D97-AF65-F5344CB8AC3E}">
        <p14:creationId xmlns:p14="http://schemas.microsoft.com/office/powerpoint/2010/main" val="1358222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3908" y="571737"/>
            <a:ext cx="12048750" cy="869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11226B5B-2E80-3F4B-AB33-B0C163CCE2B1}" type="slidenum">
              <a:rPr lang="en-US" smtClean="0"/>
              <a:pPr/>
              <a:t>18</a:t>
            </a:fld>
            <a:endParaRPr lang="en-US"/>
          </a:p>
        </p:txBody>
      </p:sp>
    </p:spTree>
    <p:extLst>
      <p:ext uri="{BB962C8B-B14F-4D97-AF65-F5344CB8AC3E}">
        <p14:creationId xmlns:p14="http://schemas.microsoft.com/office/powerpoint/2010/main" val="97692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Karen\Desktop\Karen's folder\Electoral College\us.png"/>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2180491" y="1094932"/>
            <a:ext cx="10361877" cy="776140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894080" y="791399"/>
            <a:ext cx="11216640" cy="931893"/>
          </a:xfrm>
        </p:spPr>
        <p:txBody>
          <a:bodyPr>
            <a:normAutofit/>
          </a:bodyPr>
          <a:lstStyle/>
          <a:p>
            <a:r>
              <a:rPr lang="en-US" sz="4400" dirty="0">
                <a:solidFill>
                  <a:schemeClr val="accent1">
                    <a:lumMod val="50000"/>
                  </a:schemeClr>
                </a:solidFill>
              </a:rPr>
              <a:t>A United Vote: 1984</a:t>
            </a:r>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2427751636"/>
              </p:ext>
            </p:extLst>
          </p:nvPr>
        </p:nvGraphicFramePr>
        <p:xfrm>
          <a:off x="3305908" y="3505200"/>
          <a:ext cx="5482492" cy="33000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3390445634"/>
              </p:ext>
            </p:extLst>
          </p:nvPr>
        </p:nvGraphicFramePr>
        <p:xfrm>
          <a:off x="3559517" y="2514600"/>
          <a:ext cx="5781432" cy="358726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460375" y="6866802"/>
            <a:ext cx="5330874"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a:solidFill>
                  <a:schemeClr val="tx1"/>
                </a:solidFill>
              </a:rPr>
              <a:t>Reagan   54,455,000 votes </a:t>
            </a:r>
          </a:p>
          <a:p>
            <a:pPr algn="l"/>
            <a:r>
              <a:rPr lang="en-US" sz="3200" dirty="0">
                <a:solidFill>
                  <a:schemeClr val="tx1"/>
                </a:solidFill>
              </a:rPr>
              <a:t>Mondale  37,577,000 votes</a:t>
            </a:r>
          </a:p>
          <a:p>
            <a:pPr marL="0" marR="0" indent="0" algn="ctr" defTabSz="5842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tx1"/>
              </a:solidFill>
              <a:effectLst/>
              <a:uFillTx/>
              <a:latin typeface="Helvetica Neue"/>
              <a:ea typeface="Helvetica Neue"/>
              <a:cs typeface="Helvetica Neue"/>
              <a:sym typeface="Helvetica Neue"/>
            </a:endParaRPr>
          </a:p>
        </p:txBody>
      </p:sp>
      <p:sp>
        <p:nvSpPr>
          <p:cNvPr id="9" name="Slide Number Placeholder 8"/>
          <p:cNvSpPr>
            <a:spLocks noGrp="1"/>
          </p:cNvSpPr>
          <p:nvPr>
            <p:ph type="sldNum" sz="quarter" idx="12"/>
          </p:nvPr>
        </p:nvSpPr>
        <p:spPr/>
        <p:txBody>
          <a:bodyPr/>
          <a:lstStyle/>
          <a:p>
            <a:fld id="{11226B5B-2E80-3F4B-AB33-B0C163CCE2B1}" type="slidenum">
              <a:rPr lang="en-US" smtClean="0"/>
              <a:pPr/>
              <a:t>19</a:t>
            </a:fld>
            <a:endParaRPr lang="en-US"/>
          </a:p>
        </p:txBody>
      </p:sp>
    </p:spTree>
    <p:extLst>
      <p:ext uri="{BB962C8B-B14F-4D97-AF65-F5344CB8AC3E}">
        <p14:creationId xmlns:p14="http://schemas.microsoft.com/office/powerpoint/2010/main" val="2999396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WV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24846" y="545123"/>
            <a:ext cx="5088610" cy="41499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72661" y="5433085"/>
            <a:ext cx="10814538" cy="3970318"/>
          </a:xfrm>
          <a:prstGeom prst="rect">
            <a:avLst/>
          </a:prstGeom>
        </p:spPr>
        <p:txBody>
          <a:bodyPr wrap="square">
            <a:spAutoFit/>
          </a:bodyPr>
          <a:lstStyle/>
          <a:p>
            <a:r>
              <a:rPr lang="en-US" sz="3600" dirty="0"/>
              <a:t>Nonpartisan political organization. </a:t>
            </a:r>
          </a:p>
          <a:p>
            <a:pPr marL="457200" indent="-457200">
              <a:buFont typeface="Wingdings" panose="05000000000000000000" pitchFamily="2" charset="2"/>
              <a:buChar char="Ø"/>
            </a:pPr>
            <a:endParaRPr lang="en-US" sz="3600" dirty="0"/>
          </a:p>
          <a:p>
            <a:r>
              <a:rPr lang="en-US" sz="3600" dirty="0"/>
              <a:t>Informed and active participation in government. </a:t>
            </a:r>
          </a:p>
          <a:p>
            <a:pPr marL="457200" indent="-457200">
              <a:buFont typeface="Wingdings" panose="05000000000000000000" pitchFamily="2" charset="2"/>
              <a:buChar char="Ø"/>
            </a:pPr>
            <a:endParaRPr lang="en-US" sz="3600" dirty="0"/>
          </a:p>
          <a:p>
            <a:r>
              <a:rPr lang="en-US" sz="3600" dirty="0"/>
              <a:t>Increase understanding of public policy issues.</a:t>
            </a:r>
          </a:p>
          <a:p>
            <a:pPr marL="457200" indent="-457200">
              <a:buFont typeface="Wingdings" panose="05000000000000000000" pitchFamily="2" charset="2"/>
              <a:buChar char="Ø"/>
            </a:pPr>
            <a:endParaRPr lang="en-US" sz="3600" dirty="0"/>
          </a:p>
          <a:p>
            <a:r>
              <a:rPr lang="en-US" sz="3600" dirty="0"/>
              <a:t>Education and advocacy.</a:t>
            </a:r>
          </a:p>
        </p:txBody>
      </p:sp>
      <p:sp>
        <p:nvSpPr>
          <p:cNvPr id="4" name="Slide Number Placeholder 3"/>
          <p:cNvSpPr>
            <a:spLocks noGrp="1"/>
          </p:cNvSpPr>
          <p:nvPr>
            <p:ph type="sldNum" sz="quarter" idx="2"/>
          </p:nvPr>
        </p:nvSpPr>
        <p:spPr/>
        <p:txBody>
          <a:bodyPr/>
          <a:lstStyle/>
          <a:p>
            <a:fld id="{86CB4B4D-7CA3-9044-876B-883B54F8677D}" type="slidenum">
              <a:rPr lang="en-US" smtClean="0"/>
              <a:pPr/>
              <a:t>2</a:t>
            </a:fld>
            <a:endParaRPr lang="en-US"/>
          </a:p>
        </p:txBody>
      </p:sp>
    </p:spTree>
    <p:extLst>
      <p:ext uri="{BB962C8B-B14F-4D97-AF65-F5344CB8AC3E}">
        <p14:creationId xmlns:p14="http://schemas.microsoft.com/office/powerpoint/2010/main" val="366195097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C:\Users\Karen\Desktop\Karen's folder\Electoral College\Reagan Mondale electoral map - by RH.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2774" y="1471914"/>
            <a:ext cx="8668455" cy="625265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a:xfrm>
            <a:off x="894080" y="824501"/>
            <a:ext cx="11216640" cy="931893"/>
          </a:xfrm>
        </p:spPr>
        <p:txBody>
          <a:bodyPr>
            <a:normAutofit/>
          </a:bodyPr>
          <a:lstStyle/>
          <a:p>
            <a:r>
              <a:rPr lang="en-US" sz="4400" dirty="0">
                <a:solidFill>
                  <a:schemeClr val="accent1">
                    <a:lumMod val="50000"/>
                  </a:schemeClr>
                </a:solidFill>
              </a:rPr>
              <a:t>A Divided Vote: 1984</a:t>
            </a:r>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2760785" y="7490207"/>
            <a:ext cx="6520445"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sym typeface="Helvetica Neue"/>
              </a:rPr>
              <a:t>Electoral College</a:t>
            </a:r>
            <a:r>
              <a:rPr kumimoji="0" lang="en-US" sz="3600" b="1" i="0" u="none" strike="noStrike" cap="none" spc="0" normalizeH="0" dirty="0">
                <a:ln>
                  <a:noFill/>
                </a:ln>
                <a:solidFill>
                  <a:srgbClr val="000000"/>
                </a:solidFill>
                <a:effectLst/>
                <a:uFillTx/>
                <a:sym typeface="Helvetica Neue"/>
              </a:rPr>
              <a:t> Totals:</a:t>
            </a:r>
          </a:p>
          <a:p>
            <a:pPr marL="0" marR="0" indent="0" algn="ctr" defTabSz="584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sym typeface="Helvetica Neue"/>
              </a:rPr>
              <a:t>Reagan 525</a:t>
            </a:r>
          </a:p>
          <a:p>
            <a:pPr marL="0" marR="0" indent="0" algn="ctr" defTabSz="584200" rtl="0" fontAlgn="auto" latinLnBrk="0" hangingPunct="0">
              <a:lnSpc>
                <a:spcPct val="100000"/>
              </a:lnSpc>
              <a:spcBef>
                <a:spcPts val="0"/>
              </a:spcBef>
              <a:spcAft>
                <a:spcPts val="0"/>
              </a:spcAft>
              <a:buClrTx/>
              <a:buSzTx/>
              <a:buFontTx/>
              <a:buNone/>
              <a:tabLst/>
            </a:pPr>
            <a:r>
              <a:rPr lang="en-US" sz="3600" dirty="0"/>
              <a:t>Mondale 13</a:t>
            </a:r>
            <a:endParaRPr kumimoji="0" lang="en-US" sz="3600" b="1" i="0" u="none" strike="noStrike" cap="none" spc="0" normalizeH="0" baseline="0" dirty="0">
              <a:ln>
                <a:noFill/>
              </a:ln>
              <a:solidFill>
                <a:srgbClr val="000000"/>
              </a:solidFill>
              <a:effectLst/>
              <a:uFillTx/>
              <a:sym typeface="Helvetica Neue"/>
            </a:endParaRP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3041302627"/>
              </p:ext>
            </p:extLst>
          </p:nvPr>
        </p:nvGraphicFramePr>
        <p:xfrm>
          <a:off x="6225218" y="5081954"/>
          <a:ext cx="10065166" cy="4424240"/>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7"/>
          <p:cNvSpPr>
            <a:spLocks noGrp="1"/>
          </p:cNvSpPr>
          <p:nvPr>
            <p:ph type="sldNum" sz="quarter" idx="12"/>
          </p:nvPr>
        </p:nvSpPr>
        <p:spPr/>
        <p:txBody>
          <a:bodyPr/>
          <a:lstStyle/>
          <a:p>
            <a:fld id="{11226B5B-2E80-3F4B-AB33-B0C163CCE2B1}" type="slidenum">
              <a:rPr lang="en-US" smtClean="0"/>
              <a:pPr/>
              <a:t>20</a:t>
            </a:fld>
            <a:endParaRPr lang="en-US"/>
          </a:p>
        </p:txBody>
      </p:sp>
    </p:spTree>
    <p:extLst>
      <p:ext uri="{BB962C8B-B14F-4D97-AF65-F5344CB8AC3E}">
        <p14:creationId xmlns:p14="http://schemas.microsoft.com/office/powerpoint/2010/main" val="2260184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Karen\Desktop\Karen's folder\Electoral College\us.png"/>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2180491" y="1094932"/>
            <a:ext cx="10361877" cy="776140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894080" y="808983"/>
            <a:ext cx="11216640" cy="931893"/>
          </a:xfrm>
        </p:spPr>
        <p:txBody>
          <a:bodyPr>
            <a:normAutofit/>
          </a:bodyPr>
          <a:lstStyle/>
          <a:p>
            <a:r>
              <a:rPr lang="en-US" sz="4400" dirty="0">
                <a:solidFill>
                  <a:schemeClr val="accent1">
                    <a:lumMod val="50000"/>
                  </a:schemeClr>
                </a:solidFill>
              </a:rPr>
              <a:t>A United Vote: 2012</a:t>
            </a:r>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3277260258"/>
              </p:ext>
            </p:extLst>
          </p:nvPr>
        </p:nvGraphicFramePr>
        <p:xfrm>
          <a:off x="3305908" y="3505200"/>
          <a:ext cx="5482492" cy="33000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2408342721"/>
              </p:ext>
            </p:extLst>
          </p:nvPr>
        </p:nvGraphicFramePr>
        <p:xfrm>
          <a:off x="3559517" y="2514600"/>
          <a:ext cx="5781432" cy="358726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894080" y="7025064"/>
            <a:ext cx="5330874"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a:solidFill>
                  <a:schemeClr val="tx1"/>
                </a:solidFill>
              </a:rPr>
              <a:t>Obama    65,916,000 votes </a:t>
            </a:r>
          </a:p>
          <a:p>
            <a:pPr algn="l"/>
            <a:r>
              <a:rPr lang="en-US" sz="3200" dirty="0">
                <a:solidFill>
                  <a:schemeClr val="tx1"/>
                </a:solidFill>
              </a:rPr>
              <a:t>Romney  60,934,000 votes</a:t>
            </a:r>
          </a:p>
          <a:p>
            <a:pPr marL="0" marR="0" indent="0" algn="ctr" defTabSz="5842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tx1"/>
              </a:solidFill>
              <a:effectLst/>
              <a:uFillTx/>
              <a:latin typeface="Helvetica Neue"/>
              <a:ea typeface="Helvetica Neue"/>
              <a:cs typeface="Helvetica Neue"/>
              <a:sym typeface="Helvetica Neue"/>
            </a:endParaRPr>
          </a:p>
        </p:txBody>
      </p:sp>
      <p:graphicFrame>
        <p:nvGraphicFramePr>
          <p:cNvPr id="11" name="Chart 10"/>
          <p:cNvGraphicFramePr>
            <a:graphicFrameLocks/>
          </p:cNvGraphicFramePr>
          <p:nvPr>
            <p:extLst>
              <p:ext uri="{D42A27DB-BD31-4B8C-83A1-F6EECF244321}">
                <p14:modId xmlns:p14="http://schemas.microsoft.com/office/powerpoint/2010/main" val="2471756304"/>
              </p:ext>
            </p:extLst>
          </p:nvPr>
        </p:nvGraphicFramePr>
        <p:xfrm>
          <a:off x="3559517" y="2368062"/>
          <a:ext cx="5482492" cy="3733800"/>
        </p:xfrm>
        <a:graphic>
          <a:graphicData uri="http://schemas.openxmlformats.org/drawingml/2006/chart">
            <c:chart xmlns:c="http://schemas.openxmlformats.org/drawingml/2006/chart" xmlns:r="http://schemas.openxmlformats.org/officeDocument/2006/relationships" r:id="rId6"/>
          </a:graphicData>
        </a:graphic>
      </p:graphicFrame>
      <p:sp>
        <p:nvSpPr>
          <p:cNvPr id="12" name="Slide Number Placeholder 11"/>
          <p:cNvSpPr>
            <a:spLocks noGrp="1"/>
          </p:cNvSpPr>
          <p:nvPr>
            <p:ph type="sldNum" sz="quarter" idx="12"/>
          </p:nvPr>
        </p:nvSpPr>
        <p:spPr/>
        <p:txBody>
          <a:bodyPr/>
          <a:lstStyle/>
          <a:p>
            <a:fld id="{11226B5B-2E80-3F4B-AB33-B0C163CCE2B1}" type="slidenum">
              <a:rPr lang="en-US" smtClean="0"/>
              <a:pPr/>
              <a:t>21</a:t>
            </a:fld>
            <a:endParaRPr lang="en-US"/>
          </a:p>
        </p:txBody>
      </p:sp>
    </p:spTree>
    <p:extLst>
      <p:ext uri="{BB962C8B-B14F-4D97-AF65-F5344CB8AC3E}">
        <p14:creationId xmlns:p14="http://schemas.microsoft.com/office/powerpoint/2010/main" val="33773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Karen\Desktop\Karen's folder\Electoral College\us.png"/>
          <p:cNvPicPr>
            <a:picLocks noGrp="1" noChangeAspect="1" noChangeArrowheads="1"/>
          </p:cNvPicPr>
          <p:nvPr>
            <p:ph idx="1"/>
          </p:nvPr>
        </p:nvPicPr>
        <p:blipFill>
          <a:blip r:embed="rId3" cstate="print">
            <a:extLst>
              <a:ext uri="{28A0092B-C50C-407E-A947-70E740481C1C}">
                <a14:useLocalDpi xmlns:a14="http://schemas.microsoft.com/office/drawing/2010/main"/>
              </a:ext>
            </a:extLst>
          </a:blip>
          <a:srcRect/>
          <a:stretch>
            <a:fillRect/>
          </a:stretch>
        </p:blipFill>
        <p:spPr bwMode="auto">
          <a:xfrm>
            <a:off x="2180491" y="1094932"/>
            <a:ext cx="10361877" cy="776140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894080" y="791399"/>
            <a:ext cx="11216640" cy="931893"/>
          </a:xfrm>
        </p:spPr>
        <p:txBody>
          <a:bodyPr>
            <a:normAutofit/>
          </a:bodyPr>
          <a:lstStyle/>
          <a:p>
            <a:r>
              <a:rPr lang="en-US" sz="4400" dirty="0">
                <a:solidFill>
                  <a:schemeClr val="accent1">
                    <a:lumMod val="50000"/>
                  </a:schemeClr>
                </a:solidFill>
              </a:rPr>
              <a:t>A United Vote: 2004</a:t>
            </a:r>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2433326650"/>
              </p:ext>
            </p:extLst>
          </p:nvPr>
        </p:nvGraphicFramePr>
        <p:xfrm>
          <a:off x="3305908" y="3505200"/>
          <a:ext cx="5482492" cy="33000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a:graphicFrameLocks/>
          </p:cNvGraphicFramePr>
          <p:nvPr>
            <p:extLst>
              <p:ext uri="{D42A27DB-BD31-4B8C-83A1-F6EECF244321}">
                <p14:modId xmlns:p14="http://schemas.microsoft.com/office/powerpoint/2010/main" val="1082564303"/>
              </p:ext>
            </p:extLst>
          </p:nvPr>
        </p:nvGraphicFramePr>
        <p:xfrm>
          <a:off x="3559517" y="2514600"/>
          <a:ext cx="5781432" cy="3587262"/>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a:xfrm>
            <a:off x="894080" y="7095401"/>
            <a:ext cx="5330874"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3200" dirty="0">
                <a:solidFill>
                  <a:schemeClr val="tx1"/>
                </a:solidFill>
              </a:rPr>
              <a:t>Bush   62,041,000 votes </a:t>
            </a:r>
          </a:p>
          <a:p>
            <a:pPr algn="l"/>
            <a:r>
              <a:rPr lang="en-US" sz="3200" dirty="0">
                <a:solidFill>
                  <a:schemeClr val="tx1"/>
                </a:solidFill>
              </a:rPr>
              <a:t>Kerry   59,028,000 votes</a:t>
            </a:r>
          </a:p>
          <a:p>
            <a:pPr marL="0" marR="0" indent="0" algn="ctr" defTabSz="5842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chemeClr val="tx1"/>
              </a:solidFill>
              <a:effectLst/>
              <a:uFillTx/>
              <a:latin typeface="Helvetica Neue"/>
              <a:ea typeface="Helvetica Neue"/>
              <a:cs typeface="Helvetica Neue"/>
              <a:sym typeface="Helvetica Neue"/>
            </a:endParaRPr>
          </a:p>
        </p:txBody>
      </p:sp>
      <p:graphicFrame>
        <p:nvGraphicFramePr>
          <p:cNvPr id="11" name="Chart 10"/>
          <p:cNvGraphicFramePr>
            <a:graphicFrameLocks/>
          </p:cNvGraphicFramePr>
          <p:nvPr>
            <p:extLst>
              <p:ext uri="{D42A27DB-BD31-4B8C-83A1-F6EECF244321}">
                <p14:modId xmlns:p14="http://schemas.microsoft.com/office/powerpoint/2010/main" val="3740212181"/>
              </p:ext>
            </p:extLst>
          </p:nvPr>
        </p:nvGraphicFramePr>
        <p:xfrm>
          <a:off x="3559517" y="2368062"/>
          <a:ext cx="5482492" cy="37338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Chart 11"/>
          <p:cNvGraphicFramePr>
            <a:graphicFrameLocks/>
          </p:cNvGraphicFramePr>
          <p:nvPr>
            <p:extLst>
              <p:ext uri="{D42A27DB-BD31-4B8C-83A1-F6EECF244321}">
                <p14:modId xmlns:p14="http://schemas.microsoft.com/office/powerpoint/2010/main" val="2149195992"/>
              </p:ext>
            </p:extLst>
          </p:nvPr>
        </p:nvGraphicFramePr>
        <p:xfrm>
          <a:off x="3559517" y="2368063"/>
          <a:ext cx="5781432" cy="3880338"/>
        </p:xfrm>
        <a:graphic>
          <a:graphicData uri="http://schemas.openxmlformats.org/drawingml/2006/chart">
            <c:chart xmlns:c="http://schemas.openxmlformats.org/drawingml/2006/chart" xmlns:r="http://schemas.openxmlformats.org/officeDocument/2006/relationships" r:id="rId7"/>
          </a:graphicData>
        </a:graphic>
      </p:graphicFrame>
      <p:sp>
        <p:nvSpPr>
          <p:cNvPr id="15" name="Slide Number Placeholder 14"/>
          <p:cNvSpPr>
            <a:spLocks noGrp="1"/>
          </p:cNvSpPr>
          <p:nvPr>
            <p:ph type="sldNum" sz="quarter" idx="12"/>
          </p:nvPr>
        </p:nvSpPr>
        <p:spPr/>
        <p:txBody>
          <a:bodyPr/>
          <a:lstStyle/>
          <a:p>
            <a:fld id="{11226B5B-2E80-3F4B-AB33-B0C163CCE2B1}" type="slidenum">
              <a:rPr lang="en-US" smtClean="0"/>
              <a:pPr/>
              <a:t>22</a:t>
            </a:fld>
            <a:endParaRPr lang="en-US"/>
          </a:p>
        </p:txBody>
      </p:sp>
    </p:spTree>
    <p:extLst>
      <p:ext uri="{BB962C8B-B14F-4D97-AF65-F5344CB8AC3E}">
        <p14:creationId xmlns:p14="http://schemas.microsoft.com/office/powerpoint/2010/main" val="26603873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a:xfrm>
            <a:off x="876935" y="667283"/>
            <a:ext cx="11216640" cy="931893"/>
          </a:xfrm>
        </p:spPr>
        <p:txBody>
          <a:bodyPr>
            <a:normAutofit/>
          </a:bodyPr>
          <a:lstStyle/>
          <a:p>
            <a:r>
              <a:rPr lang="en-US" sz="5400" dirty="0">
                <a:solidFill>
                  <a:schemeClr val="accent1">
                    <a:lumMod val="50000"/>
                  </a:schemeClr>
                </a:solidFill>
              </a:rPr>
              <a:t>A United Vote</a:t>
            </a:r>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29745557"/>
              </p:ext>
            </p:extLst>
          </p:nvPr>
        </p:nvGraphicFramePr>
        <p:xfrm>
          <a:off x="3305908" y="3505200"/>
          <a:ext cx="5482492" cy="3300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3031006516"/>
              </p:ext>
            </p:extLst>
          </p:nvPr>
        </p:nvGraphicFramePr>
        <p:xfrm>
          <a:off x="3559517" y="2514600"/>
          <a:ext cx="5781432" cy="3587262"/>
        </p:xfrm>
        <a:graphic>
          <a:graphicData uri="http://schemas.openxmlformats.org/drawingml/2006/chart">
            <c:chart xmlns:c="http://schemas.openxmlformats.org/drawingml/2006/chart" xmlns:r="http://schemas.openxmlformats.org/officeDocument/2006/relationships" r:id="rId4"/>
          </a:graphicData>
        </a:graphic>
      </p:graphicFrame>
      <p:pic>
        <p:nvPicPr>
          <p:cNvPr id="2051" name="Picture 3" descr="C:\Users\Karen\Desktop\Karen's folder\Electoral College\US map with flag.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12775" y="1439443"/>
            <a:ext cx="12192000" cy="770572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11226B5B-2E80-3F4B-AB33-B0C163CCE2B1}" type="slidenum">
              <a:rPr lang="en-US" smtClean="0"/>
              <a:pPr/>
              <a:t>23</a:t>
            </a:fld>
            <a:endParaRPr lang="en-US"/>
          </a:p>
        </p:txBody>
      </p:sp>
    </p:spTree>
    <p:extLst>
      <p:ext uri="{BB962C8B-B14F-4D97-AF65-F5344CB8AC3E}">
        <p14:creationId xmlns:p14="http://schemas.microsoft.com/office/powerpoint/2010/main" val="3299826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itle 2"/>
          <p:cNvSpPr>
            <a:spLocks noGrp="1"/>
          </p:cNvSpPr>
          <p:nvPr>
            <p:ph type="title"/>
          </p:nvPr>
        </p:nvSpPr>
        <p:spPr>
          <a:xfrm>
            <a:off x="879231" y="844059"/>
            <a:ext cx="11216640" cy="931893"/>
          </a:xfrm>
        </p:spPr>
        <p:txBody>
          <a:bodyPr>
            <a:normAutofit fontScale="90000"/>
          </a:bodyPr>
          <a:lstStyle/>
          <a:p>
            <a:r>
              <a:rPr lang="en-US" sz="4400" dirty="0">
                <a:solidFill>
                  <a:schemeClr val="accent1">
                    <a:lumMod val="50000"/>
                  </a:schemeClr>
                </a:solidFill>
              </a:rPr>
              <a:t>An Inaccurate Vote</a:t>
            </a:r>
            <a:br>
              <a:rPr lang="en-US" sz="4400" dirty="0">
                <a:solidFill>
                  <a:schemeClr val="accent1">
                    <a:lumMod val="50000"/>
                  </a:schemeClr>
                </a:solidFill>
              </a:rPr>
            </a:br>
            <a:r>
              <a:rPr lang="en-US" sz="3600" dirty="0">
                <a:solidFill>
                  <a:schemeClr val="accent1">
                    <a:lumMod val="50000"/>
                  </a:schemeClr>
                </a:solidFill>
              </a:rPr>
              <a:t>The popular vote winner has lost the presidency five times.</a:t>
            </a:r>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4" name="Chart 13"/>
          <p:cNvGraphicFramePr>
            <a:graphicFrameLocks/>
          </p:cNvGraphicFramePr>
          <p:nvPr>
            <p:extLst>
              <p:ext uri="{D42A27DB-BD31-4B8C-83A1-F6EECF244321}">
                <p14:modId xmlns:p14="http://schemas.microsoft.com/office/powerpoint/2010/main" val="3341133576"/>
              </p:ext>
            </p:extLst>
          </p:nvPr>
        </p:nvGraphicFramePr>
        <p:xfrm>
          <a:off x="3559517" y="2514600"/>
          <a:ext cx="5781432" cy="35872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1682262149"/>
              </p:ext>
            </p:extLst>
          </p:nvPr>
        </p:nvGraphicFramePr>
        <p:xfrm>
          <a:off x="879231" y="2444262"/>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ontent Placeholder 15"/>
          <p:cNvGraphicFramePr>
            <a:graphicFrameLocks noGrp="1"/>
          </p:cNvGraphicFramePr>
          <p:nvPr>
            <p:ph idx="1"/>
            <p:extLst>
              <p:ext uri="{D42A27DB-BD31-4B8C-83A1-F6EECF244321}">
                <p14:modId xmlns:p14="http://schemas.microsoft.com/office/powerpoint/2010/main" val="3540642185"/>
              </p:ext>
            </p:extLst>
          </p:nvPr>
        </p:nvGraphicFramePr>
        <p:xfrm>
          <a:off x="893764" y="5363308"/>
          <a:ext cx="4557467" cy="3421916"/>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4185138" y="3969100"/>
            <a:ext cx="406204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2016:</a:t>
            </a:r>
          </a:p>
          <a:p>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Trump (</a:t>
            </a:r>
            <a:r>
              <a:rPr lang="en-US" dirty="0"/>
              <a:t>62,980,000 votes)</a:t>
            </a:r>
          </a:p>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over</a:t>
            </a:r>
          </a:p>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Clinton (65,845,000 votes)</a:t>
            </a:r>
          </a:p>
        </p:txBody>
      </p:sp>
      <p:sp>
        <p:nvSpPr>
          <p:cNvPr id="17" name="TextBox 16"/>
          <p:cNvSpPr txBox="1"/>
          <p:nvPr/>
        </p:nvSpPr>
        <p:spPr>
          <a:xfrm>
            <a:off x="4387357" y="7030422"/>
            <a:ext cx="4062047"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dirty="0"/>
              <a:t>2000:</a:t>
            </a:r>
          </a:p>
          <a:p>
            <a:pPr marL="0" marR="0" indent="0" algn="ctr" defTabSz="584200" rtl="0" fontAlgn="auto" latinLnBrk="0" hangingPunct="0">
              <a:lnSpc>
                <a:spcPct val="100000"/>
              </a:lnSpc>
              <a:spcBef>
                <a:spcPts val="0"/>
              </a:spcBef>
              <a:spcAft>
                <a:spcPts val="0"/>
              </a:spcAft>
              <a:buClrTx/>
              <a:buSzTx/>
              <a:buFontTx/>
              <a:buNone/>
              <a:tabLst/>
            </a:pPr>
            <a:r>
              <a:rPr lang="en-US" dirty="0"/>
              <a:t>Bush  (50,456,000 votes)</a:t>
            </a:r>
          </a:p>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over</a:t>
            </a:r>
          </a:p>
          <a:p>
            <a:r>
              <a:rPr lang="en-US" dirty="0"/>
              <a:t>Gore  (51,000,000 votes)</a:t>
            </a:r>
            <a:endPar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8" name="TextBox 7"/>
          <p:cNvSpPr txBox="1"/>
          <p:nvPr/>
        </p:nvSpPr>
        <p:spPr>
          <a:xfrm>
            <a:off x="8563705" y="3045771"/>
            <a:ext cx="4044463" cy="3426579"/>
          </a:xfrm>
          <a:prstGeom prst="rect">
            <a:avLst/>
          </a:prstGeom>
          <a:noFill/>
          <a:ln w="57150" cap="flat">
            <a:solidFill>
              <a:srgbClr val="0070C0"/>
            </a:solidFill>
            <a:miter lim="400000"/>
          </a:ln>
          <a:effectLst/>
          <a:scene3d>
            <a:camera prst="orthographicFront"/>
            <a:lightRig rig="threePt" dir="t"/>
          </a:scene3d>
          <a:sp3d>
            <a:bevel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US" dirty="0"/>
              <a:t>1824: </a:t>
            </a:r>
          </a:p>
          <a:p>
            <a:pPr marL="0" marR="0" indent="0" algn="ctr" defTabSz="584200" rtl="0" fontAlgn="auto" latinLnBrk="0" hangingPunct="0">
              <a:lnSpc>
                <a:spcPct val="100000"/>
              </a:lnSpc>
              <a:spcBef>
                <a:spcPts val="0"/>
              </a:spcBef>
              <a:spcAft>
                <a:spcPts val="0"/>
              </a:spcAft>
              <a:buClrTx/>
              <a:buSzTx/>
              <a:buFontTx/>
              <a:buNone/>
              <a:tabLst/>
            </a:pPr>
            <a:r>
              <a:rPr lang="en-US" dirty="0"/>
              <a:t>Adams over Jackson</a:t>
            </a:r>
          </a:p>
          <a:p>
            <a:pPr marL="0" marR="0" indent="0" algn="ctr" defTabSz="5842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1876:</a:t>
            </a:r>
          </a:p>
          <a:p>
            <a:pPr marL="0" marR="0" indent="0" algn="ctr" defTabSz="584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rPr>
              <a:t> Hayes</a:t>
            </a:r>
            <a:r>
              <a:rPr kumimoji="0" lang="en-US" sz="2400" b="1" i="0" u="none" strike="noStrike" cap="none" spc="0" normalizeH="0" dirty="0">
                <a:ln>
                  <a:noFill/>
                </a:ln>
                <a:solidFill>
                  <a:srgbClr val="000000"/>
                </a:solidFill>
                <a:effectLst/>
                <a:uFillTx/>
                <a:latin typeface="Helvetica Neue"/>
                <a:ea typeface="Helvetica Neue"/>
                <a:cs typeface="Helvetica Neue"/>
                <a:sym typeface="Helvetica Neue"/>
              </a:rPr>
              <a:t> over Tilden</a:t>
            </a:r>
          </a:p>
          <a:p>
            <a:pPr marL="0" marR="0" indent="0" algn="ctr" defTabSz="584200" rtl="0" fontAlgn="auto" latinLnBrk="0" hangingPunct="0">
              <a:lnSpc>
                <a:spcPct val="100000"/>
              </a:lnSpc>
              <a:spcBef>
                <a:spcPts val="0"/>
              </a:spcBef>
              <a:spcAft>
                <a:spcPts val="0"/>
              </a:spcAft>
              <a:buClrTx/>
              <a:buSzTx/>
              <a:buFontTx/>
              <a:buNone/>
              <a:tabLst/>
            </a:pPr>
            <a:endParaRPr lang="en-US" baseline="0" dirty="0"/>
          </a:p>
          <a:p>
            <a:pPr marL="0" marR="0" indent="0" algn="ctr" defTabSz="584200" rtl="0" fontAlgn="auto" latinLnBrk="0" hangingPunct="0">
              <a:lnSpc>
                <a:spcPct val="100000"/>
              </a:lnSpc>
              <a:spcBef>
                <a:spcPts val="0"/>
              </a:spcBef>
              <a:spcAft>
                <a:spcPts val="0"/>
              </a:spcAft>
              <a:buClrTx/>
              <a:buSzTx/>
              <a:buFontTx/>
              <a:buNone/>
              <a:tabLst/>
            </a:pPr>
            <a:r>
              <a:rPr lang="en-US" baseline="0" dirty="0"/>
              <a:t>1888:</a:t>
            </a:r>
            <a:r>
              <a:rPr lang="en-US" dirty="0"/>
              <a:t> </a:t>
            </a:r>
          </a:p>
          <a:p>
            <a:pPr marL="0" marR="0" indent="0" algn="ctr" defTabSz="584200" rtl="0" fontAlgn="auto" latinLnBrk="0" hangingPunct="0">
              <a:lnSpc>
                <a:spcPct val="100000"/>
              </a:lnSpc>
              <a:spcBef>
                <a:spcPts val="0"/>
              </a:spcBef>
              <a:spcAft>
                <a:spcPts val="0"/>
              </a:spcAft>
              <a:buClrTx/>
              <a:buSzTx/>
              <a:buFontTx/>
              <a:buNone/>
              <a:tabLst/>
            </a:pPr>
            <a:r>
              <a:rPr lang="en-US" dirty="0"/>
              <a:t>Harrison over Cleveland</a:t>
            </a:r>
            <a:endPar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0" marR="0" indent="0" algn="ctr" defTabSz="584200" rtl="0" fontAlgn="auto" latinLnBrk="0" hangingPunct="0">
              <a:lnSpc>
                <a:spcPct val="100000"/>
              </a:lnSpc>
              <a:spcBef>
                <a:spcPts val="0"/>
              </a:spcBef>
              <a:spcAft>
                <a:spcPts val="0"/>
              </a:spcAft>
              <a:buClrTx/>
              <a:buSzTx/>
              <a:buFontTx/>
              <a:buNone/>
              <a:tabLst/>
            </a:pPr>
            <a:endParaRPr kumimoji="0" lang="en-US" sz="24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1" name="Slide Number Placeholder 10"/>
          <p:cNvSpPr>
            <a:spLocks noGrp="1"/>
          </p:cNvSpPr>
          <p:nvPr>
            <p:ph type="sldNum" sz="quarter" idx="12"/>
          </p:nvPr>
        </p:nvSpPr>
        <p:spPr/>
        <p:txBody>
          <a:bodyPr/>
          <a:lstStyle/>
          <a:p>
            <a:fld id="{11226B5B-2E80-3F4B-AB33-B0C163CCE2B1}" type="slidenum">
              <a:rPr lang="en-US" smtClean="0"/>
              <a:pPr/>
              <a:t>24</a:t>
            </a:fld>
            <a:endParaRPr lang="en-US"/>
          </a:p>
        </p:txBody>
      </p:sp>
    </p:spTree>
    <p:extLst>
      <p:ext uri="{BB962C8B-B14F-4D97-AF65-F5344CB8AC3E}">
        <p14:creationId xmlns:p14="http://schemas.microsoft.com/office/powerpoint/2010/main" val="396539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2653648306"/>
              </p:ext>
            </p:extLst>
          </p:nvPr>
        </p:nvGraphicFramePr>
        <p:xfrm>
          <a:off x="3305908" y="3505200"/>
          <a:ext cx="5482492" cy="3300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798118783"/>
              </p:ext>
            </p:extLst>
          </p:nvPr>
        </p:nvGraphicFramePr>
        <p:xfrm>
          <a:off x="3559517" y="2514600"/>
          <a:ext cx="5781432" cy="358726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539140182"/>
              </p:ext>
            </p:extLst>
          </p:nvPr>
        </p:nvGraphicFramePr>
        <p:xfrm>
          <a:off x="3559517" y="2368062"/>
          <a:ext cx="5482492" cy="3733800"/>
        </p:xfrm>
        <a:graphic>
          <a:graphicData uri="http://schemas.openxmlformats.org/drawingml/2006/chart">
            <c:chart xmlns:c="http://schemas.openxmlformats.org/drawingml/2006/chart" xmlns:r="http://schemas.openxmlformats.org/officeDocument/2006/relationships" r:id="rId5"/>
          </a:graphicData>
        </a:graphic>
      </p:graphicFrame>
      <p:pic>
        <p:nvPicPr>
          <p:cNvPr id="6146" name="Picture 2" descr="C:\Users\Karen\Desktop\Karen's folder\Electoral College\Busting the Myths by RH.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653702" y="836465"/>
            <a:ext cx="9513651" cy="7638902"/>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11226B5B-2E80-3F4B-AB33-B0C163CCE2B1}" type="slidenum">
              <a:rPr lang="en-US" smtClean="0"/>
              <a:pPr/>
              <a:t>25</a:t>
            </a:fld>
            <a:endParaRPr lang="en-US"/>
          </a:p>
        </p:txBody>
      </p:sp>
    </p:spTree>
    <p:extLst>
      <p:ext uri="{BB962C8B-B14F-4D97-AF65-F5344CB8AC3E}">
        <p14:creationId xmlns:p14="http://schemas.microsoft.com/office/powerpoint/2010/main" val="2768818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solidFill>
                  <a:schemeClr val="tx1"/>
                </a:solidFill>
              </a:rPr>
              <a:t>Myth #1</a:t>
            </a:r>
          </a:p>
        </p:txBody>
      </p:sp>
      <p:sp>
        <p:nvSpPr>
          <p:cNvPr id="3" name="Text Placeholder 2"/>
          <p:cNvSpPr>
            <a:spLocks noGrp="1"/>
          </p:cNvSpPr>
          <p:nvPr>
            <p:ph type="body" sz="quarter" idx="13"/>
          </p:nvPr>
        </p:nvSpPr>
        <p:spPr>
          <a:xfrm>
            <a:off x="2470912" y="3490093"/>
            <a:ext cx="8062976" cy="3789938"/>
          </a:xfrm>
        </p:spPr>
        <p:txBody>
          <a:bodyPr/>
          <a:lstStyle/>
          <a:p>
            <a:r>
              <a:rPr lang="en-US" sz="4000" i="0" dirty="0">
                <a:latin typeface="Helvetica Neue"/>
                <a:ea typeface="Helvetica Neue"/>
                <a:cs typeface="Helvetica Neue"/>
                <a:sym typeface="Helvetica Neue"/>
              </a:rPr>
              <a:t>Without the Electoral College, our presidents would all be chosen by a couple of big states like California, New York, and Texas.  </a:t>
            </a:r>
            <a:endParaRPr lang="en-US" dirty="0"/>
          </a:p>
          <a:p>
            <a:endParaRPr lang="en-US" dirty="0"/>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26</a:t>
            </a:fld>
            <a:endParaRPr lang="en-US">
              <a:solidFill>
                <a:srgbClr val="FFFFFF">
                  <a:tint val="75000"/>
                </a:srgbClr>
              </a:solidFill>
            </a:endParaRPr>
          </a:p>
        </p:txBody>
      </p:sp>
    </p:spTree>
    <p:extLst>
      <p:ext uri="{BB962C8B-B14F-4D97-AF65-F5344CB8AC3E}">
        <p14:creationId xmlns:p14="http://schemas.microsoft.com/office/powerpoint/2010/main" val="864384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a:t>Contribution to the total vote if each state voted 60-40% </a:t>
            </a:r>
          </a:p>
          <a:p>
            <a:r>
              <a:rPr lang="en-US" sz="3200" dirty="0"/>
              <a:t>all for the same candidate and we elected the president by national popular vote</a:t>
            </a:r>
          </a:p>
        </p:txBody>
      </p:sp>
      <p:pic>
        <p:nvPicPr>
          <p:cNvPr id="1030" name="Picture 6"/>
          <p:cNvPicPr>
            <a:picLocks noChangeAspect="1" noChangeArrowheads="1"/>
          </p:cNvPicPr>
          <p:nvPr/>
        </p:nvPicPr>
        <p:blipFill>
          <a:blip r:embed="rId3" cstate="print"/>
          <a:srcRect/>
          <a:stretch>
            <a:fillRect/>
          </a:stretch>
        </p:blipFill>
        <p:spPr bwMode="auto">
          <a:xfrm>
            <a:off x="1387828" y="2103060"/>
            <a:ext cx="9908822" cy="6012094"/>
          </a:xfrm>
          <a:prstGeom prst="rect">
            <a:avLst/>
          </a:prstGeom>
          <a:noFill/>
          <a:ln w="9525">
            <a:noFill/>
            <a:miter lim="800000"/>
            <a:headEnd/>
            <a:tailEnd/>
          </a:ln>
          <a:effectLst/>
        </p:spPr>
      </p:pic>
      <p:sp>
        <p:nvSpPr>
          <p:cNvPr id="15" name="TextBox 14"/>
          <p:cNvSpPr txBox="1"/>
          <p:nvPr/>
        </p:nvSpPr>
        <p:spPr>
          <a:xfrm>
            <a:off x="10401300" y="3028950"/>
            <a:ext cx="1447800" cy="4708981"/>
          </a:xfrm>
          <a:prstGeom prst="rect">
            <a:avLst/>
          </a:prstGeom>
          <a:noFill/>
        </p:spPr>
        <p:txBody>
          <a:bodyPr wrap="square" rtlCol="0">
            <a:spAutoFit/>
          </a:bodyPr>
          <a:lstStyle/>
          <a:p>
            <a:r>
              <a:rPr lang="en-US" sz="3200" dirty="0"/>
              <a:t>CA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27</a:t>
            </a:fld>
            <a:endParaRPr lang="en-US">
              <a:solidFill>
                <a:srgbClr val="323232">
                  <a:tint val="75000"/>
                </a:srgbClr>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a:t>Contribution to the total vote if each state voted 60-40% </a:t>
            </a:r>
          </a:p>
          <a:p>
            <a:r>
              <a:rPr lang="en-US" sz="3200" dirty="0"/>
              <a:t>all for the same candidate and we elected the president by national popular vote</a:t>
            </a:r>
          </a:p>
        </p:txBody>
      </p:sp>
      <p:pic>
        <p:nvPicPr>
          <p:cNvPr id="2051" name="Picture 3"/>
          <p:cNvPicPr>
            <a:picLocks noChangeAspect="1" noChangeArrowheads="1"/>
          </p:cNvPicPr>
          <p:nvPr/>
        </p:nvPicPr>
        <p:blipFill>
          <a:blip r:embed="rId3" cstate="print"/>
          <a:srcRect/>
          <a:stretch>
            <a:fillRect/>
          </a:stretch>
        </p:blipFill>
        <p:spPr bwMode="auto">
          <a:xfrm>
            <a:off x="1143636" y="2103060"/>
            <a:ext cx="10191114" cy="6183372"/>
          </a:xfrm>
          <a:prstGeom prst="rect">
            <a:avLst/>
          </a:prstGeom>
          <a:noFill/>
          <a:ln w="9525">
            <a:noFill/>
            <a:miter lim="800000"/>
            <a:headEnd/>
            <a:tailEnd/>
          </a:ln>
          <a:effectLst/>
        </p:spPr>
      </p:pic>
      <p:sp>
        <p:nvSpPr>
          <p:cNvPr id="15" name="TextBox 14"/>
          <p:cNvSpPr txBox="1"/>
          <p:nvPr/>
        </p:nvSpPr>
        <p:spPr>
          <a:xfrm>
            <a:off x="10401300" y="3028950"/>
            <a:ext cx="1447800" cy="5262979"/>
          </a:xfrm>
          <a:prstGeom prst="rect">
            <a:avLst/>
          </a:prstGeom>
          <a:noFill/>
        </p:spPr>
        <p:txBody>
          <a:bodyPr wrap="square" rtlCol="0">
            <a:spAutoFit/>
          </a:bodyPr>
          <a:lstStyle/>
          <a:p>
            <a:r>
              <a:rPr lang="en-US" sz="3200" dirty="0"/>
              <a:t>CA</a:t>
            </a:r>
          </a:p>
          <a:p>
            <a:r>
              <a:rPr lang="en-US" sz="3200" dirty="0"/>
              <a:t>TX</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28</a:t>
            </a:fld>
            <a:endParaRPr lang="en-US">
              <a:solidFill>
                <a:srgbClr val="323232">
                  <a:tint val="75000"/>
                </a:srgb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a:t>Contribution to the total vote if each state voted 60-40% </a:t>
            </a:r>
          </a:p>
          <a:p>
            <a:r>
              <a:rPr lang="en-US" sz="3200" dirty="0"/>
              <a:t>all for the same candidate and we elected the president by national popular vote</a:t>
            </a:r>
          </a:p>
        </p:txBody>
      </p:sp>
      <p:pic>
        <p:nvPicPr>
          <p:cNvPr id="3074" name="Picture 2"/>
          <p:cNvPicPr>
            <a:picLocks noChangeAspect="1" noChangeArrowheads="1"/>
          </p:cNvPicPr>
          <p:nvPr/>
        </p:nvPicPr>
        <p:blipFill>
          <a:blip r:embed="rId3" cstate="print"/>
          <a:srcRect/>
          <a:stretch>
            <a:fillRect/>
          </a:stretch>
        </p:blipFill>
        <p:spPr bwMode="auto">
          <a:xfrm>
            <a:off x="1168047" y="2103060"/>
            <a:ext cx="10204098" cy="6191250"/>
          </a:xfrm>
          <a:prstGeom prst="rect">
            <a:avLst/>
          </a:prstGeom>
          <a:noFill/>
          <a:ln w="9525">
            <a:noFill/>
            <a:miter lim="800000"/>
            <a:headEnd/>
            <a:tailEnd/>
          </a:ln>
          <a:effectLst/>
        </p:spPr>
      </p:pic>
      <p:sp>
        <p:nvSpPr>
          <p:cNvPr id="15" name="TextBox 14"/>
          <p:cNvSpPr txBox="1"/>
          <p:nvPr/>
        </p:nvSpPr>
        <p:spPr>
          <a:xfrm>
            <a:off x="10401300" y="3028950"/>
            <a:ext cx="1447800" cy="5632311"/>
          </a:xfrm>
          <a:prstGeom prst="rect">
            <a:avLst/>
          </a:prstGeom>
          <a:noFill/>
        </p:spPr>
        <p:txBody>
          <a:bodyPr wrap="square" rtlCol="0">
            <a:spAutoFit/>
          </a:bodyPr>
          <a:lstStyle/>
          <a:p>
            <a:r>
              <a:rPr lang="en-US" sz="3200" dirty="0"/>
              <a:t>CA</a:t>
            </a:r>
          </a:p>
          <a:p>
            <a:r>
              <a:rPr lang="en-US" sz="3200" dirty="0"/>
              <a:t>TX</a:t>
            </a:r>
          </a:p>
          <a:p>
            <a:r>
              <a:rPr lang="en-US" sz="3200" dirty="0"/>
              <a:t>FL</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29</a:t>
            </a:fld>
            <a:endParaRPr lang="en-US">
              <a:solidFill>
                <a:srgbClr val="323232">
                  <a:tint val="75000"/>
                </a:srgb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1"/>
          <p:cNvSpPr>
            <a:spLocks noGrp="1"/>
          </p:cNvSpPr>
          <p:nvPr>
            <p:ph idx="1"/>
          </p:nvPr>
        </p:nvSpPr>
        <p:spPr>
          <a:xfrm>
            <a:off x="894080" y="2215662"/>
            <a:ext cx="11216640" cy="6348046"/>
          </a:xfrm>
        </p:spPr>
        <p:txBody>
          <a:bodyPr>
            <a:normAutofit/>
          </a:bodyPr>
          <a:lstStyle/>
          <a:p>
            <a:pPr marL="0" indent="0" hangingPunct="0">
              <a:spcBef>
                <a:spcPts val="0"/>
              </a:spcBef>
              <a:spcAft>
                <a:spcPts val="0"/>
              </a:spcAft>
              <a:buSzTx/>
              <a:buNone/>
            </a:pPr>
            <a:endParaRPr lang="en-US" sz="3600" dirty="0">
              <a:solidFill>
                <a:schemeClr val="tx1"/>
              </a:solidFill>
            </a:endParaRPr>
          </a:p>
          <a:p>
            <a:pPr marL="342900" indent="-342900" hangingPunct="0">
              <a:spcBef>
                <a:spcPts val="0"/>
              </a:spcBef>
              <a:spcAft>
                <a:spcPts val="0"/>
              </a:spcAft>
              <a:buSzTx/>
              <a:buFont typeface="Wingdings" panose="05000000000000000000" pitchFamily="2" charset="2"/>
              <a:buChar char="Ø"/>
            </a:pPr>
            <a:endParaRPr lang="en-US" sz="3600" dirty="0">
              <a:solidFill>
                <a:schemeClr val="tx1"/>
              </a:solidFill>
            </a:endParaRPr>
          </a:p>
          <a:p>
            <a:pPr marL="342900" indent="-342900" hangingPunct="0">
              <a:spcBef>
                <a:spcPts val="0"/>
              </a:spcBef>
              <a:spcAft>
                <a:spcPts val="0"/>
              </a:spcAft>
              <a:buSzTx/>
              <a:buFont typeface="Wingdings" panose="05000000000000000000" pitchFamily="2" charset="2"/>
              <a:buChar char="Ø"/>
            </a:pPr>
            <a:endParaRPr lang="en-US" sz="3600" dirty="0">
              <a:solidFill>
                <a:schemeClr val="tx1"/>
              </a:solidFill>
            </a:endParaRPr>
          </a:p>
          <a:p>
            <a:pPr marL="342900" indent="-342900" hangingPunct="0">
              <a:spcBef>
                <a:spcPts val="0"/>
              </a:spcBef>
              <a:spcAft>
                <a:spcPts val="0"/>
              </a:spcAft>
              <a:buSzTx/>
              <a:buFont typeface="Wingdings" panose="05000000000000000000" pitchFamily="2" charset="2"/>
              <a:buChar char="Ø"/>
            </a:pPr>
            <a:endParaRPr lang="en-US" sz="3600" dirty="0">
              <a:solidFill>
                <a:schemeClr val="tx1"/>
              </a:solidFill>
            </a:endParaRPr>
          </a:p>
          <a:p>
            <a:pPr marL="0" indent="0" hangingPunct="0">
              <a:spcBef>
                <a:spcPts val="0"/>
              </a:spcBef>
              <a:spcAft>
                <a:spcPts val="0"/>
              </a:spcAft>
              <a:buSzTx/>
              <a:buNone/>
            </a:pPr>
            <a:endParaRPr lang="en-US" sz="3600" dirty="0">
              <a:solidFill>
                <a:schemeClr val="tx1"/>
              </a:solidFill>
            </a:endParaRPr>
          </a:p>
        </p:txBody>
      </p:sp>
      <p:pic>
        <p:nvPicPr>
          <p:cNvPr id="7170" name="Picture 2" descr="Image result for league of women voter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01622" y="1141510"/>
            <a:ext cx="9937668" cy="74221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1226B5B-2E80-3F4B-AB33-B0C163CCE2B1}" type="slidenum">
              <a:rPr lang="en-US" smtClean="0"/>
              <a:pPr/>
              <a:t>3</a:t>
            </a:fld>
            <a:endParaRPr lang="en-US"/>
          </a:p>
        </p:txBody>
      </p:sp>
    </p:spTree>
    <p:extLst>
      <p:ext uri="{BB962C8B-B14F-4D97-AF65-F5344CB8AC3E}">
        <p14:creationId xmlns:p14="http://schemas.microsoft.com/office/powerpoint/2010/main" val="2755189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a:t>Contribution to the total vote if each state voted 60-40% </a:t>
            </a:r>
          </a:p>
          <a:p>
            <a:r>
              <a:rPr lang="en-US" sz="3200" dirty="0"/>
              <a:t>all for the same candidate and we elected the president by national popular vote</a:t>
            </a:r>
          </a:p>
        </p:txBody>
      </p:sp>
      <p:pic>
        <p:nvPicPr>
          <p:cNvPr id="4098" name="Picture 2"/>
          <p:cNvPicPr>
            <a:picLocks noChangeAspect="1" noChangeArrowheads="1"/>
          </p:cNvPicPr>
          <p:nvPr/>
        </p:nvPicPr>
        <p:blipFill>
          <a:blip r:embed="rId3" cstate="print"/>
          <a:srcRect/>
          <a:stretch>
            <a:fillRect/>
          </a:stretch>
        </p:blipFill>
        <p:spPr bwMode="auto">
          <a:xfrm>
            <a:off x="1295400" y="2103060"/>
            <a:ext cx="10139539" cy="6152080"/>
          </a:xfrm>
          <a:prstGeom prst="rect">
            <a:avLst/>
          </a:prstGeom>
          <a:noFill/>
          <a:ln w="9525">
            <a:noFill/>
            <a:miter lim="800000"/>
            <a:headEnd/>
            <a:tailEnd/>
          </a:ln>
          <a:effectLst/>
        </p:spPr>
      </p:pic>
      <p:sp>
        <p:nvSpPr>
          <p:cNvPr id="15" name="TextBox 14"/>
          <p:cNvSpPr txBox="1"/>
          <p:nvPr/>
        </p:nvSpPr>
        <p:spPr>
          <a:xfrm>
            <a:off x="10401300" y="3028951"/>
            <a:ext cx="1447800" cy="6124754"/>
          </a:xfrm>
          <a:prstGeom prst="rect">
            <a:avLst/>
          </a:prstGeom>
          <a:noFill/>
        </p:spPr>
        <p:txBody>
          <a:bodyPr wrap="square" rtlCol="0">
            <a:spAutoFit/>
          </a:bodyPr>
          <a:lstStyle/>
          <a:p>
            <a:r>
              <a:rPr lang="en-US" sz="3200" dirty="0"/>
              <a:t>CA</a:t>
            </a:r>
          </a:p>
          <a:p>
            <a:r>
              <a:rPr lang="en-US" sz="3200" dirty="0"/>
              <a:t>TX</a:t>
            </a:r>
          </a:p>
          <a:p>
            <a:r>
              <a:rPr lang="en-US" sz="3200" dirty="0"/>
              <a:t>FL</a:t>
            </a:r>
          </a:p>
          <a:p>
            <a:r>
              <a:rPr lang="en-US" sz="3200" dirty="0"/>
              <a:t>NY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30</a:t>
            </a:fld>
            <a:endParaRPr lang="en-US">
              <a:solidFill>
                <a:srgbClr val="323232">
                  <a:tint val="75000"/>
                </a:srgb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a:t>Contribution to the total vote if each state voted 60-40% </a:t>
            </a:r>
          </a:p>
          <a:p>
            <a:r>
              <a:rPr lang="en-US" sz="3200" dirty="0"/>
              <a:t>all for the same candidate and we elected the president by national popular vote</a:t>
            </a:r>
          </a:p>
        </p:txBody>
      </p:sp>
      <p:pic>
        <p:nvPicPr>
          <p:cNvPr id="5122" name="Picture 2"/>
          <p:cNvPicPr>
            <a:picLocks noChangeAspect="1" noChangeArrowheads="1"/>
          </p:cNvPicPr>
          <p:nvPr/>
        </p:nvPicPr>
        <p:blipFill>
          <a:blip r:embed="rId3" cstate="print"/>
          <a:srcRect/>
          <a:stretch>
            <a:fillRect/>
          </a:stretch>
        </p:blipFill>
        <p:spPr bwMode="auto">
          <a:xfrm>
            <a:off x="1387828" y="2016089"/>
            <a:ext cx="9832622" cy="5965861"/>
          </a:xfrm>
          <a:prstGeom prst="rect">
            <a:avLst/>
          </a:prstGeom>
          <a:noFill/>
          <a:ln w="9525">
            <a:noFill/>
            <a:miter lim="800000"/>
            <a:headEnd/>
            <a:tailEnd/>
          </a:ln>
          <a:effectLst/>
        </p:spPr>
      </p:pic>
      <p:sp>
        <p:nvSpPr>
          <p:cNvPr id="15" name="TextBox 14"/>
          <p:cNvSpPr txBox="1"/>
          <p:nvPr/>
        </p:nvSpPr>
        <p:spPr>
          <a:xfrm>
            <a:off x="10401300" y="3028951"/>
            <a:ext cx="1447800" cy="6617196"/>
          </a:xfrm>
          <a:prstGeom prst="rect">
            <a:avLst/>
          </a:prstGeom>
          <a:noFill/>
        </p:spPr>
        <p:txBody>
          <a:bodyPr wrap="square" rtlCol="0">
            <a:spAutoFit/>
          </a:bodyPr>
          <a:lstStyle/>
          <a:p>
            <a:r>
              <a:rPr lang="en-US" sz="3200" dirty="0"/>
              <a:t>CA</a:t>
            </a:r>
          </a:p>
          <a:p>
            <a:r>
              <a:rPr lang="en-US" sz="3200" dirty="0"/>
              <a:t>TX</a:t>
            </a:r>
          </a:p>
          <a:p>
            <a:r>
              <a:rPr lang="en-US" sz="3200" dirty="0"/>
              <a:t>FL</a:t>
            </a:r>
          </a:p>
          <a:p>
            <a:r>
              <a:rPr lang="en-US" sz="3200" dirty="0"/>
              <a:t>NY</a:t>
            </a:r>
          </a:p>
          <a:p>
            <a:r>
              <a:rPr lang="en-US" sz="3200" dirty="0"/>
              <a:t>PA</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31</a:t>
            </a:fld>
            <a:endParaRPr lang="en-US">
              <a:solidFill>
                <a:srgbClr val="323232">
                  <a:tint val="75000"/>
                </a:srgb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a:t>Contribution to the total vote if each state voted 60-40% </a:t>
            </a:r>
          </a:p>
          <a:p>
            <a:r>
              <a:rPr lang="en-US" sz="3200" dirty="0"/>
              <a:t>all for the same candidate and we elected the president by national popular vote</a:t>
            </a:r>
          </a:p>
        </p:txBody>
      </p:sp>
      <p:pic>
        <p:nvPicPr>
          <p:cNvPr id="6146" name="Picture 2"/>
          <p:cNvPicPr>
            <a:picLocks noChangeAspect="1" noChangeArrowheads="1"/>
          </p:cNvPicPr>
          <p:nvPr/>
        </p:nvPicPr>
        <p:blipFill>
          <a:blip r:embed="rId3" cstate="print"/>
          <a:srcRect/>
          <a:stretch>
            <a:fillRect/>
          </a:stretch>
        </p:blipFill>
        <p:spPr bwMode="auto">
          <a:xfrm>
            <a:off x="1314450" y="2036636"/>
            <a:ext cx="10020300" cy="6079733"/>
          </a:xfrm>
          <a:prstGeom prst="rect">
            <a:avLst/>
          </a:prstGeom>
          <a:noFill/>
          <a:ln w="9525">
            <a:noFill/>
            <a:miter lim="800000"/>
            <a:headEnd/>
            <a:tailEnd/>
          </a:ln>
          <a:effectLst/>
        </p:spPr>
      </p:pic>
      <p:sp>
        <p:nvSpPr>
          <p:cNvPr id="15" name="TextBox 14"/>
          <p:cNvSpPr txBox="1"/>
          <p:nvPr/>
        </p:nvSpPr>
        <p:spPr>
          <a:xfrm>
            <a:off x="10401300" y="3028951"/>
            <a:ext cx="1447800" cy="7109639"/>
          </a:xfrm>
          <a:prstGeom prst="rect">
            <a:avLst/>
          </a:prstGeom>
          <a:noFill/>
        </p:spPr>
        <p:txBody>
          <a:bodyPr wrap="square" rtlCol="0">
            <a:spAutoFit/>
          </a:bodyPr>
          <a:lstStyle/>
          <a:p>
            <a:r>
              <a:rPr lang="en-US" sz="3200" dirty="0"/>
              <a:t>CA</a:t>
            </a:r>
          </a:p>
          <a:p>
            <a:r>
              <a:rPr lang="en-US" sz="3200" dirty="0"/>
              <a:t>TX</a:t>
            </a:r>
          </a:p>
          <a:p>
            <a:r>
              <a:rPr lang="en-US" sz="3200" dirty="0"/>
              <a:t>FL</a:t>
            </a:r>
          </a:p>
          <a:p>
            <a:r>
              <a:rPr lang="en-US" sz="3200" dirty="0"/>
              <a:t>NY</a:t>
            </a:r>
          </a:p>
          <a:p>
            <a:r>
              <a:rPr lang="en-US" sz="3200" dirty="0"/>
              <a:t>PA</a:t>
            </a:r>
          </a:p>
          <a:p>
            <a:r>
              <a:rPr lang="en-US" sz="3200" dirty="0"/>
              <a:t>IL</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32</a:t>
            </a:fld>
            <a:endParaRPr lang="en-US">
              <a:solidFill>
                <a:srgbClr val="323232">
                  <a:tint val="75000"/>
                </a:srgb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a:t>Contribution to the total vote if each state voted 60-40% </a:t>
            </a:r>
          </a:p>
          <a:p>
            <a:r>
              <a:rPr lang="en-US" sz="3200" dirty="0"/>
              <a:t>all for the same candidate and we elected the president by national popular vote</a:t>
            </a:r>
          </a:p>
        </p:txBody>
      </p:sp>
      <p:pic>
        <p:nvPicPr>
          <p:cNvPr id="8194" name="Picture 2"/>
          <p:cNvPicPr>
            <a:picLocks noChangeAspect="1" noChangeArrowheads="1"/>
          </p:cNvPicPr>
          <p:nvPr/>
        </p:nvPicPr>
        <p:blipFill>
          <a:blip r:embed="rId3" cstate="print"/>
          <a:srcRect/>
          <a:stretch>
            <a:fillRect/>
          </a:stretch>
        </p:blipFill>
        <p:spPr bwMode="auto">
          <a:xfrm>
            <a:off x="1168047" y="2057400"/>
            <a:ext cx="9984317" cy="6057900"/>
          </a:xfrm>
          <a:prstGeom prst="rect">
            <a:avLst/>
          </a:prstGeom>
          <a:noFill/>
          <a:ln w="9525">
            <a:noFill/>
            <a:miter lim="800000"/>
            <a:headEnd/>
            <a:tailEnd/>
          </a:ln>
          <a:effectLst/>
        </p:spPr>
      </p:pic>
      <p:sp>
        <p:nvSpPr>
          <p:cNvPr id="15" name="TextBox 14"/>
          <p:cNvSpPr txBox="1"/>
          <p:nvPr/>
        </p:nvSpPr>
        <p:spPr>
          <a:xfrm>
            <a:off x="9988550" y="2343150"/>
            <a:ext cx="2603500" cy="10556736"/>
          </a:xfrm>
          <a:prstGeom prst="rect">
            <a:avLst/>
          </a:prstGeom>
          <a:noFill/>
        </p:spPr>
        <p:txBody>
          <a:bodyPr wrap="square" rtlCol="0">
            <a:spAutoFit/>
          </a:bodyPr>
          <a:lstStyle/>
          <a:p>
            <a:r>
              <a:rPr lang="en-US" sz="3200" dirty="0"/>
              <a:t>CA</a:t>
            </a:r>
          </a:p>
          <a:p>
            <a:r>
              <a:rPr lang="en-US" sz="3200" dirty="0"/>
              <a:t>TX</a:t>
            </a:r>
          </a:p>
          <a:p>
            <a:r>
              <a:rPr lang="en-US" sz="3200" dirty="0"/>
              <a:t>FL</a:t>
            </a:r>
          </a:p>
          <a:p>
            <a:r>
              <a:rPr lang="en-US" sz="3200" dirty="0"/>
              <a:t>NY</a:t>
            </a:r>
          </a:p>
          <a:p>
            <a:r>
              <a:rPr lang="en-US" sz="3200" dirty="0"/>
              <a:t>PA</a:t>
            </a:r>
          </a:p>
          <a:p>
            <a:r>
              <a:rPr lang="en-US" sz="3200" dirty="0"/>
              <a:t>IL</a:t>
            </a:r>
          </a:p>
          <a:p>
            <a:r>
              <a:rPr lang="en-US" sz="3200" dirty="0"/>
              <a:t>OH</a:t>
            </a:r>
          </a:p>
          <a:p>
            <a:r>
              <a:rPr lang="en-US" sz="3200" dirty="0"/>
              <a:t>MI</a:t>
            </a:r>
          </a:p>
          <a:p>
            <a:r>
              <a:rPr lang="en-US" sz="3200" dirty="0"/>
              <a:t>NC</a:t>
            </a:r>
          </a:p>
          <a:p>
            <a:r>
              <a:rPr lang="en-US" sz="3200" dirty="0"/>
              <a:t>GA</a:t>
            </a:r>
          </a:p>
          <a:p>
            <a:r>
              <a:rPr lang="en-US" sz="3200" dirty="0"/>
              <a:t>NJ</a:t>
            </a:r>
          </a:p>
          <a:p>
            <a:r>
              <a:rPr lang="en-US" sz="3200" dirty="0"/>
              <a:t>VA</a:t>
            </a:r>
          </a:p>
          <a:p>
            <a:endParaRPr lang="en-US" sz="32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11226B5B-2E80-3F4B-AB33-B0C163CCE2B1}" type="slidenum">
              <a:rPr lang="en-US" smtClean="0">
                <a:solidFill>
                  <a:srgbClr val="323232">
                    <a:tint val="75000"/>
                  </a:srgbClr>
                </a:solidFill>
              </a:rPr>
              <a:pPr/>
              <a:t>33</a:t>
            </a:fld>
            <a:endParaRPr lang="en-US">
              <a:solidFill>
                <a:srgbClr val="323232">
                  <a:tint val="75000"/>
                </a:srgb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Box 13"/>
          <p:cNvSpPr txBox="1"/>
          <p:nvPr/>
        </p:nvSpPr>
        <p:spPr>
          <a:xfrm>
            <a:off x="304800" y="533400"/>
            <a:ext cx="12287250" cy="1569660"/>
          </a:xfrm>
          <a:prstGeom prst="rect">
            <a:avLst/>
          </a:prstGeom>
          <a:noFill/>
        </p:spPr>
        <p:txBody>
          <a:bodyPr wrap="square" rtlCol="0">
            <a:spAutoFit/>
          </a:bodyPr>
          <a:lstStyle/>
          <a:p>
            <a:r>
              <a:rPr lang="en-US" sz="3200" dirty="0"/>
              <a:t>Contribution to the total vote if each state voted 60-40% </a:t>
            </a:r>
          </a:p>
          <a:p>
            <a:r>
              <a:rPr lang="en-US" sz="3200" dirty="0"/>
              <a:t>all for the same candidate and we elected the president by national popular vote</a:t>
            </a:r>
          </a:p>
        </p:txBody>
      </p:sp>
      <p:pic>
        <p:nvPicPr>
          <p:cNvPr id="7170" name="Picture 2"/>
          <p:cNvPicPr>
            <a:picLocks noChangeAspect="1" noChangeArrowheads="1"/>
          </p:cNvPicPr>
          <p:nvPr/>
        </p:nvPicPr>
        <p:blipFill>
          <a:blip r:embed="rId3" cstate="print"/>
          <a:srcRect/>
          <a:stretch>
            <a:fillRect/>
          </a:stretch>
        </p:blipFill>
        <p:spPr bwMode="auto">
          <a:xfrm>
            <a:off x="1199444" y="2000250"/>
            <a:ext cx="10047112" cy="6096000"/>
          </a:xfrm>
          <a:prstGeom prst="rect">
            <a:avLst/>
          </a:prstGeom>
          <a:noFill/>
          <a:ln w="9525">
            <a:noFill/>
            <a:miter lim="800000"/>
            <a:headEnd/>
            <a:tailEnd/>
          </a:ln>
          <a:effectLst/>
        </p:spPr>
      </p:pic>
      <p:sp>
        <p:nvSpPr>
          <p:cNvPr id="15" name="TextBox 14"/>
          <p:cNvSpPr txBox="1"/>
          <p:nvPr/>
        </p:nvSpPr>
        <p:spPr>
          <a:xfrm>
            <a:off x="9988550" y="2343150"/>
            <a:ext cx="2603500" cy="10556736"/>
          </a:xfrm>
          <a:prstGeom prst="rect">
            <a:avLst/>
          </a:prstGeom>
          <a:noFill/>
        </p:spPr>
        <p:txBody>
          <a:bodyPr wrap="square" rtlCol="0">
            <a:spAutoFit/>
          </a:bodyPr>
          <a:lstStyle/>
          <a:p>
            <a:r>
              <a:rPr lang="en-US" sz="3200" dirty="0"/>
              <a:t>CA WA</a:t>
            </a:r>
          </a:p>
          <a:p>
            <a:r>
              <a:rPr lang="en-US" sz="3200" dirty="0"/>
              <a:t>TX TN</a:t>
            </a:r>
          </a:p>
          <a:p>
            <a:r>
              <a:rPr lang="en-US" sz="3200" dirty="0"/>
              <a:t>FL IN</a:t>
            </a:r>
          </a:p>
          <a:p>
            <a:r>
              <a:rPr lang="en-US" sz="3200" dirty="0"/>
              <a:t>NY AZ</a:t>
            </a:r>
          </a:p>
          <a:p>
            <a:r>
              <a:rPr lang="en-US" sz="3200" dirty="0"/>
              <a:t>PA MO</a:t>
            </a:r>
          </a:p>
          <a:p>
            <a:r>
              <a:rPr lang="en-US" sz="3200" dirty="0"/>
              <a:t>IL WI</a:t>
            </a:r>
          </a:p>
          <a:p>
            <a:r>
              <a:rPr lang="en-US" sz="3200" dirty="0"/>
              <a:t>OH MD</a:t>
            </a:r>
          </a:p>
          <a:p>
            <a:r>
              <a:rPr lang="en-US" sz="3200" dirty="0"/>
              <a:t>MI CO</a:t>
            </a:r>
          </a:p>
          <a:p>
            <a:r>
              <a:rPr lang="en-US" sz="3200" dirty="0"/>
              <a:t>NC MN</a:t>
            </a:r>
          </a:p>
          <a:p>
            <a:r>
              <a:rPr lang="en-US" sz="3200" dirty="0"/>
              <a:t>GA SC</a:t>
            </a:r>
          </a:p>
          <a:p>
            <a:r>
              <a:rPr lang="en-US" sz="3200" dirty="0"/>
              <a:t>NJ AL</a:t>
            </a:r>
          </a:p>
          <a:p>
            <a:r>
              <a:rPr lang="en-US" sz="3200" dirty="0"/>
              <a:t>VA LA</a:t>
            </a:r>
          </a:p>
          <a:p>
            <a:r>
              <a:rPr lang="en-US" sz="3200" dirty="0"/>
              <a:t>KY OR</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TextBox 5"/>
          <p:cNvSpPr txBox="1"/>
          <p:nvPr/>
        </p:nvSpPr>
        <p:spPr>
          <a:xfrm>
            <a:off x="304800" y="8096250"/>
            <a:ext cx="9036050" cy="1200329"/>
          </a:xfrm>
          <a:prstGeom prst="rect">
            <a:avLst/>
          </a:prstGeom>
          <a:noFill/>
        </p:spPr>
        <p:txBody>
          <a:bodyPr wrap="square" rtlCol="0">
            <a:spAutoFit/>
          </a:bodyPr>
          <a:lstStyle/>
          <a:p>
            <a:r>
              <a:rPr lang="en-US" dirty="0"/>
              <a:t>Would need 30 states to get to 51%</a:t>
            </a:r>
          </a:p>
          <a:p>
            <a:r>
              <a:rPr lang="en-US" dirty="0"/>
              <a:t>IF they all voted for the SAME candidate </a:t>
            </a:r>
          </a:p>
          <a:p>
            <a:r>
              <a:rPr lang="en-US" dirty="0"/>
              <a:t>by a 20-POINT margin!</a:t>
            </a:r>
          </a:p>
        </p:txBody>
      </p:sp>
      <p:sp>
        <p:nvSpPr>
          <p:cNvPr id="7" name="Slide Number Placeholder 6"/>
          <p:cNvSpPr>
            <a:spLocks noGrp="1"/>
          </p:cNvSpPr>
          <p:nvPr>
            <p:ph type="sldNum" sz="quarter" idx="12"/>
          </p:nvPr>
        </p:nvSpPr>
        <p:spPr/>
        <p:txBody>
          <a:bodyPr/>
          <a:lstStyle/>
          <a:p>
            <a:fld id="{11226B5B-2E80-3F4B-AB33-B0C163CCE2B1}" type="slidenum">
              <a:rPr lang="en-US" smtClean="0">
                <a:solidFill>
                  <a:srgbClr val="323232">
                    <a:tint val="75000"/>
                  </a:srgbClr>
                </a:solidFill>
              </a:rPr>
              <a:pPr/>
              <a:t>34</a:t>
            </a:fld>
            <a:endParaRPr lang="en-US">
              <a:solidFill>
                <a:srgbClr val="323232">
                  <a:tint val="75000"/>
                </a:srgbClr>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solidFill>
                  <a:schemeClr val="tx1"/>
                </a:solidFill>
              </a:rPr>
              <a:t>Fact:</a:t>
            </a:r>
          </a:p>
        </p:txBody>
      </p:sp>
      <p:sp>
        <p:nvSpPr>
          <p:cNvPr id="3" name="Text Placeholder 2"/>
          <p:cNvSpPr>
            <a:spLocks noGrp="1"/>
          </p:cNvSpPr>
          <p:nvPr>
            <p:ph type="body" sz="quarter" idx="13"/>
          </p:nvPr>
        </p:nvSpPr>
        <p:spPr>
          <a:xfrm>
            <a:off x="2470912" y="3490093"/>
            <a:ext cx="8062976" cy="3789938"/>
          </a:xfrm>
        </p:spPr>
        <p:txBody>
          <a:bodyPr/>
          <a:lstStyle/>
          <a:p>
            <a:r>
              <a:rPr lang="en-US" sz="4000" i="0" dirty="0">
                <a:latin typeface="Helvetica Neue"/>
                <a:ea typeface="Helvetica Neue"/>
                <a:cs typeface="Helvetica Neue"/>
                <a:sym typeface="Helvetica Neue"/>
              </a:rPr>
              <a:t>Votes from ALL states would be necessary to win the presidency.</a:t>
            </a:r>
          </a:p>
          <a:p>
            <a:endParaRPr lang="en-US" sz="4000" i="0" dirty="0">
              <a:latin typeface="Helvetica Neue"/>
              <a:ea typeface="Helvetica Neue"/>
              <a:cs typeface="Helvetica Neue"/>
              <a:sym typeface="Helvetica Neue"/>
            </a:endParaRPr>
          </a:p>
          <a:p>
            <a:r>
              <a:rPr lang="en-US" sz="4000" i="0" dirty="0">
                <a:latin typeface="Helvetica Neue"/>
                <a:ea typeface="Helvetica Neue"/>
                <a:cs typeface="Helvetica Neue"/>
                <a:sym typeface="Helvetica Neue"/>
              </a:rPr>
              <a:t>Election by popular vote means all votes count.</a:t>
            </a:r>
          </a:p>
          <a:p>
            <a:endParaRPr lang="en-US" sz="4000" i="0" dirty="0">
              <a:latin typeface="Helvetica Neue"/>
              <a:ea typeface="Helvetica Neue"/>
              <a:cs typeface="Helvetica Neue"/>
              <a:sym typeface="Helvetica Neue"/>
            </a:endParaRPr>
          </a:p>
          <a:p>
            <a:endParaRPr lang="en-US" sz="4000" i="0" dirty="0">
              <a:latin typeface="Helvetica Neue"/>
              <a:ea typeface="Helvetica Neue"/>
              <a:cs typeface="Helvetica Neue"/>
              <a:sym typeface="Helvetica Neue"/>
            </a:endParaRPr>
          </a:p>
          <a:p>
            <a:endParaRPr lang="en-US" sz="4000" i="0" dirty="0">
              <a:latin typeface="Helvetica Neue"/>
              <a:ea typeface="Helvetica Neue"/>
              <a:cs typeface="Helvetica Neue"/>
              <a:sym typeface="Helvetica Neue"/>
            </a:endParaRPr>
          </a:p>
          <a:p>
            <a:endParaRPr lang="en-US" dirty="0"/>
          </a:p>
          <a:p>
            <a:endParaRPr lang="en-US" dirty="0"/>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35</a:t>
            </a:fld>
            <a:endParaRPr lang="en-US">
              <a:solidFill>
                <a:srgbClr val="FFFFFF">
                  <a:tint val="75000"/>
                </a:srgbClr>
              </a:solidFill>
            </a:endParaRPr>
          </a:p>
        </p:txBody>
      </p:sp>
    </p:spTree>
    <p:extLst>
      <p:ext uri="{BB962C8B-B14F-4D97-AF65-F5344CB8AC3E}">
        <p14:creationId xmlns:p14="http://schemas.microsoft.com/office/powerpoint/2010/main" val="3377314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3724736675"/>
              </p:ext>
            </p:extLst>
          </p:nvPr>
        </p:nvGraphicFramePr>
        <p:xfrm>
          <a:off x="3305908" y="3505200"/>
          <a:ext cx="5482492" cy="3300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324853377"/>
              </p:ext>
            </p:extLst>
          </p:nvPr>
        </p:nvGraphicFramePr>
        <p:xfrm>
          <a:off x="3780693" y="2057399"/>
          <a:ext cx="6562580" cy="6928337"/>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1175285" y="655365"/>
            <a:ext cx="10794943" cy="707886"/>
          </a:xfrm>
          <a:prstGeom prst="rect">
            <a:avLst/>
          </a:prstGeom>
        </p:spPr>
        <p:txBody>
          <a:bodyPr wrap="none">
            <a:spAutoFit/>
          </a:bodyPr>
          <a:lstStyle/>
          <a:p>
            <a:pPr lvl="0" defTabSz="914400" hangingPunct="1">
              <a:defRPr/>
            </a:pPr>
            <a:r>
              <a:rPr lang="en-US" sz="4000" b="0" dirty="0">
                <a:solidFill>
                  <a:srgbClr val="00A2FF">
                    <a:lumMod val="50000"/>
                  </a:srgbClr>
                </a:solidFill>
                <a:latin typeface="Helvetica Neue Medium"/>
                <a:sym typeface="Helvetica Neue Medium"/>
              </a:rPr>
              <a:t>32% of California Voters Chose Trump in 2016</a:t>
            </a:r>
            <a:endParaRPr lang="en-US" sz="4000" b="0" dirty="0">
              <a:solidFill>
                <a:sysClr val="windowText" lastClr="000000"/>
              </a:solidFill>
            </a:endParaRPr>
          </a:p>
        </p:txBody>
      </p:sp>
      <p:pic>
        <p:nvPicPr>
          <p:cNvPr id="9218" name="Picture 2" descr="C:\Users\Karen\Desktop\Karen's folder\Electoral College\CA outline blue &amp; red.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955103" y="2253149"/>
            <a:ext cx="5857875" cy="6732587"/>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11226B5B-2E80-3F4B-AB33-B0C163CCE2B1}" type="slidenum">
              <a:rPr lang="en-US" smtClean="0">
                <a:solidFill>
                  <a:srgbClr val="323232">
                    <a:tint val="75000"/>
                  </a:srgbClr>
                </a:solidFill>
              </a:rPr>
              <a:pPr/>
              <a:t>36</a:t>
            </a:fld>
            <a:endParaRPr lang="en-US">
              <a:solidFill>
                <a:srgbClr val="323232">
                  <a:tint val="75000"/>
                </a:srgbClr>
              </a:solidFill>
            </a:endParaRPr>
          </a:p>
        </p:txBody>
      </p:sp>
    </p:spTree>
    <p:extLst>
      <p:ext uri="{BB962C8B-B14F-4D97-AF65-F5344CB8AC3E}">
        <p14:creationId xmlns:p14="http://schemas.microsoft.com/office/powerpoint/2010/main" val="1660727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2463867487"/>
              </p:ext>
            </p:extLst>
          </p:nvPr>
        </p:nvGraphicFramePr>
        <p:xfrm>
          <a:off x="3305908" y="3505200"/>
          <a:ext cx="5482492" cy="33000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4052219510"/>
              </p:ext>
            </p:extLst>
          </p:nvPr>
        </p:nvGraphicFramePr>
        <p:xfrm>
          <a:off x="3780693" y="2057399"/>
          <a:ext cx="6562580" cy="6928337"/>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449125" y="691224"/>
            <a:ext cx="12247263"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0A2FF">
                    <a:lumMod val="50000"/>
                  </a:srgbClr>
                </a:solidFill>
                <a:effectLst/>
                <a:uLnTx/>
                <a:uFillTx/>
                <a:latin typeface="Helvetica Neue Medium"/>
                <a:sym typeface="Helvetica Neue Medium"/>
              </a:rPr>
              <a:t>But the Electoral College</a:t>
            </a:r>
            <a:r>
              <a:rPr kumimoji="0" lang="en-US" sz="4000" b="0" i="0" u="none" strike="noStrike" kern="0" cap="none" spc="0" normalizeH="0" noProof="0" dirty="0">
                <a:ln>
                  <a:noFill/>
                </a:ln>
                <a:solidFill>
                  <a:srgbClr val="00A2FF">
                    <a:lumMod val="50000"/>
                  </a:srgbClr>
                </a:solidFill>
                <a:effectLst/>
                <a:uLnTx/>
                <a:uFillTx/>
                <a:latin typeface="Helvetica Neue Medium"/>
                <a:sym typeface="Helvetica Neue Medium"/>
              </a:rPr>
              <a:t> Erased Them from the Total</a:t>
            </a:r>
            <a:endParaRPr kumimoji="0" lang="en-US" sz="4000" b="0" i="0" u="none" strike="noStrike" kern="0" cap="none" spc="0" normalizeH="0" baseline="0" noProof="0" dirty="0">
              <a:ln>
                <a:noFill/>
              </a:ln>
              <a:solidFill>
                <a:sysClr val="windowText" lastClr="000000"/>
              </a:solidFill>
              <a:effectLst/>
              <a:uLnTx/>
              <a:uFillTx/>
            </a:endParaRPr>
          </a:p>
        </p:txBody>
      </p:sp>
      <p:pic>
        <p:nvPicPr>
          <p:cNvPr id="8194" name="Picture 2" descr="C:\Users\Karen\Desktop\Karen's folder\Electoral College\CA outline blue.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955791" y="2253149"/>
            <a:ext cx="5857875" cy="6732587"/>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11226B5B-2E80-3F4B-AB33-B0C163CCE2B1}" type="slidenum">
              <a:rPr lang="en-US" smtClean="0">
                <a:solidFill>
                  <a:srgbClr val="323232">
                    <a:tint val="75000"/>
                  </a:srgbClr>
                </a:solidFill>
              </a:rPr>
              <a:pPr/>
              <a:t>37</a:t>
            </a:fld>
            <a:endParaRPr lang="en-US">
              <a:solidFill>
                <a:srgbClr val="323232">
                  <a:tint val="75000"/>
                </a:srgbClr>
              </a:solidFill>
            </a:endParaRPr>
          </a:p>
        </p:txBody>
      </p:sp>
    </p:spTree>
    <p:extLst>
      <p:ext uri="{BB962C8B-B14F-4D97-AF65-F5344CB8AC3E}">
        <p14:creationId xmlns:p14="http://schemas.microsoft.com/office/powerpoint/2010/main" val="33485813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2826327689"/>
              </p:ext>
            </p:extLst>
          </p:nvPr>
        </p:nvGraphicFramePr>
        <p:xfrm>
          <a:off x="3305908" y="3505200"/>
          <a:ext cx="5482492" cy="3300046"/>
        </p:xfrm>
        <a:graphic>
          <a:graphicData uri="http://schemas.openxmlformats.org/drawingml/2006/chart">
            <c:chart xmlns:c="http://schemas.openxmlformats.org/drawingml/2006/chart" xmlns:r="http://schemas.openxmlformats.org/officeDocument/2006/relationships" r:id="rId3"/>
          </a:graphicData>
        </a:graphic>
      </p:graphicFrame>
      <p:pic>
        <p:nvPicPr>
          <p:cNvPr id="7170" name="Picture 2" descr="C:\Users\Karen\Desktop\Karen's folder\Electoral College\National Vote by person, not state by RH no attr required.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62549" y="1070042"/>
            <a:ext cx="10139694" cy="7334656"/>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11226B5B-2E80-3F4B-AB33-B0C163CCE2B1}" type="slidenum">
              <a:rPr lang="en-US" smtClean="0">
                <a:solidFill>
                  <a:srgbClr val="323232">
                    <a:tint val="75000"/>
                  </a:srgbClr>
                </a:solidFill>
              </a:rPr>
              <a:pPr/>
              <a:t>38</a:t>
            </a:fld>
            <a:endParaRPr lang="en-US">
              <a:solidFill>
                <a:srgbClr val="323232">
                  <a:tint val="75000"/>
                </a:srgbClr>
              </a:solidFill>
            </a:endParaRPr>
          </a:p>
        </p:txBody>
      </p:sp>
    </p:spTree>
    <p:extLst>
      <p:ext uri="{BB962C8B-B14F-4D97-AF65-F5344CB8AC3E}">
        <p14:creationId xmlns:p14="http://schemas.microsoft.com/office/powerpoint/2010/main" val="27598870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solidFill>
                  <a:schemeClr val="tx1"/>
                </a:solidFill>
              </a:rPr>
              <a:t>Myth #2</a:t>
            </a:r>
          </a:p>
        </p:txBody>
      </p:sp>
      <p:sp>
        <p:nvSpPr>
          <p:cNvPr id="3" name="Text Placeholder 2"/>
          <p:cNvSpPr>
            <a:spLocks noGrp="1"/>
          </p:cNvSpPr>
          <p:nvPr>
            <p:ph type="body" sz="quarter" idx="13"/>
          </p:nvPr>
        </p:nvSpPr>
        <p:spPr>
          <a:xfrm>
            <a:off x="2470912" y="3490093"/>
            <a:ext cx="8062976" cy="3789938"/>
          </a:xfrm>
        </p:spPr>
        <p:txBody>
          <a:bodyPr/>
          <a:lstStyle/>
          <a:p>
            <a:pPr defTabSz="584200" hangingPunct="0">
              <a:lnSpc>
                <a:spcPct val="100000"/>
              </a:lnSpc>
              <a:spcBef>
                <a:spcPts val="0"/>
              </a:spcBef>
            </a:pPr>
            <a:r>
              <a:rPr lang="en-US" sz="4000" i="0" dirty="0">
                <a:solidFill>
                  <a:schemeClr val="bg1">
                    <a:lumMod val="10000"/>
                    <a:lumOff val="90000"/>
                  </a:schemeClr>
                </a:solidFill>
                <a:latin typeface="Helvetica Neue"/>
                <a:ea typeface="Helvetica Neue"/>
                <a:cs typeface="Helvetica Neue"/>
                <a:sym typeface="Helvetica Neue"/>
              </a:rPr>
              <a:t>Smaller, less populated states need the protection of the Electoral College to ensure their interests are represented by the President.</a:t>
            </a:r>
          </a:p>
          <a:p>
            <a:endParaRPr lang="en-US" dirty="0"/>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39</a:t>
            </a:fld>
            <a:endParaRPr lang="en-US">
              <a:solidFill>
                <a:srgbClr val="FFFFFF">
                  <a:tint val="75000"/>
                </a:srgbClr>
              </a:solidFill>
            </a:endParaRPr>
          </a:p>
        </p:txBody>
      </p:sp>
    </p:spTree>
    <p:extLst>
      <p:ext uri="{BB962C8B-B14F-4D97-AF65-F5344CB8AC3E}">
        <p14:creationId xmlns:p14="http://schemas.microsoft.com/office/powerpoint/2010/main" val="71877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0630" y="5961555"/>
            <a:ext cx="11764107" cy="3170099"/>
          </a:xfrm>
          <a:prstGeom prst="rect">
            <a:avLst/>
          </a:prstGeom>
        </p:spPr>
        <p:txBody>
          <a:bodyPr wrap="square">
            <a:spAutoFit/>
          </a:bodyPr>
          <a:lstStyle/>
          <a:p>
            <a:pPr lvl="1">
              <a:defRPr sz="5000"/>
            </a:pPr>
            <a:r>
              <a:rPr lang="en-US" dirty="0"/>
              <a:t>The League of Women                     Voters believes that the Electoral College should be abolished in favor of a direct popular vote. </a:t>
            </a:r>
          </a:p>
        </p:txBody>
      </p:sp>
      <p:pic>
        <p:nvPicPr>
          <p:cNvPr id="3" name="Picture 2" descr="LWV Logo"/>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30787" y="615461"/>
            <a:ext cx="5498287" cy="448407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2"/>
          </p:nvPr>
        </p:nvSpPr>
        <p:spPr/>
        <p:txBody>
          <a:bodyPr/>
          <a:lstStyle/>
          <a:p>
            <a:fld id="{86CB4B4D-7CA3-9044-876B-883B54F8677D}" type="slidenum">
              <a:rPr lang="en-US" smtClean="0"/>
              <a:pPr/>
              <a:t>4</a:t>
            </a:fld>
            <a:endParaRPr lang="en-US"/>
          </a:p>
        </p:txBody>
      </p:sp>
    </p:spTree>
    <p:extLst>
      <p:ext uri="{BB962C8B-B14F-4D97-AF65-F5344CB8AC3E}">
        <p14:creationId xmlns:p14="http://schemas.microsoft.com/office/powerpoint/2010/main" val="121843065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solidFill>
                  <a:schemeClr val="tx1"/>
                </a:solidFill>
              </a:rPr>
              <a:t>Fact:</a:t>
            </a:r>
          </a:p>
        </p:txBody>
      </p:sp>
      <p:sp>
        <p:nvSpPr>
          <p:cNvPr id="3" name="Text Placeholder 2"/>
          <p:cNvSpPr>
            <a:spLocks noGrp="1"/>
          </p:cNvSpPr>
          <p:nvPr>
            <p:ph type="body" sz="quarter" idx="13"/>
          </p:nvPr>
        </p:nvSpPr>
        <p:spPr>
          <a:xfrm>
            <a:off x="2401121" y="3490093"/>
            <a:ext cx="8062976" cy="3789938"/>
          </a:xfrm>
        </p:spPr>
        <p:txBody>
          <a:bodyPr/>
          <a:lstStyle/>
          <a:p>
            <a:pPr>
              <a:lnSpc>
                <a:spcPct val="100000"/>
              </a:lnSpc>
            </a:pPr>
            <a:r>
              <a:rPr lang="en-US" sz="4000" i="0" dirty="0">
                <a:latin typeface="Helvetica Neue"/>
                <a:ea typeface="Helvetica Neue"/>
                <a:cs typeface="Helvetica Neue"/>
                <a:sym typeface="Helvetica Neue"/>
              </a:rPr>
              <a:t>There is no coherent “small state” or “large state” interest that needs protecting.  All of our states have diverse interests.</a:t>
            </a:r>
          </a:p>
          <a:p>
            <a:endParaRPr lang="en-US" sz="4000" i="0" dirty="0">
              <a:latin typeface="Helvetica Neue"/>
              <a:ea typeface="Helvetica Neue"/>
              <a:cs typeface="Helvetica Neue"/>
              <a:sym typeface="Helvetica Neue"/>
            </a:endParaRPr>
          </a:p>
          <a:p>
            <a:endParaRPr lang="en-US" sz="4000" i="0" dirty="0">
              <a:latin typeface="Helvetica Neue"/>
              <a:ea typeface="Helvetica Neue"/>
              <a:cs typeface="Helvetica Neue"/>
              <a:sym typeface="Helvetica Neue"/>
            </a:endParaRPr>
          </a:p>
          <a:p>
            <a:endParaRPr lang="en-US" dirty="0"/>
          </a:p>
          <a:p>
            <a:endParaRPr lang="en-US" dirty="0"/>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40</a:t>
            </a:fld>
            <a:endParaRPr lang="en-US">
              <a:solidFill>
                <a:srgbClr val="FFFFFF">
                  <a:tint val="75000"/>
                </a:srgbClr>
              </a:solidFill>
            </a:endParaRPr>
          </a:p>
        </p:txBody>
      </p:sp>
    </p:spTree>
    <p:extLst>
      <p:ext uri="{BB962C8B-B14F-4D97-AF65-F5344CB8AC3E}">
        <p14:creationId xmlns:p14="http://schemas.microsoft.com/office/powerpoint/2010/main" val="1105047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Image result for silhouette virgin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ilhouette virgin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2004461" y="819062"/>
            <a:ext cx="8855309" cy="707886"/>
          </a:xfrm>
          <a:prstGeom prst="rect">
            <a:avLst/>
          </a:prstGeom>
        </p:spPr>
        <p:txBody>
          <a:bodyPr wrap="none">
            <a:spAutoFit/>
          </a:bodyPr>
          <a:lstStyle/>
          <a:p>
            <a:r>
              <a:rPr lang="en-US" sz="4000" b="0" dirty="0">
                <a:solidFill>
                  <a:schemeClr val="tx2"/>
                </a:solidFill>
              </a:rPr>
              <a:t>All of our states have diverse interests</a:t>
            </a:r>
          </a:p>
        </p:txBody>
      </p:sp>
      <p:pic>
        <p:nvPicPr>
          <p:cNvPr id="10242" name="Picture 2" descr="C:\Users\Karen\Desktop\Karen's folder\Electoral College\Computer programmer.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2775" y="4902740"/>
            <a:ext cx="6509507" cy="433847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Karen\Desktop\Karen's folder\Electoral College\Farmers market.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003090" y="1906620"/>
            <a:ext cx="6214849" cy="46611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311317" y="6567757"/>
            <a:ext cx="1906622" cy="338554"/>
          </a:xfrm>
          <a:prstGeom prst="rect">
            <a:avLst/>
          </a:prstGeom>
          <a:noFill/>
        </p:spPr>
        <p:txBody>
          <a:bodyPr wrap="square" rtlCol="0">
            <a:spAutoFit/>
          </a:bodyPr>
          <a:lstStyle/>
          <a:p>
            <a:r>
              <a:rPr lang="en-US" sz="1600" b="0" dirty="0"/>
              <a:t>Natalie </a:t>
            </a:r>
            <a:r>
              <a:rPr lang="en-US" sz="1600" b="0" dirty="0" err="1"/>
              <a:t>Maynor</a:t>
            </a:r>
            <a:endParaRPr lang="en-US" sz="1600" b="0" dirty="0"/>
          </a:p>
        </p:txBody>
      </p:sp>
      <p:sp>
        <p:nvSpPr>
          <p:cNvPr id="11" name="Slide Number Placeholder 10"/>
          <p:cNvSpPr>
            <a:spLocks noGrp="1"/>
          </p:cNvSpPr>
          <p:nvPr>
            <p:ph type="sldNum" sz="quarter" idx="12"/>
          </p:nvPr>
        </p:nvSpPr>
        <p:spPr/>
        <p:txBody>
          <a:bodyPr/>
          <a:lstStyle/>
          <a:p>
            <a:fld id="{11226B5B-2E80-3F4B-AB33-B0C163CCE2B1}" type="slidenum">
              <a:rPr lang="en-US" smtClean="0">
                <a:solidFill>
                  <a:srgbClr val="323232">
                    <a:tint val="75000"/>
                  </a:srgbClr>
                </a:solidFill>
              </a:rPr>
              <a:pPr/>
              <a:t>41</a:t>
            </a:fld>
            <a:endParaRPr lang="en-US">
              <a:solidFill>
                <a:srgbClr val="323232">
                  <a:tint val="75000"/>
                </a:srgbClr>
              </a:solidFill>
            </a:endParaRPr>
          </a:p>
        </p:txBody>
      </p:sp>
    </p:spTree>
    <p:extLst>
      <p:ext uri="{BB962C8B-B14F-4D97-AF65-F5344CB8AC3E}">
        <p14:creationId xmlns:p14="http://schemas.microsoft.com/office/powerpoint/2010/main" val="1285852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0" descr="C:\Users\Karen\Desktop\Karen's folder\Electoral College\ca.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9682" y="7731891"/>
            <a:ext cx="1475932" cy="18193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C:\Users\Karen\Desktop\Karen's folder\Electoral College\fl.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591366" y="1313011"/>
            <a:ext cx="2171700" cy="21050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84051" y="5454618"/>
            <a:ext cx="4572001" cy="3379851"/>
          </a:xfrm>
          <a:prstGeom prst="rect">
            <a:avLst/>
          </a:prstGeom>
          <a:noFill/>
          <a:ln w="9525">
            <a:noFill/>
            <a:miter lim="800000"/>
            <a:headEnd/>
            <a:tailEnd/>
          </a:ln>
        </p:spPr>
      </p:pic>
      <p:pic>
        <p:nvPicPr>
          <p:cNvPr id="9" name="Picture 8" descr="1200px-Oranges_in_the_tree.jpe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76289" y="1641128"/>
            <a:ext cx="4432434" cy="3324326"/>
          </a:xfrm>
          <a:prstGeom prst="rect">
            <a:avLst/>
          </a:prstGeom>
        </p:spPr>
      </p:pic>
      <p:pic>
        <p:nvPicPr>
          <p:cNvPr id="10" name="Picture 9" descr="1200px-Closeup_of_field_in_Mahoning_Township,_Montour_County,_Pennsylvania.jpe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57354" y="5733177"/>
            <a:ext cx="4651369" cy="3101292"/>
          </a:xfrm>
          <a:prstGeom prst="rect">
            <a:avLst/>
          </a:prstGeom>
        </p:spPr>
      </p:pic>
      <p:pic>
        <p:nvPicPr>
          <p:cNvPr id="11" name="Picture 10" descr="1200px-Cattle_grazing_Ochiltree_County,_TX_IMG_6050.jpe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283835" y="1429403"/>
            <a:ext cx="4533197" cy="3399898"/>
          </a:xfrm>
          <a:prstGeom prst="rect">
            <a:avLst/>
          </a:prstGeom>
        </p:spPr>
      </p:pic>
      <p:sp>
        <p:nvSpPr>
          <p:cNvPr id="2" name="TextBox 1"/>
          <p:cNvSpPr txBox="1"/>
          <p:nvPr/>
        </p:nvSpPr>
        <p:spPr>
          <a:xfrm>
            <a:off x="4255856" y="8801791"/>
            <a:ext cx="1958784" cy="338554"/>
          </a:xfrm>
          <a:prstGeom prst="rect">
            <a:avLst/>
          </a:prstGeom>
          <a:noFill/>
        </p:spPr>
        <p:txBody>
          <a:bodyPr wrap="square" rtlCol="0">
            <a:spAutoFit/>
          </a:bodyPr>
          <a:lstStyle/>
          <a:p>
            <a:r>
              <a:rPr lang="en-US" sz="1600" b="0" dirty="0">
                <a:solidFill>
                  <a:schemeClr val="tx1"/>
                </a:solidFill>
              </a:rPr>
              <a:t>Terrie Miller</a:t>
            </a:r>
          </a:p>
        </p:txBody>
      </p:sp>
      <p:sp>
        <p:nvSpPr>
          <p:cNvPr id="3" name="TextBox 2"/>
          <p:cNvSpPr txBox="1"/>
          <p:nvPr/>
        </p:nvSpPr>
        <p:spPr>
          <a:xfrm>
            <a:off x="9229494" y="4943733"/>
            <a:ext cx="2723744" cy="338554"/>
          </a:xfrm>
          <a:prstGeom prst="rect">
            <a:avLst/>
          </a:prstGeom>
          <a:noFill/>
        </p:spPr>
        <p:txBody>
          <a:bodyPr wrap="square" rtlCol="0">
            <a:spAutoFit/>
          </a:bodyPr>
          <a:lstStyle/>
          <a:p>
            <a:r>
              <a:rPr lang="en-US" sz="1600" b="0" dirty="0"/>
              <a:t>Mohamed </a:t>
            </a:r>
            <a:r>
              <a:rPr lang="en-US" sz="1600" b="0" dirty="0" err="1"/>
              <a:t>Amarochan</a:t>
            </a:r>
            <a:endParaRPr lang="en-US" sz="1600" b="0" dirty="0"/>
          </a:p>
        </p:txBody>
      </p:sp>
      <p:sp>
        <p:nvSpPr>
          <p:cNvPr id="4" name="Rectangle 3"/>
          <p:cNvSpPr/>
          <p:nvPr/>
        </p:nvSpPr>
        <p:spPr>
          <a:xfrm>
            <a:off x="2243059" y="219270"/>
            <a:ext cx="8518679" cy="800219"/>
          </a:xfrm>
          <a:prstGeom prst="rect">
            <a:avLst/>
          </a:prstGeom>
        </p:spPr>
        <p:txBody>
          <a:bodyPr wrap="none">
            <a:spAutoFit/>
          </a:bodyPr>
          <a:lstStyle/>
          <a:p>
            <a:r>
              <a:rPr lang="en-US" sz="4600" b="0" dirty="0">
                <a:solidFill>
                  <a:schemeClr val="tx2"/>
                </a:solidFill>
              </a:rPr>
              <a:t>Most farmers live in large states</a:t>
            </a:r>
          </a:p>
        </p:txBody>
      </p:sp>
      <p:sp>
        <p:nvSpPr>
          <p:cNvPr id="5" name="TextBox 4"/>
          <p:cNvSpPr txBox="1"/>
          <p:nvPr/>
        </p:nvSpPr>
        <p:spPr>
          <a:xfrm>
            <a:off x="10761738" y="8834469"/>
            <a:ext cx="1361872" cy="338554"/>
          </a:xfrm>
          <a:prstGeom prst="rect">
            <a:avLst/>
          </a:prstGeom>
          <a:noFill/>
        </p:spPr>
        <p:txBody>
          <a:bodyPr wrap="square" rtlCol="0">
            <a:spAutoFit/>
          </a:bodyPr>
          <a:lstStyle/>
          <a:p>
            <a:r>
              <a:rPr lang="en-US" sz="1600" b="0" dirty="0" err="1"/>
              <a:t>Jakec</a:t>
            </a:r>
            <a:endParaRPr lang="en-US" sz="1600" b="0" dirty="0"/>
          </a:p>
        </p:txBody>
      </p:sp>
      <p:sp>
        <p:nvSpPr>
          <p:cNvPr id="6" name="TextBox 5"/>
          <p:cNvSpPr txBox="1"/>
          <p:nvPr/>
        </p:nvSpPr>
        <p:spPr>
          <a:xfrm>
            <a:off x="4191395" y="4796177"/>
            <a:ext cx="2023245" cy="338554"/>
          </a:xfrm>
          <a:prstGeom prst="rect">
            <a:avLst/>
          </a:prstGeom>
          <a:noFill/>
        </p:spPr>
        <p:txBody>
          <a:bodyPr wrap="square" rtlCol="0">
            <a:spAutoFit/>
          </a:bodyPr>
          <a:lstStyle/>
          <a:p>
            <a:r>
              <a:rPr lang="en-US" sz="1600" b="0" dirty="0"/>
              <a:t>Billy </a:t>
            </a:r>
            <a:r>
              <a:rPr lang="en-US" sz="1600" b="0" dirty="0" err="1"/>
              <a:t>Hathorn</a:t>
            </a:r>
            <a:endParaRPr lang="en-US" sz="1600" b="0" dirty="0"/>
          </a:p>
        </p:txBody>
      </p:sp>
      <p:pic>
        <p:nvPicPr>
          <p:cNvPr id="13" name="Picture 17" descr="C:\Users\Karen\Desktop\Karen's folder\Electoral College\il.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893731" y="5572448"/>
            <a:ext cx="891557" cy="157209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9" descr="C:\Users\Karen\Desktop\Karen's folder\Electoral College\tx.png"/>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409682" y="957021"/>
            <a:ext cx="1565720" cy="1504185"/>
          </a:xfrm>
          <a:prstGeom prst="rect">
            <a:avLst/>
          </a:prstGeom>
          <a:noFill/>
          <a:extLst>
            <a:ext uri="{909E8E84-426E-40DD-AFC4-6F175D3DCCD1}">
              <a14:hiddenFill xmlns:a14="http://schemas.microsoft.com/office/drawing/2010/main">
                <a:solidFill>
                  <a:srgbClr val="FFFFFF"/>
                </a:solidFill>
              </a14:hiddenFill>
            </a:ext>
          </a:extLst>
        </p:spPr>
      </p:pic>
      <p:sp>
        <p:nvSpPr>
          <p:cNvPr id="15" name="Slide Number Placeholder 14"/>
          <p:cNvSpPr>
            <a:spLocks noGrp="1"/>
          </p:cNvSpPr>
          <p:nvPr>
            <p:ph type="sldNum" sz="quarter" idx="12"/>
          </p:nvPr>
        </p:nvSpPr>
        <p:spPr/>
        <p:txBody>
          <a:bodyPr/>
          <a:lstStyle/>
          <a:p>
            <a:fld id="{11226B5B-2E80-3F4B-AB33-B0C163CCE2B1}" type="slidenum">
              <a:rPr lang="en-US" smtClean="0">
                <a:solidFill>
                  <a:srgbClr val="323232">
                    <a:tint val="75000"/>
                  </a:srgbClr>
                </a:solidFill>
              </a:rPr>
              <a:pPr/>
              <a:t>42</a:t>
            </a:fld>
            <a:endParaRPr lang="en-US">
              <a:solidFill>
                <a:srgbClr val="323232">
                  <a:tint val="75000"/>
                </a:srgbClr>
              </a:solidFill>
            </a:endParaRPr>
          </a:p>
        </p:txBody>
      </p:sp>
    </p:spTree>
    <p:extLst>
      <p:ext uri="{BB962C8B-B14F-4D97-AF65-F5344CB8AC3E}">
        <p14:creationId xmlns:p14="http://schemas.microsoft.com/office/powerpoint/2010/main" val="22879548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Karen\Desktop\Karen's folder\Electoral College\Budget protest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72798" y="1627356"/>
            <a:ext cx="5798286" cy="326153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Karen\Desktop\Karen's folder\Electoral College\Water protest.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12775" y="2650714"/>
            <a:ext cx="6534826" cy="4476356"/>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2102663" y="703903"/>
            <a:ext cx="8940268"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b="0" dirty="0">
                <a:solidFill>
                  <a:srgbClr val="00A2FF">
                    <a:lumMod val="50000"/>
                  </a:srgbClr>
                </a:solidFill>
                <a:latin typeface="Helvetica Neue Medium"/>
                <a:sym typeface="Helvetica Neue Medium"/>
              </a:rPr>
              <a:t>Our political interests cross state lines.</a:t>
            </a:r>
            <a:endParaRPr kumimoji="0" lang="en-US" sz="4000" b="0" i="0" u="none" strike="noStrike" kern="0" cap="none" spc="0" normalizeH="0" baseline="0" noProof="0" dirty="0">
              <a:ln>
                <a:noFill/>
              </a:ln>
              <a:solidFill>
                <a:sysClr val="windowText" lastClr="000000"/>
              </a:solidFill>
              <a:effectLst/>
              <a:uLnTx/>
              <a:uFillTx/>
            </a:endParaRPr>
          </a:p>
        </p:txBody>
      </p:sp>
      <p:sp>
        <p:nvSpPr>
          <p:cNvPr id="2" name="AutoShape 2" descr="Image result for silhouette virgin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ilhouette virgin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descr="Marchers_with_signs_at_the_March_on_Washington,_1963.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00472" y="5345481"/>
            <a:ext cx="5912153" cy="3941436"/>
          </a:xfrm>
          <a:prstGeom prst="rect">
            <a:avLst/>
          </a:prstGeom>
        </p:spPr>
      </p:pic>
      <p:sp>
        <p:nvSpPr>
          <p:cNvPr id="4" name="TextBox 3"/>
          <p:cNvSpPr txBox="1"/>
          <p:nvPr/>
        </p:nvSpPr>
        <p:spPr>
          <a:xfrm>
            <a:off x="6511351" y="9344373"/>
            <a:ext cx="6303525" cy="338554"/>
          </a:xfrm>
          <a:prstGeom prst="rect">
            <a:avLst/>
          </a:prstGeom>
          <a:noFill/>
        </p:spPr>
        <p:txBody>
          <a:bodyPr wrap="square" rtlCol="0">
            <a:spAutoFit/>
          </a:bodyPr>
          <a:lstStyle/>
          <a:p>
            <a:r>
              <a:rPr lang="en-US" sz="1600" b="0" dirty="0"/>
              <a:t>Marion S. </a:t>
            </a:r>
            <a:r>
              <a:rPr lang="en-US" sz="1600" b="0" dirty="0" err="1"/>
              <a:t>Trikosko</a:t>
            </a:r>
            <a:r>
              <a:rPr lang="en-US" sz="1600" b="0" dirty="0"/>
              <a:t>, U.S. News &amp; World Report Magazine</a:t>
            </a:r>
          </a:p>
        </p:txBody>
      </p:sp>
      <p:sp>
        <p:nvSpPr>
          <p:cNvPr id="6" name="TextBox 5"/>
          <p:cNvSpPr txBox="1"/>
          <p:nvPr/>
        </p:nvSpPr>
        <p:spPr>
          <a:xfrm>
            <a:off x="10421566" y="4888892"/>
            <a:ext cx="1854318" cy="338554"/>
          </a:xfrm>
          <a:prstGeom prst="rect">
            <a:avLst/>
          </a:prstGeom>
          <a:noFill/>
        </p:spPr>
        <p:txBody>
          <a:bodyPr wrap="square" rtlCol="0">
            <a:spAutoFit/>
          </a:bodyPr>
          <a:lstStyle/>
          <a:p>
            <a:r>
              <a:rPr lang="en-US" sz="1600" b="0" dirty="0"/>
              <a:t>Justin </a:t>
            </a:r>
            <a:r>
              <a:rPr lang="en-US" sz="1600" b="0" dirty="0" err="1"/>
              <a:t>Ormont</a:t>
            </a:r>
            <a:endParaRPr lang="en-US" sz="1600" b="0" dirty="0"/>
          </a:p>
        </p:txBody>
      </p:sp>
      <p:sp>
        <p:nvSpPr>
          <p:cNvPr id="9" name="TextBox 8"/>
          <p:cNvSpPr txBox="1"/>
          <p:nvPr/>
        </p:nvSpPr>
        <p:spPr>
          <a:xfrm>
            <a:off x="4604426" y="7127070"/>
            <a:ext cx="1731524" cy="338554"/>
          </a:xfrm>
          <a:prstGeom prst="rect">
            <a:avLst/>
          </a:prstGeom>
          <a:noFill/>
        </p:spPr>
        <p:txBody>
          <a:bodyPr wrap="square" rtlCol="0">
            <a:spAutoFit/>
          </a:bodyPr>
          <a:lstStyle/>
          <a:p>
            <a:r>
              <a:rPr lang="en-US" sz="1600" b="0" dirty="0"/>
              <a:t>Rob87438</a:t>
            </a:r>
          </a:p>
        </p:txBody>
      </p:sp>
      <p:sp>
        <p:nvSpPr>
          <p:cNvPr id="13" name="Slide Number Placeholder 12"/>
          <p:cNvSpPr>
            <a:spLocks noGrp="1"/>
          </p:cNvSpPr>
          <p:nvPr>
            <p:ph type="sldNum" sz="quarter" idx="12"/>
          </p:nvPr>
        </p:nvSpPr>
        <p:spPr/>
        <p:txBody>
          <a:bodyPr/>
          <a:lstStyle/>
          <a:p>
            <a:fld id="{11226B5B-2E80-3F4B-AB33-B0C163CCE2B1}" type="slidenum">
              <a:rPr lang="en-US" smtClean="0">
                <a:solidFill>
                  <a:srgbClr val="323232">
                    <a:tint val="75000"/>
                  </a:srgbClr>
                </a:solidFill>
              </a:rPr>
              <a:pPr/>
              <a:t>43</a:t>
            </a:fld>
            <a:endParaRPr lang="en-US">
              <a:solidFill>
                <a:srgbClr val="323232">
                  <a:tint val="75000"/>
                </a:srgbClr>
              </a:solidFill>
            </a:endParaRPr>
          </a:p>
        </p:txBody>
      </p:sp>
    </p:spTree>
    <p:extLst>
      <p:ext uri="{BB962C8B-B14F-4D97-AF65-F5344CB8AC3E}">
        <p14:creationId xmlns:p14="http://schemas.microsoft.com/office/powerpoint/2010/main" val="3397602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658917" y="814973"/>
            <a:ext cx="11482754" cy="738664"/>
          </a:xfrm>
          <a:prstGeom prst="rect">
            <a:avLst/>
          </a:prstGeom>
        </p:spPr>
        <p:txBody>
          <a:bodyPr wrap="square">
            <a:spAutoFit/>
          </a:bodyPr>
          <a:lstStyle/>
          <a:p>
            <a:r>
              <a:rPr lang="en-US" sz="4100" dirty="0">
                <a:solidFill>
                  <a:schemeClr val="tx2"/>
                </a:solidFill>
              </a:rPr>
              <a:t>Small States Do Not Vote as a Bloc</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53086" y="2076537"/>
            <a:ext cx="10959619" cy="6583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44</a:t>
            </a:fld>
            <a:endParaRPr lang="en-US">
              <a:solidFill>
                <a:srgbClr val="FFFFFF">
                  <a:tint val="75000"/>
                </a:srgbClr>
              </a:solidFill>
            </a:endParaRPr>
          </a:p>
        </p:txBody>
      </p:sp>
    </p:spTree>
    <p:extLst>
      <p:ext uri="{BB962C8B-B14F-4D97-AF65-F5344CB8AC3E}">
        <p14:creationId xmlns:p14="http://schemas.microsoft.com/office/powerpoint/2010/main" val="454752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303574" y="961854"/>
            <a:ext cx="10538461" cy="132343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b="0" dirty="0">
                <a:solidFill>
                  <a:srgbClr val="00A2FF">
                    <a:lumMod val="50000"/>
                  </a:srgbClr>
                </a:solidFill>
                <a:latin typeface="Helvetica Neue Medium"/>
                <a:sym typeface="Helvetica Neue Medium"/>
              </a:rPr>
              <a:t>Candidates focus their time in “swing states,” </a:t>
            </a:r>
          </a:p>
          <a:p>
            <a:pPr marL="0" marR="0" lvl="0" indent="0" defTabSz="914400" eaLnBrk="1" fontAlgn="auto" latinLnBrk="0" hangingPunct="1">
              <a:lnSpc>
                <a:spcPct val="100000"/>
              </a:lnSpc>
              <a:spcBef>
                <a:spcPts val="0"/>
              </a:spcBef>
              <a:spcAft>
                <a:spcPts val="0"/>
              </a:spcAft>
              <a:buClrTx/>
              <a:buSzTx/>
              <a:buFontTx/>
              <a:buNone/>
              <a:tabLst/>
              <a:defRPr/>
            </a:pPr>
            <a:r>
              <a:rPr lang="en-US" sz="4000" b="0" dirty="0">
                <a:solidFill>
                  <a:srgbClr val="00A2FF">
                    <a:lumMod val="50000"/>
                  </a:srgbClr>
                </a:solidFill>
                <a:latin typeface="Helvetica Neue Medium"/>
                <a:sym typeface="Helvetica Neue Medium"/>
              </a:rPr>
              <a:t>not small states.</a:t>
            </a:r>
            <a:endParaRPr kumimoji="0" lang="en-US" sz="4000" b="0" i="0" u="none" strike="noStrike" kern="0" cap="none" spc="0" normalizeH="0" baseline="0" noProof="0" dirty="0">
              <a:ln>
                <a:noFill/>
              </a:ln>
              <a:solidFill>
                <a:sysClr val="windowText" lastClr="000000"/>
              </a:solidFill>
              <a:effectLst/>
              <a:uLnTx/>
              <a:uFillTx/>
            </a:endParaRPr>
          </a:p>
        </p:txBody>
      </p:sp>
      <p:sp>
        <p:nvSpPr>
          <p:cNvPr id="2" name="AutoShape 2" descr="Image result for silhouette virgin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ilhouette virgin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2" descr="Image result for swing states 201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29289" y="2672861"/>
            <a:ext cx="9487029" cy="5960329"/>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2"/>
          </p:nvPr>
        </p:nvSpPr>
        <p:spPr/>
        <p:txBody>
          <a:bodyPr/>
          <a:lstStyle/>
          <a:p>
            <a:fld id="{11226B5B-2E80-3F4B-AB33-B0C163CCE2B1}" type="slidenum">
              <a:rPr lang="en-US" smtClean="0">
                <a:solidFill>
                  <a:srgbClr val="323232">
                    <a:tint val="75000"/>
                  </a:srgbClr>
                </a:solidFill>
              </a:rPr>
              <a:pPr/>
              <a:t>45</a:t>
            </a:fld>
            <a:endParaRPr lang="en-US">
              <a:solidFill>
                <a:srgbClr val="323232">
                  <a:tint val="75000"/>
                </a:srgbClr>
              </a:solidFill>
            </a:endParaRPr>
          </a:p>
        </p:txBody>
      </p:sp>
    </p:spTree>
    <p:extLst>
      <p:ext uri="{BB962C8B-B14F-4D97-AF65-F5344CB8AC3E}">
        <p14:creationId xmlns:p14="http://schemas.microsoft.com/office/powerpoint/2010/main" val="3680038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solidFill>
                  <a:schemeClr val="tx1"/>
                </a:solidFill>
              </a:rPr>
              <a:t>Fact:</a:t>
            </a:r>
          </a:p>
        </p:txBody>
      </p:sp>
      <p:sp>
        <p:nvSpPr>
          <p:cNvPr id="3" name="Text Placeholder 2"/>
          <p:cNvSpPr>
            <a:spLocks noGrp="1"/>
          </p:cNvSpPr>
          <p:nvPr>
            <p:ph type="body" sz="quarter" idx="13"/>
          </p:nvPr>
        </p:nvSpPr>
        <p:spPr>
          <a:xfrm>
            <a:off x="2356886" y="3490093"/>
            <a:ext cx="8062976" cy="3789938"/>
          </a:xfrm>
        </p:spPr>
        <p:txBody>
          <a:bodyPr/>
          <a:lstStyle/>
          <a:p>
            <a:pPr>
              <a:lnSpc>
                <a:spcPct val="100000"/>
              </a:lnSpc>
            </a:pPr>
            <a:r>
              <a:rPr lang="en-US" sz="4000" i="0" dirty="0">
                <a:latin typeface="Helvetica Neue"/>
                <a:ea typeface="Helvetica Neue"/>
                <a:cs typeface="Helvetica Neue"/>
                <a:sym typeface="Helvetica Neue"/>
              </a:rPr>
              <a:t>Residents of LARGER states lose their rightful representation under the Electoral College.</a:t>
            </a:r>
          </a:p>
          <a:p>
            <a:endParaRPr lang="en-US" sz="4000" i="0" dirty="0">
              <a:latin typeface="Helvetica Neue"/>
              <a:ea typeface="Helvetica Neue"/>
              <a:cs typeface="Helvetica Neue"/>
              <a:sym typeface="Helvetica Neue"/>
            </a:endParaRPr>
          </a:p>
          <a:p>
            <a:endParaRPr lang="en-US" sz="4000" i="0" dirty="0">
              <a:latin typeface="Helvetica Neue"/>
              <a:ea typeface="Helvetica Neue"/>
              <a:cs typeface="Helvetica Neue"/>
              <a:sym typeface="Helvetica Neue"/>
            </a:endParaRPr>
          </a:p>
          <a:p>
            <a:endParaRPr lang="en-US" dirty="0"/>
          </a:p>
          <a:p>
            <a:endParaRPr lang="en-US" dirty="0"/>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46</a:t>
            </a:fld>
            <a:endParaRPr lang="en-US">
              <a:solidFill>
                <a:srgbClr val="FFFFFF">
                  <a:tint val="75000"/>
                </a:srgbClr>
              </a:solidFill>
            </a:endParaRPr>
          </a:p>
        </p:txBody>
      </p:sp>
    </p:spTree>
    <p:extLst>
      <p:ext uri="{BB962C8B-B14F-4D97-AF65-F5344CB8AC3E}">
        <p14:creationId xmlns:p14="http://schemas.microsoft.com/office/powerpoint/2010/main" val="35166210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2081581583"/>
              </p:ext>
            </p:extLst>
          </p:nvPr>
        </p:nvGraphicFramePr>
        <p:xfrm>
          <a:off x="3305908" y="3505200"/>
          <a:ext cx="5482492" cy="330004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431794" y="961854"/>
            <a:ext cx="1028198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b="0" dirty="0">
                <a:solidFill>
                  <a:srgbClr val="00A2FF">
                    <a:lumMod val="50000"/>
                  </a:srgbClr>
                </a:solidFill>
                <a:latin typeface="Helvetica Neue Medium"/>
                <a:sym typeface="Helvetica Neue Medium"/>
              </a:rPr>
              <a:t>Virginia has 9x more voters than Delaware…</a:t>
            </a:r>
            <a:endParaRPr kumimoji="0" lang="en-US" sz="4000" b="0" i="0" u="none" strike="noStrike" kern="0" cap="none" spc="0" normalizeH="0" baseline="0" noProof="0" dirty="0">
              <a:ln>
                <a:noFill/>
              </a:ln>
              <a:solidFill>
                <a:sysClr val="windowText" lastClr="000000"/>
              </a:solidFill>
              <a:effectLst/>
              <a:uLnTx/>
              <a:uFillTx/>
            </a:endParaRPr>
          </a:p>
        </p:txBody>
      </p:sp>
      <p:sp>
        <p:nvSpPr>
          <p:cNvPr id="2" name="AutoShape 2" descr="Image result for silhouette virgin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ilhouette virgin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9" name="Picture 5" descr="C:\Users\Karen\Desktop\Karen's folder\Electoral College\va.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65175" y="2190955"/>
            <a:ext cx="6833063" cy="3128391"/>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C:\Users\Karen\Desktop\Karen's folder\Electoral College\de.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697222" y="6197112"/>
            <a:ext cx="895260"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27278" y="2919046"/>
            <a:ext cx="5345722" cy="461665"/>
          </a:xfrm>
          <a:prstGeom prst="rect">
            <a:avLst/>
          </a:prstGeom>
          <a:noFill/>
        </p:spPr>
        <p:txBody>
          <a:bodyPr wrap="square" rtlCol="0">
            <a:spAutoFit/>
          </a:bodyPr>
          <a:lstStyle/>
          <a:p>
            <a:r>
              <a:rPr lang="en-US" dirty="0"/>
              <a:t>Virginia has 6,027,262 voters </a:t>
            </a:r>
          </a:p>
        </p:txBody>
      </p:sp>
      <p:sp>
        <p:nvSpPr>
          <p:cNvPr id="9" name="TextBox 8"/>
          <p:cNvSpPr txBox="1"/>
          <p:nvPr/>
        </p:nvSpPr>
        <p:spPr>
          <a:xfrm>
            <a:off x="6227899" y="6893170"/>
            <a:ext cx="5121001" cy="461665"/>
          </a:xfrm>
          <a:prstGeom prst="rect">
            <a:avLst/>
          </a:prstGeom>
          <a:noFill/>
        </p:spPr>
        <p:txBody>
          <a:bodyPr wrap="square" rtlCol="0">
            <a:spAutoFit/>
          </a:bodyPr>
          <a:lstStyle/>
          <a:p>
            <a:r>
              <a:rPr lang="en-US" dirty="0"/>
              <a:t>Delaware has 689,125 voters</a:t>
            </a:r>
          </a:p>
        </p:txBody>
      </p:sp>
      <p:sp>
        <p:nvSpPr>
          <p:cNvPr id="12" name="Slide Number Placeholder 11"/>
          <p:cNvSpPr>
            <a:spLocks noGrp="1"/>
          </p:cNvSpPr>
          <p:nvPr>
            <p:ph type="sldNum" sz="quarter" idx="12"/>
          </p:nvPr>
        </p:nvSpPr>
        <p:spPr/>
        <p:txBody>
          <a:bodyPr/>
          <a:lstStyle/>
          <a:p>
            <a:fld id="{11226B5B-2E80-3F4B-AB33-B0C163CCE2B1}" type="slidenum">
              <a:rPr lang="en-US" smtClean="0">
                <a:solidFill>
                  <a:srgbClr val="323232">
                    <a:tint val="75000"/>
                  </a:srgbClr>
                </a:solidFill>
              </a:rPr>
              <a:pPr/>
              <a:t>47</a:t>
            </a:fld>
            <a:endParaRPr lang="en-US">
              <a:solidFill>
                <a:srgbClr val="323232">
                  <a:tint val="75000"/>
                </a:srgbClr>
              </a:solidFill>
            </a:endParaRPr>
          </a:p>
        </p:txBody>
      </p:sp>
    </p:spTree>
    <p:extLst>
      <p:ext uri="{BB962C8B-B14F-4D97-AF65-F5344CB8AC3E}">
        <p14:creationId xmlns:p14="http://schemas.microsoft.com/office/powerpoint/2010/main" val="1794374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Chart 12"/>
          <p:cNvGraphicFramePr>
            <a:graphicFrameLocks/>
          </p:cNvGraphicFramePr>
          <p:nvPr>
            <p:extLst>
              <p:ext uri="{D42A27DB-BD31-4B8C-83A1-F6EECF244321}">
                <p14:modId xmlns:p14="http://schemas.microsoft.com/office/powerpoint/2010/main" val="536735717"/>
              </p:ext>
            </p:extLst>
          </p:nvPr>
        </p:nvGraphicFramePr>
        <p:xfrm>
          <a:off x="3305908" y="3505200"/>
          <a:ext cx="5482492" cy="330004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2344713" y="961854"/>
            <a:ext cx="8456162"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b="0" dirty="0">
                <a:solidFill>
                  <a:srgbClr val="00A2FF">
                    <a:lumMod val="50000"/>
                  </a:srgbClr>
                </a:solidFill>
                <a:latin typeface="Helvetica Neue Medium"/>
                <a:sym typeface="Helvetica Neue Medium"/>
              </a:rPr>
              <a:t>…but only gets 4x as many electors.</a:t>
            </a:r>
            <a:endParaRPr kumimoji="0" lang="en-US" sz="4000" b="0" i="0" u="none" strike="noStrike" kern="0" cap="none" spc="0" normalizeH="0" baseline="0" noProof="0" dirty="0">
              <a:ln>
                <a:noFill/>
              </a:ln>
              <a:solidFill>
                <a:sysClr val="windowText" lastClr="000000"/>
              </a:solidFill>
              <a:effectLst/>
              <a:uLnTx/>
              <a:uFillTx/>
            </a:endParaRPr>
          </a:p>
        </p:txBody>
      </p:sp>
      <p:sp>
        <p:nvSpPr>
          <p:cNvPr id="2" name="AutoShape 2" descr="Image result for silhouette virgin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ilhouette virgin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9" name="Picture 5" descr="C:\Users\Karen\Desktop\Karen's folder\Electoral College\va.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497014" y="2529860"/>
            <a:ext cx="4360985" cy="1996596"/>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C:\Users\Karen\Desktop\Karen's folder\Electoral College\de.png"/>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697222" y="6197112"/>
            <a:ext cx="895260" cy="2095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227278" y="2919046"/>
            <a:ext cx="5345722" cy="461665"/>
          </a:xfrm>
          <a:prstGeom prst="rect">
            <a:avLst/>
          </a:prstGeom>
          <a:noFill/>
        </p:spPr>
        <p:txBody>
          <a:bodyPr wrap="square" rtlCol="0">
            <a:spAutoFit/>
          </a:bodyPr>
          <a:lstStyle/>
          <a:p>
            <a:r>
              <a:rPr lang="en-US" dirty="0"/>
              <a:t>Virginia gets 13 electors</a:t>
            </a:r>
          </a:p>
        </p:txBody>
      </p:sp>
      <p:sp>
        <p:nvSpPr>
          <p:cNvPr id="9" name="TextBox 8"/>
          <p:cNvSpPr txBox="1"/>
          <p:nvPr/>
        </p:nvSpPr>
        <p:spPr>
          <a:xfrm>
            <a:off x="6227899" y="6893170"/>
            <a:ext cx="5121001" cy="461665"/>
          </a:xfrm>
          <a:prstGeom prst="rect">
            <a:avLst/>
          </a:prstGeom>
          <a:noFill/>
        </p:spPr>
        <p:txBody>
          <a:bodyPr wrap="square" rtlCol="0">
            <a:spAutoFit/>
          </a:bodyPr>
          <a:lstStyle/>
          <a:p>
            <a:r>
              <a:rPr lang="en-US" dirty="0"/>
              <a:t>Delaware gets 3 electors</a:t>
            </a:r>
          </a:p>
        </p:txBody>
      </p:sp>
      <p:sp>
        <p:nvSpPr>
          <p:cNvPr id="6" name="TextBox 5"/>
          <p:cNvSpPr txBox="1"/>
          <p:nvPr/>
        </p:nvSpPr>
        <p:spPr>
          <a:xfrm>
            <a:off x="7508631" y="8109439"/>
            <a:ext cx="4673599" cy="1015663"/>
          </a:xfrm>
          <a:prstGeom prst="rect">
            <a:avLst/>
          </a:prstGeom>
          <a:noFill/>
        </p:spPr>
        <p:txBody>
          <a:bodyPr wrap="square" rtlCol="0">
            <a:spAutoFit/>
          </a:bodyPr>
          <a:lstStyle/>
          <a:p>
            <a:r>
              <a:rPr lang="en-US" sz="6000" b="0" dirty="0">
                <a:solidFill>
                  <a:srgbClr val="00A2FF">
                    <a:lumMod val="50000"/>
                  </a:srgbClr>
                </a:solidFill>
                <a:latin typeface="Helvetica Neue Medium"/>
                <a:sym typeface="Helvetica Neue Medium"/>
              </a:rPr>
              <a:t>Is this fair?</a:t>
            </a:r>
            <a:endParaRPr lang="en-US" sz="6000" dirty="0"/>
          </a:p>
        </p:txBody>
      </p:sp>
      <p:sp>
        <p:nvSpPr>
          <p:cNvPr id="14" name="Slide Number Placeholder 13"/>
          <p:cNvSpPr>
            <a:spLocks noGrp="1"/>
          </p:cNvSpPr>
          <p:nvPr>
            <p:ph type="sldNum" sz="quarter" idx="12"/>
          </p:nvPr>
        </p:nvSpPr>
        <p:spPr/>
        <p:txBody>
          <a:bodyPr/>
          <a:lstStyle/>
          <a:p>
            <a:fld id="{11226B5B-2E80-3F4B-AB33-B0C163CCE2B1}" type="slidenum">
              <a:rPr lang="en-US" smtClean="0">
                <a:solidFill>
                  <a:srgbClr val="323232">
                    <a:tint val="75000"/>
                  </a:srgbClr>
                </a:solidFill>
              </a:rPr>
              <a:pPr/>
              <a:t>48</a:t>
            </a:fld>
            <a:endParaRPr lang="en-US">
              <a:solidFill>
                <a:srgbClr val="323232">
                  <a:tint val="75000"/>
                </a:srgbClr>
              </a:solidFill>
            </a:endParaRPr>
          </a:p>
        </p:txBody>
      </p:sp>
    </p:spTree>
    <p:extLst>
      <p:ext uri="{BB962C8B-B14F-4D97-AF65-F5344CB8AC3E}">
        <p14:creationId xmlns:p14="http://schemas.microsoft.com/office/powerpoint/2010/main" val="3675081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solidFill>
                  <a:schemeClr val="tx1"/>
                </a:solidFill>
              </a:rPr>
              <a:t>Myth #3</a:t>
            </a:r>
          </a:p>
        </p:txBody>
      </p:sp>
      <p:sp>
        <p:nvSpPr>
          <p:cNvPr id="3" name="Text Placeholder 2"/>
          <p:cNvSpPr>
            <a:spLocks noGrp="1"/>
          </p:cNvSpPr>
          <p:nvPr>
            <p:ph type="body" sz="quarter" idx="13"/>
          </p:nvPr>
        </p:nvSpPr>
        <p:spPr>
          <a:xfrm>
            <a:off x="2470912" y="3490093"/>
            <a:ext cx="8062976" cy="3789938"/>
          </a:xfrm>
        </p:spPr>
        <p:txBody>
          <a:bodyPr/>
          <a:lstStyle/>
          <a:p>
            <a:pPr defTabSz="584200" hangingPunct="0">
              <a:lnSpc>
                <a:spcPct val="100000"/>
              </a:lnSpc>
              <a:spcBef>
                <a:spcPts val="0"/>
              </a:spcBef>
            </a:pPr>
            <a:r>
              <a:rPr lang="en-US" sz="4000" i="0" dirty="0">
                <a:solidFill>
                  <a:schemeClr val="bg1">
                    <a:lumMod val="10000"/>
                    <a:lumOff val="90000"/>
                  </a:schemeClr>
                </a:solidFill>
                <a:latin typeface="Helvetica Neue"/>
                <a:ea typeface="Helvetica Neue"/>
                <a:cs typeface="Helvetica Neue"/>
                <a:sym typeface="Helvetica Neue"/>
              </a:rPr>
              <a:t>The Electoral College protects the rights of the minority from the tyranny of the majority.</a:t>
            </a:r>
          </a:p>
          <a:p>
            <a:endParaRPr lang="en-US" dirty="0"/>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49</a:t>
            </a:fld>
            <a:endParaRPr lang="en-US">
              <a:solidFill>
                <a:srgbClr val="FFFFFF">
                  <a:tint val="75000"/>
                </a:srgbClr>
              </a:solidFill>
            </a:endParaRPr>
          </a:p>
        </p:txBody>
      </p:sp>
    </p:spTree>
    <p:extLst>
      <p:ext uri="{BB962C8B-B14F-4D97-AF65-F5344CB8AC3E}">
        <p14:creationId xmlns:p14="http://schemas.microsoft.com/office/powerpoint/2010/main" val="102117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2961" y="953313"/>
            <a:ext cx="10564239" cy="1508105"/>
          </a:xfrm>
          <a:prstGeom prst="rect">
            <a:avLst/>
          </a:prstGeom>
        </p:spPr>
        <p:txBody>
          <a:bodyPr wrap="square">
            <a:spAutoFit/>
          </a:bodyPr>
          <a:lstStyle/>
          <a:p>
            <a:r>
              <a:rPr lang="en-US" sz="4600" b="0" dirty="0">
                <a:solidFill>
                  <a:schemeClr val="accent1">
                    <a:lumMod val="50000"/>
                  </a:schemeClr>
                </a:solidFill>
              </a:rPr>
              <a:t>Why did the framers of the Constitution create the Electoral College?</a:t>
            </a:r>
            <a:endParaRPr lang="en-US" sz="4600" b="0" dirty="0"/>
          </a:p>
        </p:txBody>
      </p:sp>
      <p:sp>
        <p:nvSpPr>
          <p:cNvPr id="3" name="Slide Number Placeholder 2"/>
          <p:cNvSpPr>
            <a:spLocks noGrp="1"/>
          </p:cNvSpPr>
          <p:nvPr>
            <p:ph type="sldNum" sz="quarter" idx="2"/>
          </p:nvPr>
        </p:nvSpPr>
        <p:spPr/>
        <p:txBody>
          <a:bodyPr/>
          <a:lstStyle/>
          <a:p>
            <a:fld id="{86CB4B4D-7CA3-9044-876B-883B54F8677D}" type="slidenum">
              <a:rPr lang="en-US" smtClean="0"/>
              <a:pPr/>
              <a:t>5</a:t>
            </a:fld>
            <a:endParaRPr lang="en-US"/>
          </a:p>
        </p:txBody>
      </p:sp>
    </p:spTree>
    <p:extLst>
      <p:ext uri="{BB962C8B-B14F-4D97-AF65-F5344CB8AC3E}">
        <p14:creationId xmlns:p14="http://schemas.microsoft.com/office/powerpoint/2010/main" val="291098402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aren\Desktop\Karen's folder\Electoral College\Justice-Supreme Court.jpe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15046" y="311285"/>
            <a:ext cx="12153089" cy="911481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2"/>
          </p:nvPr>
        </p:nvSpPr>
        <p:spPr/>
        <p:txBody>
          <a:bodyPr/>
          <a:lstStyle/>
          <a:p>
            <a:fld id="{86CB4B4D-7CA3-9044-876B-883B54F8677D}" type="slidenum">
              <a:rPr lang="en-US" smtClean="0"/>
              <a:pPr/>
              <a:t>50</a:t>
            </a:fld>
            <a:endParaRPr lang="en-US"/>
          </a:p>
        </p:txBody>
      </p:sp>
    </p:spTree>
    <p:extLst>
      <p:ext uri="{BB962C8B-B14F-4D97-AF65-F5344CB8AC3E}">
        <p14:creationId xmlns:p14="http://schemas.microsoft.com/office/powerpoint/2010/main" val="1930635549"/>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2" descr="C:\Users\Karen\Desktop\Karen's folder\Electoral College\Senate chamber from natl archives searched senate chamber.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82111" y="144592"/>
            <a:ext cx="7431932" cy="94534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9392959" y="8428114"/>
            <a:ext cx="1990980" cy="3488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bg1"/>
                </a:solidFill>
                <a:effectLst/>
                <a:uFillTx/>
                <a:latin typeface="Helvetica Neue"/>
                <a:ea typeface="Helvetica Neue"/>
                <a:cs typeface="Helvetica Neue"/>
                <a:sym typeface="Helvetica Neue"/>
              </a:rPr>
              <a:t>Carol Highsmith</a:t>
            </a:r>
          </a:p>
        </p:txBody>
      </p:sp>
      <p:sp>
        <p:nvSpPr>
          <p:cNvPr id="4" name="Slide Number Placeholder 3"/>
          <p:cNvSpPr>
            <a:spLocks noGrp="1"/>
          </p:cNvSpPr>
          <p:nvPr>
            <p:ph type="sldNum" sz="quarter" idx="2"/>
          </p:nvPr>
        </p:nvSpPr>
        <p:spPr/>
        <p:txBody>
          <a:bodyPr/>
          <a:lstStyle/>
          <a:p>
            <a:fld id="{86CB4B4D-7CA3-9044-876B-883B54F8677D}" type="slidenum">
              <a:rPr lang="en-US" smtClean="0"/>
              <a:pPr/>
              <a:t>51</a:t>
            </a:fld>
            <a:endParaRPr lang="en-US"/>
          </a:p>
        </p:txBody>
      </p:sp>
    </p:spTree>
    <p:extLst>
      <p:ext uri="{BB962C8B-B14F-4D97-AF65-F5344CB8AC3E}">
        <p14:creationId xmlns:p14="http://schemas.microsoft.com/office/powerpoint/2010/main" val="2878530347"/>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solidFill>
                  <a:schemeClr val="tx1"/>
                </a:solidFill>
              </a:rPr>
              <a:t>Fact:</a:t>
            </a:r>
          </a:p>
        </p:txBody>
      </p:sp>
      <p:sp>
        <p:nvSpPr>
          <p:cNvPr id="3" name="Text Placeholder 2"/>
          <p:cNvSpPr>
            <a:spLocks noGrp="1"/>
          </p:cNvSpPr>
          <p:nvPr>
            <p:ph type="body" sz="quarter" idx="13"/>
          </p:nvPr>
        </p:nvSpPr>
        <p:spPr>
          <a:xfrm>
            <a:off x="2401121" y="3490093"/>
            <a:ext cx="8062976" cy="3789938"/>
          </a:xfrm>
        </p:spPr>
        <p:txBody>
          <a:bodyPr/>
          <a:lstStyle/>
          <a:p>
            <a:pPr>
              <a:lnSpc>
                <a:spcPct val="100000"/>
              </a:lnSpc>
            </a:pPr>
            <a:r>
              <a:rPr lang="en-US" sz="4000" i="0" dirty="0">
                <a:latin typeface="Helvetica Neue"/>
                <a:ea typeface="Helvetica Neue"/>
                <a:cs typeface="Helvetica Neue"/>
                <a:sym typeface="Helvetica Neue"/>
              </a:rPr>
              <a:t>The rights of minority groups are protected by the Courts and the Senate.</a:t>
            </a:r>
          </a:p>
          <a:p>
            <a:endParaRPr lang="en-US" sz="4000" i="0" dirty="0">
              <a:latin typeface="Helvetica Neue"/>
              <a:ea typeface="Helvetica Neue"/>
              <a:cs typeface="Helvetica Neue"/>
              <a:sym typeface="Helvetica Neue"/>
            </a:endParaRPr>
          </a:p>
          <a:p>
            <a:endParaRPr lang="en-US" dirty="0"/>
          </a:p>
          <a:p>
            <a:endParaRPr lang="en-US" dirty="0"/>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52</a:t>
            </a:fld>
            <a:endParaRPr lang="en-US">
              <a:solidFill>
                <a:srgbClr val="FFFFFF">
                  <a:tint val="75000"/>
                </a:srgbClr>
              </a:solidFill>
            </a:endParaRPr>
          </a:p>
        </p:txBody>
      </p:sp>
    </p:spTree>
    <p:extLst>
      <p:ext uri="{BB962C8B-B14F-4D97-AF65-F5344CB8AC3E}">
        <p14:creationId xmlns:p14="http://schemas.microsoft.com/office/powerpoint/2010/main" val="1070304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solidFill>
                  <a:schemeClr val="tx1"/>
                </a:solidFill>
              </a:rPr>
              <a:t>Myth #4</a:t>
            </a:r>
          </a:p>
        </p:txBody>
      </p:sp>
      <p:sp>
        <p:nvSpPr>
          <p:cNvPr id="3" name="Text Placeholder 2"/>
          <p:cNvSpPr>
            <a:spLocks noGrp="1"/>
          </p:cNvSpPr>
          <p:nvPr>
            <p:ph type="body" sz="quarter" idx="13"/>
          </p:nvPr>
        </p:nvSpPr>
        <p:spPr>
          <a:xfrm>
            <a:off x="2470912" y="3490093"/>
            <a:ext cx="8062976" cy="3789938"/>
          </a:xfrm>
        </p:spPr>
        <p:txBody>
          <a:bodyPr/>
          <a:lstStyle/>
          <a:p>
            <a:pPr defTabSz="584200" hangingPunct="0">
              <a:lnSpc>
                <a:spcPct val="100000"/>
              </a:lnSpc>
              <a:spcBef>
                <a:spcPts val="0"/>
              </a:spcBef>
            </a:pPr>
            <a:r>
              <a:rPr lang="en-US" sz="4000" i="0" dirty="0">
                <a:solidFill>
                  <a:schemeClr val="bg1">
                    <a:lumMod val="10000"/>
                    <a:lumOff val="90000"/>
                  </a:schemeClr>
                </a:solidFill>
                <a:latin typeface="Helvetica Neue"/>
                <a:ea typeface="Helvetica Neue"/>
                <a:cs typeface="Helvetica Neue"/>
                <a:sym typeface="Helvetica Neue"/>
              </a:rPr>
              <a:t>Abolishing the Electoral College will mostly benefit Democratic candidates.</a:t>
            </a:r>
          </a:p>
          <a:p>
            <a:endParaRPr lang="en-US" dirty="0"/>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53</a:t>
            </a:fld>
            <a:endParaRPr lang="en-US">
              <a:solidFill>
                <a:srgbClr val="FFFFFF">
                  <a:tint val="75000"/>
                </a:srgbClr>
              </a:solidFill>
            </a:endParaRPr>
          </a:p>
        </p:txBody>
      </p:sp>
    </p:spTree>
    <p:extLst>
      <p:ext uri="{BB962C8B-B14F-4D97-AF65-F5344CB8AC3E}">
        <p14:creationId xmlns:p14="http://schemas.microsoft.com/office/powerpoint/2010/main" val="13146656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C:\Users\Karen\Desktop\Karen's Folder\Electoral College\Photos and images\2004 EC actual.JPG"/>
          <p:cNvPicPr>
            <a:picLocks noChangeAspect="1" noChangeArrowheads="1"/>
          </p:cNvPicPr>
          <p:nvPr/>
        </p:nvPicPr>
        <p:blipFill>
          <a:blip r:embed="rId3" cstate="print"/>
          <a:srcRect/>
          <a:stretch>
            <a:fillRect/>
          </a:stretch>
        </p:blipFill>
        <p:spPr bwMode="auto">
          <a:xfrm>
            <a:off x="1406769" y="312738"/>
            <a:ext cx="10058399" cy="6916733"/>
          </a:xfrm>
          <a:prstGeom prst="rect">
            <a:avLst/>
          </a:prstGeom>
          <a:noFill/>
        </p:spPr>
      </p:pic>
      <p:graphicFrame>
        <p:nvGraphicFramePr>
          <p:cNvPr id="6" name="Chart 5"/>
          <p:cNvGraphicFramePr>
            <a:graphicFrameLocks/>
          </p:cNvGraphicFramePr>
          <p:nvPr/>
        </p:nvGraphicFramePr>
        <p:xfrm>
          <a:off x="9179168" y="6799384"/>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442184" y="8031649"/>
            <a:ext cx="5464677" cy="954107"/>
          </a:xfrm>
          <a:prstGeom prst="rect">
            <a:avLst/>
          </a:prstGeom>
          <a:noFill/>
        </p:spPr>
        <p:txBody>
          <a:bodyPr wrap="square" rtlCol="0">
            <a:spAutoFit/>
          </a:bodyPr>
          <a:lstStyle/>
          <a:p>
            <a:r>
              <a:rPr lang="en-US" sz="2800" dirty="0"/>
              <a:t>Bush received 3.01 million more votes than Kerry</a:t>
            </a:r>
          </a:p>
        </p:txBody>
      </p:sp>
      <p:grpSp>
        <p:nvGrpSpPr>
          <p:cNvPr id="11" name="Group 10"/>
          <p:cNvGrpSpPr/>
          <p:nvPr/>
        </p:nvGrpSpPr>
        <p:grpSpPr>
          <a:xfrm>
            <a:off x="460375" y="7633189"/>
            <a:ext cx="3724763" cy="1909395"/>
            <a:chOff x="460375" y="7633189"/>
            <a:chExt cx="3724763" cy="1909395"/>
          </a:xfrm>
        </p:grpSpPr>
        <p:sp>
          <p:nvSpPr>
            <p:cNvPr id="9" name="Wave 8"/>
            <p:cNvSpPr/>
            <p:nvPr/>
          </p:nvSpPr>
          <p:spPr>
            <a:xfrm>
              <a:off x="460375" y="7633189"/>
              <a:ext cx="3724763" cy="1909395"/>
            </a:xfrm>
            <a:prstGeom prst="wav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23791" y="7908538"/>
              <a:ext cx="2956902" cy="1077218"/>
            </a:xfrm>
            <a:prstGeom prst="rect">
              <a:avLst/>
            </a:prstGeom>
            <a:noFill/>
          </p:spPr>
          <p:txBody>
            <a:bodyPr wrap="square" rtlCol="0">
              <a:spAutoFit/>
            </a:bodyPr>
            <a:lstStyle/>
            <a:p>
              <a:pPr algn="l"/>
              <a:r>
                <a:rPr lang="en-US" sz="3200" dirty="0">
                  <a:solidFill>
                    <a:schemeClr val="bg1"/>
                  </a:solidFill>
                </a:rPr>
                <a:t>Winner: George Bush</a:t>
              </a:r>
            </a:p>
          </p:txBody>
        </p:sp>
      </p:grpSp>
      <p:pic>
        <p:nvPicPr>
          <p:cNvPr id="1027" name="Picture 3" descr="C:\Users\Karen\Desktop\Karen's Folder\Electoral College\Photos and images\Logo 270towin.png"/>
          <p:cNvPicPr>
            <a:picLocks noChangeAspect="1" noChangeArrowheads="1"/>
          </p:cNvPicPr>
          <p:nvPr/>
        </p:nvPicPr>
        <p:blipFill>
          <a:blip r:embed="rId5" cstate="print"/>
          <a:srcRect/>
          <a:stretch>
            <a:fillRect/>
          </a:stretch>
        </p:blipFill>
        <p:spPr bwMode="auto">
          <a:xfrm>
            <a:off x="460375" y="312738"/>
            <a:ext cx="1352550" cy="1304925"/>
          </a:xfrm>
          <a:prstGeom prst="rect">
            <a:avLst/>
          </a:prstGeom>
          <a:noFill/>
        </p:spPr>
      </p:pic>
      <p:sp>
        <p:nvSpPr>
          <p:cNvPr id="12" name="Slide Number Placeholder 11"/>
          <p:cNvSpPr>
            <a:spLocks noGrp="1"/>
          </p:cNvSpPr>
          <p:nvPr>
            <p:ph type="sldNum" sz="quarter" idx="12"/>
          </p:nvPr>
        </p:nvSpPr>
        <p:spPr/>
        <p:txBody>
          <a:bodyPr/>
          <a:lstStyle/>
          <a:p>
            <a:fld id="{11226B5B-2E80-3F4B-AB33-B0C163CCE2B1}" type="slidenum">
              <a:rPr lang="en-US" smtClean="0">
                <a:solidFill>
                  <a:srgbClr val="323232">
                    <a:tint val="75000"/>
                  </a:srgbClr>
                </a:solidFill>
              </a:rPr>
              <a:pPr/>
              <a:t>54</a:t>
            </a:fld>
            <a:endParaRPr lang="en-US">
              <a:solidFill>
                <a:srgbClr val="323232">
                  <a:tint val="75000"/>
                </a:srgbClr>
              </a:solidFill>
            </a:endParaRPr>
          </a:p>
        </p:txBody>
      </p:sp>
    </p:spTree>
    <p:extLst>
      <p:ext uri="{BB962C8B-B14F-4D97-AF65-F5344CB8AC3E}">
        <p14:creationId xmlns:p14="http://schemas.microsoft.com/office/powerpoint/2010/main" val="24281682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Karen\Desktop\Karen's Folder\Electoral College\Photos and images\2004 EC Ohio blue.JPG"/>
          <p:cNvPicPr>
            <a:picLocks noChangeAspect="1" noChangeArrowheads="1"/>
          </p:cNvPicPr>
          <p:nvPr/>
        </p:nvPicPr>
        <p:blipFill>
          <a:blip r:embed="rId3" cstate="print"/>
          <a:srcRect/>
          <a:stretch>
            <a:fillRect/>
          </a:stretch>
        </p:blipFill>
        <p:spPr bwMode="auto">
          <a:xfrm>
            <a:off x="1213337" y="334108"/>
            <a:ext cx="9864969" cy="6896748"/>
          </a:xfrm>
          <a:prstGeom prst="rect">
            <a:avLst/>
          </a:prstGeom>
          <a:noFill/>
        </p:spPr>
      </p:pic>
      <p:sp>
        <p:nvSpPr>
          <p:cNvPr id="6" name="Wave 5"/>
          <p:cNvSpPr/>
          <p:nvPr/>
        </p:nvSpPr>
        <p:spPr>
          <a:xfrm>
            <a:off x="460375" y="7633189"/>
            <a:ext cx="3724763" cy="1909395"/>
          </a:xfrm>
          <a:prstGeom prst="wav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p:cNvSpPr txBox="1"/>
          <p:nvPr/>
        </p:nvSpPr>
        <p:spPr>
          <a:xfrm>
            <a:off x="688975" y="7864021"/>
            <a:ext cx="2971801" cy="1077218"/>
          </a:xfrm>
          <a:prstGeom prst="rect">
            <a:avLst/>
          </a:prstGeom>
          <a:noFill/>
        </p:spPr>
        <p:txBody>
          <a:bodyPr wrap="square" rtlCol="0">
            <a:spAutoFit/>
          </a:bodyPr>
          <a:lstStyle/>
          <a:p>
            <a:pPr algn="l"/>
            <a:r>
              <a:rPr lang="en-US" sz="3200" dirty="0">
                <a:solidFill>
                  <a:schemeClr val="bg1"/>
                </a:solidFill>
              </a:rPr>
              <a:t>Winner: </a:t>
            </a:r>
          </a:p>
          <a:p>
            <a:pPr algn="l"/>
            <a:r>
              <a:rPr lang="en-US" sz="3200" dirty="0">
                <a:solidFill>
                  <a:schemeClr val="bg1"/>
                </a:solidFill>
              </a:rPr>
              <a:t>John Kerry</a:t>
            </a:r>
          </a:p>
        </p:txBody>
      </p:sp>
      <p:sp>
        <p:nvSpPr>
          <p:cNvPr id="10" name="TextBox 9"/>
          <p:cNvSpPr txBox="1"/>
          <p:nvPr/>
        </p:nvSpPr>
        <p:spPr>
          <a:xfrm>
            <a:off x="4442184" y="8031649"/>
            <a:ext cx="5464677" cy="954107"/>
          </a:xfrm>
          <a:prstGeom prst="rect">
            <a:avLst/>
          </a:prstGeom>
          <a:noFill/>
        </p:spPr>
        <p:txBody>
          <a:bodyPr wrap="square" rtlCol="0">
            <a:spAutoFit/>
          </a:bodyPr>
          <a:lstStyle/>
          <a:p>
            <a:r>
              <a:rPr lang="en-US" sz="2800" dirty="0"/>
              <a:t>Bush received 2.95 million more votes than Kerry</a:t>
            </a:r>
          </a:p>
        </p:txBody>
      </p:sp>
      <p:graphicFrame>
        <p:nvGraphicFramePr>
          <p:cNvPr id="11" name="Chart 10"/>
          <p:cNvGraphicFramePr>
            <a:graphicFrameLocks/>
          </p:cNvGraphicFramePr>
          <p:nvPr/>
        </p:nvGraphicFramePr>
        <p:xfrm>
          <a:off x="9179168" y="6799384"/>
          <a:ext cx="4572000" cy="2743200"/>
        </p:xfrm>
        <a:graphic>
          <a:graphicData uri="http://schemas.openxmlformats.org/drawingml/2006/chart">
            <c:chart xmlns:c="http://schemas.openxmlformats.org/drawingml/2006/chart" xmlns:r="http://schemas.openxmlformats.org/officeDocument/2006/relationships" r:id="rId4"/>
          </a:graphicData>
        </a:graphic>
      </p:graphicFrame>
      <p:pic>
        <p:nvPicPr>
          <p:cNvPr id="2051" name="Picture 3" descr="C:\Users\Karen\Desktop\Karen's Folder\Electoral College\Photos and images\Logo 270towin.png"/>
          <p:cNvPicPr>
            <a:picLocks noChangeAspect="1" noChangeArrowheads="1"/>
          </p:cNvPicPr>
          <p:nvPr/>
        </p:nvPicPr>
        <p:blipFill>
          <a:blip r:embed="rId5" cstate="print"/>
          <a:srcRect/>
          <a:stretch>
            <a:fillRect/>
          </a:stretch>
        </p:blipFill>
        <p:spPr bwMode="auto">
          <a:xfrm>
            <a:off x="460375" y="334108"/>
            <a:ext cx="1352550" cy="1304925"/>
          </a:xfrm>
          <a:prstGeom prst="rect">
            <a:avLst/>
          </a:prstGeom>
          <a:noFill/>
        </p:spPr>
      </p:pic>
      <p:sp>
        <p:nvSpPr>
          <p:cNvPr id="8" name="Slide Number Placeholder 7"/>
          <p:cNvSpPr>
            <a:spLocks noGrp="1"/>
          </p:cNvSpPr>
          <p:nvPr>
            <p:ph type="sldNum" sz="quarter" idx="12"/>
          </p:nvPr>
        </p:nvSpPr>
        <p:spPr/>
        <p:txBody>
          <a:bodyPr/>
          <a:lstStyle/>
          <a:p>
            <a:fld id="{11226B5B-2E80-3F4B-AB33-B0C163CCE2B1}" type="slidenum">
              <a:rPr lang="en-US" smtClean="0">
                <a:solidFill>
                  <a:srgbClr val="323232">
                    <a:tint val="75000"/>
                  </a:srgbClr>
                </a:solidFill>
              </a:rPr>
              <a:pPr/>
              <a:t>55</a:t>
            </a:fld>
            <a:endParaRPr lang="en-US">
              <a:solidFill>
                <a:srgbClr val="323232">
                  <a:tint val="75000"/>
                </a:srgbClr>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Karen\Desktop\Karen's Folder\Electoral College\Photos and images\us.png"/>
          <p:cNvPicPr>
            <a:picLocks noChangeAspect="1" noChangeArrowheads="1"/>
          </p:cNvPicPr>
          <p:nvPr/>
        </p:nvPicPr>
        <p:blipFill>
          <a:blip r:embed="rId3" cstate="print"/>
          <a:srcRect/>
          <a:stretch>
            <a:fillRect/>
          </a:stretch>
        </p:blipFill>
        <p:spPr bwMode="auto">
          <a:xfrm>
            <a:off x="1400203" y="1055076"/>
            <a:ext cx="10869559" cy="8141677"/>
          </a:xfrm>
          <a:prstGeom prst="rect">
            <a:avLst/>
          </a:prstGeom>
          <a:noFill/>
        </p:spPr>
      </p:pic>
      <p:pic>
        <p:nvPicPr>
          <p:cNvPr id="3075" name="Picture 3" descr="C:\Users\Karen\Desktop\Karen's Folder\Electoral College\Photos and images\Stick figure red.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20556" y="1055076"/>
            <a:ext cx="2168768" cy="2168768"/>
          </a:xfrm>
          <a:prstGeom prst="rect">
            <a:avLst/>
          </a:prstGeom>
          <a:noFill/>
        </p:spPr>
      </p:pic>
      <p:pic>
        <p:nvPicPr>
          <p:cNvPr id="3076" name="Picture 4" descr="C:\Users\Karen\Desktop\Karen's Folder\Electoral College\Photos and images\Stick figure blue.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53993" y="3833444"/>
            <a:ext cx="1049216" cy="2098431"/>
          </a:xfrm>
          <a:prstGeom prst="rect">
            <a:avLst/>
          </a:prstGeom>
          <a:noFill/>
        </p:spPr>
      </p:pic>
      <p:pic>
        <p:nvPicPr>
          <p:cNvPr id="3077" name="Picture 5" descr="C:\Users\Karen\Desktop\Karen's Folder\Electoral College\Photos and images\Your vote counts button.jpg"/>
          <p:cNvPicPr>
            <a:picLocks noChangeAspect="1" noChangeArrowheads="1"/>
          </p:cNvPicPr>
          <p:nvPr/>
        </p:nvPicPr>
        <p:blipFill>
          <a:blip r:embed="rId6" cstate="print"/>
          <a:srcRect/>
          <a:stretch>
            <a:fillRect/>
          </a:stretch>
        </p:blipFill>
        <p:spPr bwMode="auto">
          <a:xfrm>
            <a:off x="488828" y="6194915"/>
            <a:ext cx="3305175" cy="3295650"/>
          </a:xfrm>
          <a:prstGeom prst="rect">
            <a:avLst/>
          </a:prstGeom>
          <a:noFill/>
        </p:spPr>
      </p:pic>
      <p:sp>
        <p:nvSpPr>
          <p:cNvPr id="9" name="TextBox 8"/>
          <p:cNvSpPr txBox="1"/>
          <p:nvPr/>
        </p:nvSpPr>
        <p:spPr>
          <a:xfrm>
            <a:off x="488828" y="492369"/>
            <a:ext cx="8458200" cy="1200329"/>
          </a:xfrm>
          <a:prstGeom prst="rect">
            <a:avLst/>
          </a:prstGeom>
          <a:noFill/>
        </p:spPr>
        <p:txBody>
          <a:bodyPr wrap="square" rtlCol="0">
            <a:spAutoFit/>
          </a:bodyPr>
          <a:lstStyle/>
          <a:p>
            <a:r>
              <a:rPr lang="en-US" sz="3600" dirty="0"/>
              <a:t>Voters of both parties feel </a:t>
            </a:r>
          </a:p>
          <a:p>
            <a:r>
              <a:rPr lang="en-US" sz="3600" dirty="0"/>
              <a:t>their votes do not count.</a:t>
            </a:r>
          </a:p>
        </p:txBody>
      </p:sp>
      <p:sp>
        <p:nvSpPr>
          <p:cNvPr id="11" name="TextBox 10"/>
          <p:cNvSpPr txBox="1"/>
          <p:nvPr/>
        </p:nvSpPr>
        <p:spPr>
          <a:xfrm>
            <a:off x="3657600" y="7227277"/>
            <a:ext cx="949569" cy="1631216"/>
          </a:xfrm>
          <a:prstGeom prst="rect">
            <a:avLst/>
          </a:prstGeom>
          <a:noFill/>
        </p:spPr>
        <p:txBody>
          <a:bodyPr wrap="square" rtlCol="0">
            <a:spAutoFit/>
          </a:bodyPr>
          <a:lstStyle/>
          <a:p>
            <a:r>
              <a:rPr lang="en-US" sz="10000" dirty="0"/>
              <a:t>?</a:t>
            </a:r>
          </a:p>
        </p:txBody>
      </p:sp>
      <p:sp>
        <p:nvSpPr>
          <p:cNvPr id="8" name="Slide Number Placeholder 7"/>
          <p:cNvSpPr>
            <a:spLocks noGrp="1"/>
          </p:cNvSpPr>
          <p:nvPr>
            <p:ph type="sldNum" sz="quarter" idx="12"/>
          </p:nvPr>
        </p:nvSpPr>
        <p:spPr/>
        <p:txBody>
          <a:bodyPr/>
          <a:lstStyle/>
          <a:p>
            <a:fld id="{11226B5B-2E80-3F4B-AB33-B0C163CCE2B1}" type="slidenum">
              <a:rPr lang="en-US" smtClean="0">
                <a:solidFill>
                  <a:srgbClr val="323232">
                    <a:tint val="75000"/>
                  </a:srgbClr>
                </a:solidFill>
              </a:rPr>
              <a:pPr/>
              <a:t>56</a:t>
            </a:fld>
            <a:endParaRPr lang="en-US">
              <a:solidFill>
                <a:srgbClr val="323232">
                  <a:tint val="75000"/>
                </a:srgbClr>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solidFill>
                  <a:schemeClr val="tx1"/>
                </a:solidFill>
              </a:rPr>
              <a:t>Fact:</a:t>
            </a:r>
          </a:p>
        </p:txBody>
      </p:sp>
      <p:sp>
        <p:nvSpPr>
          <p:cNvPr id="3" name="Text Placeholder 2"/>
          <p:cNvSpPr>
            <a:spLocks noGrp="1"/>
          </p:cNvSpPr>
          <p:nvPr>
            <p:ph type="body" sz="quarter" idx="13"/>
          </p:nvPr>
        </p:nvSpPr>
        <p:spPr>
          <a:xfrm>
            <a:off x="2401121" y="3490093"/>
            <a:ext cx="8062976" cy="3789938"/>
          </a:xfrm>
        </p:spPr>
        <p:txBody>
          <a:bodyPr/>
          <a:lstStyle/>
          <a:p>
            <a:pPr>
              <a:lnSpc>
                <a:spcPct val="100000"/>
              </a:lnSpc>
            </a:pPr>
            <a:r>
              <a:rPr lang="en-US" sz="4000" i="0" dirty="0">
                <a:latin typeface="Helvetica Neue"/>
                <a:ea typeface="Helvetica Neue"/>
                <a:cs typeface="Helvetica Neue"/>
                <a:sym typeface="Helvetica Neue"/>
              </a:rPr>
              <a:t>The Electoral College can, and has, hurt Republicans and well as Democrats.</a:t>
            </a:r>
          </a:p>
          <a:p>
            <a:pPr>
              <a:lnSpc>
                <a:spcPct val="100000"/>
              </a:lnSpc>
            </a:pPr>
            <a:endParaRPr lang="en-US" sz="4000" i="0" dirty="0">
              <a:latin typeface="Helvetica Neue"/>
              <a:ea typeface="Helvetica Neue"/>
              <a:cs typeface="Helvetica Neue"/>
              <a:sym typeface="Helvetica Neue"/>
            </a:endParaRPr>
          </a:p>
          <a:p>
            <a:pPr>
              <a:lnSpc>
                <a:spcPct val="100000"/>
              </a:lnSpc>
            </a:pPr>
            <a:r>
              <a:rPr lang="en-US" sz="4000" i="0" dirty="0">
                <a:latin typeface="Helvetica Neue"/>
                <a:ea typeface="Helvetica Neue"/>
                <a:cs typeface="Helvetica Neue"/>
                <a:sym typeface="Helvetica Neue"/>
              </a:rPr>
              <a:t>This is a non-partisan issue.</a:t>
            </a:r>
          </a:p>
          <a:p>
            <a:endParaRPr lang="en-US" sz="4000" i="0" dirty="0">
              <a:latin typeface="Helvetica Neue"/>
              <a:ea typeface="Helvetica Neue"/>
              <a:cs typeface="Helvetica Neue"/>
              <a:sym typeface="Helvetica Neue"/>
            </a:endParaRPr>
          </a:p>
          <a:p>
            <a:endParaRPr lang="en-US" dirty="0"/>
          </a:p>
          <a:p>
            <a:endParaRPr lang="en-US" dirty="0"/>
          </a:p>
        </p:txBody>
      </p:sp>
      <p:sp>
        <p:nvSpPr>
          <p:cNvPr id="4" name="Slide Number Placeholder 3"/>
          <p:cNvSpPr>
            <a:spLocks noGrp="1"/>
          </p:cNvSpPr>
          <p:nvPr>
            <p:ph type="sldNum" sz="quarter" idx="12"/>
          </p:nvPr>
        </p:nvSpPr>
        <p:spPr/>
        <p:txBody>
          <a:bodyPr/>
          <a:lstStyle/>
          <a:p>
            <a:fld id="{11226B5B-2E80-3F4B-AB33-B0C163CCE2B1}" type="slidenum">
              <a:rPr lang="en-US" smtClean="0">
                <a:solidFill>
                  <a:srgbClr val="FFFFFF">
                    <a:tint val="75000"/>
                  </a:srgbClr>
                </a:solidFill>
              </a:rPr>
              <a:pPr/>
              <a:t>57</a:t>
            </a:fld>
            <a:endParaRPr lang="en-US">
              <a:solidFill>
                <a:srgbClr val="FFFFFF">
                  <a:tint val="75000"/>
                </a:srgbClr>
              </a:solidFill>
            </a:endParaRPr>
          </a:p>
        </p:txBody>
      </p:sp>
    </p:spTree>
    <p:extLst>
      <p:ext uri="{BB962C8B-B14F-4D97-AF65-F5344CB8AC3E}">
        <p14:creationId xmlns:p14="http://schemas.microsoft.com/office/powerpoint/2010/main" val="38699225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360" y="5486400"/>
            <a:ext cx="11054080" cy="2202064"/>
          </a:xfrm>
        </p:spPr>
        <p:txBody>
          <a:bodyPr>
            <a:normAutofit fontScale="90000"/>
          </a:bodyPr>
          <a:lstStyle/>
          <a:p>
            <a:r>
              <a:rPr lang="en-US" b="1" dirty="0">
                <a:latin typeface="Helvetica Neue"/>
              </a:rPr>
              <a:t>How do we abolish the Electoral College?</a:t>
            </a:r>
            <a:br>
              <a:rPr lang="en-US" b="1" dirty="0">
                <a:latin typeface="Helvetica Neue"/>
              </a:rPr>
            </a:br>
            <a:br>
              <a:rPr lang="en-US" b="1" dirty="0">
                <a:latin typeface="Helvetica Neue"/>
              </a:rPr>
            </a:br>
            <a:r>
              <a:rPr lang="en-US" b="1" dirty="0">
                <a:latin typeface="Helvetica Neue"/>
              </a:rPr>
              <a:t>Urge our legislators to introduce and co-sponsor a constitutional amendment.</a:t>
            </a:r>
          </a:p>
        </p:txBody>
      </p:sp>
    </p:spTree>
    <p:extLst>
      <p:ext uri="{BB962C8B-B14F-4D97-AF65-F5344CB8AC3E}">
        <p14:creationId xmlns:p14="http://schemas.microsoft.com/office/powerpoint/2010/main" val="3169193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037492"/>
            <a:ext cx="11054080" cy="6981093"/>
          </a:xfrm>
        </p:spPr>
        <p:txBody>
          <a:bodyPr>
            <a:noAutofit/>
          </a:bodyPr>
          <a:lstStyle/>
          <a:p>
            <a:pPr algn="ctr"/>
            <a:r>
              <a:rPr lang="en-US" sz="3600" dirty="0">
                <a:solidFill>
                  <a:schemeClr val="tx2">
                    <a:lumMod val="75000"/>
                  </a:schemeClr>
                </a:solidFill>
                <a:latin typeface="Helvetica Neue"/>
                <a:ea typeface="Helvetica Neue"/>
                <a:cs typeface="Helvetica Neue"/>
                <a:sym typeface="Helvetica Neue"/>
              </a:rPr>
              <a:t>Proposing an amendment to the Constitution of the United States to abolish the electoral college and to provide for the direct popular election of the President and Vice President of the United States.</a:t>
            </a:r>
            <a:br>
              <a:rPr lang="en-US" sz="3600" dirty="0">
                <a:solidFill>
                  <a:schemeClr val="tx2">
                    <a:lumMod val="75000"/>
                  </a:schemeClr>
                </a:solidFill>
                <a:latin typeface="Helvetica Neue"/>
                <a:ea typeface="Helvetica Neue"/>
                <a:cs typeface="Helvetica Neue"/>
                <a:sym typeface="Helvetica Neue"/>
              </a:rPr>
            </a:br>
            <a:br>
              <a:rPr lang="en-US" sz="3600" dirty="0">
                <a:solidFill>
                  <a:schemeClr val="tx2">
                    <a:lumMod val="75000"/>
                  </a:schemeClr>
                </a:solidFill>
                <a:latin typeface="Helvetica Neue"/>
                <a:ea typeface="Helvetica Neue"/>
                <a:cs typeface="Helvetica Neue"/>
                <a:sym typeface="Helvetica Neue"/>
              </a:rPr>
            </a:br>
            <a:br>
              <a:rPr lang="en-US" sz="3600" dirty="0">
                <a:solidFill>
                  <a:schemeClr val="tx2">
                    <a:lumMod val="75000"/>
                  </a:schemeClr>
                </a:solidFill>
                <a:latin typeface="Helvetica Neue"/>
                <a:ea typeface="Helvetica Neue"/>
                <a:cs typeface="Helvetica Neue"/>
                <a:sym typeface="Helvetica Neue"/>
              </a:rPr>
            </a:br>
            <a:r>
              <a:rPr lang="en-US" sz="3600" dirty="0">
                <a:latin typeface="Helvetica Neue"/>
                <a:ea typeface="Helvetica Neue"/>
                <a:cs typeface="Helvetica Neue"/>
                <a:sym typeface="Helvetica Neue"/>
              </a:rPr>
              <a:t>Senate Joint Resolution 41</a:t>
            </a:r>
            <a:br>
              <a:rPr lang="en-US" sz="3600" dirty="0">
                <a:latin typeface="Helvetica Neue"/>
                <a:ea typeface="Helvetica Neue"/>
                <a:cs typeface="Helvetica Neue"/>
                <a:sym typeface="Helvetica Neue"/>
              </a:rPr>
            </a:br>
            <a:r>
              <a:rPr lang="en-US" sz="2800" cap="small" dirty="0">
                <a:latin typeface="Helvetica Neue"/>
                <a:ea typeface="Helvetica Neue"/>
                <a:cs typeface="Helvetica Neue"/>
                <a:sym typeface="Helvetica Neue"/>
              </a:rPr>
              <a:t>Introduced by Sen. Barbara Boxer of California Nov 15, 2016</a:t>
            </a:r>
            <a:br>
              <a:rPr lang="en-US" sz="2800" dirty="0">
                <a:latin typeface="Helvetica Neue"/>
                <a:ea typeface="Helvetica Neue"/>
                <a:cs typeface="Helvetica Neue"/>
                <a:sym typeface="Helvetica Neue"/>
              </a:rPr>
            </a:br>
            <a:br>
              <a:rPr lang="en-US" sz="2800" dirty="0">
                <a:latin typeface="Helvetica Neue"/>
                <a:ea typeface="Helvetica Neue"/>
                <a:cs typeface="Helvetica Neue"/>
                <a:sym typeface="Helvetica Neue"/>
              </a:rPr>
            </a:br>
            <a:br>
              <a:rPr lang="en-US" sz="2800" dirty="0">
                <a:latin typeface="Helvetica Neue"/>
                <a:ea typeface="Helvetica Neue"/>
                <a:cs typeface="Helvetica Neue"/>
                <a:sym typeface="Helvetica Neue"/>
              </a:rPr>
            </a:br>
            <a:r>
              <a:rPr lang="en-US" sz="3600" dirty="0">
                <a:latin typeface="Helvetica Neue"/>
                <a:ea typeface="Helvetica Neue"/>
                <a:cs typeface="Helvetica Neue"/>
                <a:sym typeface="Helvetica Neue"/>
              </a:rPr>
              <a:t>House Joint Resolution 103</a:t>
            </a:r>
            <a:br>
              <a:rPr lang="en-US" sz="3600" dirty="0">
                <a:solidFill>
                  <a:schemeClr val="tx2">
                    <a:lumMod val="75000"/>
                  </a:schemeClr>
                </a:solidFill>
                <a:latin typeface="Helvetica Neue"/>
                <a:ea typeface="Helvetica Neue"/>
                <a:cs typeface="Helvetica Neue"/>
                <a:sym typeface="Helvetica Neue"/>
              </a:rPr>
            </a:br>
            <a:r>
              <a:rPr lang="en-US" sz="2800" cap="small" dirty="0">
                <a:latin typeface="Helvetica Neue"/>
                <a:ea typeface="Helvetica Neue"/>
                <a:cs typeface="Helvetica Neue"/>
                <a:sym typeface="Helvetica Neue"/>
              </a:rPr>
              <a:t>Introduced by Rep. Charles Rangel of New York Nov 17, 2016</a:t>
            </a:r>
            <a:br>
              <a:rPr lang="en-US" sz="2800" dirty="0">
                <a:latin typeface="Helvetica Neue"/>
                <a:ea typeface="Helvetica Neue"/>
                <a:cs typeface="Helvetica Neue"/>
                <a:sym typeface="Helvetica Neue"/>
              </a:rPr>
            </a:br>
            <a:br>
              <a:rPr lang="en-US" sz="2800" dirty="0">
                <a:latin typeface="Helvetica Neue"/>
                <a:ea typeface="Helvetica Neue"/>
                <a:cs typeface="Helvetica Neue"/>
                <a:sym typeface="Helvetica Neue"/>
              </a:rPr>
            </a:br>
            <a:br>
              <a:rPr lang="en-US" sz="2800" dirty="0">
                <a:latin typeface="Helvetica Neue"/>
                <a:ea typeface="Helvetica Neue"/>
                <a:cs typeface="Helvetica Neue"/>
                <a:sym typeface="Helvetica Neue"/>
              </a:rPr>
            </a:br>
            <a:r>
              <a:rPr lang="en-US" sz="2800" dirty="0">
                <a:latin typeface="Helvetica Neue"/>
                <a:ea typeface="Helvetica Neue"/>
                <a:cs typeface="Helvetica Neue"/>
                <a:sym typeface="Helvetica Neue"/>
              </a:rPr>
              <a:t>Introduced, referred to Committee, no action taken.</a:t>
            </a:r>
          </a:p>
        </p:txBody>
      </p:sp>
    </p:spTree>
    <p:extLst>
      <p:ext uri="{BB962C8B-B14F-4D97-AF65-F5344CB8AC3E}">
        <p14:creationId xmlns:p14="http://schemas.microsoft.com/office/powerpoint/2010/main" val="1582472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894080" y="5030982"/>
            <a:ext cx="11216640" cy="3723911"/>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342900" indent="-342900" hangingPunct="0">
              <a:spcBef>
                <a:spcPts val="0"/>
              </a:spcBef>
              <a:buSzTx/>
              <a:buFont typeface="Wingdings" panose="05000000000000000000" pitchFamily="2" charset="2"/>
              <a:buChar char="Ø"/>
            </a:pPr>
            <a:r>
              <a:rPr lang="en-US" sz="3600" dirty="0">
                <a:solidFill>
                  <a:schemeClr val="tx1"/>
                </a:solidFill>
              </a:rPr>
              <a:t>Limit corruption and concentration of power</a:t>
            </a:r>
          </a:p>
          <a:p>
            <a:pPr marL="342900" indent="-342900" hangingPunct="0">
              <a:spcBef>
                <a:spcPts val="0"/>
              </a:spcBef>
              <a:buSzTx/>
              <a:buFont typeface="Wingdings" panose="05000000000000000000" pitchFamily="2" charset="2"/>
              <a:buChar char="Ø"/>
            </a:pPr>
            <a:endParaRPr lang="en-US" sz="3600" dirty="0">
              <a:solidFill>
                <a:schemeClr val="tx1"/>
              </a:solidFill>
            </a:endParaRPr>
          </a:p>
          <a:p>
            <a:pPr marL="342900" indent="-342900" hangingPunct="0">
              <a:spcBef>
                <a:spcPts val="0"/>
              </a:spcBef>
              <a:buSzTx/>
              <a:buFont typeface="Wingdings" panose="05000000000000000000" pitchFamily="2" charset="2"/>
              <a:buChar char="Ø"/>
            </a:pPr>
            <a:r>
              <a:rPr lang="en-US" sz="3600" dirty="0">
                <a:solidFill>
                  <a:schemeClr val="tx1"/>
                </a:solidFill>
              </a:rPr>
              <a:t>Independence between the executive and legislative branches</a:t>
            </a:r>
          </a:p>
        </p:txBody>
      </p:sp>
      <p:sp>
        <p:nvSpPr>
          <p:cNvPr id="3" name="Title 2"/>
          <p:cNvSpPr txBox="1">
            <a:spLocks/>
          </p:cNvSpPr>
          <p:nvPr/>
        </p:nvSpPr>
        <p:spPr>
          <a:xfrm>
            <a:off x="894080" y="1007137"/>
            <a:ext cx="11216640" cy="1589308"/>
          </a:xfrm>
          <a:prstGeom prst="rect">
            <a:avLst/>
          </a:prstGeom>
        </p:spPr>
        <p:txBody>
          <a:bodyPr>
            <a:noAutofit/>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sz="4600" dirty="0">
                <a:solidFill>
                  <a:schemeClr val="accent1">
                    <a:lumMod val="50000"/>
                  </a:schemeClr>
                </a:solidFill>
              </a:rPr>
              <a:t>Why did the framers of the Constitution create the Electoral College?</a:t>
            </a:r>
            <a:br>
              <a:rPr lang="en-US" sz="4600" dirty="0">
                <a:solidFill>
                  <a:schemeClr val="accent1">
                    <a:lumMod val="50000"/>
                  </a:schemeClr>
                </a:solidFill>
              </a:rPr>
            </a:br>
            <a:endParaRPr lang="en-US" sz="4600" dirty="0">
              <a:solidFill>
                <a:schemeClr val="accent1">
                  <a:lumMod val="50000"/>
                </a:schemeClr>
              </a:solidFill>
            </a:endParaRPr>
          </a:p>
        </p:txBody>
      </p:sp>
      <p:sp>
        <p:nvSpPr>
          <p:cNvPr id="4" name="Text Placeholder 3"/>
          <p:cNvSpPr txBox="1">
            <a:spLocks/>
          </p:cNvSpPr>
          <p:nvPr/>
        </p:nvSpPr>
        <p:spPr>
          <a:xfrm>
            <a:off x="894080" y="3191143"/>
            <a:ext cx="11216640" cy="1189397"/>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0" indent="0" hangingPunct="0">
              <a:spcBef>
                <a:spcPts val="0"/>
              </a:spcBef>
              <a:buSzTx/>
              <a:buNone/>
            </a:pPr>
            <a:r>
              <a:rPr lang="en-US" sz="3600" b="1" dirty="0">
                <a:latin typeface="+mn-lt"/>
              </a:rPr>
              <a:t>They did not want federal legislators selecting the president.</a:t>
            </a:r>
          </a:p>
        </p:txBody>
      </p:sp>
      <p:sp>
        <p:nvSpPr>
          <p:cNvPr id="5" name="Slide Number Placeholder 4"/>
          <p:cNvSpPr>
            <a:spLocks noGrp="1"/>
          </p:cNvSpPr>
          <p:nvPr>
            <p:ph type="sldNum" sz="quarter" idx="2"/>
          </p:nvPr>
        </p:nvSpPr>
        <p:spPr/>
        <p:txBody>
          <a:bodyPr/>
          <a:lstStyle/>
          <a:p>
            <a:fld id="{86CB4B4D-7CA3-9044-876B-883B54F8677D}" type="slidenum">
              <a:rPr lang="en-US" smtClean="0"/>
              <a:pPr/>
              <a:t>6</a:t>
            </a:fld>
            <a:endParaRPr lang="en-US"/>
          </a:p>
        </p:txBody>
      </p:sp>
    </p:spTree>
    <p:extLst>
      <p:ext uri="{BB962C8B-B14F-4D97-AF65-F5344CB8AC3E}">
        <p14:creationId xmlns:p14="http://schemas.microsoft.com/office/powerpoint/2010/main" val="3106579529"/>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Karen\Desktop\Karen's Folder\Electoral College\Photos and images\Feb 25 2018 presentation Wilmette.jpg"/>
          <p:cNvPicPr>
            <a:picLocks noChangeAspect="1" noChangeArrowheads="1"/>
          </p:cNvPicPr>
          <p:nvPr/>
        </p:nvPicPr>
        <p:blipFill>
          <a:blip r:embed="rId3" cstate="print"/>
          <a:srcRect/>
          <a:stretch>
            <a:fillRect/>
          </a:stretch>
        </p:blipFill>
        <p:spPr bwMode="auto">
          <a:xfrm>
            <a:off x="-79375" y="-57150"/>
            <a:ext cx="13163550" cy="9867900"/>
          </a:xfrm>
          <a:prstGeom prst="rect">
            <a:avLst/>
          </a:prstGeom>
          <a:noFill/>
        </p:spPr>
      </p:pic>
      <p:sp>
        <p:nvSpPr>
          <p:cNvPr id="3" name="Slide Number Placeholder 2"/>
          <p:cNvSpPr>
            <a:spLocks noGrp="1"/>
          </p:cNvSpPr>
          <p:nvPr>
            <p:ph type="sldNum" sz="quarter" idx="12"/>
          </p:nvPr>
        </p:nvSpPr>
        <p:spPr/>
        <p:txBody>
          <a:bodyPr/>
          <a:lstStyle/>
          <a:p>
            <a:fld id="{11226B5B-2E80-3F4B-AB33-B0C163CCE2B1}" type="slidenum">
              <a:rPr lang="en-US" smtClean="0">
                <a:solidFill>
                  <a:srgbClr val="323232">
                    <a:tint val="75000"/>
                  </a:srgbClr>
                </a:solidFill>
              </a:rPr>
              <a:pPr/>
              <a:t>60</a:t>
            </a:fld>
            <a:endParaRPr lang="en-US">
              <a:solidFill>
                <a:srgbClr val="323232">
                  <a:tint val="75000"/>
                </a:srgbClr>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87315" y="1984809"/>
            <a:ext cx="11604684" cy="5901892"/>
          </a:xfrm>
          <a:prstGeom prst="rect">
            <a:avLst/>
          </a:prstGeom>
          <a:noFill/>
          <a:ln w="9525">
            <a:noFill/>
            <a:miter lim="800000"/>
            <a:headEnd/>
            <a:tailEnd/>
          </a:ln>
          <a:effectLst/>
        </p:spPr>
      </p:pic>
      <p:sp>
        <p:nvSpPr>
          <p:cNvPr id="5" name="TextBox 4"/>
          <p:cNvSpPr txBox="1"/>
          <p:nvPr/>
        </p:nvSpPr>
        <p:spPr>
          <a:xfrm>
            <a:off x="1773973" y="550217"/>
            <a:ext cx="8905002" cy="646331"/>
          </a:xfrm>
          <a:prstGeom prst="rect">
            <a:avLst/>
          </a:prstGeom>
          <a:noFill/>
        </p:spPr>
        <p:txBody>
          <a:bodyPr wrap="none" rtlCol="0">
            <a:spAutoFit/>
          </a:bodyPr>
          <a:lstStyle/>
          <a:p>
            <a:r>
              <a:rPr lang="en-US" sz="3600" dirty="0"/>
              <a:t>Timeline of Constitutional Amendments</a:t>
            </a:r>
          </a:p>
        </p:txBody>
      </p:sp>
    </p:spTree>
    <p:extLst>
      <p:ext uri="{BB962C8B-B14F-4D97-AF65-F5344CB8AC3E}">
        <p14:creationId xmlns:p14="http://schemas.microsoft.com/office/powerpoint/2010/main" val="42355228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2"/>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1226B5B-2E80-3F4B-AB33-B0C163CCE2B1}" type="slidenum">
              <a:rPr lang="en-US" smtClean="0">
                <a:solidFill>
                  <a:srgbClr val="323232">
                    <a:tint val="75000"/>
                  </a:srgbClr>
                </a:solidFill>
              </a:rPr>
              <a:pPr/>
              <a:t>62</a:t>
            </a:fld>
            <a:endParaRPr lang="en-US">
              <a:solidFill>
                <a:srgbClr val="323232">
                  <a:tint val="75000"/>
                </a:srgbClr>
              </a:solidFill>
            </a:endParaRPr>
          </a:p>
        </p:txBody>
      </p:sp>
      <p:pic>
        <p:nvPicPr>
          <p:cNvPr id="1026" name="Picture 2" descr="C:\Users\Karen\Desktop\Karen's Folder\Electoral College\Photos and images\ERA march.jpg"/>
          <p:cNvPicPr>
            <a:picLocks noChangeAspect="1" noChangeArrowheads="1"/>
          </p:cNvPicPr>
          <p:nvPr/>
        </p:nvPicPr>
        <p:blipFill>
          <a:blip r:embed="rId3" cstate="print"/>
          <a:srcRect/>
          <a:stretch>
            <a:fillRect/>
          </a:stretch>
        </p:blipFill>
        <p:spPr bwMode="auto">
          <a:xfrm>
            <a:off x="1946578" y="1572236"/>
            <a:ext cx="9046100" cy="6657364"/>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latin typeface="Helvetica Neue"/>
              </a:rPr>
              <a:t>The National Popular Vote Interstate Compact</a:t>
            </a:r>
          </a:p>
        </p:txBody>
      </p:sp>
    </p:spTree>
    <p:extLst>
      <p:ext uri="{BB962C8B-B14F-4D97-AF65-F5344CB8AC3E}">
        <p14:creationId xmlns:p14="http://schemas.microsoft.com/office/powerpoint/2010/main" val="16556626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75360" y="1705506"/>
            <a:ext cx="11054080" cy="2202064"/>
          </a:xfrm>
        </p:spPr>
        <p:txBody>
          <a:bodyPr>
            <a:normAutofit/>
          </a:bodyPr>
          <a:lstStyle/>
          <a:p>
            <a:pPr algn="ctr"/>
            <a:r>
              <a:rPr lang="en-US" b="1" dirty="0"/>
              <a:t>What about proportional representation by state?</a:t>
            </a:r>
          </a:p>
        </p:txBody>
      </p:sp>
      <p:pic>
        <p:nvPicPr>
          <p:cNvPr id="3" name="Picture 2" descr="C:\Users\Karen\Desktop\Karen's folder\Electoral College\pie chart.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17418" y="4466492"/>
            <a:ext cx="3052426" cy="306525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11226B5B-2E80-3F4B-AB33-B0C163CCE2B1}" type="slidenum">
              <a:rPr lang="en-US" smtClean="0"/>
              <a:pPr/>
              <a:t>64</a:t>
            </a:fld>
            <a:endParaRPr lang="en-US"/>
          </a:p>
        </p:txBody>
      </p:sp>
    </p:spTree>
    <p:extLst>
      <p:ext uri="{BB962C8B-B14F-4D97-AF65-F5344CB8AC3E}">
        <p14:creationId xmlns:p14="http://schemas.microsoft.com/office/powerpoint/2010/main" val="623800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descr="C:\Users\Karen\Desktop\Karen's folder\Electoral College\Joint session congres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15720" y="0"/>
            <a:ext cx="14637033" cy="9753599"/>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11226B5B-2E80-3F4B-AB33-B0C163CCE2B1}" type="slidenum">
              <a:rPr lang="en-US" smtClean="0"/>
              <a:pPr/>
              <a:t>65</a:t>
            </a:fld>
            <a:endParaRPr lang="en-US"/>
          </a:p>
        </p:txBody>
      </p:sp>
    </p:spTree>
    <p:extLst>
      <p:ext uri="{BB962C8B-B14F-4D97-AF65-F5344CB8AC3E}">
        <p14:creationId xmlns:p14="http://schemas.microsoft.com/office/powerpoint/2010/main" val="23942862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846250" y="645537"/>
            <a:ext cx="9453229" cy="193899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b="0" dirty="0">
                <a:solidFill>
                  <a:srgbClr val="00A2FF">
                    <a:lumMod val="50000"/>
                  </a:srgbClr>
                </a:solidFill>
                <a:latin typeface="Helvetica Neue Medium"/>
                <a:sym typeface="Helvetica Neue Medium"/>
              </a:rPr>
              <a:t>Third Parties Make it Hard for One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rgbClr val="00A2FF">
                    <a:lumMod val="50000"/>
                  </a:srgbClr>
                </a:solidFill>
                <a:effectLst/>
                <a:uLnTx/>
                <a:uFillTx/>
                <a:latin typeface="Helvetica Neue Medium"/>
                <a:sym typeface="Helvetica Neue Medium"/>
              </a:rPr>
              <a:t>Candidate</a:t>
            </a:r>
            <a:r>
              <a:rPr kumimoji="0" lang="en-US" sz="4000" b="0" i="0" u="none" strike="noStrike" kern="0" cap="none" spc="0" normalizeH="0" noProof="0" dirty="0">
                <a:ln>
                  <a:noFill/>
                </a:ln>
                <a:solidFill>
                  <a:srgbClr val="00A2FF">
                    <a:lumMod val="50000"/>
                  </a:srgbClr>
                </a:solidFill>
                <a:effectLst/>
                <a:uLnTx/>
                <a:uFillTx/>
                <a:latin typeface="Helvetica Neue Medium"/>
                <a:sym typeface="Helvetica Neue Medium"/>
              </a:rPr>
              <a:t> to Reach 270 Electoral Votes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noProof="0" dirty="0">
                <a:ln>
                  <a:noFill/>
                </a:ln>
                <a:solidFill>
                  <a:srgbClr val="00A2FF">
                    <a:lumMod val="50000"/>
                  </a:srgbClr>
                </a:solidFill>
                <a:effectLst/>
                <a:uLnTx/>
                <a:uFillTx/>
                <a:latin typeface="Helvetica Neue Medium"/>
                <a:sym typeface="Helvetica Neue Medium"/>
              </a:rPr>
              <a:t>with Proportional System</a:t>
            </a:r>
            <a:endParaRPr kumimoji="0" lang="en-US" sz="4000" b="0" i="0" u="none" strike="noStrike" kern="0" cap="none" spc="0" normalizeH="0" baseline="0" noProof="0" dirty="0">
              <a:ln>
                <a:noFill/>
              </a:ln>
              <a:solidFill>
                <a:sysClr val="windowText" lastClr="000000"/>
              </a:solidFill>
              <a:effectLst/>
              <a:uLnTx/>
              <a:uFillTx/>
            </a:endParaRPr>
          </a:p>
        </p:txBody>
      </p:sp>
      <p:sp>
        <p:nvSpPr>
          <p:cNvPr id="2" name="AutoShape 2" descr="Image result for silhouette virgin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ilhouette virgin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C:\Users\Karen\Desktop\Karen's folder\Electoral College\Ross_Perot_logo.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44084" y="3450746"/>
            <a:ext cx="4213760" cy="199451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ren\Desktop\Karen's folder\Electoral College\Nader_Gonzalez_08_Logo.svg.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855619" y="7611268"/>
            <a:ext cx="3943698" cy="1191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8727501" y="6006122"/>
            <a:ext cx="387667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C:\Users\Karen\Desktop\Karen's folder\Electoral College\Anderson_logo.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64993" y="2888771"/>
            <a:ext cx="4197592" cy="15592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aren\Desktop\Karen's folder\Electoral College\Johnson_Weld_2016_2.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17575" y="4919965"/>
            <a:ext cx="4546931" cy="2172313"/>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11"/>
          <p:cNvSpPr>
            <a:spLocks noGrp="1"/>
          </p:cNvSpPr>
          <p:nvPr>
            <p:ph type="sldNum" sz="quarter" idx="12"/>
          </p:nvPr>
        </p:nvSpPr>
        <p:spPr/>
        <p:txBody>
          <a:bodyPr/>
          <a:lstStyle/>
          <a:p>
            <a:fld id="{11226B5B-2E80-3F4B-AB33-B0C163CCE2B1}" type="slidenum">
              <a:rPr lang="en-US" smtClean="0">
                <a:solidFill>
                  <a:srgbClr val="323232">
                    <a:tint val="75000"/>
                  </a:srgbClr>
                </a:solidFill>
              </a:rPr>
              <a:pPr/>
              <a:t>66</a:t>
            </a:fld>
            <a:endParaRPr lang="en-US">
              <a:solidFill>
                <a:srgbClr val="323232">
                  <a:tint val="75000"/>
                </a:srgbClr>
              </a:solidFill>
            </a:endParaRPr>
          </a:p>
        </p:txBody>
      </p:sp>
    </p:spTree>
    <p:extLst>
      <p:ext uri="{BB962C8B-B14F-4D97-AF65-F5344CB8AC3E}">
        <p14:creationId xmlns:p14="http://schemas.microsoft.com/office/powerpoint/2010/main" val="14939773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875088" y="961854"/>
            <a:ext cx="9395521"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b="0" dirty="0">
                <a:solidFill>
                  <a:schemeClr val="bg1"/>
                </a:solidFill>
                <a:latin typeface="Helvetica Neue Medium"/>
                <a:sym typeface="Helvetica Neue Medium"/>
              </a:rPr>
              <a:t>Proportional Allotment of Electoral Votes</a:t>
            </a:r>
            <a:endParaRPr kumimoji="0" lang="en-US" sz="4000" b="0" i="0" u="none" strike="noStrike" kern="0" cap="none" spc="0" normalizeH="0" baseline="0" noProof="0" dirty="0">
              <a:ln>
                <a:noFill/>
              </a:ln>
              <a:solidFill>
                <a:schemeClr val="bg1"/>
              </a:solidFill>
              <a:effectLst/>
              <a:uLnTx/>
              <a:uFillTx/>
            </a:endParaRPr>
          </a:p>
        </p:txBody>
      </p:sp>
      <p:sp>
        <p:nvSpPr>
          <p:cNvPr id="2" name="AutoShape 2" descr="Image result for silhouette virgin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ilhouette virgin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88511901"/>
              </p:ext>
            </p:extLst>
          </p:nvPr>
        </p:nvGraphicFramePr>
        <p:xfrm>
          <a:off x="1116865" y="2405903"/>
          <a:ext cx="11209950" cy="5448886"/>
        </p:xfrm>
        <a:graphic>
          <a:graphicData uri="http://schemas.openxmlformats.org/drawingml/2006/table">
            <a:tbl>
              <a:tblPr firstRow="1" bandRow="1">
                <a:tableStyleId>{16D9F66E-5EB9-4882-86FB-DCBF35E3C3E4}</a:tableStyleId>
              </a:tblPr>
              <a:tblGrid>
                <a:gridCol w="741302">
                  <a:extLst>
                    <a:ext uri="{9D8B030D-6E8A-4147-A177-3AD203B41FA5}">
                      <a16:colId xmlns:a16="http://schemas.microsoft.com/office/drawing/2014/main" val="20000"/>
                    </a:ext>
                  </a:extLst>
                </a:gridCol>
                <a:gridCol w="1482910">
                  <a:extLst>
                    <a:ext uri="{9D8B030D-6E8A-4147-A177-3AD203B41FA5}">
                      <a16:colId xmlns:a16="http://schemas.microsoft.com/office/drawing/2014/main" val="20001"/>
                    </a:ext>
                  </a:extLst>
                </a:gridCol>
                <a:gridCol w="1416138">
                  <a:extLst>
                    <a:ext uri="{9D8B030D-6E8A-4147-A177-3AD203B41FA5}">
                      <a16:colId xmlns:a16="http://schemas.microsoft.com/office/drawing/2014/main" val="20002"/>
                    </a:ext>
                  </a:extLst>
                </a:gridCol>
                <a:gridCol w="1513920">
                  <a:extLst>
                    <a:ext uri="{9D8B030D-6E8A-4147-A177-3AD203B41FA5}">
                      <a16:colId xmlns:a16="http://schemas.microsoft.com/office/drawing/2014/main" val="20003"/>
                    </a:ext>
                  </a:extLst>
                </a:gridCol>
                <a:gridCol w="1513920">
                  <a:extLst>
                    <a:ext uri="{9D8B030D-6E8A-4147-A177-3AD203B41FA5}">
                      <a16:colId xmlns:a16="http://schemas.microsoft.com/office/drawing/2014/main" val="20004"/>
                    </a:ext>
                  </a:extLst>
                </a:gridCol>
                <a:gridCol w="1513920">
                  <a:extLst>
                    <a:ext uri="{9D8B030D-6E8A-4147-A177-3AD203B41FA5}">
                      <a16:colId xmlns:a16="http://schemas.microsoft.com/office/drawing/2014/main" val="20005"/>
                    </a:ext>
                  </a:extLst>
                </a:gridCol>
                <a:gridCol w="1513920">
                  <a:extLst>
                    <a:ext uri="{9D8B030D-6E8A-4147-A177-3AD203B41FA5}">
                      <a16:colId xmlns:a16="http://schemas.microsoft.com/office/drawing/2014/main" val="20006"/>
                    </a:ext>
                  </a:extLst>
                </a:gridCol>
                <a:gridCol w="1513920">
                  <a:extLst>
                    <a:ext uri="{9D8B030D-6E8A-4147-A177-3AD203B41FA5}">
                      <a16:colId xmlns:a16="http://schemas.microsoft.com/office/drawing/2014/main" val="20007"/>
                    </a:ext>
                  </a:extLst>
                </a:gridCol>
              </a:tblGrid>
              <a:tr h="1090245">
                <a:tc>
                  <a:txBody>
                    <a:bodyPr/>
                    <a:lstStyle/>
                    <a:p>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Total </a:t>
                      </a:r>
                    </a:p>
                    <a:p>
                      <a:r>
                        <a:rPr lang="en-US" sz="2800" b="0" dirty="0">
                          <a:latin typeface="Calibri" panose="020F0502020204030204" pitchFamily="34" charset="0"/>
                          <a:cs typeface="Calibri" panose="020F0502020204030204" pitchFamily="34" charset="0"/>
                        </a:rPr>
                        <a:t>Electoral</a:t>
                      </a:r>
                      <a:r>
                        <a:rPr lang="en-US" sz="2800" b="0" baseline="0" dirty="0">
                          <a:latin typeface="Calibri" panose="020F0502020204030204" pitchFamily="34" charset="0"/>
                          <a:cs typeface="Calibri" panose="020F0502020204030204" pitchFamily="34" charset="0"/>
                        </a:rPr>
                        <a:t> </a:t>
                      </a:r>
                    </a:p>
                    <a:p>
                      <a:r>
                        <a:rPr lang="en-US" sz="2800" b="0" baseline="0" dirty="0">
                          <a:latin typeface="Calibri" panose="020F0502020204030204" pitchFamily="34" charset="0"/>
                          <a:cs typeface="Calibri" panose="020F0502020204030204" pitchFamily="34" charset="0"/>
                        </a:rPr>
                        <a:t>Votes</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Percent</a:t>
                      </a:r>
                      <a:r>
                        <a:rPr lang="en-US" sz="2800" b="0" baseline="0" dirty="0">
                          <a:latin typeface="Calibri" panose="020F0502020204030204" pitchFamily="34" charset="0"/>
                          <a:cs typeface="Calibri" panose="020F0502020204030204" pitchFamily="34" charset="0"/>
                        </a:rPr>
                        <a:t> </a:t>
                      </a:r>
                    </a:p>
                    <a:p>
                      <a:r>
                        <a:rPr lang="en-US" sz="2800" b="0" baseline="0" dirty="0">
                          <a:latin typeface="Calibri" panose="020F0502020204030204" pitchFamily="34" charset="0"/>
                          <a:cs typeface="Calibri" panose="020F0502020204030204" pitchFamily="34" charset="0"/>
                        </a:rPr>
                        <a:t>For Clinton</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Percent</a:t>
                      </a:r>
                    </a:p>
                    <a:p>
                      <a:r>
                        <a:rPr lang="en-US" sz="2800" b="0" dirty="0">
                          <a:latin typeface="Calibri" panose="020F0502020204030204" pitchFamily="34" charset="0"/>
                          <a:cs typeface="Calibri" panose="020F0502020204030204" pitchFamily="34" charset="0"/>
                        </a:rPr>
                        <a:t>For Trump</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Percent</a:t>
                      </a:r>
                    </a:p>
                    <a:p>
                      <a:r>
                        <a:rPr lang="en-US" sz="2800" b="0" dirty="0">
                          <a:latin typeface="Calibri" panose="020F0502020204030204" pitchFamily="34" charset="0"/>
                          <a:cs typeface="Calibri" panose="020F0502020204030204" pitchFamily="34" charset="0"/>
                        </a:rPr>
                        <a:t>For</a:t>
                      </a:r>
                    </a:p>
                    <a:p>
                      <a:r>
                        <a:rPr lang="en-US" sz="2800" b="0" dirty="0">
                          <a:latin typeface="Calibri" panose="020F0502020204030204" pitchFamily="34" charset="0"/>
                          <a:cs typeface="Calibri" panose="020F0502020204030204" pitchFamily="34" charset="0"/>
                        </a:rPr>
                        <a:t>Other</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Electoral Votes</a:t>
                      </a:r>
                      <a:r>
                        <a:rPr lang="en-US" sz="2800" b="0" baseline="0" dirty="0">
                          <a:latin typeface="Calibri" panose="020F0502020204030204" pitchFamily="34" charset="0"/>
                          <a:cs typeface="Calibri" panose="020F0502020204030204" pitchFamily="34" charset="0"/>
                        </a:rPr>
                        <a:t> for Clinton</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Electoral Votes</a:t>
                      </a:r>
                      <a:r>
                        <a:rPr lang="en-US" sz="2800" b="0" baseline="0" dirty="0">
                          <a:latin typeface="Calibri" panose="020F0502020204030204" pitchFamily="34" charset="0"/>
                          <a:cs typeface="Calibri" panose="020F0502020204030204" pitchFamily="34" charset="0"/>
                        </a:rPr>
                        <a:t> for Trump</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Electoral Votes</a:t>
                      </a:r>
                      <a:r>
                        <a:rPr lang="en-US" sz="2800" b="0" baseline="0" dirty="0">
                          <a:latin typeface="Calibri" panose="020F0502020204030204" pitchFamily="34" charset="0"/>
                          <a:cs typeface="Calibri" panose="020F0502020204030204" pitchFamily="34" charset="0"/>
                        </a:rPr>
                        <a:t> for Other</a:t>
                      </a:r>
                      <a:endParaRPr lang="en-US" sz="2800" b="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1139483">
                <a:tc>
                  <a:txBody>
                    <a:bodyPr/>
                    <a:lstStyle/>
                    <a:p>
                      <a:endParaRPr lang="en-US" sz="2800" dirty="0">
                        <a:latin typeface="Calibri" panose="020F0502020204030204" pitchFamily="34" charset="0"/>
                        <a:cs typeface="Calibri" panose="020F0502020204030204" pitchFamily="34" charset="0"/>
                      </a:endParaRPr>
                    </a:p>
                    <a:p>
                      <a:pPr marL="0" marR="0" indent="0" algn="l" defTabSz="975345"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AZ</a:t>
                      </a:r>
                    </a:p>
                    <a:p>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11</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45%</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   50%</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 5%</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 5.0</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5.5</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0.5</a:t>
                      </a:r>
                      <a:endParaRPr lang="en-US" sz="28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1139483">
                <a:tc>
                  <a:txBody>
                    <a:bodyPr/>
                    <a:lstStyle/>
                    <a:p>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139483">
                <a:tc>
                  <a:txBody>
                    <a:bodyPr/>
                    <a:lstStyle/>
                    <a:p>
                      <a:endParaRPr lang="en-US" sz="2800">
                        <a:solidFill>
                          <a:schemeClr val="bg1"/>
                        </a:solidFill>
                        <a:latin typeface="Calibri" panose="020F0502020204030204" pitchFamily="34" charset="0"/>
                        <a:cs typeface="Calibri" panose="020F0502020204030204" pitchFamily="34" charset="0"/>
                      </a:endParaRPr>
                    </a:p>
                  </a:txBody>
                  <a:tcPr/>
                </a:tc>
                <a:tc>
                  <a:txBody>
                    <a:bodyPr/>
                    <a:lstStyle/>
                    <a:p>
                      <a:endParaRPr lang="en-US" sz="2800">
                        <a:solidFill>
                          <a:schemeClr val="bg1"/>
                        </a:solidFill>
                        <a:latin typeface="Calibri" panose="020F0502020204030204" pitchFamily="34" charset="0"/>
                        <a:cs typeface="Calibri" panose="020F0502020204030204" pitchFamily="34" charset="0"/>
                      </a:endParaRPr>
                    </a:p>
                  </a:txBody>
                  <a:tcPr/>
                </a:tc>
                <a:tc>
                  <a:txBody>
                    <a:bodyPr/>
                    <a:lstStyle/>
                    <a:p>
                      <a:endParaRPr lang="en-US" sz="2800">
                        <a:solidFill>
                          <a:schemeClr val="bg1"/>
                        </a:solidFill>
                        <a:latin typeface="Calibri" panose="020F0502020204030204" pitchFamily="34" charset="0"/>
                        <a:cs typeface="Calibri" panose="020F0502020204030204" pitchFamily="34" charset="0"/>
                      </a:endParaRPr>
                    </a:p>
                  </a:txBody>
                  <a:tcPr/>
                </a:tc>
                <a:tc>
                  <a:txBody>
                    <a:bodyPr/>
                    <a:lstStyle/>
                    <a:p>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a:solidFill>
                          <a:schemeClr val="bg1"/>
                        </a:solidFill>
                        <a:latin typeface="Calibri" panose="020F0502020204030204" pitchFamily="34" charset="0"/>
                        <a:cs typeface="Calibri" panose="020F0502020204030204" pitchFamily="34" charset="0"/>
                      </a:endParaRPr>
                    </a:p>
                  </a:txBody>
                  <a:tcPr/>
                </a:tc>
                <a:tc>
                  <a:txBody>
                    <a:bodyPr/>
                    <a:lstStyle/>
                    <a:p>
                      <a:endParaRPr lang="en-US" sz="2800">
                        <a:solidFill>
                          <a:schemeClr val="bg1"/>
                        </a:solidFill>
                        <a:latin typeface="Calibri" panose="020F0502020204030204" pitchFamily="34" charset="0"/>
                        <a:cs typeface="Calibri" panose="020F0502020204030204" pitchFamily="34" charset="0"/>
                      </a:endParaRPr>
                    </a:p>
                  </a:txBody>
                  <a:tcPr/>
                </a:tc>
                <a:tc>
                  <a:txBody>
                    <a:bodyPr/>
                    <a:lstStyle/>
                    <a:p>
                      <a:endParaRPr lang="en-US" sz="2800">
                        <a:solidFill>
                          <a:schemeClr val="bg1"/>
                        </a:solidFill>
                        <a:latin typeface="Calibri" panose="020F0502020204030204" pitchFamily="34" charset="0"/>
                        <a:cs typeface="Calibri" panose="020F0502020204030204" pitchFamily="34" charset="0"/>
                      </a:endParaRPr>
                    </a:p>
                  </a:txBody>
                  <a:tcPr/>
                </a:tc>
                <a:tc>
                  <a:txBody>
                    <a:bodyPr/>
                    <a:lstStyle/>
                    <a:p>
                      <a:endParaRPr lang="en-US" sz="28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
        <p:nvSpPr>
          <p:cNvPr id="9" name="Slide Number Placeholder 8"/>
          <p:cNvSpPr>
            <a:spLocks noGrp="1"/>
          </p:cNvSpPr>
          <p:nvPr>
            <p:ph type="sldNum" sz="quarter" idx="12"/>
          </p:nvPr>
        </p:nvSpPr>
        <p:spPr/>
        <p:txBody>
          <a:bodyPr/>
          <a:lstStyle/>
          <a:p>
            <a:fld id="{11226B5B-2E80-3F4B-AB33-B0C163CCE2B1}" type="slidenum">
              <a:rPr lang="en-US" smtClean="0">
                <a:solidFill>
                  <a:srgbClr val="323232">
                    <a:tint val="75000"/>
                  </a:srgbClr>
                </a:solidFill>
              </a:rPr>
              <a:pPr/>
              <a:t>67</a:t>
            </a:fld>
            <a:endParaRPr lang="en-US">
              <a:solidFill>
                <a:srgbClr val="323232">
                  <a:tint val="75000"/>
                </a:srgbClr>
              </a:solidFill>
            </a:endParaRPr>
          </a:p>
        </p:txBody>
      </p:sp>
    </p:spTree>
    <p:extLst>
      <p:ext uri="{BB962C8B-B14F-4D97-AF65-F5344CB8AC3E}">
        <p14:creationId xmlns:p14="http://schemas.microsoft.com/office/powerpoint/2010/main" val="40332947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875088" y="961854"/>
            <a:ext cx="9395521"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b="0" dirty="0">
                <a:solidFill>
                  <a:schemeClr val="bg1"/>
                </a:solidFill>
                <a:latin typeface="Helvetica Neue Medium"/>
                <a:sym typeface="Helvetica Neue Medium"/>
              </a:rPr>
              <a:t>Proportional Allotment of Electoral Votes</a:t>
            </a:r>
            <a:endParaRPr kumimoji="0" lang="en-US" sz="4000" b="0" i="0" u="none" strike="noStrike" kern="0" cap="none" spc="0" normalizeH="0" baseline="0" noProof="0" dirty="0">
              <a:ln>
                <a:noFill/>
              </a:ln>
              <a:solidFill>
                <a:schemeClr val="bg1"/>
              </a:solidFill>
              <a:effectLst/>
              <a:uLnTx/>
              <a:uFillTx/>
            </a:endParaRPr>
          </a:p>
        </p:txBody>
      </p:sp>
      <p:sp>
        <p:nvSpPr>
          <p:cNvPr id="2" name="AutoShape 2" descr="Image result for silhouette virgin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ilhouette virgin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803715734"/>
              </p:ext>
            </p:extLst>
          </p:nvPr>
        </p:nvGraphicFramePr>
        <p:xfrm>
          <a:off x="1116865" y="2443464"/>
          <a:ext cx="11209950" cy="5448886"/>
        </p:xfrm>
        <a:graphic>
          <a:graphicData uri="http://schemas.openxmlformats.org/drawingml/2006/table">
            <a:tbl>
              <a:tblPr firstRow="1" bandRow="1">
                <a:tableStyleId>{16D9F66E-5EB9-4882-86FB-DCBF35E3C3E4}</a:tableStyleId>
              </a:tblPr>
              <a:tblGrid>
                <a:gridCol w="741302">
                  <a:extLst>
                    <a:ext uri="{9D8B030D-6E8A-4147-A177-3AD203B41FA5}">
                      <a16:colId xmlns:a16="http://schemas.microsoft.com/office/drawing/2014/main" val="20000"/>
                    </a:ext>
                  </a:extLst>
                </a:gridCol>
                <a:gridCol w="1482910">
                  <a:extLst>
                    <a:ext uri="{9D8B030D-6E8A-4147-A177-3AD203B41FA5}">
                      <a16:colId xmlns:a16="http://schemas.microsoft.com/office/drawing/2014/main" val="20001"/>
                    </a:ext>
                  </a:extLst>
                </a:gridCol>
                <a:gridCol w="1416138">
                  <a:extLst>
                    <a:ext uri="{9D8B030D-6E8A-4147-A177-3AD203B41FA5}">
                      <a16:colId xmlns:a16="http://schemas.microsoft.com/office/drawing/2014/main" val="20002"/>
                    </a:ext>
                  </a:extLst>
                </a:gridCol>
                <a:gridCol w="1513920">
                  <a:extLst>
                    <a:ext uri="{9D8B030D-6E8A-4147-A177-3AD203B41FA5}">
                      <a16:colId xmlns:a16="http://schemas.microsoft.com/office/drawing/2014/main" val="20003"/>
                    </a:ext>
                  </a:extLst>
                </a:gridCol>
                <a:gridCol w="1513920">
                  <a:extLst>
                    <a:ext uri="{9D8B030D-6E8A-4147-A177-3AD203B41FA5}">
                      <a16:colId xmlns:a16="http://schemas.microsoft.com/office/drawing/2014/main" val="20004"/>
                    </a:ext>
                  </a:extLst>
                </a:gridCol>
                <a:gridCol w="1513920">
                  <a:extLst>
                    <a:ext uri="{9D8B030D-6E8A-4147-A177-3AD203B41FA5}">
                      <a16:colId xmlns:a16="http://schemas.microsoft.com/office/drawing/2014/main" val="20005"/>
                    </a:ext>
                  </a:extLst>
                </a:gridCol>
                <a:gridCol w="1513920">
                  <a:extLst>
                    <a:ext uri="{9D8B030D-6E8A-4147-A177-3AD203B41FA5}">
                      <a16:colId xmlns:a16="http://schemas.microsoft.com/office/drawing/2014/main" val="20006"/>
                    </a:ext>
                  </a:extLst>
                </a:gridCol>
                <a:gridCol w="1513920">
                  <a:extLst>
                    <a:ext uri="{9D8B030D-6E8A-4147-A177-3AD203B41FA5}">
                      <a16:colId xmlns:a16="http://schemas.microsoft.com/office/drawing/2014/main" val="20007"/>
                    </a:ext>
                  </a:extLst>
                </a:gridCol>
              </a:tblGrid>
              <a:tr h="1090245">
                <a:tc>
                  <a:txBody>
                    <a:bodyPr/>
                    <a:lstStyle/>
                    <a:p>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Total </a:t>
                      </a:r>
                    </a:p>
                    <a:p>
                      <a:r>
                        <a:rPr lang="en-US" sz="2800" b="0" dirty="0">
                          <a:latin typeface="Calibri" panose="020F0502020204030204" pitchFamily="34" charset="0"/>
                          <a:cs typeface="Calibri" panose="020F0502020204030204" pitchFamily="34" charset="0"/>
                        </a:rPr>
                        <a:t>Electoral</a:t>
                      </a:r>
                      <a:r>
                        <a:rPr lang="en-US" sz="2800" b="0" baseline="0" dirty="0">
                          <a:latin typeface="Calibri" panose="020F0502020204030204" pitchFamily="34" charset="0"/>
                          <a:cs typeface="Calibri" panose="020F0502020204030204" pitchFamily="34" charset="0"/>
                        </a:rPr>
                        <a:t> </a:t>
                      </a:r>
                    </a:p>
                    <a:p>
                      <a:r>
                        <a:rPr lang="en-US" sz="2800" b="0" baseline="0" dirty="0">
                          <a:latin typeface="Calibri" panose="020F0502020204030204" pitchFamily="34" charset="0"/>
                          <a:cs typeface="Calibri" panose="020F0502020204030204" pitchFamily="34" charset="0"/>
                        </a:rPr>
                        <a:t>Votes</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Percent</a:t>
                      </a:r>
                      <a:r>
                        <a:rPr lang="en-US" sz="2800" b="0" baseline="0" dirty="0">
                          <a:latin typeface="Calibri" panose="020F0502020204030204" pitchFamily="34" charset="0"/>
                          <a:cs typeface="Calibri" panose="020F0502020204030204" pitchFamily="34" charset="0"/>
                        </a:rPr>
                        <a:t> </a:t>
                      </a:r>
                    </a:p>
                    <a:p>
                      <a:r>
                        <a:rPr lang="en-US" sz="2800" b="0" baseline="0" dirty="0">
                          <a:latin typeface="Calibri" panose="020F0502020204030204" pitchFamily="34" charset="0"/>
                          <a:cs typeface="Calibri" panose="020F0502020204030204" pitchFamily="34" charset="0"/>
                        </a:rPr>
                        <a:t>For Clinton</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Percent</a:t>
                      </a:r>
                    </a:p>
                    <a:p>
                      <a:r>
                        <a:rPr lang="en-US" sz="2800" b="0" dirty="0">
                          <a:latin typeface="Calibri" panose="020F0502020204030204" pitchFamily="34" charset="0"/>
                          <a:cs typeface="Calibri" panose="020F0502020204030204" pitchFamily="34" charset="0"/>
                        </a:rPr>
                        <a:t>For Trump</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Percent</a:t>
                      </a:r>
                    </a:p>
                    <a:p>
                      <a:r>
                        <a:rPr lang="en-US" sz="2800" b="0" dirty="0">
                          <a:latin typeface="Calibri" panose="020F0502020204030204" pitchFamily="34" charset="0"/>
                          <a:cs typeface="Calibri" panose="020F0502020204030204" pitchFamily="34" charset="0"/>
                        </a:rPr>
                        <a:t>For</a:t>
                      </a:r>
                    </a:p>
                    <a:p>
                      <a:r>
                        <a:rPr lang="en-US" sz="2800" b="0" dirty="0">
                          <a:latin typeface="Calibri" panose="020F0502020204030204" pitchFamily="34" charset="0"/>
                          <a:cs typeface="Calibri" panose="020F0502020204030204" pitchFamily="34" charset="0"/>
                        </a:rPr>
                        <a:t>Other</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Electoral Votes</a:t>
                      </a:r>
                      <a:r>
                        <a:rPr lang="en-US" sz="2800" b="0" baseline="0" dirty="0">
                          <a:latin typeface="Calibri" panose="020F0502020204030204" pitchFamily="34" charset="0"/>
                          <a:cs typeface="Calibri" panose="020F0502020204030204" pitchFamily="34" charset="0"/>
                        </a:rPr>
                        <a:t> for Clinton</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Electoral Votes</a:t>
                      </a:r>
                      <a:r>
                        <a:rPr lang="en-US" sz="2800" b="0" baseline="0" dirty="0">
                          <a:latin typeface="Calibri" panose="020F0502020204030204" pitchFamily="34" charset="0"/>
                          <a:cs typeface="Calibri" panose="020F0502020204030204" pitchFamily="34" charset="0"/>
                        </a:rPr>
                        <a:t> for Trump</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Electoral Votes</a:t>
                      </a:r>
                      <a:r>
                        <a:rPr lang="en-US" sz="2800" b="0" baseline="0" dirty="0">
                          <a:latin typeface="Calibri" panose="020F0502020204030204" pitchFamily="34" charset="0"/>
                          <a:cs typeface="Calibri" panose="020F0502020204030204" pitchFamily="34" charset="0"/>
                        </a:rPr>
                        <a:t> for Other</a:t>
                      </a:r>
                      <a:endParaRPr lang="en-US" sz="2800" b="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1139483">
                <a:tc>
                  <a:txBody>
                    <a:bodyPr/>
                    <a:lstStyle/>
                    <a:p>
                      <a:endParaRPr lang="en-US" sz="2800" dirty="0">
                        <a:latin typeface="Calibri" panose="020F0502020204030204" pitchFamily="34" charset="0"/>
                        <a:cs typeface="Calibri" panose="020F0502020204030204" pitchFamily="34" charset="0"/>
                      </a:endParaRPr>
                    </a:p>
                    <a:p>
                      <a:pPr marL="0" marR="0" indent="0" algn="l" defTabSz="975345"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AZ</a:t>
                      </a:r>
                    </a:p>
                    <a:p>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11</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45%</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   50%</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 5%</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 5.0</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5.5</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0.5</a:t>
                      </a:r>
                      <a:endParaRPr lang="en-US" sz="28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1139483">
                <a:tc>
                  <a:txBody>
                    <a:bodyPr/>
                    <a:lstStyle/>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CO</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9</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47%</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44%</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9%</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4.2</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4.0</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0.8</a:t>
                      </a:r>
                      <a:endParaRPr lang="en-US" sz="28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139483">
                <a:tc>
                  <a:txBody>
                    <a:bodyPr/>
                    <a:lstStyle/>
                    <a:p>
                      <a:endParaRPr lang="en-US" sz="2800">
                        <a:solidFill>
                          <a:schemeClr val="bg1"/>
                        </a:solidFill>
                        <a:latin typeface="Calibri" panose="020F0502020204030204" pitchFamily="34" charset="0"/>
                        <a:cs typeface="Calibri" panose="020F0502020204030204" pitchFamily="34" charset="0"/>
                      </a:endParaRPr>
                    </a:p>
                  </a:txBody>
                  <a:tcPr/>
                </a:tc>
                <a:tc>
                  <a:txBody>
                    <a:bodyPr/>
                    <a:lstStyle/>
                    <a:p>
                      <a:endParaRPr lang="en-US" sz="2800">
                        <a:solidFill>
                          <a:schemeClr val="bg1"/>
                        </a:solidFill>
                        <a:latin typeface="Calibri" panose="020F0502020204030204" pitchFamily="34" charset="0"/>
                        <a:cs typeface="Calibri" panose="020F0502020204030204" pitchFamily="34" charset="0"/>
                      </a:endParaRPr>
                    </a:p>
                  </a:txBody>
                  <a:tcPr/>
                </a:tc>
                <a:tc>
                  <a:txBody>
                    <a:bodyPr/>
                    <a:lstStyle/>
                    <a:p>
                      <a:endParaRPr lang="en-US" sz="2800">
                        <a:solidFill>
                          <a:schemeClr val="bg1"/>
                        </a:solidFill>
                        <a:latin typeface="Calibri" panose="020F0502020204030204" pitchFamily="34" charset="0"/>
                        <a:cs typeface="Calibri" panose="020F0502020204030204" pitchFamily="34" charset="0"/>
                      </a:endParaRPr>
                    </a:p>
                  </a:txBody>
                  <a:tcPr/>
                </a:tc>
                <a:tc>
                  <a:txBody>
                    <a:bodyPr/>
                    <a:lstStyle/>
                    <a:p>
                      <a:endParaRPr lang="en-US" sz="2800">
                        <a:solidFill>
                          <a:schemeClr val="bg1"/>
                        </a:solidFill>
                        <a:latin typeface="Calibri" panose="020F0502020204030204" pitchFamily="34" charset="0"/>
                        <a:cs typeface="Calibri" panose="020F0502020204030204" pitchFamily="34" charset="0"/>
                      </a:endParaRPr>
                    </a:p>
                  </a:txBody>
                  <a:tcPr/>
                </a:tc>
                <a:tc>
                  <a:txBody>
                    <a:bodyPr/>
                    <a:lstStyle/>
                    <a:p>
                      <a:endParaRPr lang="en-US" sz="2800">
                        <a:solidFill>
                          <a:schemeClr val="bg1"/>
                        </a:solidFill>
                        <a:latin typeface="Calibri" panose="020F0502020204030204" pitchFamily="34" charset="0"/>
                        <a:cs typeface="Calibri" panose="020F0502020204030204" pitchFamily="34" charset="0"/>
                      </a:endParaRPr>
                    </a:p>
                  </a:txBody>
                  <a:tcPr/>
                </a:tc>
                <a:tc>
                  <a:txBody>
                    <a:bodyPr/>
                    <a:lstStyle/>
                    <a:p>
                      <a:endParaRPr lang="en-US" sz="2800">
                        <a:solidFill>
                          <a:schemeClr val="bg1"/>
                        </a:solidFill>
                        <a:latin typeface="Calibri" panose="020F0502020204030204" pitchFamily="34" charset="0"/>
                        <a:cs typeface="Calibri" panose="020F0502020204030204" pitchFamily="34" charset="0"/>
                      </a:endParaRPr>
                    </a:p>
                  </a:txBody>
                  <a:tcPr/>
                </a:tc>
                <a:tc>
                  <a:txBody>
                    <a:bodyPr/>
                    <a:lstStyle/>
                    <a:p>
                      <a:endParaRPr lang="en-US" sz="2800">
                        <a:solidFill>
                          <a:schemeClr val="bg1"/>
                        </a:solidFill>
                        <a:latin typeface="Calibri" panose="020F0502020204030204" pitchFamily="34" charset="0"/>
                        <a:cs typeface="Calibri" panose="020F0502020204030204" pitchFamily="34" charset="0"/>
                      </a:endParaRPr>
                    </a:p>
                  </a:txBody>
                  <a:tcPr/>
                </a:tc>
                <a:tc>
                  <a:txBody>
                    <a:bodyPr/>
                    <a:lstStyle/>
                    <a:p>
                      <a:endParaRPr lang="en-US" sz="28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
        <p:nvSpPr>
          <p:cNvPr id="9" name="Slide Number Placeholder 8"/>
          <p:cNvSpPr>
            <a:spLocks noGrp="1"/>
          </p:cNvSpPr>
          <p:nvPr>
            <p:ph type="sldNum" sz="quarter" idx="12"/>
          </p:nvPr>
        </p:nvSpPr>
        <p:spPr/>
        <p:txBody>
          <a:bodyPr/>
          <a:lstStyle/>
          <a:p>
            <a:fld id="{11226B5B-2E80-3F4B-AB33-B0C163CCE2B1}" type="slidenum">
              <a:rPr lang="en-US" smtClean="0">
                <a:solidFill>
                  <a:srgbClr val="323232">
                    <a:tint val="75000"/>
                  </a:srgbClr>
                </a:solidFill>
              </a:rPr>
              <a:pPr/>
              <a:t>68</a:t>
            </a:fld>
            <a:endParaRPr lang="en-US">
              <a:solidFill>
                <a:srgbClr val="323232">
                  <a:tint val="75000"/>
                </a:srgbClr>
              </a:solidFill>
            </a:endParaRPr>
          </a:p>
        </p:txBody>
      </p:sp>
    </p:spTree>
    <p:extLst>
      <p:ext uri="{BB962C8B-B14F-4D97-AF65-F5344CB8AC3E}">
        <p14:creationId xmlns:p14="http://schemas.microsoft.com/office/powerpoint/2010/main" val="18961012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chemeClr val="accent6"/>
        </a:solidFill>
        <a:effectLst/>
      </p:bgPr>
    </p:bg>
    <p:spTree>
      <p:nvGrpSpPr>
        <p:cNvPr id="1" name=""/>
        <p:cNvGrpSpPr/>
        <p:nvPr/>
      </p:nvGrpSpPr>
      <p:grpSpPr>
        <a:xfrm>
          <a:off x="0" y="0"/>
          <a:ext cx="0" cy="0"/>
          <a:chOff x="0" y="0"/>
          <a:chExt cx="0" cy="0"/>
        </a:xfrm>
      </p:grpSpPr>
      <p:sp>
        <p:nvSpPr>
          <p:cNvPr id="5" name="AutoShape 2" descr="Image result for united states map purple silhouet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united states map purple silhouet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1875088" y="961854"/>
            <a:ext cx="9395521"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4000" b="0" dirty="0">
                <a:solidFill>
                  <a:schemeClr val="bg1"/>
                </a:solidFill>
                <a:latin typeface="Helvetica Neue Medium"/>
                <a:sym typeface="Helvetica Neue Medium"/>
              </a:rPr>
              <a:t>Proportional Allotment of Electoral Votes</a:t>
            </a:r>
            <a:endParaRPr kumimoji="0" lang="en-US" sz="4000" b="0" i="0" u="none" strike="noStrike" kern="0" cap="none" spc="0" normalizeH="0" baseline="0" noProof="0" dirty="0">
              <a:ln>
                <a:noFill/>
              </a:ln>
              <a:solidFill>
                <a:schemeClr val="bg1"/>
              </a:solidFill>
              <a:effectLst/>
              <a:uLnTx/>
              <a:uFillTx/>
            </a:endParaRPr>
          </a:p>
        </p:txBody>
      </p:sp>
      <p:sp>
        <p:nvSpPr>
          <p:cNvPr id="2" name="AutoShape 2" descr="Image result for silhouette virgini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silhouette virgini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524756344"/>
              </p:ext>
            </p:extLst>
          </p:nvPr>
        </p:nvGraphicFramePr>
        <p:xfrm>
          <a:off x="1116865" y="2478633"/>
          <a:ext cx="11209950" cy="5448886"/>
        </p:xfrm>
        <a:graphic>
          <a:graphicData uri="http://schemas.openxmlformats.org/drawingml/2006/table">
            <a:tbl>
              <a:tblPr firstRow="1" bandRow="1">
                <a:tableStyleId>{16D9F66E-5EB9-4882-86FB-DCBF35E3C3E4}</a:tableStyleId>
              </a:tblPr>
              <a:tblGrid>
                <a:gridCol w="741302">
                  <a:extLst>
                    <a:ext uri="{9D8B030D-6E8A-4147-A177-3AD203B41FA5}">
                      <a16:colId xmlns:a16="http://schemas.microsoft.com/office/drawing/2014/main" val="20000"/>
                    </a:ext>
                  </a:extLst>
                </a:gridCol>
                <a:gridCol w="1482910">
                  <a:extLst>
                    <a:ext uri="{9D8B030D-6E8A-4147-A177-3AD203B41FA5}">
                      <a16:colId xmlns:a16="http://schemas.microsoft.com/office/drawing/2014/main" val="20001"/>
                    </a:ext>
                  </a:extLst>
                </a:gridCol>
                <a:gridCol w="1416138">
                  <a:extLst>
                    <a:ext uri="{9D8B030D-6E8A-4147-A177-3AD203B41FA5}">
                      <a16:colId xmlns:a16="http://schemas.microsoft.com/office/drawing/2014/main" val="20002"/>
                    </a:ext>
                  </a:extLst>
                </a:gridCol>
                <a:gridCol w="1513920">
                  <a:extLst>
                    <a:ext uri="{9D8B030D-6E8A-4147-A177-3AD203B41FA5}">
                      <a16:colId xmlns:a16="http://schemas.microsoft.com/office/drawing/2014/main" val="20003"/>
                    </a:ext>
                  </a:extLst>
                </a:gridCol>
                <a:gridCol w="1513920">
                  <a:extLst>
                    <a:ext uri="{9D8B030D-6E8A-4147-A177-3AD203B41FA5}">
                      <a16:colId xmlns:a16="http://schemas.microsoft.com/office/drawing/2014/main" val="20004"/>
                    </a:ext>
                  </a:extLst>
                </a:gridCol>
                <a:gridCol w="1513920">
                  <a:extLst>
                    <a:ext uri="{9D8B030D-6E8A-4147-A177-3AD203B41FA5}">
                      <a16:colId xmlns:a16="http://schemas.microsoft.com/office/drawing/2014/main" val="20005"/>
                    </a:ext>
                  </a:extLst>
                </a:gridCol>
                <a:gridCol w="1513920">
                  <a:extLst>
                    <a:ext uri="{9D8B030D-6E8A-4147-A177-3AD203B41FA5}">
                      <a16:colId xmlns:a16="http://schemas.microsoft.com/office/drawing/2014/main" val="20006"/>
                    </a:ext>
                  </a:extLst>
                </a:gridCol>
                <a:gridCol w="1513920">
                  <a:extLst>
                    <a:ext uri="{9D8B030D-6E8A-4147-A177-3AD203B41FA5}">
                      <a16:colId xmlns:a16="http://schemas.microsoft.com/office/drawing/2014/main" val="20007"/>
                    </a:ext>
                  </a:extLst>
                </a:gridCol>
              </a:tblGrid>
              <a:tr h="1090245">
                <a:tc>
                  <a:txBody>
                    <a:bodyPr/>
                    <a:lstStyle/>
                    <a:p>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Total </a:t>
                      </a:r>
                    </a:p>
                    <a:p>
                      <a:r>
                        <a:rPr lang="en-US" sz="2800" b="0" dirty="0">
                          <a:latin typeface="Calibri" panose="020F0502020204030204" pitchFamily="34" charset="0"/>
                          <a:cs typeface="Calibri" panose="020F0502020204030204" pitchFamily="34" charset="0"/>
                        </a:rPr>
                        <a:t>Electoral</a:t>
                      </a:r>
                      <a:r>
                        <a:rPr lang="en-US" sz="2800" b="0" baseline="0" dirty="0">
                          <a:latin typeface="Calibri" panose="020F0502020204030204" pitchFamily="34" charset="0"/>
                          <a:cs typeface="Calibri" panose="020F0502020204030204" pitchFamily="34" charset="0"/>
                        </a:rPr>
                        <a:t> </a:t>
                      </a:r>
                    </a:p>
                    <a:p>
                      <a:r>
                        <a:rPr lang="en-US" sz="2800" b="0" baseline="0" dirty="0">
                          <a:latin typeface="Calibri" panose="020F0502020204030204" pitchFamily="34" charset="0"/>
                          <a:cs typeface="Calibri" panose="020F0502020204030204" pitchFamily="34" charset="0"/>
                        </a:rPr>
                        <a:t>Votes</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Percent</a:t>
                      </a:r>
                      <a:r>
                        <a:rPr lang="en-US" sz="2800" b="0" baseline="0" dirty="0">
                          <a:latin typeface="Calibri" panose="020F0502020204030204" pitchFamily="34" charset="0"/>
                          <a:cs typeface="Calibri" panose="020F0502020204030204" pitchFamily="34" charset="0"/>
                        </a:rPr>
                        <a:t> </a:t>
                      </a:r>
                    </a:p>
                    <a:p>
                      <a:r>
                        <a:rPr lang="en-US" sz="2800" b="0" baseline="0" dirty="0">
                          <a:latin typeface="Calibri" panose="020F0502020204030204" pitchFamily="34" charset="0"/>
                          <a:cs typeface="Calibri" panose="020F0502020204030204" pitchFamily="34" charset="0"/>
                        </a:rPr>
                        <a:t>For Clinton</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Percent</a:t>
                      </a:r>
                    </a:p>
                    <a:p>
                      <a:r>
                        <a:rPr lang="en-US" sz="2800" b="0" dirty="0">
                          <a:latin typeface="Calibri" panose="020F0502020204030204" pitchFamily="34" charset="0"/>
                          <a:cs typeface="Calibri" panose="020F0502020204030204" pitchFamily="34" charset="0"/>
                        </a:rPr>
                        <a:t>For Trump</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Percent</a:t>
                      </a:r>
                    </a:p>
                    <a:p>
                      <a:r>
                        <a:rPr lang="en-US" sz="2800" b="0" dirty="0">
                          <a:latin typeface="Calibri" panose="020F0502020204030204" pitchFamily="34" charset="0"/>
                          <a:cs typeface="Calibri" panose="020F0502020204030204" pitchFamily="34" charset="0"/>
                        </a:rPr>
                        <a:t>For</a:t>
                      </a:r>
                    </a:p>
                    <a:p>
                      <a:r>
                        <a:rPr lang="en-US" sz="2800" b="0" dirty="0">
                          <a:latin typeface="Calibri" panose="020F0502020204030204" pitchFamily="34" charset="0"/>
                          <a:cs typeface="Calibri" panose="020F0502020204030204" pitchFamily="34" charset="0"/>
                        </a:rPr>
                        <a:t>Other</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Electoral Votes</a:t>
                      </a:r>
                      <a:r>
                        <a:rPr lang="en-US" sz="2800" b="0" baseline="0" dirty="0">
                          <a:latin typeface="Calibri" panose="020F0502020204030204" pitchFamily="34" charset="0"/>
                          <a:cs typeface="Calibri" panose="020F0502020204030204" pitchFamily="34" charset="0"/>
                        </a:rPr>
                        <a:t> for Clinton</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Electoral Votes</a:t>
                      </a:r>
                      <a:r>
                        <a:rPr lang="en-US" sz="2800" b="0" baseline="0" dirty="0">
                          <a:latin typeface="Calibri" panose="020F0502020204030204" pitchFamily="34" charset="0"/>
                          <a:cs typeface="Calibri" panose="020F0502020204030204" pitchFamily="34" charset="0"/>
                        </a:rPr>
                        <a:t> for Trump</a:t>
                      </a:r>
                      <a:endParaRPr lang="en-US" sz="2800" b="0" dirty="0">
                        <a:solidFill>
                          <a:schemeClr val="bg1"/>
                        </a:solidFill>
                        <a:latin typeface="Calibri" panose="020F0502020204030204" pitchFamily="34" charset="0"/>
                        <a:cs typeface="Calibri" panose="020F0502020204030204" pitchFamily="34" charset="0"/>
                      </a:endParaRPr>
                    </a:p>
                  </a:txBody>
                  <a:tcPr/>
                </a:tc>
                <a:tc>
                  <a:txBody>
                    <a:bodyPr/>
                    <a:lstStyle/>
                    <a:p>
                      <a:endParaRPr lang="en-US" sz="2800" b="0" dirty="0">
                        <a:latin typeface="Calibri" panose="020F0502020204030204" pitchFamily="34" charset="0"/>
                        <a:cs typeface="Calibri" panose="020F0502020204030204" pitchFamily="34" charset="0"/>
                      </a:endParaRPr>
                    </a:p>
                    <a:p>
                      <a:r>
                        <a:rPr lang="en-US" sz="2800" b="0" dirty="0">
                          <a:latin typeface="Calibri" panose="020F0502020204030204" pitchFamily="34" charset="0"/>
                          <a:cs typeface="Calibri" panose="020F0502020204030204" pitchFamily="34" charset="0"/>
                        </a:rPr>
                        <a:t>Electoral Votes</a:t>
                      </a:r>
                      <a:r>
                        <a:rPr lang="en-US" sz="2800" b="0" baseline="0" dirty="0">
                          <a:latin typeface="Calibri" panose="020F0502020204030204" pitchFamily="34" charset="0"/>
                          <a:cs typeface="Calibri" panose="020F0502020204030204" pitchFamily="34" charset="0"/>
                        </a:rPr>
                        <a:t> for Other</a:t>
                      </a:r>
                      <a:endParaRPr lang="en-US" sz="2800" b="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1139483">
                <a:tc>
                  <a:txBody>
                    <a:bodyPr/>
                    <a:lstStyle/>
                    <a:p>
                      <a:endParaRPr lang="en-US" sz="2800" dirty="0">
                        <a:latin typeface="Calibri" panose="020F0502020204030204" pitchFamily="34" charset="0"/>
                        <a:cs typeface="Calibri" panose="020F0502020204030204" pitchFamily="34" charset="0"/>
                      </a:endParaRPr>
                    </a:p>
                    <a:p>
                      <a:pPr marL="0" marR="0" indent="0" algn="l" defTabSz="975345"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AZ</a:t>
                      </a:r>
                    </a:p>
                    <a:p>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11</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45%</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   50%</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 5%</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 5.0</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5.5</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0.5</a:t>
                      </a:r>
                      <a:endParaRPr lang="en-US" sz="28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1139483">
                <a:tc>
                  <a:txBody>
                    <a:bodyPr/>
                    <a:lstStyle/>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CO</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9</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47%</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44%</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9%</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4.2</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4.0</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0.8</a:t>
                      </a:r>
                      <a:endParaRPr lang="en-US" sz="28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1139483">
                <a:tc>
                  <a:txBody>
                    <a:bodyPr/>
                    <a:lstStyle/>
                    <a:p>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All</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r>
                        <a:rPr lang="en-US" sz="2800" dirty="0">
                          <a:latin typeface="Calibri" panose="020F0502020204030204" pitchFamily="34" charset="0"/>
                          <a:cs typeface="Calibri" panose="020F0502020204030204" pitchFamily="34" charset="0"/>
                        </a:rPr>
                        <a:t> </a:t>
                      </a:r>
                    </a:p>
                    <a:p>
                      <a:pPr algn="ctr"/>
                      <a:r>
                        <a:rPr lang="en-US" sz="2800" dirty="0">
                          <a:latin typeface="Calibri" panose="020F0502020204030204" pitchFamily="34" charset="0"/>
                          <a:cs typeface="Calibri" panose="020F0502020204030204" pitchFamily="34" charset="0"/>
                        </a:rPr>
                        <a:t>538</a:t>
                      </a: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p>
                      <a:pPr algn="ctr"/>
                      <a:r>
                        <a:rPr lang="en-US" sz="2800" b="1" dirty="0">
                          <a:latin typeface="Calibri" panose="020F0502020204030204" pitchFamily="34" charset="0"/>
                          <a:cs typeface="Calibri" panose="020F0502020204030204" pitchFamily="34" charset="0"/>
                        </a:rPr>
                        <a:t>257</a:t>
                      </a:r>
                      <a:endParaRPr lang="en-US" sz="2800" b="1"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b="1" dirty="0">
                        <a:latin typeface="Calibri" panose="020F0502020204030204" pitchFamily="34" charset="0"/>
                        <a:cs typeface="Calibri" panose="020F0502020204030204" pitchFamily="34" charset="0"/>
                      </a:endParaRPr>
                    </a:p>
                    <a:p>
                      <a:pPr algn="ctr"/>
                      <a:r>
                        <a:rPr lang="en-US" sz="2800" b="1" dirty="0">
                          <a:latin typeface="Calibri" panose="020F0502020204030204" pitchFamily="34" charset="0"/>
                          <a:cs typeface="Calibri" panose="020F0502020204030204" pitchFamily="34" charset="0"/>
                        </a:rPr>
                        <a:t>253</a:t>
                      </a:r>
                      <a:endParaRPr lang="en-US" sz="2800" b="1" dirty="0">
                        <a:solidFill>
                          <a:schemeClr val="bg1"/>
                        </a:solidFill>
                        <a:latin typeface="Calibri" panose="020F0502020204030204" pitchFamily="34" charset="0"/>
                        <a:cs typeface="Calibri" panose="020F0502020204030204" pitchFamily="34" charset="0"/>
                      </a:endParaRPr>
                    </a:p>
                  </a:txBody>
                  <a:tcPr/>
                </a:tc>
                <a:tc>
                  <a:txBody>
                    <a:bodyPr/>
                    <a:lstStyle/>
                    <a:p>
                      <a:pPr algn="ctr"/>
                      <a:endParaRPr lang="en-US" sz="2800" dirty="0">
                        <a:latin typeface="Calibri" panose="020F0502020204030204" pitchFamily="34" charset="0"/>
                        <a:cs typeface="Calibri" panose="020F0502020204030204" pitchFamily="34" charset="0"/>
                      </a:endParaRPr>
                    </a:p>
                    <a:p>
                      <a:pPr algn="ctr"/>
                      <a:r>
                        <a:rPr lang="en-US" sz="2800" dirty="0">
                          <a:latin typeface="Calibri" panose="020F0502020204030204" pitchFamily="34" charset="0"/>
                          <a:cs typeface="Calibri" panose="020F0502020204030204" pitchFamily="34" charset="0"/>
                        </a:rPr>
                        <a:t>27</a:t>
                      </a:r>
                      <a:endParaRPr lang="en-US" sz="2800" b="1"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
        <p:nvSpPr>
          <p:cNvPr id="9" name="Slide Number Placeholder 8"/>
          <p:cNvSpPr>
            <a:spLocks noGrp="1"/>
          </p:cNvSpPr>
          <p:nvPr>
            <p:ph type="sldNum" sz="quarter" idx="12"/>
          </p:nvPr>
        </p:nvSpPr>
        <p:spPr/>
        <p:txBody>
          <a:bodyPr/>
          <a:lstStyle/>
          <a:p>
            <a:fld id="{11226B5B-2E80-3F4B-AB33-B0C163CCE2B1}" type="slidenum">
              <a:rPr lang="en-US" smtClean="0">
                <a:solidFill>
                  <a:srgbClr val="323232">
                    <a:tint val="75000"/>
                  </a:srgbClr>
                </a:solidFill>
              </a:rPr>
              <a:pPr/>
              <a:t>69</a:t>
            </a:fld>
            <a:endParaRPr lang="en-US">
              <a:solidFill>
                <a:srgbClr val="323232">
                  <a:tint val="75000"/>
                </a:srgbClr>
              </a:solidFill>
            </a:endParaRPr>
          </a:p>
        </p:txBody>
      </p:sp>
    </p:spTree>
    <p:extLst>
      <p:ext uri="{BB962C8B-B14F-4D97-AF65-F5344CB8AC3E}">
        <p14:creationId xmlns:p14="http://schemas.microsoft.com/office/powerpoint/2010/main" val="189610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894080" y="2682404"/>
            <a:ext cx="11216640" cy="5725291"/>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342900" indent="-342900" hangingPunct="0">
              <a:spcBef>
                <a:spcPts val="0"/>
              </a:spcBef>
              <a:buSzTx/>
              <a:buFont typeface="Wingdings" panose="05000000000000000000" pitchFamily="2" charset="2"/>
              <a:buChar char="Ø"/>
            </a:pPr>
            <a:r>
              <a:rPr lang="en-US" sz="3600" dirty="0">
                <a:solidFill>
                  <a:schemeClr val="tx1"/>
                </a:solidFill>
              </a:rPr>
              <a:t>Poor communication might lead to ill-informed population.</a:t>
            </a:r>
          </a:p>
          <a:p>
            <a:pPr marL="342900" indent="-342900" hangingPunct="0">
              <a:spcBef>
                <a:spcPts val="0"/>
              </a:spcBef>
              <a:buSzTx/>
              <a:buFont typeface="Wingdings" panose="05000000000000000000" pitchFamily="2" charset="2"/>
              <a:buChar char="Ø"/>
            </a:pPr>
            <a:endParaRPr lang="en-US" sz="3600" dirty="0">
              <a:solidFill>
                <a:schemeClr val="tx1"/>
              </a:solidFill>
            </a:endParaRPr>
          </a:p>
          <a:p>
            <a:pPr marL="0" indent="0" hangingPunct="0">
              <a:spcBef>
                <a:spcPts val="0"/>
              </a:spcBef>
              <a:buSzTx/>
              <a:buNone/>
            </a:pPr>
            <a:endParaRPr lang="en-US" sz="3600" dirty="0">
              <a:solidFill>
                <a:schemeClr val="tx1"/>
              </a:solidFill>
            </a:endParaRPr>
          </a:p>
          <a:p>
            <a:pPr marL="342900" indent="-342900" hangingPunct="0">
              <a:spcBef>
                <a:spcPts val="0"/>
              </a:spcBef>
              <a:buSzTx/>
              <a:buFont typeface="Wingdings" panose="05000000000000000000" pitchFamily="2" charset="2"/>
              <a:buChar char="Ø"/>
            </a:pPr>
            <a:endParaRPr lang="en-US" sz="3600" dirty="0">
              <a:solidFill>
                <a:schemeClr val="tx1"/>
              </a:solidFill>
            </a:endParaRPr>
          </a:p>
          <a:p>
            <a:pPr marL="0" indent="0" hangingPunct="0">
              <a:spcBef>
                <a:spcPts val="0"/>
              </a:spcBef>
              <a:buSzTx/>
              <a:buNone/>
            </a:pPr>
            <a:endParaRPr lang="en-US" sz="3600" dirty="0">
              <a:solidFill>
                <a:schemeClr val="tx1"/>
              </a:solidFill>
            </a:endParaRPr>
          </a:p>
        </p:txBody>
      </p:sp>
      <p:sp>
        <p:nvSpPr>
          <p:cNvPr id="3" name="Title 2"/>
          <p:cNvSpPr txBox="1">
            <a:spLocks/>
          </p:cNvSpPr>
          <p:nvPr/>
        </p:nvSpPr>
        <p:spPr>
          <a:xfrm>
            <a:off x="894080" y="1007137"/>
            <a:ext cx="11216640" cy="1589308"/>
          </a:xfrm>
          <a:prstGeom prst="rect">
            <a:avLst/>
          </a:prstGeom>
        </p:spPr>
        <p:txBody>
          <a:bodyPr>
            <a:normAutofit fontScale="60000" lnSpcReduction="200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dirty="0">
                <a:solidFill>
                  <a:schemeClr val="accent1">
                    <a:lumMod val="50000"/>
                  </a:schemeClr>
                </a:solidFill>
              </a:rPr>
              <a:t>Why not direct election by the people?</a:t>
            </a:r>
            <a:br>
              <a:rPr lang="en-US" dirty="0">
                <a:solidFill>
                  <a:schemeClr val="accent1">
                    <a:lumMod val="50000"/>
                  </a:schemeClr>
                </a:solidFill>
              </a:rPr>
            </a:br>
            <a:endParaRPr lang="en-US" dirty="0">
              <a:solidFill>
                <a:schemeClr val="accent1">
                  <a:lumMod val="50000"/>
                </a:schemeClr>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pPr/>
              <a:t>7</a:t>
            </a:fld>
            <a:endParaRPr lang="en-US"/>
          </a:p>
        </p:txBody>
      </p:sp>
    </p:spTree>
    <p:extLst>
      <p:ext uri="{BB962C8B-B14F-4D97-AF65-F5344CB8AC3E}">
        <p14:creationId xmlns:p14="http://schemas.microsoft.com/office/powerpoint/2010/main" val="3612769154"/>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94080" y="1007137"/>
            <a:ext cx="11216640" cy="1208525"/>
          </a:xfrm>
        </p:spPr>
        <p:txBody>
          <a:bodyPr>
            <a:noAutofit/>
          </a:bodyPr>
          <a:lstStyle/>
          <a:p>
            <a:r>
              <a:rPr lang="en-US" sz="5400" b="1" dirty="0">
                <a:solidFill>
                  <a:schemeClr val="accent1">
                    <a:lumMod val="50000"/>
                  </a:schemeClr>
                </a:solidFill>
              </a:rPr>
              <a:t>It’s time for change.</a:t>
            </a:r>
            <a:br>
              <a:rPr lang="en-US" sz="5400" b="1" dirty="0">
                <a:solidFill>
                  <a:schemeClr val="accent1">
                    <a:lumMod val="50000"/>
                  </a:schemeClr>
                </a:solidFill>
              </a:rPr>
            </a:br>
            <a:endParaRPr lang="en-US" sz="5400" b="1" dirty="0">
              <a:solidFill>
                <a:schemeClr val="accent1">
                  <a:lumMod val="50000"/>
                </a:schemeClr>
              </a:solidFill>
            </a:endParaRPr>
          </a:p>
        </p:txBody>
      </p:sp>
      <p:pic>
        <p:nvPicPr>
          <p:cNvPr id="2" name="Picture 2" descr="C:\Users\Karen\Desktop\Karen's Folder\Electoral College\Photos and images\EC map for tri-fold.JPG"/>
          <p:cNvPicPr>
            <a:picLocks noChangeAspect="1" noChangeArrowheads="1"/>
          </p:cNvPicPr>
          <p:nvPr/>
        </p:nvPicPr>
        <p:blipFill>
          <a:blip r:embed="rId3" cstate="print"/>
          <a:srcRect/>
          <a:stretch>
            <a:fillRect/>
          </a:stretch>
        </p:blipFill>
        <p:spPr bwMode="auto">
          <a:xfrm>
            <a:off x="2089150" y="2562224"/>
            <a:ext cx="8769349" cy="6132235"/>
          </a:xfrm>
          <a:prstGeom prst="rect">
            <a:avLst/>
          </a:prstGeom>
          <a:noFill/>
        </p:spPr>
      </p:pic>
      <p:sp>
        <p:nvSpPr>
          <p:cNvPr id="8" name="Multiply 7"/>
          <p:cNvSpPr/>
          <p:nvPr/>
        </p:nvSpPr>
        <p:spPr>
          <a:xfrm>
            <a:off x="2324100" y="1606062"/>
            <a:ext cx="8020049" cy="6478797"/>
          </a:xfrm>
          <a:prstGeom prst="mathMultiply">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US" sz="2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 name="Slide Number Placeholder 4"/>
          <p:cNvSpPr>
            <a:spLocks noGrp="1"/>
          </p:cNvSpPr>
          <p:nvPr>
            <p:ph type="sldNum" sz="quarter" idx="12"/>
          </p:nvPr>
        </p:nvSpPr>
        <p:spPr/>
        <p:txBody>
          <a:bodyPr/>
          <a:lstStyle/>
          <a:p>
            <a:fld id="{11226B5B-2E80-3F4B-AB33-B0C163CCE2B1}" type="slidenum">
              <a:rPr lang="en-US" smtClean="0"/>
              <a:pPr/>
              <a:t>70</a:t>
            </a:fld>
            <a:endParaRPr lang="en-US"/>
          </a:p>
        </p:txBody>
      </p:sp>
    </p:spTree>
    <p:extLst>
      <p:ext uri="{BB962C8B-B14F-4D97-AF65-F5344CB8AC3E}">
        <p14:creationId xmlns:p14="http://schemas.microsoft.com/office/powerpoint/2010/main" val="30210704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7" name="Picture 9" descr="C:\Users\Karen\Desktop\Karen's folder\Electoral College\Voting.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24789" y="1928886"/>
            <a:ext cx="4722443" cy="3541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19909" y="867661"/>
            <a:ext cx="10822824" cy="1593035"/>
          </a:xfrm>
        </p:spPr>
        <p:txBody>
          <a:bodyPr/>
          <a:lstStyle/>
          <a:p>
            <a:r>
              <a:rPr lang="en-US" sz="4800" dirty="0">
                <a:solidFill>
                  <a:schemeClr val="tx1"/>
                </a:solidFill>
              </a:rPr>
              <a:t>  Constitutional Amendments Happen!</a:t>
            </a:r>
          </a:p>
        </p:txBody>
      </p:sp>
      <p:pic>
        <p:nvPicPr>
          <p:cNvPr id="2051" name="Picture 3" descr="C:\Users\Karen\Desktop\Karen's folder\Electoral College\Presidential Seal.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04428" y="4448143"/>
            <a:ext cx="2739070" cy="275458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Karen\Desktop\Karen's folder\Electoral College\Washington DC.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343498" y="2069689"/>
            <a:ext cx="5131980" cy="342048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Karen\Desktop\Karen's folder\Electoral College\Young voter.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019582" y="5325858"/>
            <a:ext cx="3407669" cy="425958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1427251" y="6424592"/>
            <a:ext cx="430887" cy="3242938"/>
          </a:xfrm>
          <a:prstGeom prst="rect">
            <a:avLst/>
          </a:prstGeom>
          <a:noFill/>
        </p:spPr>
        <p:txBody>
          <a:bodyPr vert="vert270" wrap="square" rtlCol="0">
            <a:spAutoFit/>
          </a:bodyPr>
          <a:lstStyle/>
          <a:p>
            <a:r>
              <a:rPr lang="en-US" sz="1600" b="0" dirty="0">
                <a:solidFill>
                  <a:schemeClr val="tx1"/>
                </a:solidFill>
              </a:rPr>
              <a:t>League of Women Voters</a:t>
            </a:r>
          </a:p>
        </p:txBody>
      </p:sp>
      <p:sp>
        <p:nvSpPr>
          <p:cNvPr id="19" name="TextBox 18"/>
          <p:cNvSpPr txBox="1"/>
          <p:nvPr/>
        </p:nvSpPr>
        <p:spPr>
          <a:xfrm>
            <a:off x="12402275" y="3408250"/>
            <a:ext cx="430887" cy="2695179"/>
          </a:xfrm>
          <a:prstGeom prst="rect">
            <a:avLst/>
          </a:prstGeom>
          <a:noFill/>
        </p:spPr>
        <p:txBody>
          <a:bodyPr vert="vert270" wrap="square" rtlCol="0">
            <a:spAutoFit/>
          </a:bodyPr>
          <a:lstStyle/>
          <a:p>
            <a:r>
              <a:rPr lang="en-US" sz="1600" b="0" dirty="0">
                <a:solidFill>
                  <a:schemeClr val="tx1"/>
                </a:solidFill>
              </a:rPr>
              <a:t>Daniel Schwen</a:t>
            </a:r>
          </a:p>
        </p:txBody>
      </p:sp>
      <p:pic>
        <p:nvPicPr>
          <p:cNvPr id="2056" name="Picture 8" descr="C:\Users\Karen\Desktop\Karen's folder\Electoral College\Poll Tax Reciept.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466168" y="7052146"/>
            <a:ext cx="5039687" cy="234266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rot="19800000">
            <a:off x="94673" y="7278575"/>
            <a:ext cx="3525811" cy="1323439"/>
          </a:xfrm>
          <a:prstGeom prst="rect">
            <a:avLst/>
          </a:prstGeom>
          <a:noFill/>
        </p:spPr>
        <p:txBody>
          <a:bodyPr wrap="square" rtlCol="0">
            <a:spAutoFit/>
          </a:bodyPr>
          <a:lstStyle/>
          <a:p>
            <a:r>
              <a:rPr lang="en-US" sz="4000" dirty="0">
                <a:solidFill>
                  <a:schemeClr val="accent1">
                    <a:lumMod val="50000"/>
                  </a:schemeClr>
                </a:solidFill>
                <a:latin typeface="Cooper Black" panose="0208090404030B020404" pitchFamily="18" charset="0"/>
              </a:rPr>
              <a:t>NO POLL TAX !</a:t>
            </a:r>
          </a:p>
        </p:txBody>
      </p:sp>
      <p:sp>
        <p:nvSpPr>
          <p:cNvPr id="21" name="TextBox 20"/>
          <p:cNvSpPr txBox="1"/>
          <p:nvPr/>
        </p:nvSpPr>
        <p:spPr>
          <a:xfrm>
            <a:off x="377124" y="5484632"/>
            <a:ext cx="2207798" cy="338554"/>
          </a:xfrm>
          <a:prstGeom prst="rect">
            <a:avLst/>
          </a:prstGeom>
          <a:noFill/>
        </p:spPr>
        <p:txBody>
          <a:bodyPr wrap="square" rtlCol="0">
            <a:spAutoFit/>
          </a:bodyPr>
          <a:lstStyle/>
          <a:p>
            <a:r>
              <a:rPr lang="en-US" sz="1600" b="0" dirty="0">
                <a:solidFill>
                  <a:schemeClr val="tx1"/>
                </a:solidFill>
              </a:rPr>
              <a:t>Joe Shlabotnik</a:t>
            </a:r>
          </a:p>
        </p:txBody>
      </p:sp>
      <p:sp>
        <p:nvSpPr>
          <p:cNvPr id="12" name="Slide Number Placeholder 11"/>
          <p:cNvSpPr>
            <a:spLocks noGrp="1"/>
          </p:cNvSpPr>
          <p:nvPr>
            <p:ph type="sldNum" sz="quarter" idx="12"/>
          </p:nvPr>
        </p:nvSpPr>
        <p:spPr/>
        <p:txBody>
          <a:bodyPr/>
          <a:lstStyle/>
          <a:p>
            <a:fld id="{11226B5B-2E80-3F4B-AB33-B0C163CCE2B1}" type="slidenum">
              <a:rPr lang="en-US" smtClean="0">
                <a:solidFill>
                  <a:srgbClr val="FFFFFF">
                    <a:tint val="75000"/>
                  </a:srgbClr>
                </a:solidFill>
              </a:rPr>
              <a:pPr/>
              <a:t>71</a:t>
            </a:fld>
            <a:endParaRPr lang="en-US">
              <a:solidFill>
                <a:srgbClr val="FFFFFF">
                  <a:tint val="75000"/>
                </a:srgbClr>
              </a:solidFill>
            </a:endParaRPr>
          </a:p>
        </p:txBody>
      </p:sp>
    </p:spTree>
    <p:extLst>
      <p:ext uri="{BB962C8B-B14F-4D97-AF65-F5344CB8AC3E}">
        <p14:creationId xmlns:p14="http://schemas.microsoft.com/office/powerpoint/2010/main" val="32390991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1226B5B-2E80-3F4B-AB33-B0C163CCE2B1}" type="slidenum">
              <a:rPr lang="en-US" smtClean="0">
                <a:solidFill>
                  <a:srgbClr val="323232">
                    <a:tint val="75000"/>
                  </a:srgbClr>
                </a:solidFill>
              </a:rPr>
              <a:pPr/>
              <a:t>72</a:t>
            </a:fld>
            <a:endParaRPr lang="en-US">
              <a:solidFill>
                <a:srgbClr val="323232">
                  <a:tint val="75000"/>
                </a:srgbClr>
              </a:solidFill>
            </a:endParaRPr>
          </a:p>
        </p:txBody>
      </p:sp>
      <p:graphicFrame>
        <p:nvGraphicFramePr>
          <p:cNvPr id="11" name="Diagram 10"/>
          <p:cNvGraphicFramePr/>
          <p:nvPr>
            <p:extLst>
              <p:ext uri="{D42A27DB-BD31-4B8C-83A1-F6EECF244321}">
                <p14:modId xmlns:p14="http://schemas.microsoft.com/office/powerpoint/2010/main" val="3186876276"/>
              </p:ext>
            </p:extLst>
          </p:nvPr>
        </p:nvGraphicFramePr>
        <p:xfrm>
          <a:off x="-1771650" y="1447800"/>
          <a:ext cx="16954500" cy="6979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 name="Rectangle 101"/>
          <p:cNvSpPr/>
          <p:nvPr/>
        </p:nvSpPr>
        <p:spPr>
          <a:xfrm>
            <a:off x="3359550" y="219270"/>
            <a:ext cx="6285696" cy="800219"/>
          </a:xfrm>
          <a:prstGeom prst="rect">
            <a:avLst/>
          </a:prstGeom>
        </p:spPr>
        <p:txBody>
          <a:bodyPr wrap="none">
            <a:spAutoFit/>
          </a:bodyPr>
          <a:lstStyle/>
          <a:p>
            <a:r>
              <a:rPr lang="en-US" sz="4600" b="0" dirty="0">
                <a:solidFill>
                  <a:schemeClr val="tx2"/>
                </a:solidFill>
              </a:rPr>
              <a:t>What You Can Do Now</a:t>
            </a:r>
          </a:p>
        </p:txBody>
      </p:sp>
    </p:spTree>
    <p:extLst>
      <p:ext uri="{BB962C8B-B14F-4D97-AF65-F5344CB8AC3E}">
        <p14:creationId xmlns:p14="http://schemas.microsoft.com/office/powerpoint/2010/main" val="352075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894080" y="2682404"/>
            <a:ext cx="11216640" cy="5725291"/>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342900" indent="-342900" hangingPunct="0">
              <a:spcBef>
                <a:spcPts val="0"/>
              </a:spcBef>
              <a:buSzTx/>
              <a:buFont typeface="Wingdings" panose="05000000000000000000" pitchFamily="2" charset="2"/>
              <a:buChar char="Ø"/>
            </a:pPr>
            <a:r>
              <a:rPr lang="en-US" sz="3600" dirty="0">
                <a:solidFill>
                  <a:schemeClr val="tx1"/>
                </a:solidFill>
              </a:rPr>
              <a:t>Poor communication might lead to ill-informed population.</a:t>
            </a:r>
          </a:p>
          <a:p>
            <a:pPr marL="342900" indent="-342900" hangingPunct="0">
              <a:spcBef>
                <a:spcPts val="0"/>
              </a:spcBef>
              <a:buSzTx/>
              <a:buFont typeface="Wingdings" panose="05000000000000000000" pitchFamily="2" charset="2"/>
              <a:buChar char="Ø"/>
            </a:pPr>
            <a:endParaRPr lang="en-US" sz="3600" dirty="0">
              <a:solidFill>
                <a:schemeClr val="tx1"/>
              </a:solidFill>
            </a:endParaRPr>
          </a:p>
          <a:p>
            <a:pPr marL="342900" indent="-342900" hangingPunct="0">
              <a:spcBef>
                <a:spcPts val="0"/>
              </a:spcBef>
              <a:buSzTx/>
              <a:buFont typeface="Wingdings" panose="05000000000000000000" pitchFamily="2" charset="2"/>
              <a:buChar char="Ø"/>
            </a:pPr>
            <a:r>
              <a:rPr lang="en-US" sz="3600" dirty="0">
                <a:solidFill>
                  <a:schemeClr val="tx1"/>
                </a:solidFill>
              </a:rPr>
              <a:t>Enslaved people would count as “three-fifths of a person” in determining number of electors.</a:t>
            </a:r>
          </a:p>
          <a:p>
            <a:pPr marL="342900" indent="-342900" hangingPunct="0">
              <a:spcBef>
                <a:spcPts val="0"/>
              </a:spcBef>
              <a:buSzTx/>
              <a:buFont typeface="Wingdings" panose="05000000000000000000" pitchFamily="2" charset="2"/>
              <a:buChar char="Ø"/>
            </a:pPr>
            <a:endParaRPr lang="en-US" sz="3600" dirty="0">
              <a:solidFill>
                <a:schemeClr val="tx1"/>
              </a:solidFill>
            </a:endParaRPr>
          </a:p>
          <a:p>
            <a:pPr marL="0" indent="0" hangingPunct="0">
              <a:spcBef>
                <a:spcPts val="0"/>
              </a:spcBef>
              <a:buSzTx/>
              <a:buNone/>
            </a:pPr>
            <a:endParaRPr lang="en-US" sz="3600" dirty="0">
              <a:solidFill>
                <a:schemeClr val="tx1"/>
              </a:solidFill>
            </a:endParaRPr>
          </a:p>
        </p:txBody>
      </p:sp>
      <p:sp>
        <p:nvSpPr>
          <p:cNvPr id="3" name="Title 2"/>
          <p:cNvSpPr txBox="1">
            <a:spLocks/>
          </p:cNvSpPr>
          <p:nvPr/>
        </p:nvSpPr>
        <p:spPr>
          <a:xfrm>
            <a:off x="894080" y="1007137"/>
            <a:ext cx="11216640" cy="1589308"/>
          </a:xfrm>
          <a:prstGeom prst="rect">
            <a:avLst/>
          </a:prstGeom>
        </p:spPr>
        <p:txBody>
          <a:bodyPr>
            <a:normAutofit fontScale="60000" lnSpcReduction="200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dirty="0">
                <a:solidFill>
                  <a:schemeClr val="accent1">
                    <a:lumMod val="50000"/>
                  </a:schemeClr>
                </a:solidFill>
              </a:rPr>
              <a:t>Why not direct election by the people?</a:t>
            </a:r>
            <a:br>
              <a:rPr lang="en-US" dirty="0">
                <a:solidFill>
                  <a:schemeClr val="accent1">
                    <a:lumMod val="50000"/>
                  </a:schemeClr>
                </a:solidFill>
              </a:rPr>
            </a:br>
            <a:endParaRPr lang="en-US" dirty="0">
              <a:solidFill>
                <a:schemeClr val="accent1">
                  <a:lumMod val="50000"/>
                </a:schemeClr>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pPr/>
              <a:t>8</a:t>
            </a:fld>
            <a:endParaRPr lang="en-US"/>
          </a:p>
        </p:txBody>
      </p:sp>
    </p:spTree>
    <p:extLst>
      <p:ext uri="{BB962C8B-B14F-4D97-AF65-F5344CB8AC3E}">
        <p14:creationId xmlns:p14="http://schemas.microsoft.com/office/powerpoint/2010/main" val="8114521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894080" y="2682404"/>
            <a:ext cx="11216640" cy="5725291"/>
          </a:xfrm>
          <a:prstGeom prst="rect">
            <a:avLst/>
          </a:prstGeom>
        </p:spPr>
        <p:txBody>
          <a:bodyPr>
            <a:normAutofit/>
          </a:bodyPr>
          <a:lst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a:lstStyle>
          <a:p>
            <a:pPr marL="342900" indent="-342900" hangingPunct="0">
              <a:spcBef>
                <a:spcPts val="0"/>
              </a:spcBef>
              <a:buSzTx/>
              <a:buFont typeface="Wingdings" panose="05000000000000000000" pitchFamily="2" charset="2"/>
              <a:buChar char="Ø"/>
            </a:pPr>
            <a:r>
              <a:rPr lang="en-US" sz="3600" dirty="0">
                <a:solidFill>
                  <a:schemeClr val="tx1"/>
                </a:solidFill>
              </a:rPr>
              <a:t>Poor communication might lead to ill-informed population.</a:t>
            </a:r>
          </a:p>
          <a:p>
            <a:pPr marL="342900" indent="-342900" hangingPunct="0">
              <a:spcBef>
                <a:spcPts val="0"/>
              </a:spcBef>
              <a:buSzTx/>
              <a:buFont typeface="Wingdings" panose="05000000000000000000" pitchFamily="2" charset="2"/>
              <a:buChar char="Ø"/>
            </a:pPr>
            <a:endParaRPr lang="en-US" sz="3600" dirty="0">
              <a:solidFill>
                <a:schemeClr val="tx1"/>
              </a:solidFill>
            </a:endParaRPr>
          </a:p>
          <a:p>
            <a:pPr marL="342900" indent="-342900" hangingPunct="0">
              <a:spcBef>
                <a:spcPts val="0"/>
              </a:spcBef>
              <a:buSzTx/>
              <a:buFont typeface="Wingdings" panose="05000000000000000000" pitchFamily="2" charset="2"/>
              <a:buChar char="Ø"/>
            </a:pPr>
            <a:r>
              <a:rPr lang="en-US" sz="3600" dirty="0">
                <a:solidFill>
                  <a:schemeClr val="tx1"/>
                </a:solidFill>
              </a:rPr>
              <a:t>Enslaved people would count as “three-fifths of a person” in determining number of electors.</a:t>
            </a:r>
          </a:p>
          <a:p>
            <a:pPr marL="342900" indent="-342900" hangingPunct="0">
              <a:spcBef>
                <a:spcPts val="0"/>
              </a:spcBef>
              <a:buSzTx/>
              <a:buFont typeface="Wingdings" panose="05000000000000000000" pitchFamily="2" charset="2"/>
              <a:buChar char="Ø"/>
            </a:pPr>
            <a:endParaRPr lang="en-US" sz="3600" dirty="0">
              <a:solidFill>
                <a:schemeClr val="tx1"/>
              </a:solidFill>
            </a:endParaRPr>
          </a:p>
          <a:p>
            <a:pPr marL="342900" indent="-342900" hangingPunct="0">
              <a:spcBef>
                <a:spcPts val="0"/>
              </a:spcBef>
              <a:buSzTx/>
              <a:buFont typeface="Wingdings" panose="05000000000000000000" pitchFamily="2" charset="2"/>
              <a:buChar char="Ø"/>
            </a:pPr>
            <a:r>
              <a:rPr lang="en-US" sz="3600" dirty="0">
                <a:solidFill>
                  <a:schemeClr val="tx1"/>
                </a:solidFill>
              </a:rPr>
              <a:t> “The second choice of many but the first choice of few.”</a:t>
            </a:r>
          </a:p>
        </p:txBody>
      </p:sp>
      <p:sp>
        <p:nvSpPr>
          <p:cNvPr id="3" name="Title 2"/>
          <p:cNvSpPr txBox="1">
            <a:spLocks/>
          </p:cNvSpPr>
          <p:nvPr/>
        </p:nvSpPr>
        <p:spPr>
          <a:xfrm>
            <a:off x="894080" y="1007137"/>
            <a:ext cx="11216640" cy="1589308"/>
          </a:xfrm>
          <a:prstGeom prst="rect">
            <a:avLst/>
          </a:prstGeom>
        </p:spPr>
        <p:txBody>
          <a:bodyPr>
            <a:normAutofit fontScale="60000" lnSpcReduction="20000"/>
          </a:bodyPr>
          <a:lst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a:lstStyle>
          <a:p>
            <a:pPr hangingPunct="1"/>
            <a:r>
              <a:rPr lang="en-US" dirty="0">
                <a:solidFill>
                  <a:schemeClr val="accent1">
                    <a:lumMod val="50000"/>
                  </a:schemeClr>
                </a:solidFill>
              </a:rPr>
              <a:t>Why not direct election by the people?</a:t>
            </a:r>
            <a:br>
              <a:rPr lang="en-US" dirty="0">
                <a:solidFill>
                  <a:schemeClr val="accent1">
                    <a:lumMod val="50000"/>
                  </a:schemeClr>
                </a:solidFill>
              </a:rPr>
            </a:br>
            <a:endParaRPr lang="en-US" dirty="0">
              <a:solidFill>
                <a:schemeClr val="accent1">
                  <a:lumMod val="50000"/>
                </a:schemeClr>
              </a:solidFill>
            </a:endParaRPr>
          </a:p>
        </p:txBody>
      </p:sp>
      <p:sp>
        <p:nvSpPr>
          <p:cNvPr id="4" name="Slide Number Placeholder 3"/>
          <p:cNvSpPr>
            <a:spLocks noGrp="1"/>
          </p:cNvSpPr>
          <p:nvPr>
            <p:ph type="sldNum" sz="quarter" idx="2"/>
          </p:nvPr>
        </p:nvSpPr>
        <p:spPr/>
        <p:txBody>
          <a:bodyPr/>
          <a:lstStyle/>
          <a:p>
            <a:fld id="{86CB4B4D-7CA3-9044-876B-883B54F8677D}" type="slidenum">
              <a:rPr lang="en-US" smtClean="0"/>
              <a:pPr/>
              <a:t>9</a:t>
            </a:fld>
            <a:endParaRPr lang="en-US"/>
          </a:p>
        </p:txBody>
      </p:sp>
    </p:spTree>
    <p:extLst>
      <p:ext uri="{BB962C8B-B14F-4D97-AF65-F5344CB8AC3E}">
        <p14:creationId xmlns:p14="http://schemas.microsoft.com/office/powerpoint/2010/main" val="247307316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LWV Theme Colors 1">
      <a:dk1>
        <a:srgbClr val="323232"/>
      </a:dk1>
      <a:lt1>
        <a:srgbClr val="FFFFFF"/>
      </a:lt1>
      <a:dk2>
        <a:srgbClr val="005498"/>
      </a:dk2>
      <a:lt2>
        <a:srgbClr val="F7F6F4"/>
      </a:lt2>
      <a:accent1>
        <a:srgbClr val="D51F3B"/>
      </a:accent1>
      <a:accent2>
        <a:srgbClr val="005498"/>
      </a:accent2>
      <a:accent3>
        <a:srgbClr val="7D7667"/>
      </a:accent3>
      <a:accent4>
        <a:srgbClr val="BBB19F"/>
      </a:accent4>
      <a:accent5>
        <a:srgbClr val="D51F3B"/>
      </a:accent5>
      <a:accent6>
        <a:srgbClr val="005498"/>
      </a:accent6>
      <a:hlink>
        <a:srgbClr val="005498"/>
      </a:hlink>
      <a:folHlink>
        <a:srgbClr val="7D7667"/>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3397</TotalTime>
  <Words>7433</Words>
  <Application>Microsoft Macintosh PowerPoint</Application>
  <PresentationFormat>Custom</PresentationFormat>
  <Paragraphs>832</Paragraphs>
  <Slides>72</Slides>
  <Notes>72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72</vt:i4>
      </vt:variant>
    </vt:vector>
  </HeadingPairs>
  <TitlesOfParts>
    <vt:vector size="85" baseType="lpstr">
      <vt:lpstr>Arial</vt:lpstr>
      <vt:lpstr>Arial Black</vt:lpstr>
      <vt:lpstr>Calibri</vt:lpstr>
      <vt:lpstr>Cooper Black</vt:lpstr>
      <vt:lpstr>Georgia</vt:lpstr>
      <vt:lpstr>Helvetica Light</vt:lpstr>
      <vt:lpstr>Helvetica Neue</vt:lpstr>
      <vt:lpstr>Helvetica Neue Light</vt:lpstr>
      <vt:lpstr>Helvetica Neue Medium</vt:lpstr>
      <vt:lpstr>Helvetica Neue Thin</vt:lpstr>
      <vt:lpstr>Wingdings</vt:lpstr>
      <vt:lpstr>White</vt:lpstr>
      <vt:lpstr>Office Theme</vt:lpstr>
      <vt:lpstr>Why We Should Abolish the Electoral College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Bother Voting? </vt:lpstr>
      <vt:lpstr>PowerPoint Presentation</vt:lpstr>
      <vt:lpstr>PowerPoint Presentation</vt:lpstr>
      <vt:lpstr>A United Vote: 1984</vt:lpstr>
      <vt:lpstr>A Divided Vote: 1984</vt:lpstr>
      <vt:lpstr>A United Vote: 2012</vt:lpstr>
      <vt:lpstr>A United Vote: 2004</vt:lpstr>
      <vt:lpstr>A United Vote</vt:lpstr>
      <vt:lpstr>An Inaccurate Vote The popular vote winner has lost the presidency five times.</vt:lpstr>
      <vt:lpstr>PowerPoint Presentation</vt:lpstr>
      <vt:lpstr>Myth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vt:lpstr>
      <vt:lpstr>PowerPoint Presentation</vt:lpstr>
      <vt:lpstr>PowerPoint Presentation</vt:lpstr>
      <vt:lpstr>PowerPoint Presentation</vt:lpstr>
      <vt:lpstr>Myth #2</vt:lpstr>
      <vt:lpstr>Fact:</vt:lpstr>
      <vt:lpstr>PowerPoint Presentation</vt:lpstr>
      <vt:lpstr>PowerPoint Presentation</vt:lpstr>
      <vt:lpstr>PowerPoint Presentation</vt:lpstr>
      <vt:lpstr>PowerPoint Presentation</vt:lpstr>
      <vt:lpstr>PowerPoint Presentation</vt:lpstr>
      <vt:lpstr>Fact:</vt:lpstr>
      <vt:lpstr>PowerPoint Presentation</vt:lpstr>
      <vt:lpstr>PowerPoint Presentation</vt:lpstr>
      <vt:lpstr>Myth #3</vt:lpstr>
      <vt:lpstr>PowerPoint Presentation</vt:lpstr>
      <vt:lpstr>PowerPoint Presentation</vt:lpstr>
      <vt:lpstr>Fact:</vt:lpstr>
      <vt:lpstr>Myth #4</vt:lpstr>
      <vt:lpstr>PowerPoint Presentation</vt:lpstr>
      <vt:lpstr>PowerPoint Presentation</vt:lpstr>
      <vt:lpstr>PowerPoint Presentation</vt:lpstr>
      <vt:lpstr>Fact:</vt:lpstr>
      <vt:lpstr>How do we abolish the Electoral College?  Urge our legislators to introduce and co-sponsor a constitutional amendment.</vt:lpstr>
      <vt:lpstr>Proposing an amendment to the Constitution of the United States to abolish the electoral college and to provide for the direct popular election of the President and Vice President of the United States.   Senate Joint Resolution 41 Introduced by Sen. Barbara Boxer of California Nov 15, 2016   House Joint Resolution 103 Introduced by Rep. Charles Rangel of New York Nov 17, 2016   Introduced, referred to Committee, no action taken.</vt:lpstr>
      <vt:lpstr>PowerPoint Presentation</vt:lpstr>
      <vt:lpstr>PowerPoint Presentation</vt:lpstr>
      <vt:lpstr>PowerPoint Presentation</vt:lpstr>
      <vt:lpstr>The National Popular Vote Interstate Compact</vt:lpstr>
      <vt:lpstr>What about proportional representation by state?</vt:lpstr>
      <vt:lpstr>PowerPoint Presentation</vt:lpstr>
      <vt:lpstr>PowerPoint Presentation</vt:lpstr>
      <vt:lpstr>PowerPoint Presentation</vt:lpstr>
      <vt:lpstr>PowerPoint Presentation</vt:lpstr>
      <vt:lpstr>PowerPoint Presentation</vt:lpstr>
      <vt:lpstr>It’s time for change. </vt:lpstr>
      <vt:lpstr>  Constitutional Amendments Happen!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Karen</dc:creator>
  <cp:keywords/>
  <dc:description/>
  <cp:lastModifiedBy>Microsoft Office User</cp:lastModifiedBy>
  <cp:revision>371</cp:revision>
  <dcterms:modified xsi:type="dcterms:W3CDTF">2019-05-30T22:37:33Z</dcterms:modified>
  <cp:category/>
</cp:coreProperties>
</file>