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7" r:id="rId2"/>
    <p:sldId id="368" r:id="rId3"/>
    <p:sldId id="301" r:id="rId4"/>
    <p:sldId id="369" r:id="rId5"/>
    <p:sldId id="303" r:id="rId6"/>
    <p:sldId id="306" r:id="rId7"/>
    <p:sldId id="307" r:id="rId8"/>
    <p:sldId id="274" r:id="rId9"/>
    <p:sldId id="289" r:id="rId10"/>
    <p:sldId id="299"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367"/>
            <p14:sldId id="368"/>
            <p14:sldId id="301"/>
            <p14:sldId id="369"/>
            <p14:sldId id="303"/>
            <p14:sldId id="306"/>
            <p14:sldId id="307"/>
            <p14:sldId id="274"/>
            <p14:sldId id="289"/>
            <p14:sldId id="299"/>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8"/>
    <p:restoredTop sz="94156"/>
  </p:normalViewPr>
  <p:slideViewPr>
    <p:cSldViewPr snapToGrid="0" snapToObjects="1">
      <p:cViewPr varScale="1">
        <p:scale>
          <a:sx n="73" d="100"/>
          <a:sy n="73" d="100"/>
        </p:scale>
        <p:origin x="26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28" y="-19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AACD-244D-96F1-6C5ECE4D6D9C}"/>
            </c:ext>
          </c:extLst>
        </c:ser>
        <c:dLbls>
          <c:showLegendKey val="0"/>
          <c:showVal val="0"/>
          <c:showCatName val="0"/>
          <c:showSerName val="0"/>
          <c:showPercent val="0"/>
          <c:showBubbleSize val="0"/>
        </c:dLbls>
        <c:smooth val="0"/>
        <c:axId val="2108329016"/>
        <c:axId val="2108327912"/>
      </c:lineChart>
      <c:catAx>
        <c:axId val="2108329016"/>
        <c:scaling>
          <c:orientation val="minMax"/>
        </c:scaling>
        <c:delete val="0"/>
        <c:axPos val="b"/>
        <c:numFmt formatCode="General" sourceLinked="1"/>
        <c:majorTickMark val="cross"/>
        <c:minorTickMark val="none"/>
        <c:tickLblPos val="nextTo"/>
        <c:txPr>
          <a:bodyPr/>
          <a:lstStyle/>
          <a:p>
            <a:pPr>
              <a:defRPr sz="2200" b="1" i="0"/>
            </a:pPr>
            <a:endParaRPr lang="en-US"/>
          </a:p>
        </c:txPr>
        <c:crossAx val="2108327912"/>
        <c:crosses val="autoZero"/>
        <c:auto val="1"/>
        <c:lblAlgn val="ctr"/>
        <c:lblOffset val="100"/>
        <c:noMultiLvlLbl val="0"/>
      </c:catAx>
      <c:valAx>
        <c:axId val="2108327912"/>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0832901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Sheet1!$B$2:$B$11</c:f>
              <c:numCache>
                <c:formatCode>General</c:formatCode>
                <c:ptCount val="10"/>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E0A-FF4F-A756-1E859AAA910B}"/>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Sheet1!$C$2:$C$11</c:f>
              <c:numCache>
                <c:formatCode>0</c:formatCode>
                <c:ptCount val="10"/>
                <c:pt idx="0">
                  <c:v>49.2</c:v>
                </c:pt>
                <c:pt idx="1">
                  <c:v>34.5</c:v>
                </c:pt>
                <c:pt idx="2">
                  <c:v>53.7</c:v>
                </c:pt>
                <c:pt idx="3">
                  <c:v>30.9</c:v>
                </c:pt>
                <c:pt idx="4">
                  <c:v>54.1</c:v>
                </c:pt>
                <c:pt idx="5">
                  <c:v>32.700000000000003</c:v>
                </c:pt>
                <c:pt idx="6">
                  <c:v>49.6</c:v>
                </c:pt>
                <c:pt idx="7">
                  <c:v>28.3</c:v>
                </c:pt>
                <c:pt idx="8">
                  <c:v>51.6</c:v>
                </c:pt>
                <c:pt idx="9">
                  <c:v>46.1</c:v>
                </c:pt>
              </c:numCache>
            </c:numRef>
          </c:val>
          <c:smooth val="0"/>
          <c:extLst>
            <c:ext xmlns:c16="http://schemas.microsoft.com/office/drawing/2014/chart" uri="{C3380CC4-5D6E-409C-BE32-E72D297353CC}">
              <c16:uniqueId val="{00000001-7E0A-FF4F-A756-1E859AAA910B}"/>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Sheet1!$D$2:$D$11</c:f>
              <c:numCache>
                <c:formatCode>0</c:formatCode>
                <c:ptCount val="10"/>
                <c:pt idx="0">
                  <c:v>55.3</c:v>
                </c:pt>
                <c:pt idx="1">
                  <c:v>40.5</c:v>
                </c:pt>
                <c:pt idx="2">
                  <c:v>60.7</c:v>
                </c:pt>
                <c:pt idx="3">
                  <c:v>41.3</c:v>
                </c:pt>
                <c:pt idx="4">
                  <c:v>61.6</c:v>
                </c:pt>
                <c:pt idx="5">
                  <c:v>41.8</c:v>
                </c:pt>
                <c:pt idx="6">
                  <c:v>58.6</c:v>
                </c:pt>
                <c:pt idx="7">
                  <c:v>36.700000000000003</c:v>
                </c:pt>
                <c:pt idx="8">
                  <c:v>60.2</c:v>
                </c:pt>
                <c:pt idx="9">
                  <c:v>50.3</c:v>
                </c:pt>
              </c:numCache>
            </c:numRef>
          </c:val>
          <c:smooth val="0"/>
          <c:extLst>
            <c:ext xmlns:c16="http://schemas.microsoft.com/office/drawing/2014/chart" uri="{C3380CC4-5D6E-409C-BE32-E72D297353CC}">
              <c16:uniqueId val="{00000002-7E0A-FF4F-A756-1E859AAA910B}"/>
            </c:ext>
          </c:extLst>
        </c:ser>
        <c:dLbls>
          <c:showLegendKey val="0"/>
          <c:showVal val="1"/>
          <c:showCatName val="0"/>
          <c:showSerName val="0"/>
          <c:showPercent val="0"/>
          <c:showBubbleSize val="0"/>
        </c:dLbls>
        <c:smooth val="0"/>
        <c:axId val="-2134033192"/>
        <c:axId val="-2133949144"/>
      </c:lineChart>
      <c:catAx>
        <c:axId val="-213403319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3949144"/>
        <c:crosses val="autoZero"/>
        <c:auto val="1"/>
        <c:lblAlgn val="ctr"/>
        <c:lblOffset val="100"/>
        <c:noMultiLvlLbl val="0"/>
      </c:catAx>
      <c:valAx>
        <c:axId val="-21339491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34033192"/>
        <c:crosses val="autoZero"/>
        <c:crossBetween val="between"/>
        <c:minorUnit val="5"/>
      </c:valAx>
      <c:spPr>
        <a:noFill/>
        <a:ln w="25400">
          <a:noFill/>
        </a:ln>
      </c:spPr>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Hays County</c:v>
                </c:pt>
              </c:strCache>
            </c:strRef>
          </c:cat>
          <c:val>
            <c:numRef>
              <c:f>Sheet1!$B$2:$B$4</c:f>
              <c:numCache>
                <c:formatCode>0</c:formatCode>
                <c:ptCount val="3"/>
                <c:pt idx="0">
                  <c:v>89</c:v>
                </c:pt>
                <c:pt idx="1">
                  <c:v>88</c:v>
                </c:pt>
                <c:pt idx="2">
                  <c:v>91.3</c:v>
                </c:pt>
              </c:numCache>
            </c:numRef>
          </c:val>
          <c:extLst>
            <c:ext xmlns:c16="http://schemas.microsoft.com/office/drawing/2014/chart" uri="{C3380CC4-5D6E-409C-BE32-E72D297353CC}">
              <c16:uniqueId val="{00000000-648F-8A44-A13C-05CEB1485953}"/>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Hays County</c:v>
                </c:pt>
              </c:strCache>
            </c:strRef>
          </c:cat>
          <c:val>
            <c:numRef>
              <c:f>Sheet1!$C$2:$C$4</c:f>
              <c:numCache>
                <c:formatCode>0</c:formatCode>
                <c:ptCount val="3"/>
                <c:pt idx="0">
                  <c:v>61</c:v>
                </c:pt>
                <c:pt idx="1">
                  <c:v>52</c:v>
                </c:pt>
                <c:pt idx="2">
                  <c:v>54.3</c:v>
                </c:pt>
              </c:numCache>
            </c:numRef>
          </c:val>
          <c:extLst>
            <c:ext xmlns:c16="http://schemas.microsoft.com/office/drawing/2014/chart" uri="{C3380CC4-5D6E-409C-BE32-E72D297353CC}">
              <c16:uniqueId val="{00000001-648F-8A44-A13C-05CEB1485953}"/>
            </c:ext>
          </c:extLst>
        </c:ser>
        <c:dLbls>
          <c:showLegendKey val="0"/>
          <c:showVal val="0"/>
          <c:showCatName val="0"/>
          <c:showSerName val="0"/>
          <c:showPercent val="0"/>
          <c:showBubbleSize val="0"/>
        </c:dLbls>
        <c:gapWidth val="75"/>
        <c:axId val="2115282248"/>
        <c:axId val="2115285528"/>
      </c:barChart>
      <c:catAx>
        <c:axId val="2115282248"/>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15285528"/>
        <c:crosses val="autoZero"/>
        <c:auto val="1"/>
        <c:lblAlgn val="ctr"/>
        <c:lblOffset val="100"/>
        <c:noMultiLvlLbl val="0"/>
      </c:catAx>
      <c:valAx>
        <c:axId val="211528552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15282248"/>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362480" indent="-362480">
              <a:buFont typeface="Arial"/>
              <a:buChar char="•"/>
            </a:pPr>
            <a:r>
              <a:rPr lang="en-US" sz="1400" dirty="0">
                <a:latin typeface="Helvetica" charset="0"/>
              </a:rPr>
              <a:t>Hello. I am NAME, representing _________________. Thank you for inviting me to talk about the League’s favorite topic—voting!</a:t>
            </a:r>
          </a:p>
          <a:p>
            <a:pPr marL="362480" indent="-362480">
              <a:spcBef>
                <a:spcPts val="634"/>
              </a:spcBef>
              <a:buFont typeface="Arial"/>
              <a:buChar char="•"/>
            </a:pPr>
            <a:r>
              <a:rPr lang="en-US" sz="1400" dirty="0">
                <a:latin typeface="Helvetica" charset="0"/>
              </a:rPr>
              <a:t>Our goal is to empower citizens to shape better communities.</a:t>
            </a:r>
          </a:p>
          <a:p>
            <a:pPr marL="362480" indent="-362480">
              <a:spcBef>
                <a:spcPts val="634"/>
              </a:spcBef>
              <a:buFont typeface="Arial"/>
              <a:buChar char="•"/>
            </a:pPr>
            <a:r>
              <a:rPr lang="en-US" sz="1400" dirty="0">
                <a:latin typeface="Helvetica" charset="0"/>
              </a:rPr>
              <a:t>As a nonpartisan organization, the League never endorses or opposes candidates or political parties. </a:t>
            </a:r>
          </a:p>
          <a:p>
            <a:pPr marL="362480" indent="-362480">
              <a:spcBef>
                <a:spcPts val="634"/>
              </a:spcBef>
              <a:buFont typeface="Arial"/>
              <a:buChar char="•"/>
            </a:pPr>
            <a:r>
              <a:rPr lang="en-US" sz="1400" dirty="0">
                <a:latin typeface="Helvetica" charset="0"/>
              </a:rPr>
              <a:t>But we do advocate for positions on issues that our members have studied and agreed upon.</a:t>
            </a:r>
          </a:p>
          <a:p>
            <a:pPr marL="362480" indent="-362480">
              <a:spcBef>
                <a:spcPts val="634"/>
              </a:spcBef>
              <a:buFont typeface="Arial"/>
              <a:buChar char="•"/>
            </a:pPr>
            <a:r>
              <a:rPr lang="en-US" sz="1400" dirty="0">
                <a:latin typeface="Helvetica" charset="0"/>
              </a:rPr>
              <a:t>We’re not here to tell you who or what to vote for, but to ask you to vote in the upcoming election.</a:t>
            </a:r>
          </a:p>
          <a:p>
            <a:pPr>
              <a:spcBef>
                <a:spcPts val="634"/>
              </a:spcBef>
            </a:pPr>
            <a:endParaRPr lang="en-US" sz="1700" dirty="0">
              <a:latin typeface="Helvetica" charset="0"/>
            </a:endParaRPr>
          </a:p>
          <a:p>
            <a:pPr lvl="0"/>
            <a:r>
              <a:rPr lang="en-US" b="1" i="1" dirty="0">
                <a:latin typeface="Calibri"/>
                <a:cs typeface="Calibri"/>
              </a:rPr>
              <a:t>Sources</a:t>
            </a:r>
          </a:p>
          <a:p>
            <a:pPr lvl="0"/>
            <a:r>
              <a:rPr lang="en-US" dirty="0">
                <a:latin typeface="+mn-lt"/>
                <a:cs typeface="Calibri"/>
              </a:rPr>
              <a:t>https://</a:t>
            </a:r>
            <a:r>
              <a:rPr lang="en-US" dirty="0" err="1">
                <a:latin typeface="+mn-lt"/>
                <a:cs typeface="Calibri"/>
              </a:rPr>
              <a:t>my.lwv.org</a:t>
            </a:r>
            <a:r>
              <a:rPr lang="en-US" dirty="0">
                <a:latin typeface="+mn-lt"/>
                <a:cs typeface="Calibri"/>
              </a:rPr>
              <a:t>/</a:t>
            </a:r>
            <a:r>
              <a:rPr lang="en-US" dirty="0" err="1">
                <a:latin typeface="+mn-lt"/>
                <a:cs typeface="Calibri"/>
              </a:rPr>
              <a:t>texas</a:t>
            </a:r>
            <a:r>
              <a:rPr lang="en-US" dirty="0">
                <a:latin typeface="+mn-lt"/>
                <a:cs typeface="Calibri"/>
              </a:rPr>
              <a:t>/about-league-women-voters-</a:t>
            </a:r>
            <a:r>
              <a:rPr lang="en-US" dirty="0" err="1">
                <a:latin typeface="+mn-lt"/>
                <a:cs typeface="Calibri"/>
              </a:rPr>
              <a:t>texas</a:t>
            </a:r>
            <a:endParaRPr lang="en-US" dirty="0">
              <a:latin typeface="+mn-lt"/>
              <a:cs typeface="Calibri"/>
            </a:endParaRPr>
          </a:p>
          <a:p>
            <a:pPr lvl="0"/>
            <a:r>
              <a:rPr lang="en-US" dirty="0">
                <a:latin typeface="+mn-lt"/>
                <a:cs typeface="Calibri"/>
              </a:rPr>
              <a:t>http://</a:t>
            </a:r>
            <a:r>
              <a:rPr lang="en-US" dirty="0" err="1">
                <a:latin typeface="+mn-lt"/>
                <a:cs typeface="Calibri"/>
              </a:rPr>
              <a:t>govote.org</a:t>
            </a:r>
            <a:endParaRPr lang="en-US" dirty="0">
              <a:latin typeface="Calibri"/>
              <a:cs typeface="Calibri"/>
            </a:endParaRPr>
          </a:p>
          <a:p>
            <a:pPr>
              <a:spcBef>
                <a:spcPts val="634"/>
              </a:spcBef>
            </a:pPr>
            <a:endParaRPr lang="en-US" sz="1700" dirty="0">
              <a:latin typeface="Calibri"/>
              <a:cs typeface="Calibri"/>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85372" indent="-302066" eaLnBrk="0" hangingPunct="0">
              <a:defRPr sz="2500">
                <a:solidFill>
                  <a:schemeClr val="tx1"/>
                </a:solidFill>
                <a:latin typeface="Calibri" charset="0"/>
                <a:ea typeface="ＭＳ Ｐゴシック" charset="0"/>
              </a:defRPr>
            </a:lvl2pPr>
            <a:lvl3pPr marL="1208265" indent="-241653" eaLnBrk="0" hangingPunct="0">
              <a:defRPr sz="2500">
                <a:solidFill>
                  <a:schemeClr val="tx1"/>
                </a:solidFill>
                <a:latin typeface="Calibri" charset="0"/>
                <a:ea typeface="ＭＳ Ｐゴシック" charset="0"/>
              </a:defRPr>
            </a:lvl3pPr>
            <a:lvl4pPr marL="1691571" indent="-241653" eaLnBrk="0" hangingPunct="0">
              <a:defRPr sz="2500">
                <a:solidFill>
                  <a:schemeClr val="tx1"/>
                </a:solidFill>
                <a:latin typeface="Calibri" charset="0"/>
                <a:ea typeface="ＭＳ Ｐゴシック" charset="0"/>
              </a:defRPr>
            </a:lvl4pPr>
            <a:lvl5pPr marL="2174878" indent="-241653" eaLnBrk="0" hangingPunct="0">
              <a:defRPr sz="2500">
                <a:solidFill>
                  <a:schemeClr val="tx1"/>
                </a:solidFill>
                <a:latin typeface="Calibri" charset="0"/>
                <a:ea typeface="ＭＳ Ｐゴシック" charset="0"/>
              </a:defRPr>
            </a:lvl5pPr>
            <a:lvl6pPr marL="2658184" indent="-241653" eaLnBrk="0" fontAlgn="base" hangingPunct="0">
              <a:spcBef>
                <a:spcPct val="0"/>
              </a:spcBef>
              <a:spcAft>
                <a:spcPct val="0"/>
              </a:spcAft>
              <a:defRPr sz="2500">
                <a:solidFill>
                  <a:schemeClr val="tx1"/>
                </a:solidFill>
                <a:latin typeface="Calibri" charset="0"/>
                <a:ea typeface="ＭＳ Ｐゴシック" charset="0"/>
              </a:defRPr>
            </a:lvl6pPr>
            <a:lvl7pPr marL="3141490" indent="-241653" eaLnBrk="0" fontAlgn="base" hangingPunct="0">
              <a:spcBef>
                <a:spcPct val="0"/>
              </a:spcBef>
              <a:spcAft>
                <a:spcPct val="0"/>
              </a:spcAft>
              <a:defRPr sz="2500">
                <a:solidFill>
                  <a:schemeClr val="tx1"/>
                </a:solidFill>
                <a:latin typeface="Calibri" charset="0"/>
                <a:ea typeface="ＭＳ Ｐゴシック" charset="0"/>
              </a:defRPr>
            </a:lvl7pPr>
            <a:lvl8pPr marL="3624796" indent="-241653" eaLnBrk="0" fontAlgn="base" hangingPunct="0">
              <a:spcBef>
                <a:spcPct val="0"/>
              </a:spcBef>
              <a:spcAft>
                <a:spcPct val="0"/>
              </a:spcAft>
              <a:defRPr sz="2500">
                <a:solidFill>
                  <a:schemeClr val="tx1"/>
                </a:solidFill>
                <a:latin typeface="Calibri" charset="0"/>
                <a:ea typeface="ＭＳ Ｐゴシック" charset="0"/>
              </a:defRPr>
            </a:lvl8pPr>
            <a:lvl9pPr marL="4108102" indent="-24165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894575C-EF0C-AF4C-A7A8-276E71DBEB69}" type="slidenum">
              <a:rPr lang="en-US" sz="1300">
                <a:latin typeface="Helvetica" charset="0"/>
              </a:rPr>
              <a:pPr eaLnBrk="1" hangingPunct="1"/>
              <a:t>1</a:t>
            </a:fld>
            <a:endParaRPr lang="en-US" sz="1300">
              <a:latin typeface="Helvetica" charset="0"/>
            </a:endParaRPr>
          </a:p>
        </p:txBody>
      </p:sp>
    </p:spTree>
    <p:extLst>
      <p:ext uri="{BB962C8B-B14F-4D97-AF65-F5344CB8AC3E}">
        <p14:creationId xmlns:p14="http://schemas.microsoft.com/office/powerpoint/2010/main" val="74726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32543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3920595"/>
            <a:ext cx="6426200" cy="5037138"/>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600" b="0" i="0" u="none" strike="noStrike" cap="none" dirty="0">
                <a:solidFill>
                  <a:schemeClr val="dk1"/>
                </a:solidFill>
                <a:latin typeface="Calibri"/>
                <a:ea typeface="Calibri"/>
                <a:cs typeface="Calibri"/>
                <a:sym typeface="Calibri"/>
              </a:rPr>
              <a:t>These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marR="0" lvl="1" indent="-171450" algn="l" rtl="0">
              <a:spcBef>
                <a:spcPts val="300"/>
              </a:spcBef>
              <a:spcAft>
                <a:spcPts val="0"/>
              </a:spcAft>
              <a:buClr>
                <a:schemeClr val="dk1"/>
              </a:buClr>
              <a:buSzPct val="100000"/>
              <a:buFont typeface="Arial"/>
              <a:buChar char="•"/>
            </a:pPr>
            <a:r>
              <a:rPr lang="en-US" sz="1600" b="0" i="0" u="none" strike="noStrike" cap="none" dirty="0" err="1">
                <a:solidFill>
                  <a:schemeClr val="dk1"/>
                </a:solidFill>
                <a:latin typeface="Calibri"/>
                <a:ea typeface="Calibri"/>
                <a:cs typeface="Calibri"/>
                <a:sym typeface="Calibri"/>
              </a:rPr>
              <a:t>VoteTexas.org</a:t>
            </a:r>
            <a:endParaRPr lang="en-US" sz="1600" b="0" i="0" u="none" strike="noStrike" cap="none" dirty="0">
              <a:solidFill>
                <a:schemeClr val="dk1"/>
              </a:solidFill>
              <a:latin typeface="Calibri"/>
              <a:ea typeface="Calibri"/>
              <a:cs typeface="Calibri"/>
              <a:sym typeface="Calibri"/>
            </a:endParaRPr>
          </a:p>
          <a:p>
            <a:pPr marL="628650" lvl="2" indent="-171450">
              <a:spcBef>
                <a:spcPts val="300"/>
              </a:spcBef>
              <a:buClr>
                <a:schemeClr val="dk1"/>
              </a:buClr>
              <a:buSzPct val="100000"/>
              <a:buFont typeface="Arial"/>
              <a:buChar char="•"/>
            </a:pPr>
            <a:r>
              <a:rPr lang="en-US" sz="1600" dirty="0">
                <a:solidFill>
                  <a:schemeClr val="dk1"/>
                </a:solidFill>
                <a:ea typeface="Calibri"/>
                <a:cs typeface="Calibri"/>
                <a:sym typeface="Calibri"/>
              </a:rPr>
              <a:t>Comprehensive voter information </a:t>
            </a:r>
            <a:r>
              <a:rPr lang="en-US" sz="1600" dirty="0"/>
              <a:t>the “What do you want to know about voting” drop-down menu are most useful to find voter information.</a:t>
            </a:r>
            <a:endParaRPr lang="en-US" sz="1600" dirty="0">
              <a:solidFill>
                <a:schemeClr val="dk1"/>
              </a:solidFill>
              <a:ea typeface="Calibri"/>
              <a:cs typeface="Calibri"/>
              <a:sym typeface="Calibri"/>
            </a:endParaRPr>
          </a:p>
          <a:p>
            <a:pPr marL="171450" lvl="1" indent="-171450">
              <a:spcBef>
                <a:spcPts val="300"/>
              </a:spcBef>
              <a:buClr>
                <a:schemeClr val="dk1"/>
              </a:buClr>
              <a:buSzPct val="100000"/>
              <a:buFont typeface="Arial"/>
              <a:buChar char="•"/>
            </a:pPr>
            <a:r>
              <a:rPr lang="en-US" sz="1600" dirty="0"/>
              <a:t>Hays County</a:t>
            </a:r>
            <a:r>
              <a:rPr lang="en-US" sz="1600" b="0" i="0" u="none" strike="noStrike" cap="none" dirty="0">
                <a:solidFill>
                  <a:schemeClr val="dk1"/>
                </a:solidFill>
                <a:latin typeface="Calibri"/>
                <a:ea typeface="Calibri"/>
                <a:cs typeface="Calibri"/>
                <a:sym typeface="Calibri"/>
              </a:rPr>
              <a:t> Elections Department </a:t>
            </a:r>
            <a:r>
              <a:rPr lang="en-US" sz="1600" dirty="0">
                <a:solidFill>
                  <a:schemeClr val="dk1"/>
                </a:solidFill>
                <a:ea typeface="Calibri"/>
                <a:cs typeface="Calibri"/>
                <a:sym typeface="Calibri"/>
              </a:rPr>
              <a:t>has</a:t>
            </a:r>
          </a:p>
          <a:p>
            <a:pPr marL="628650" lvl="2" indent="-171450">
              <a:buFont typeface="Arial"/>
              <a:buChar char="•"/>
            </a:pPr>
            <a:r>
              <a:rPr lang="en-US" sz="1600" dirty="0"/>
              <a:t>Voter registration &amp; vote-by-mail applications to print &amp; mail</a:t>
            </a:r>
          </a:p>
          <a:p>
            <a:pPr marL="628650" lvl="2" indent="-171450">
              <a:buFont typeface="Arial"/>
              <a:buChar char="•"/>
            </a:pPr>
            <a:r>
              <a:rPr lang="en-US" sz="1600" dirty="0"/>
              <a:t>Locations &amp; hours for voting during Early Voting &amp; on Election Day</a:t>
            </a:r>
          </a:p>
          <a:p>
            <a:pPr marL="628650" lvl="2" indent="-171450">
              <a:buFont typeface="Arial"/>
              <a:buChar char="•"/>
            </a:pPr>
            <a:r>
              <a:rPr lang="en-US" sz="1600" dirty="0"/>
              <a:t>Sample ballots for each precinct can be viewed &amp; printed</a:t>
            </a:r>
            <a:endParaRPr lang="en-US" sz="1600" b="0" i="0" u="none" strike="noStrike" cap="none" dirty="0">
              <a:solidFill>
                <a:schemeClr val="dk1"/>
              </a:solidFill>
              <a:latin typeface="Calibri"/>
              <a:ea typeface="Calibri"/>
              <a:cs typeface="Calibri"/>
              <a:sym typeface="Calibri"/>
            </a:endParaRPr>
          </a:p>
          <a:p>
            <a:pPr marL="171450" marR="0" lvl="1" indent="-171450" algn="l" rtl="0">
              <a:spcBef>
                <a:spcPts val="300"/>
              </a:spcBef>
              <a:spcAft>
                <a:spcPts val="0"/>
              </a:spcAft>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Our LWV-Texas website is the easiest place to find:</a:t>
            </a:r>
          </a:p>
          <a:p>
            <a:pPr marL="742950" lvl="2" indent="-285750">
              <a:buClr>
                <a:schemeClr val="dk1"/>
              </a:buClr>
              <a:buSzPct val="100000"/>
              <a:buFont typeface="Arial"/>
              <a:buChar char="•"/>
            </a:pPr>
            <a:r>
              <a:rPr lang="en-US" sz="1600" dirty="0">
                <a:solidFill>
                  <a:schemeClr val="dk1"/>
                </a:solidFill>
                <a:ea typeface="Calibri"/>
                <a:cs typeface="Calibri"/>
                <a:sym typeface="Calibri"/>
              </a:rPr>
              <a:t>Printable voters guides for statewide races.</a:t>
            </a:r>
          </a:p>
          <a:p>
            <a:pPr marL="742950" lvl="2" indent="-285750">
              <a:buClr>
                <a:schemeClr val="dk1"/>
              </a:buClr>
              <a:buSzPct val="100000"/>
              <a:buFont typeface="Arial"/>
              <a:buChar char="•"/>
            </a:pPr>
            <a:r>
              <a:rPr lang="en-US" sz="1600" dirty="0">
                <a:solidFill>
                  <a:schemeClr val="dk1"/>
                </a:solidFill>
                <a:ea typeface="Calibri"/>
                <a:cs typeface="Calibri"/>
                <a:sym typeface="Calibri"/>
              </a:rPr>
              <a:t>Nonpartisan information on voting and public policy issues, such as election laws, public education, water, and many others</a:t>
            </a:r>
          </a:p>
          <a:p>
            <a:pPr marL="285750" lvl="1" indent="-285750">
              <a:buClr>
                <a:schemeClr val="dk1"/>
              </a:buClr>
              <a:buSzPct val="100000"/>
              <a:buFont typeface="Arial"/>
              <a:buChar char="•"/>
            </a:pPr>
            <a:r>
              <a:rPr lang="en-US" sz="1600" dirty="0">
                <a:solidFill>
                  <a:schemeClr val="dk1"/>
                </a:solidFill>
                <a:ea typeface="Calibri"/>
                <a:cs typeface="Calibri"/>
                <a:sym typeface="Calibri"/>
              </a:rPr>
              <a:t>Our local League website provides information about the League and when we meet.</a:t>
            </a:r>
          </a:p>
          <a:p>
            <a:pPr marL="285750" lvl="1" indent="-285750">
              <a:buClr>
                <a:schemeClr val="dk1"/>
              </a:buClr>
              <a:buSzPct val="100000"/>
              <a:buFont typeface="Arial"/>
              <a:buChar char="•"/>
            </a:pPr>
            <a:endParaRPr lang="en-US" sz="1600" dirty="0">
              <a:solidFill>
                <a:schemeClr val="dk1"/>
              </a:solidFill>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67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sz="1000" u="sng" dirty="0">
                <a:latin typeface="Helvetica" charset="0"/>
              </a:rPr>
              <a:t>Opening message during General Election season</a:t>
            </a:r>
            <a:r>
              <a:rPr lang="en-US" sz="1000" dirty="0">
                <a:latin typeface="Helvetica" charset="0"/>
              </a:rPr>
              <a:t>:</a:t>
            </a:r>
          </a:p>
          <a:p>
            <a:pPr marL="171450" indent="-171450">
              <a:spcBef>
                <a:spcPts val="300"/>
              </a:spcBef>
              <a:buFont typeface="Arial"/>
              <a:buChar char="•"/>
            </a:pPr>
            <a:r>
              <a:rPr lang="en-US" sz="1000" dirty="0">
                <a:latin typeface="Helvetica" charset="0"/>
              </a:rPr>
              <a:t>We are in the midst of an election campaign when voters will elect a number of state and county officials [as well as the President of the United States].</a:t>
            </a:r>
          </a:p>
          <a:p>
            <a:pPr marL="171450" indent="-171450">
              <a:buFont typeface="Arial"/>
              <a:buChar char="•"/>
            </a:pPr>
            <a:r>
              <a:rPr lang="en-US" sz="10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sz="1000" u="sng" dirty="0">
                <a:latin typeface="Helvetica" charset="0"/>
              </a:rPr>
              <a:t>Opening message during Primary Election season</a:t>
            </a:r>
            <a:r>
              <a:rPr lang="en-US" sz="1000" dirty="0">
                <a:latin typeface="Helvetica" charset="0"/>
              </a:rPr>
              <a:t>:</a:t>
            </a:r>
          </a:p>
          <a:p>
            <a:pPr marL="173736" indent="-173736">
              <a:spcBef>
                <a:spcPts val="300"/>
              </a:spcBef>
              <a:buFont typeface="Arial"/>
              <a:buChar char="•"/>
            </a:pPr>
            <a:r>
              <a:rPr lang="en-US" sz="1000" dirty="0">
                <a:latin typeface="Helvetica" charset="0"/>
              </a:rPr>
              <a:t>The upcoming primary election  is an</a:t>
            </a:r>
            <a:r>
              <a:rPr lang="en-US" sz="10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000" dirty="0">
                <a:latin typeface="Helvetica" charset="0"/>
              </a:rPr>
              <a:t>For many communities in Texas, their elected officials are chosen in the primary election because many districts heavily favor one political party over the others.</a:t>
            </a:r>
          </a:p>
          <a:p>
            <a:pPr marL="274320" lvl="1" indent="-173736">
              <a:buFont typeface="Arial"/>
              <a:buChar char="•"/>
            </a:pPr>
            <a:r>
              <a:rPr lang="en-US" sz="1000" dirty="0">
                <a:latin typeface="Helvetica" charset="0"/>
              </a:rPr>
              <a:t>Republican and Democratic parties choose their candidates in primary elections while the</a:t>
            </a:r>
            <a:r>
              <a:rPr lang="en-US" sz="1000" baseline="0" dirty="0">
                <a:latin typeface="Helvetica" charset="0"/>
              </a:rPr>
              <a:t> Libertarian and Green parties choose their candidates in party conventions.</a:t>
            </a:r>
          </a:p>
          <a:p>
            <a:pPr marL="173736" indent="-173736">
              <a:spcBef>
                <a:spcPts val="300"/>
              </a:spcBef>
              <a:buFont typeface="Arial"/>
              <a:buChar char="•"/>
            </a:pPr>
            <a:r>
              <a:rPr lang="en-US" sz="10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0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sz="1000" dirty="0">
              <a:latin typeface="Helvetica" charset="0"/>
            </a:endParaRPr>
          </a:p>
          <a:p>
            <a:pPr>
              <a:spcBef>
                <a:spcPts val="600"/>
              </a:spcBef>
            </a:pPr>
            <a:r>
              <a:rPr lang="en-US" sz="1000" u="sng" dirty="0">
                <a:latin typeface="Helvetica" charset="0"/>
              </a:rPr>
              <a:t>Opening message during Local Election season</a:t>
            </a:r>
            <a:r>
              <a:rPr lang="en-US" sz="1000" dirty="0">
                <a:latin typeface="Helvetica" charset="0"/>
              </a:rPr>
              <a:t>:</a:t>
            </a:r>
          </a:p>
          <a:p>
            <a:pPr marL="171450" indent="-171450">
              <a:spcBef>
                <a:spcPts val="300"/>
              </a:spcBef>
              <a:buFont typeface="Arial" panose="020B0604020202020204" pitchFamily="34" charset="0"/>
              <a:buChar char="•"/>
            </a:pPr>
            <a:r>
              <a:rPr lang="en-US" sz="1000" dirty="0">
                <a:latin typeface="Helvetica" charset="0"/>
              </a:rPr>
              <a:t>Voters in local elections choose officials that make “decisions about critical issues such as schools, parks, housing, libraries, police and </a:t>
            </a:r>
            <a:r>
              <a:rPr lang="en-US" sz="1000" dirty="0">
                <a:latin typeface="Helvetica" pitchFamily="2" charset="0"/>
              </a:rPr>
              <a:t>transportation.” (</a:t>
            </a:r>
            <a:r>
              <a:rPr lang="en-US" sz="1000" dirty="0" err="1">
                <a:latin typeface="Helvetica" pitchFamily="2" charset="0"/>
              </a:rPr>
              <a:t>Jurjevich</a:t>
            </a:r>
            <a:r>
              <a:rPr lang="en-US" sz="1000" dirty="0">
                <a:latin typeface="Helvetica" pitchFamily="2" charset="0"/>
              </a:rPr>
              <a:t> et al., 2016) </a:t>
            </a:r>
          </a:p>
          <a:p>
            <a:pPr marL="171450" indent="-171450">
              <a:buFont typeface="Arial" panose="020B0604020202020204" pitchFamily="34" charset="0"/>
              <a:buChar char="•"/>
            </a:pPr>
            <a:r>
              <a:rPr lang="en-US" sz="1000" dirty="0">
                <a:latin typeface="Helvetica" pitchFamily="2" charset="0"/>
              </a:rPr>
              <a:t>Local decisions </a:t>
            </a:r>
            <a:r>
              <a:rPr lang="en-US" sz="1000" dirty="0">
                <a:latin typeface="Helvetica" charset="0"/>
              </a:rPr>
              <a:t>affect you even more than those made in at the national level.</a:t>
            </a:r>
          </a:p>
          <a:p>
            <a:pPr marL="171450" indent="-171450">
              <a:buFont typeface="Arial" panose="020B0604020202020204" pitchFamily="34" charset="0"/>
              <a:buChar char="•"/>
            </a:pPr>
            <a:r>
              <a:rPr lang="en-US" sz="1000" dirty="0">
                <a:latin typeface="Helvetica" charset="0"/>
              </a:rPr>
              <a:t>And your vote counts more because there are fewer voters in local elections than state or national elections.</a:t>
            </a:r>
          </a:p>
          <a:p>
            <a:pPr>
              <a:spcBef>
                <a:spcPts val="600"/>
              </a:spcBef>
            </a:pPr>
            <a:r>
              <a:rPr lang="en-US" sz="1000" u="sng" dirty="0">
                <a:latin typeface="Helvetica" charset="0"/>
              </a:rPr>
              <a:t>Closing message</a:t>
            </a:r>
            <a:r>
              <a:rPr lang="en-US" sz="1000" dirty="0">
                <a:latin typeface="Helvetica" charset="0"/>
              </a:rPr>
              <a:t>:</a:t>
            </a:r>
          </a:p>
          <a:p>
            <a:pPr marL="173736" indent="-173736">
              <a:spcBef>
                <a:spcPts val="300"/>
              </a:spcBef>
              <a:buFont typeface="Arial"/>
              <a:buChar char="•"/>
            </a:pPr>
            <a:r>
              <a:rPr lang="en-US" sz="10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000" dirty="0">
                <a:latin typeface="Helvetica" charset="0"/>
              </a:rPr>
              <a:t>“Of course, that is not true.</a:t>
            </a:r>
          </a:p>
          <a:p>
            <a:pPr lvl="1" indent="-173736">
              <a:buFont typeface="Arial"/>
              <a:buChar char="•"/>
            </a:pPr>
            <a:r>
              <a:rPr lang="en-US" sz="10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134139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071" y="4203237"/>
            <a:ext cx="6187217" cy="4840646"/>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below the national average</a:t>
            </a:r>
          </a:p>
          <a:p>
            <a:pPr marL="454914" indent="-171450">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82% of eligible voters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We should be encouraged, however, because voter turnout has been increasing in the past few years, most dramatically this past midterm election.</a:t>
            </a:r>
          </a:p>
          <a:p>
            <a:pPr>
              <a:spcBef>
                <a:spcPts val="300"/>
              </a:spcBef>
              <a:spcAft>
                <a:spcPts val="300"/>
              </a:spcAft>
            </a:pPr>
            <a:r>
              <a:rPr lang="en-US" u="sng" dirty="0">
                <a:latin typeface="Helvetica" charset="0"/>
              </a:rPr>
              <a:t>Optional:</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available.</a:t>
            </a:r>
          </a:p>
          <a:p>
            <a:pPr lvl="2" indent="-173736">
              <a:buFont typeface="Arial"/>
              <a:buChar char="•"/>
            </a:pPr>
            <a:r>
              <a:rPr lang="en-US" dirty="0">
                <a:latin typeface="Helvetica" charset="0"/>
              </a:rPr>
              <a:t>But we estimate it would be about 9% for the 2015 Constitutional Amendment election, which had a little higher turnout than usual.</a:t>
            </a:r>
          </a:p>
          <a:p>
            <a:pPr lvl="1" indent="-173736">
              <a:buFont typeface="Arial"/>
              <a:buChar char="•"/>
            </a:pPr>
            <a:r>
              <a:rPr lang="en-US" dirty="0">
                <a:latin typeface="Helvetica" charset="0"/>
              </a:rPr>
              <a:t>Turnout among </a:t>
            </a:r>
            <a:r>
              <a:rPr lang="en-US" u="sng" dirty="0">
                <a:latin typeface="Helvetica" charset="0"/>
              </a:rPr>
              <a:t>registered</a:t>
            </a:r>
            <a:r>
              <a:rPr lang="en-US" dirty="0">
                <a:latin typeface="Helvetica" charset="0"/>
              </a:rPr>
              <a:t> voters for these elections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2174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Hays County citizens register and vote at similar rates as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102913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8582" y="501751"/>
            <a:ext cx="2743201"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rot="769412">
            <a:off x="3906710" y="1453331"/>
            <a:ext cx="4800600" cy="2700337"/>
          </a:xfrm>
        </p:spPr>
      </p:pic>
      <p:sp>
        <p:nvSpPr>
          <p:cNvPr id="2" name="Slide Number Placeholder 1"/>
          <p:cNvSpPr>
            <a:spLocks noGrp="1"/>
          </p:cNvSpPr>
          <p:nvPr>
            <p:ph type="sldNum" sz="quarter" idx="12"/>
          </p:nvPr>
        </p:nvSpPr>
        <p:spPr/>
        <p:txBody>
          <a:bodyPr/>
          <a:lstStyle/>
          <a:p>
            <a:fld id="{86B19668-0C2B-6F4F-8C1F-A4F4A2F7B207}" type="slidenum">
              <a:rPr lang="en-US" smtClean="0"/>
              <a:t>1</a:t>
            </a:fld>
            <a:endParaRPr lang="en-US" dirty="0"/>
          </a:p>
        </p:txBody>
      </p:sp>
      <p:sp>
        <p:nvSpPr>
          <p:cNvPr id="9" name="Subtitle 2"/>
          <p:cNvSpPr>
            <a:spLocks noGrp="1"/>
          </p:cNvSpPr>
          <p:nvPr>
            <p:ph sz="half" idx="1"/>
          </p:nvPr>
        </p:nvSpPr>
        <p:spPr>
          <a:xfrm>
            <a:off x="326574" y="2568778"/>
            <a:ext cx="5672228" cy="3352152"/>
          </a:xfrm>
        </p:spPr>
        <p:txBody>
          <a:bodyPr rtlCol="0">
            <a:normAutofit/>
          </a:bodyPr>
          <a:lstStyle/>
          <a:p>
            <a:pPr algn="l" eaLnBrk="1" fontAlgn="auto" hangingPunct="1">
              <a:spcAft>
                <a:spcPts val="0"/>
              </a:spcAft>
              <a:buFont typeface="Arial"/>
              <a:buNone/>
              <a:defRPr/>
            </a:pPr>
            <a:r>
              <a:rPr lang="en-US" sz="4000" dirty="0">
                <a:solidFill>
                  <a:srgbClr val="000090"/>
                </a:solidFill>
                <a:cs typeface="Helvetica"/>
              </a:rPr>
              <a:t>Empowering</a:t>
            </a:r>
          </a:p>
          <a:p>
            <a:pPr algn="l" eaLnBrk="1" fontAlgn="auto" hangingPunct="1">
              <a:spcAft>
                <a:spcPts val="0"/>
              </a:spcAft>
              <a:buFont typeface="Arial"/>
              <a:buNone/>
              <a:defRPr/>
            </a:pPr>
            <a:r>
              <a:rPr lang="en-US" sz="4000" dirty="0">
                <a:solidFill>
                  <a:srgbClr val="000090"/>
                </a:solidFill>
                <a:cs typeface="Helvetica"/>
              </a:rPr>
              <a:t>    voters</a:t>
            </a:r>
          </a:p>
          <a:p>
            <a:pPr algn="l" eaLnBrk="1" fontAlgn="auto" hangingPunct="1">
              <a:spcAft>
                <a:spcPts val="0"/>
              </a:spcAft>
              <a:buFont typeface="Arial"/>
              <a:buNone/>
              <a:defRPr/>
            </a:pPr>
            <a:r>
              <a:rPr lang="en-US" sz="4000" dirty="0">
                <a:solidFill>
                  <a:srgbClr val="000090"/>
                </a:solidFill>
                <a:cs typeface="Helvetica"/>
              </a:rPr>
              <a:t>	       Defending</a:t>
            </a:r>
          </a:p>
          <a:p>
            <a:pPr algn="l" eaLnBrk="1" fontAlgn="auto" hangingPunct="1">
              <a:spcAft>
                <a:spcPts val="0"/>
              </a:spcAft>
              <a:buFont typeface="Arial"/>
              <a:buNone/>
              <a:defRPr/>
            </a:pPr>
            <a:r>
              <a:rPr lang="en-US" sz="4000" dirty="0">
                <a:solidFill>
                  <a:srgbClr val="000090"/>
                </a:solidFill>
                <a:cs typeface="Helvetica"/>
              </a:rPr>
              <a:t>                 democracy</a:t>
            </a:r>
          </a:p>
          <a:p>
            <a:pPr>
              <a:defRPr/>
            </a:pPr>
            <a:endParaRPr lang="en-US" dirty="0">
              <a:solidFill>
                <a:srgbClr val="000090"/>
              </a:solidFill>
              <a:cs typeface="Helvetica"/>
            </a:endParaRPr>
          </a:p>
        </p:txBody>
      </p:sp>
      <p:sp>
        <p:nvSpPr>
          <p:cNvPr id="6" name="TextBox 5">
            <a:extLst>
              <a:ext uri="{FF2B5EF4-FFF2-40B4-BE49-F238E27FC236}">
                <a16:creationId xmlns:a16="http://schemas.microsoft.com/office/drawing/2014/main" id="{C4B8E1DB-34C0-CE4C-B73F-57C6458BDA0B}"/>
              </a:ext>
            </a:extLst>
          </p:cNvPr>
          <p:cNvSpPr txBox="1"/>
          <p:nvPr/>
        </p:nvSpPr>
        <p:spPr>
          <a:xfrm>
            <a:off x="2075404" y="6202699"/>
            <a:ext cx="6111994" cy="523220"/>
          </a:xfrm>
          <a:prstGeom prst="rect">
            <a:avLst/>
          </a:prstGeom>
          <a:noFill/>
        </p:spPr>
        <p:txBody>
          <a:bodyPr wrap="none" rtlCol="0">
            <a:spAutoFit/>
          </a:bodyPr>
          <a:lstStyle/>
          <a:p>
            <a:pPr algn="ctr"/>
            <a:r>
              <a:rPr lang="en-US" sz="2800" dirty="0"/>
              <a:t>League of Women Voters of Hays County</a:t>
            </a:r>
          </a:p>
        </p:txBody>
      </p:sp>
      <p:sp>
        <p:nvSpPr>
          <p:cNvPr id="3" name="TextBox 2">
            <a:extLst>
              <a:ext uri="{FF2B5EF4-FFF2-40B4-BE49-F238E27FC236}">
                <a16:creationId xmlns:a16="http://schemas.microsoft.com/office/drawing/2014/main" id="{15D3F835-9866-EE4D-8579-EA5F2946C2C8}"/>
              </a:ext>
            </a:extLst>
          </p:cNvPr>
          <p:cNvSpPr txBox="1"/>
          <p:nvPr/>
        </p:nvSpPr>
        <p:spPr>
          <a:xfrm>
            <a:off x="326574" y="6421663"/>
            <a:ext cx="1014188" cy="276999"/>
          </a:xfrm>
          <a:prstGeom prst="rect">
            <a:avLst/>
          </a:prstGeom>
          <a:noFill/>
        </p:spPr>
        <p:txBody>
          <a:bodyPr wrap="none" rtlCol="0">
            <a:spAutoFit/>
          </a:bodyPr>
          <a:lstStyle/>
          <a:p>
            <a:r>
              <a:rPr lang="en-US" sz="1200" dirty="0">
                <a:solidFill>
                  <a:schemeClr val="tx1">
                    <a:lumMod val="50000"/>
                    <a:lumOff val="50000"/>
                  </a:schemeClr>
                </a:solidFill>
              </a:rPr>
              <a:t>January 2019</a:t>
            </a:r>
          </a:p>
        </p:txBody>
      </p:sp>
    </p:spTree>
    <p:extLst>
      <p:ext uri="{BB962C8B-B14F-4D97-AF65-F5344CB8AC3E}">
        <p14:creationId xmlns:p14="http://schemas.microsoft.com/office/powerpoint/2010/main" val="142295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301557"/>
            <a:ext cx="8229600" cy="85736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717701"/>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239006"/>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1333500" y="3493434"/>
            <a:ext cx="7422452" cy="16311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00"/>
                </a:solidFill>
                <a:latin typeface="Calibri"/>
                <a:ea typeface="Calibri"/>
                <a:cs typeface="Calibri"/>
                <a:sym typeface="Calibri"/>
              </a:rPr>
              <a:t>www.</a:t>
            </a:r>
            <a:r>
              <a:rPr lang="en-US" sz="4000" b="1" dirty="0" err="1">
                <a:solidFill>
                  <a:srgbClr val="800000"/>
                </a:solidFill>
                <a:latin typeface="Calibri"/>
                <a:ea typeface="Calibri"/>
                <a:cs typeface="Calibri"/>
                <a:sym typeface="Calibri"/>
              </a:rPr>
              <a:t>co</a:t>
            </a:r>
            <a:r>
              <a:rPr lang="en-US" sz="4000" b="1" dirty="0" err="1">
                <a:solidFill>
                  <a:srgbClr val="000090"/>
                </a:solidFill>
                <a:latin typeface="Calibri"/>
                <a:ea typeface="Calibri"/>
                <a:cs typeface="Calibri"/>
                <a:sym typeface="Calibri"/>
              </a:rPr>
              <a:t>.hays.</a:t>
            </a:r>
            <a:r>
              <a:rPr lang="en-US" sz="4000" b="1" dirty="0" err="1">
                <a:solidFill>
                  <a:srgbClr val="800000"/>
                </a:solidFill>
                <a:latin typeface="Calibri"/>
                <a:ea typeface="Calibri"/>
                <a:cs typeface="Calibri"/>
                <a:sym typeface="Calibri"/>
              </a:rPr>
              <a:t>tx</a:t>
            </a:r>
            <a:r>
              <a:rPr lang="en-US" sz="4000" b="1" dirty="0" err="1">
                <a:solidFill>
                  <a:srgbClr val="000090"/>
                </a:solidFill>
                <a:latin typeface="Calibri"/>
                <a:ea typeface="Calibri"/>
                <a:cs typeface="Calibri"/>
                <a:sym typeface="Calibri"/>
              </a:rPr>
              <a:t>.us</a:t>
            </a:r>
            <a:r>
              <a:rPr lang="en-US" sz="4000" b="1" dirty="0">
                <a:solidFill>
                  <a:srgbClr val="000090"/>
                </a:solidFill>
                <a:latin typeface="Calibri"/>
                <a:ea typeface="Calibri"/>
                <a:cs typeface="Calibri"/>
                <a:sym typeface="Calibri"/>
              </a:rPr>
              <a:t>/</a:t>
            </a:r>
            <a:r>
              <a:rPr lang="en-US" sz="4000" b="1" dirty="0" err="1">
                <a:solidFill>
                  <a:srgbClr val="800000"/>
                </a:solidFill>
                <a:latin typeface="Calibri"/>
                <a:ea typeface="Calibri"/>
                <a:cs typeface="Calibri"/>
                <a:sym typeface="Calibri"/>
              </a:rPr>
              <a:t>elections</a:t>
            </a:r>
            <a:r>
              <a:rPr lang="en-US" sz="4000" b="1" dirty="0" err="1">
                <a:solidFill>
                  <a:srgbClr val="000090"/>
                </a:solidFill>
                <a:latin typeface="Calibri"/>
                <a:ea typeface="Calibri"/>
                <a:cs typeface="Calibri"/>
                <a:sym typeface="Calibri"/>
              </a:rPr>
              <a:t>.</a:t>
            </a:r>
            <a:r>
              <a:rPr lang="en-US" sz="4000" b="1" dirty="0" err="1">
                <a:solidFill>
                  <a:srgbClr val="000000"/>
                </a:solidFill>
                <a:latin typeface="Calibri"/>
                <a:ea typeface="Calibri"/>
                <a:cs typeface="Calibri"/>
                <a:sym typeface="Calibri"/>
              </a:rPr>
              <a:t>aspx</a:t>
            </a:r>
            <a:endParaRPr lang="en-US" sz="4000" b="1" dirty="0">
              <a:solidFill>
                <a:srgbClr val="00000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Hays County Elections Department</a:t>
            </a:r>
          </a:p>
          <a:p>
            <a:pPr marL="0" marR="0" lvl="0" indent="0" algn="r" rtl="0">
              <a:spcBef>
                <a:spcPts val="0"/>
              </a:spcBef>
              <a:buSzPct val="25000"/>
              <a:buNone/>
            </a:pPr>
            <a:r>
              <a:rPr lang="en-US" sz="2000" dirty="0">
                <a:solidFill>
                  <a:schemeClr val="dk1"/>
                </a:solidFill>
                <a:latin typeface="Calibri"/>
                <a:ea typeface="Calibri"/>
                <a:cs typeface="Calibri"/>
                <a:sym typeface="Calibri"/>
              </a:rPr>
              <a:t>512-393-7310</a:t>
            </a:r>
          </a:p>
          <a:p>
            <a:pPr marL="0" marR="0" lvl="0" indent="0" algn="r" rtl="0">
              <a:spcBef>
                <a:spcPts val="0"/>
              </a:spcBef>
              <a:buSzPct val="25000"/>
              <a:buNone/>
            </a:pPr>
            <a:r>
              <a:rPr lang="en-US" sz="2000" dirty="0">
                <a:solidFill>
                  <a:schemeClr val="dk1"/>
                </a:solidFill>
                <a:latin typeface="Calibri"/>
                <a:ea typeface="Calibri"/>
                <a:cs typeface="Calibri"/>
                <a:sym typeface="Calibri"/>
              </a:rPr>
              <a:t>for polling places &amp; sample ballot</a:t>
            </a:r>
          </a:p>
        </p:txBody>
      </p:sp>
      <p:sp>
        <p:nvSpPr>
          <p:cNvPr id="153" name="Shape 153"/>
          <p:cNvSpPr txBox="1"/>
          <p:nvPr/>
        </p:nvSpPr>
        <p:spPr>
          <a:xfrm>
            <a:off x="433219" y="4577869"/>
            <a:ext cx="4455900" cy="132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800000"/>
                </a:solidFill>
                <a:latin typeface="Calibri"/>
                <a:ea typeface="Calibri"/>
                <a:cs typeface="Calibri"/>
                <a:sym typeface="Calibri"/>
              </a:rPr>
              <a:t>LWV</a:t>
            </a:r>
            <a:r>
              <a:rPr lang="en-US" sz="3600" b="1" dirty="0" err="1">
                <a:solidFill>
                  <a:srgbClr val="000090"/>
                </a:solidFill>
                <a:latin typeface="Calibri"/>
                <a:ea typeface="Calibri"/>
                <a:cs typeface="Calibri"/>
                <a:sym typeface="Calibri"/>
              </a:rPr>
              <a:t>Texas</a:t>
            </a:r>
            <a:r>
              <a:rPr lang="en-US" sz="3600" b="1" dirty="0" err="1">
                <a:solidFill>
                  <a:srgbClr val="800000"/>
                </a:solidFill>
                <a:latin typeface="Calibri"/>
                <a:ea typeface="Calibri"/>
                <a:cs typeface="Calibri"/>
                <a:sym typeface="Calibri"/>
              </a:rPr>
              <a:t>.org</a:t>
            </a:r>
            <a:endParaRPr lang="en-US" sz="3600" b="1" dirty="0">
              <a:solidFill>
                <a:srgbClr val="80000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
        <p:nvSpPr>
          <p:cNvPr id="9" name="Shape 148"/>
          <p:cNvSpPr txBox="1">
            <a:spLocks/>
          </p:cNvSpPr>
          <p:nvPr/>
        </p:nvSpPr>
        <p:spPr>
          <a:xfrm>
            <a:off x="4651375" y="5572497"/>
            <a:ext cx="4029888" cy="657344"/>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en-US" sz="4000" b="1" dirty="0" err="1">
                <a:solidFill>
                  <a:srgbClr val="000090"/>
                </a:solidFill>
                <a:ea typeface="Calibri"/>
                <a:cs typeface="Calibri"/>
                <a:sym typeface="Calibri"/>
              </a:rPr>
              <a:t>LWV</a:t>
            </a:r>
            <a:r>
              <a:rPr lang="en-US" sz="4000" b="1" dirty="0" err="1">
                <a:solidFill>
                  <a:srgbClr val="800000"/>
                </a:solidFill>
                <a:ea typeface="Calibri"/>
                <a:cs typeface="Calibri"/>
                <a:sym typeface="Calibri"/>
              </a:rPr>
              <a:t>HaysCo.</a:t>
            </a:r>
            <a:r>
              <a:rPr lang="en-US" sz="4000" b="1" dirty="0" err="1">
                <a:solidFill>
                  <a:srgbClr val="000000"/>
                </a:solidFill>
                <a:ea typeface="Calibri"/>
                <a:cs typeface="Calibri"/>
                <a:sym typeface="Calibri"/>
              </a:rPr>
              <a:t>com</a:t>
            </a:r>
            <a:endParaRPr lang="en-US" sz="4000" b="1" dirty="0">
              <a:solidFill>
                <a:srgbClr val="000000"/>
              </a:solidFill>
              <a:ea typeface="Calibri"/>
              <a:cs typeface="Calibri"/>
              <a:sym typeface="Calibri"/>
            </a:endParaRPr>
          </a:p>
        </p:txBody>
      </p:sp>
    </p:spTree>
    <p:extLst>
      <p:ext uri="{BB962C8B-B14F-4D97-AF65-F5344CB8AC3E}">
        <p14:creationId xmlns:p14="http://schemas.microsoft.com/office/powerpoint/2010/main" val="389894896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14056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560398"/>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30787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2000-18</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a:off x="1579824" y="4268936"/>
            <a:ext cx="163921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219042" y="3715508"/>
            <a:ext cx="1352958" cy="83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572000" y="3715508"/>
            <a:ext cx="1500554" cy="670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6072554" y="3915509"/>
            <a:ext cx="1432392" cy="47065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
        <p:nvSpPr>
          <p:cNvPr id="17" name="Oval 16">
            <a:extLst>
              <a:ext uri="{FF2B5EF4-FFF2-40B4-BE49-F238E27FC236}">
                <a16:creationId xmlns:a16="http://schemas.microsoft.com/office/drawing/2014/main" id="{F1E9B663-8CD1-374E-BE6D-061086293286}"/>
              </a:ext>
            </a:extLst>
          </p:cNvPr>
          <p:cNvSpPr/>
          <p:nvPr/>
        </p:nvSpPr>
        <p:spPr>
          <a:xfrm>
            <a:off x="6072553" y="2431915"/>
            <a:ext cx="1845761" cy="466928"/>
          </a:xfrm>
          <a:prstGeom prst="ellipse">
            <a:avLst/>
          </a:prstGeom>
          <a:noFill/>
          <a:ln>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C1388E-032B-F748-9938-3EBFAD1D52D3}"/>
              </a:ext>
            </a:extLst>
          </p:cNvPr>
          <p:cNvSpPr/>
          <p:nvPr/>
        </p:nvSpPr>
        <p:spPr>
          <a:xfrm rot="20114174">
            <a:off x="6606703" y="3077797"/>
            <a:ext cx="2214527" cy="530157"/>
          </a:xfrm>
          <a:prstGeom prst="ellipse">
            <a:avLst/>
          </a:prstGeom>
          <a:noFill/>
          <a:ln w="9525">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0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5554663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095181" y="1171917"/>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366362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12191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91674625"/>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28791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2915557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3044</TotalTime>
  <Words>2440</Words>
  <Application>Microsoft Macintosh PowerPoint</Application>
  <PresentationFormat>On-screen Show (4:3)</PresentationFormat>
  <Paragraphs>232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Desyrel</vt:lpstr>
      <vt:lpstr>Helvetica</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2000-18</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Erkel, Elizabeth</cp:lastModifiedBy>
  <cp:revision>291</cp:revision>
  <cp:lastPrinted>2019-01-12T19:53:36Z</cp:lastPrinted>
  <dcterms:created xsi:type="dcterms:W3CDTF">2016-02-14T21:50:56Z</dcterms:created>
  <dcterms:modified xsi:type="dcterms:W3CDTF">2019-01-12T19:53:38Z</dcterms:modified>
</cp:coreProperties>
</file>