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7.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8.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notesSlides/notesSlide23.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drawings/drawing2.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2.xml" ContentType="application/vnd.openxmlformats-officedocument.drawingml.chart+xml"/>
  <Override PartName="/ppt/theme/themeOverride3.xml" ContentType="application/vnd.openxmlformats-officedocument.themeOverride+xml"/>
  <Override PartName="/ppt/charts/chart13.xml" ContentType="application/vnd.openxmlformats-officedocument.drawingml.chart+xml"/>
  <Override PartName="/ppt/theme/themeOverride4.xml" ContentType="application/vnd.openxmlformats-officedocument.themeOverride+xml"/>
  <Override PartName="/ppt/notesSlides/notesSlide2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50"/>
  </p:notesMasterIdLst>
  <p:handoutMasterIdLst>
    <p:handoutMasterId r:id="rId51"/>
  </p:handoutMasterIdLst>
  <p:sldIdLst>
    <p:sldId id="259" r:id="rId3"/>
    <p:sldId id="277" r:id="rId4"/>
    <p:sldId id="278" r:id="rId5"/>
    <p:sldId id="279" r:id="rId6"/>
    <p:sldId id="332" r:id="rId7"/>
    <p:sldId id="339" r:id="rId8"/>
    <p:sldId id="281" r:id="rId9"/>
    <p:sldId id="314" r:id="rId10"/>
    <p:sldId id="316" r:id="rId11"/>
    <p:sldId id="263" r:id="rId12"/>
    <p:sldId id="320" r:id="rId13"/>
    <p:sldId id="257" r:id="rId14"/>
    <p:sldId id="322" r:id="rId15"/>
    <p:sldId id="331" r:id="rId16"/>
    <p:sldId id="329" r:id="rId17"/>
    <p:sldId id="262" r:id="rId18"/>
    <p:sldId id="333" r:id="rId19"/>
    <p:sldId id="345" r:id="rId20"/>
    <p:sldId id="338" r:id="rId21"/>
    <p:sldId id="344" r:id="rId22"/>
    <p:sldId id="346" r:id="rId23"/>
    <p:sldId id="349" r:id="rId24"/>
    <p:sldId id="347" r:id="rId25"/>
    <p:sldId id="355" r:id="rId26"/>
    <p:sldId id="350" r:id="rId27"/>
    <p:sldId id="356" r:id="rId28"/>
    <p:sldId id="269" r:id="rId29"/>
    <p:sldId id="357" r:id="rId30"/>
    <p:sldId id="358" r:id="rId31"/>
    <p:sldId id="282" r:id="rId32"/>
    <p:sldId id="360" r:id="rId33"/>
    <p:sldId id="359" r:id="rId34"/>
    <p:sldId id="276" r:id="rId35"/>
    <p:sldId id="361" r:id="rId36"/>
    <p:sldId id="362" r:id="rId37"/>
    <p:sldId id="287" r:id="rId38"/>
    <p:sldId id="363" r:id="rId39"/>
    <p:sldId id="365" r:id="rId40"/>
    <p:sldId id="366" r:id="rId41"/>
    <p:sldId id="367" r:id="rId42"/>
    <p:sldId id="368" r:id="rId43"/>
    <p:sldId id="369" r:id="rId44"/>
    <p:sldId id="370" r:id="rId45"/>
    <p:sldId id="309" r:id="rId46"/>
    <p:sldId id="371" r:id="rId47"/>
    <p:sldId id="372" r:id="rId48"/>
    <p:sldId id="306"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EA4AE"/>
    <a:srgbClr val="FEA04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5" d="100"/>
          <a:sy n="85" d="100"/>
        </p:scale>
        <p:origin x="-193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50" d="100"/>
          <a:sy n="150" d="100"/>
        </p:scale>
        <p:origin x="-2440" y="33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 Id="rId2" Type="http://schemas.openxmlformats.org/officeDocument/2006/relationships/chartUserShapes" Target="../drawings/drawing2.xml"/></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 Id="rId2"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percentStacked"/>
        <c:varyColors val="0"/>
        <c:ser>
          <c:idx val="0"/>
          <c:order val="0"/>
          <c:tx>
            <c:strRef>
              <c:f>Sheet1!$B$1</c:f>
              <c:strCache>
                <c:ptCount val="1"/>
                <c:pt idx="0">
                  <c:v>Hispanic</c:v>
                </c:pt>
              </c:strCache>
            </c:strRef>
          </c:tx>
          <c:spPr>
            <a:solidFill>
              <a:srgbClr val="000090"/>
            </a:solidFill>
          </c:spPr>
          <c:invertIfNegative val="0"/>
          <c:dLbls>
            <c:txPr>
              <a:bodyPr/>
              <a:lstStyle/>
              <a:p>
                <a:pPr>
                  <a:defRPr sz="2400" b="1" i="0">
                    <a:solidFill>
                      <a:schemeClr val="bg1"/>
                    </a:solidFill>
                  </a:defRPr>
                </a:pPr>
                <a:endParaRPr lang="en-US"/>
              </a:p>
            </c:txPr>
            <c:showLegendKey val="0"/>
            <c:showVal val="1"/>
            <c:showCatName val="0"/>
            <c:showSerName val="0"/>
            <c:showPercent val="0"/>
            <c:showBubbleSize val="0"/>
            <c:showLeaderLines val="0"/>
          </c:dLbls>
          <c:cat>
            <c:strRef>
              <c:f>Sheet1!$A$2:$A$7</c:f>
              <c:strCache>
                <c:ptCount val="6"/>
                <c:pt idx="0">
                  <c:v>All</c:v>
                </c:pt>
                <c:pt idx="1">
                  <c:v>Other states</c:v>
                </c:pt>
                <c:pt idx="2">
                  <c:v>New York</c:v>
                </c:pt>
                <c:pt idx="3">
                  <c:v>California</c:v>
                </c:pt>
                <c:pt idx="4">
                  <c:v>Florida</c:v>
                </c:pt>
                <c:pt idx="5">
                  <c:v>Texas</c:v>
                </c:pt>
              </c:strCache>
            </c:strRef>
          </c:cat>
          <c:val>
            <c:numRef>
              <c:f>Sheet1!$B$2:$B$7</c:f>
              <c:numCache>
                <c:formatCode>0%</c:formatCode>
                <c:ptCount val="6"/>
                <c:pt idx="0">
                  <c:v>0.33</c:v>
                </c:pt>
                <c:pt idx="1">
                  <c:v>0.31</c:v>
                </c:pt>
                <c:pt idx="2">
                  <c:v>0.3</c:v>
                </c:pt>
                <c:pt idx="3">
                  <c:v>0.3</c:v>
                </c:pt>
                <c:pt idx="4">
                  <c:v>0.31</c:v>
                </c:pt>
                <c:pt idx="5">
                  <c:v>0.46</c:v>
                </c:pt>
              </c:numCache>
            </c:numRef>
          </c:val>
        </c:ser>
        <c:ser>
          <c:idx val="1"/>
          <c:order val="1"/>
          <c:tx>
            <c:strRef>
              <c:f>Sheet1!$C$1</c:f>
              <c:strCache>
                <c:ptCount val="1"/>
                <c:pt idx="0">
                  <c:v>Latino</c:v>
                </c:pt>
              </c:strCache>
            </c:strRef>
          </c:tx>
          <c:spPr>
            <a:solidFill>
              <a:srgbClr val="800000"/>
            </a:solidFill>
          </c:spPr>
          <c:invertIfNegative val="0"/>
          <c:dLbls>
            <c:txPr>
              <a:bodyPr/>
              <a:lstStyle/>
              <a:p>
                <a:pPr>
                  <a:defRPr sz="2400" b="1" i="0">
                    <a:solidFill>
                      <a:schemeClr val="bg1"/>
                    </a:solidFill>
                  </a:defRPr>
                </a:pPr>
                <a:endParaRPr lang="en-US"/>
              </a:p>
            </c:txPr>
            <c:showLegendKey val="0"/>
            <c:showVal val="1"/>
            <c:showCatName val="0"/>
            <c:showSerName val="0"/>
            <c:showPercent val="0"/>
            <c:showBubbleSize val="0"/>
            <c:showLeaderLines val="0"/>
          </c:dLbls>
          <c:cat>
            <c:strRef>
              <c:f>Sheet1!$A$2:$A$7</c:f>
              <c:strCache>
                <c:ptCount val="6"/>
                <c:pt idx="0">
                  <c:v>All</c:v>
                </c:pt>
                <c:pt idx="1">
                  <c:v>Other states</c:v>
                </c:pt>
                <c:pt idx="2">
                  <c:v>New York</c:v>
                </c:pt>
                <c:pt idx="3">
                  <c:v>California</c:v>
                </c:pt>
                <c:pt idx="4">
                  <c:v>Florida</c:v>
                </c:pt>
                <c:pt idx="5">
                  <c:v>Texas</c:v>
                </c:pt>
              </c:strCache>
            </c:strRef>
          </c:cat>
          <c:val>
            <c:numRef>
              <c:f>Sheet1!$C$2:$C$7</c:f>
              <c:numCache>
                <c:formatCode>0%</c:formatCode>
                <c:ptCount val="6"/>
                <c:pt idx="0">
                  <c:v>0.15</c:v>
                </c:pt>
                <c:pt idx="1">
                  <c:v>0.14</c:v>
                </c:pt>
                <c:pt idx="2">
                  <c:v>0.2</c:v>
                </c:pt>
                <c:pt idx="3">
                  <c:v>0.17</c:v>
                </c:pt>
                <c:pt idx="4">
                  <c:v>0.17</c:v>
                </c:pt>
                <c:pt idx="5">
                  <c:v>0.08</c:v>
                </c:pt>
              </c:numCache>
            </c:numRef>
          </c:val>
        </c:ser>
        <c:ser>
          <c:idx val="2"/>
          <c:order val="2"/>
          <c:tx>
            <c:strRef>
              <c:f>Sheet1!$D$1</c:f>
              <c:strCache>
                <c:ptCount val="1"/>
                <c:pt idx="0">
                  <c:v>No Preference</c:v>
                </c:pt>
              </c:strCache>
            </c:strRef>
          </c:tx>
          <c:spPr>
            <a:solidFill>
              <a:srgbClr val="008000"/>
            </a:solidFill>
          </c:spPr>
          <c:invertIfNegative val="0"/>
          <c:dLbls>
            <c:txPr>
              <a:bodyPr/>
              <a:lstStyle/>
              <a:p>
                <a:pPr>
                  <a:defRPr sz="2400" b="1" i="0">
                    <a:solidFill>
                      <a:schemeClr val="bg1"/>
                    </a:solidFill>
                  </a:defRPr>
                </a:pPr>
                <a:endParaRPr lang="en-US"/>
              </a:p>
            </c:txPr>
            <c:showLegendKey val="0"/>
            <c:showVal val="1"/>
            <c:showCatName val="0"/>
            <c:showSerName val="0"/>
            <c:showPercent val="0"/>
            <c:showBubbleSize val="0"/>
            <c:showLeaderLines val="0"/>
          </c:dLbls>
          <c:cat>
            <c:strRef>
              <c:f>Sheet1!$A$2:$A$7</c:f>
              <c:strCache>
                <c:ptCount val="6"/>
                <c:pt idx="0">
                  <c:v>All</c:v>
                </c:pt>
                <c:pt idx="1">
                  <c:v>Other states</c:v>
                </c:pt>
                <c:pt idx="2">
                  <c:v>New York</c:v>
                </c:pt>
                <c:pt idx="3">
                  <c:v>California</c:v>
                </c:pt>
                <c:pt idx="4">
                  <c:v>Florida</c:v>
                </c:pt>
                <c:pt idx="5">
                  <c:v>Texas</c:v>
                </c:pt>
              </c:strCache>
            </c:strRef>
          </c:cat>
          <c:val>
            <c:numRef>
              <c:f>Sheet1!$D$2:$D$7</c:f>
              <c:numCache>
                <c:formatCode>0%</c:formatCode>
                <c:ptCount val="6"/>
                <c:pt idx="0">
                  <c:v>0.5</c:v>
                </c:pt>
                <c:pt idx="1">
                  <c:v>0.54</c:v>
                </c:pt>
                <c:pt idx="2">
                  <c:v>0.49</c:v>
                </c:pt>
                <c:pt idx="3">
                  <c:v>0.52</c:v>
                </c:pt>
                <c:pt idx="4">
                  <c:v>0.52</c:v>
                </c:pt>
                <c:pt idx="5">
                  <c:v>0.44</c:v>
                </c:pt>
              </c:numCache>
            </c:numRef>
          </c:val>
        </c:ser>
        <c:dLbls>
          <c:showLegendKey val="0"/>
          <c:showVal val="1"/>
          <c:showCatName val="0"/>
          <c:showSerName val="0"/>
          <c:showPercent val="0"/>
          <c:showBubbleSize val="0"/>
        </c:dLbls>
        <c:gapWidth val="25"/>
        <c:overlap val="100"/>
        <c:axId val="-2143687224"/>
        <c:axId val="-2143684200"/>
      </c:barChart>
      <c:catAx>
        <c:axId val="-2143687224"/>
        <c:scaling>
          <c:orientation val="minMax"/>
        </c:scaling>
        <c:delete val="0"/>
        <c:axPos val="l"/>
        <c:majorTickMark val="none"/>
        <c:minorTickMark val="none"/>
        <c:tickLblPos val="nextTo"/>
        <c:txPr>
          <a:bodyPr/>
          <a:lstStyle/>
          <a:p>
            <a:pPr>
              <a:defRPr sz="2400" b="1" i="0"/>
            </a:pPr>
            <a:endParaRPr lang="en-US"/>
          </a:p>
        </c:txPr>
        <c:crossAx val="-2143684200"/>
        <c:crosses val="autoZero"/>
        <c:auto val="1"/>
        <c:lblAlgn val="ctr"/>
        <c:lblOffset val="100"/>
        <c:noMultiLvlLbl val="0"/>
      </c:catAx>
      <c:valAx>
        <c:axId val="-2143684200"/>
        <c:scaling>
          <c:orientation val="minMax"/>
        </c:scaling>
        <c:delete val="1"/>
        <c:axPos val="b"/>
        <c:numFmt formatCode="0%" sourceLinked="1"/>
        <c:majorTickMark val="cross"/>
        <c:minorTickMark val="none"/>
        <c:tickLblPos val="nextTo"/>
        <c:crossAx val="-2143687224"/>
        <c:crosses val="autoZero"/>
        <c:crossBetween val="between"/>
      </c:valAx>
    </c:plotArea>
    <c:legend>
      <c:legendPos val="t"/>
      <c:layout>
        <c:manualLayout>
          <c:xMode val="edge"/>
          <c:yMode val="edge"/>
          <c:x val="0.0138298637327868"/>
          <c:y val="0.0173582843864453"/>
          <c:w val="0.983755797648582"/>
          <c:h val="0.0697929460784372"/>
        </c:manualLayout>
      </c:layout>
      <c:overlay val="0"/>
      <c:txPr>
        <a:bodyPr/>
        <a:lstStyle/>
        <a:p>
          <a:pPr>
            <a:defRPr sz="2400" b="1" i="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31167708037349"/>
          <c:y val="0.0347127316459848"/>
          <c:w val="0.724824438862746"/>
          <c:h val="0.820575974213978"/>
        </c:manualLayout>
      </c:layout>
      <c:barChart>
        <c:barDir val="col"/>
        <c:grouping val="clustered"/>
        <c:varyColors val="0"/>
        <c:ser>
          <c:idx val="0"/>
          <c:order val="0"/>
          <c:tx>
            <c:strRef>
              <c:f>Sheet1!$B$1</c:f>
              <c:strCache>
                <c:ptCount val="1"/>
                <c:pt idx="0">
                  <c:v>Series 1</c:v>
                </c:pt>
              </c:strCache>
            </c:strRef>
          </c:tx>
          <c:spPr>
            <a:solidFill>
              <a:schemeClr val="accent1"/>
            </a:solidFill>
          </c:spPr>
          <c:invertIfNegative val="0"/>
          <c:dLbls>
            <c:txPr>
              <a:bodyPr/>
              <a:lstStyle/>
              <a:p>
                <a:pPr>
                  <a:defRPr b="1" i="0"/>
                </a:pPr>
                <a:endParaRPr lang="en-US"/>
              </a:p>
            </c:txPr>
            <c:showLegendKey val="0"/>
            <c:showVal val="1"/>
            <c:showCatName val="0"/>
            <c:showSerName val="0"/>
            <c:showPercent val="0"/>
            <c:showBubbleSize val="0"/>
            <c:showLeaderLines val="0"/>
          </c:dLbls>
          <c:cat>
            <c:strRef>
              <c:f>Sheet1!$A$2:$A$4</c:f>
              <c:strCache>
                <c:ptCount val="3"/>
                <c:pt idx="0">
                  <c:v>Citizens of</c:v>
                </c:pt>
                <c:pt idx="1">
                  <c:v>Registered</c:v>
                </c:pt>
                <c:pt idx="2">
                  <c:v>Voted</c:v>
                </c:pt>
              </c:strCache>
            </c:strRef>
          </c:cat>
          <c:val>
            <c:numRef>
              <c:f>Sheet1!$B$2:$B$4</c:f>
              <c:numCache>
                <c:formatCode>General</c:formatCode>
                <c:ptCount val="3"/>
                <c:pt idx="0">
                  <c:v>26.7</c:v>
                </c:pt>
                <c:pt idx="1">
                  <c:v>15.3</c:v>
                </c:pt>
                <c:pt idx="2">
                  <c:v>12.7</c:v>
                </c:pt>
              </c:numCache>
            </c:numRef>
          </c:val>
        </c:ser>
        <c:dLbls>
          <c:showLegendKey val="0"/>
          <c:showVal val="0"/>
          <c:showCatName val="0"/>
          <c:showSerName val="0"/>
          <c:showPercent val="0"/>
          <c:showBubbleSize val="0"/>
        </c:dLbls>
        <c:gapWidth val="50"/>
        <c:axId val="-2129734280"/>
        <c:axId val="-2129731272"/>
      </c:barChart>
      <c:catAx>
        <c:axId val="-2129734280"/>
        <c:scaling>
          <c:orientation val="minMax"/>
        </c:scaling>
        <c:delete val="0"/>
        <c:axPos val="b"/>
        <c:majorTickMark val="none"/>
        <c:minorTickMark val="none"/>
        <c:tickLblPos val="nextTo"/>
        <c:txPr>
          <a:bodyPr rot="-2700000"/>
          <a:lstStyle/>
          <a:p>
            <a:pPr>
              <a:defRPr/>
            </a:pPr>
            <a:endParaRPr lang="en-US"/>
          </a:p>
        </c:txPr>
        <c:crossAx val="-2129731272"/>
        <c:crosses val="autoZero"/>
        <c:auto val="1"/>
        <c:lblAlgn val="ctr"/>
        <c:lblOffset val="100"/>
        <c:noMultiLvlLbl val="0"/>
      </c:catAx>
      <c:valAx>
        <c:axId val="-2129731272"/>
        <c:scaling>
          <c:orientation val="minMax"/>
        </c:scaling>
        <c:delete val="0"/>
        <c:axPos val="l"/>
        <c:title>
          <c:tx>
            <c:rich>
              <a:bodyPr rot="-5400000" vert="horz"/>
              <a:lstStyle/>
              <a:p>
                <a:pPr>
                  <a:defRPr/>
                </a:pPr>
                <a:r>
                  <a:rPr lang="en-US" dirty="0" smtClean="0"/>
                  <a:t>Number (Million)</a:t>
                </a:r>
                <a:endParaRPr lang="en-US" dirty="0"/>
              </a:p>
            </c:rich>
          </c:tx>
          <c:overlay val="0"/>
        </c:title>
        <c:numFmt formatCode="General" sourceLinked="1"/>
        <c:majorTickMark val="cross"/>
        <c:minorTickMark val="none"/>
        <c:tickLblPos val="nextTo"/>
        <c:crossAx val="-2129734280"/>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c:spPr>
          <c:invertIfNegative val="0"/>
          <c:dLbls>
            <c:txPr>
              <a:bodyPr/>
              <a:lstStyle/>
              <a:p>
                <a:pPr>
                  <a:defRPr b="1" i="0"/>
                </a:pPr>
                <a:endParaRPr lang="en-US"/>
              </a:p>
            </c:txPr>
            <c:showLegendKey val="0"/>
            <c:showVal val="1"/>
            <c:showCatName val="0"/>
            <c:showSerName val="0"/>
            <c:showPercent val="0"/>
            <c:showBubbleSize val="0"/>
            <c:showLeaderLines val="0"/>
          </c:dLbls>
          <c:cat>
            <c:strRef>
              <c:f>Sheet1!$A$2:$A$4</c:f>
              <c:strCache>
                <c:ptCount val="3"/>
                <c:pt idx="0">
                  <c:v>Citizens of</c:v>
                </c:pt>
                <c:pt idx="1">
                  <c:v>Registered</c:v>
                </c:pt>
                <c:pt idx="2">
                  <c:v>Voted</c:v>
                </c:pt>
              </c:strCache>
            </c:strRef>
          </c:cat>
          <c:val>
            <c:numRef>
              <c:f>Sheet1!$B$2:$B$4</c:f>
              <c:numCache>
                <c:formatCode>0.0</c:formatCode>
                <c:ptCount val="3"/>
                <c:pt idx="0">
                  <c:v>4.8</c:v>
                </c:pt>
                <c:pt idx="1">
                  <c:v>2.7</c:v>
                </c:pt>
                <c:pt idx="2">
                  <c:v>1.9</c:v>
                </c:pt>
              </c:numCache>
            </c:numRef>
          </c:val>
        </c:ser>
        <c:dLbls>
          <c:showLegendKey val="0"/>
          <c:showVal val="0"/>
          <c:showCatName val="0"/>
          <c:showSerName val="0"/>
          <c:showPercent val="0"/>
          <c:showBubbleSize val="0"/>
        </c:dLbls>
        <c:gapWidth val="50"/>
        <c:axId val="-2129701736"/>
        <c:axId val="-2129698728"/>
      </c:barChart>
      <c:catAx>
        <c:axId val="-2129701736"/>
        <c:scaling>
          <c:orientation val="minMax"/>
        </c:scaling>
        <c:delete val="0"/>
        <c:axPos val="b"/>
        <c:majorTickMark val="none"/>
        <c:minorTickMark val="none"/>
        <c:tickLblPos val="nextTo"/>
        <c:txPr>
          <a:bodyPr rot="-2700000"/>
          <a:lstStyle/>
          <a:p>
            <a:pPr>
              <a:defRPr/>
            </a:pPr>
            <a:endParaRPr lang="en-US"/>
          </a:p>
        </c:txPr>
        <c:crossAx val="-2129698728"/>
        <c:crosses val="autoZero"/>
        <c:auto val="1"/>
        <c:lblAlgn val="ctr"/>
        <c:lblOffset val="100"/>
        <c:noMultiLvlLbl val="0"/>
      </c:catAx>
      <c:valAx>
        <c:axId val="-2129698728"/>
        <c:scaling>
          <c:orientation val="minMax"/>
          <c:max val="5.0"/>
        </c:scaling>
        <c:delete val="0"/>
        <c:axPos val="l"/>
        <c:title>
          <c:tx>
            <c:rich>
              <a:bodyPr rot="-5400000" vert="horz"/>
              <a:lstStyle/>
              <a:p>
                <a:pPr>
                  <a:defRPr/>
                </a:pPr>
                <a:r>
                  <a:rPr lang="en-US" dirty="0" smtClean="0"/>
                  <a:t>Number (Million)</a:t>
                </a:r>
                <a:endParaRPr lang="en-US" dirty="0"/>
              </a:p>
            </c:rich>
          </c:tx>
          <c:overlay val="0"/>
        </c:title>
        <c:numFmt formatCode="0" sourceLinked="0"/>
        <c:majorTickMark val="cross"/>
        <c:minorTickMark val="none"/>
        <c:tickLblPos val="nextTo"/>
        <c:crossAx val="-2129701736"/>
        <c:crosses val="autoZero"/>
        <c:crossBetween val="between"/>
        <c:majorUnit val="1.0"/>
        <c:minorUnit val="0.2"/>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2016</c:v>
                </c:pt>
              </c:strCache>
            </c:strRef>
          </c:tx>
          <c:dPt>
            <c:idx val="0"/>
            <c:bubble3D val="0"/>
            <c:spPr>
              <a:solidFill>
                <a:srgbClr val="4F81BD"/>
              </a:solidFill>
              <a:ln>
                <a:solidFill>
                  <a:sysClr val="windowText" lastClr="000000"/>
                </a:solidFill>
              </a:ln>
            </c:spPr>
          </c:dPt>
          <c:dPt>
            <c:idx val="1"/>
            <c:bubble3D val="0"/>
            <c:spPr>
              <a:solidFill>
                <a:srgbClr val="C0504D"/>
              </a:solidFill>
              <a:ln>
                <a:solidFill>
                  <a:sysClr val="windowText" lastClr="000000"/>
                </a:solidFill>
              </a:ln>
            </c:spPr>
          </c:dPt>
          <c:dPt>
            <c:idx val="2"/>
            <c:bubble3D val="0"/>
            <c:spPr>
              <a:solidFill>
                <a:srgbClr val="9BBB59"/>
              </a:solidFill>
              <a:ln>
                <a:solidFill>
                  <a:sysClr val="windowText" lastClr="000000"/>
                </a:solidFill>
              </a:ln>
            </c:spPr>
          </c:dPt>
          <c:dLbls>
            <c:dLbl>
              <c:idx val="0"/>
              <c:layout>
                <c:manualLayout>
                  <c:x val="-0.489371564403506"/>
                  <c:y val="-0.0298641416202474"/>
                </c:manualLayout>
              </c:layout>
              <c:showLegendKey val="0"/>
              <c:showVal val="1"/>
              <c:showCatName val="0"/>
              <c:showSerName val="0"/>
              <c:showPercent val="0"/>
              <c:showBubbleSize val="0"/>
            </c:dLbl>
            <c:txPr>
              <a:bodyPr/>
              <a:lstStyle/>
              <a:p>
                <a:pPr>
                  <a:defRPr sz="2000" b="1" i="0"/>
                </a:pPr>
                <a:endParaRPr lang="en-US"/>
              </a:p>
            </c:txPr>
            <c:showLegendKey val="0"/>
            <c:showVal val="1"/>
            <c:showCatName val="0"/>
            <c:showSerName val="0"/>
            <c:showPercent val="0"/>
            <c:showBubbleSize val="0"/>
            <c:showLeaderLines val="1"/>
          </c:dLbls>
          <c:cat>
            <c:strRef>
              <c:f>Sheet1!$A$2:$A$4</c:f>
              <c:strCache>
                <c:ptCount val="3"/>
                <c:pt idx="0">
                  <c:v>Native</c:v>
                </c:pt>
                <c:pt idx="1">
                  <c:v>Naturalized Citizen</c:v>
                </c:pt>
                <c:pt idx="2">
                  <c:v>Not a Citizen</c:v>
                </c:pt>
              </c:strCache>
            </c:strRef>
          </c:cat>
          <c:val>
            <c:numRef>
              <c:f>Sheet1!$B$2:$B$4</c:f>
              <c:numCache>
                <c:formatCode>0%</c:formatCode>
                <c:ptCount val="3"/>
                <c:pt idx="0">
                  <c:v>0.658</c:v>
                </c:pt>
                <c:pt idx="1">
                  <c:v>0.122</c:v>
                </c:pt>
                <c:pt idx="2">
                  <c:v>0.22</c:v>
                </c:pt>
              </c:numCache>
            </c:numRef>
          </c:val>
        </c:ser>
        <c:dLbls>
          <c:showLegendKey val="0"/>
          <c:showVal val="0"/>
          <c:showCatName val="0"/>
          <c:showSerName val="0"/>
          <c:showPercent val="0"/>
          <c:showBubbleSize val="0"/>
          <c:showLeaderLines val="1"/>
        </c:dLbls>
        <c:firstSliceAng val="0"/>
      </c:pieChart>
    </c:plotArea>
    <c:legend>
      <c:legendPos val="r"/>
      <c:overlay val="1"/>
      <c:txPr>
        <a:bodyPr/>
        <a:lstStyle/>
        <a:p>
          <a:pPr>
            <a:defRPr sz="1600" b="1" i="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2016</c:v>
                </c:pt>
              </c:strCache>
            </c:strRef>
          </c:tx>
          <c:dPt>
            <c:idx val="0"/>
            <c:bubble3D val="0"/>
            <c:spPr>
              <a:solidFill>
                <a:srgbClr val="4F81BD"/>
              </a:solidFill>
              <a:ln>
                <a:solidFill>
                  <a:sysClr val="windowText" lastClr="000000"/>
                </a:solidFill>
              </a:ln>
            </c:spPr>
          </c:dPt>
          <c:dPt>
            <c:idx val="1"/>
            <c:bubble3D val="0"/>
            <c:spPr>
              <a:solidFill>
                <a:srgbClr val="C0504D"/>
              </a:solidFill>
              <a:ln>
                <a:solidFill>
                  <a:sysClr val="windowText" lastClr="000000"/>
                </a:solidFill>
              </a:ln>
            </c:spPr>
          </c:dPt>
          <c:dPt>
            <c:idx val="2"/>
            <c:bubble3D val="0"/>
            <c:spPr>
              <a:solidFill>
                <a:srgbClr val="9BBB59"/>
              </a:solidFill>
              <a:ln>
                <a:solidFill>
                  <a:sysClr val="windowText" lastClr="000000"/>
                </a:solidFill>
              </a:ln>
            </c:spPr>
          </c:dPt>
          <c:dLbls>
            <c:dLbl>
              <c:idx val="0"/>
              <c:layout>
                <c:manualLayout>
                  <c:x val="-0.481943453062083"/>
                  <c:y val="-0.126915324825728"/>
                </c:manualLayout>
              </c:layout>
              <c:showLegendKey val="0"/>
              <c:showVal val="1"/>
              <c:showCatName val="0"/>
              <c:showSerName val="0"/>
              <c:showPercent val="0"/>
              <c:showBubbleSize val="0"/>
            </c:dLbl>
            <c:txPr>
              <a:bodyPr/>
              <a:lstStyle/>
              <a:p>
                <a:pPr>
                  <a:defRPr sz="2000" b="1" i="0"/>
                </a:pPr>
                <a:endParaRPr lang="en-US"/>
              </a:p>
            </c:txPr>
            <c:showLegendKey val="0"/>
            <c:showVal val="1"/>
            <c:showCatName val="0"/>
            <c:showSerName val="0"/>
            <c:showPercent val="0"/>
            <c:showBubbleSize val="0"/>
            <c:showLeaderLines val="1"/>
          </c:dLbls>
          <c:cat>
            <c:strRef>
              <c:f>Sheet1!$A$2:$A$4</c:f>
              <c:strCache>
                <c:ptCount val="3"/>
                <c:pt idx="0">
                  <c:v>Native</c:v>
                </c:pt>
                <c:pt idx="1">
                  <c:v>Naturalized Citizen</c:v>
                </c:pt>
                <c:pt idx="2">
                  <c:v>Not a Citizen</c:v>
                </c:pt>
              </c:strCache>
            </c:strRef>
          </c:cat>
          <c:val>
            <c:numRef>
              <c:f>Sheet1!$B$2:$B$4</c:f>
              <c:numCache>
                <c:formatCode>0%</c:formatCode>
                <c:ptCount val="3"/>
                <c:pt idx="0">
                  <c:v>0.709</c:v>
                </c:pt>
                <c:pt idx="1">
                  <c:v>0.083</c:v>
                </c:pt>
                <c:pt idx="2">
                  <c:v>0.208</c:v>
                </c:pt>
              </c:numCache>
            </c:numRef>
          </c:val>
        </c:ser>
        <c:dLbls>
          <c:showLegendKey val="0"/>
          <c:showVal val="0"/>
          <c:showCatName val="0"/>
          <c:showSerName val="0"/>
          <c:showPercent val="0"/>
          <c:showBubbleSize val="0"/>
          <c:showLeaderLines val="1"/>
        </c:dLbls>
        <c:firstSliceAng val="0"/>
      </c:pieChart>
    </c:plotArea>
    <c:legend>
      <c:legendPos val="r"/>
      <c:overlay val="1"/>
      <c:txPr>
        <a:bodyPr/>
        <a:lstStyle/>
        <a:p>
          <a:pPr>
            <a:defRPr sz="1600" b="1" i="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2016</c:v>
                </c:pt>
              </c:strCache>
            </c:strRef>
          </c:tx>
          <c:dPt>
            <c:idx val="0"/>
            <c:bubble3D val="0"/>
            <c:spPr>
              <a:solidFill>
                <a:schemeClr val="accent1"/>
              </a:solidFill>
              <a:ln w="3175" cmpd="sng">
                <a:solidFill>
                  <a:schemeClr val="tx1"/>
                </a:solidFill>
              </a:ln>
            </c:spPr>
          </c:dPt>
          <c:dPt>
            <c:idx val="1"/>
            <c:bubble3D val="0"/>
            <c:spPr>
              <a:solidFill>
                <a:schemeClr val="accent2"/>
              </a:solidFill>
              <a:ln w="3175" cmpd="sng">
                <a:solidFill>
                  <a:schemeClr val="tx1"/>
                </a:solidFill>
              </a:ln>
            </c:spPr>
          </c:dPt>
          <c:dPt>
            <c:idx val="2"/>
            <c:bubble3D val="0"/>
            <c:spPr>
              <a:solidFill>
                <a:schemeClr val="accent3"/>
              </a:solidFill>
              <a:ln w="3175" cmpd="sng">
                <a:solidFill>
                  <a:schemeClr val="tx1"/>
                </a:solidFill>
              </a:ln>
            </c:spPr>
          </c:dPt>
          <c:dPt>
            <c:idx val="3"/>
            <c:bubble3D val="0"/>
            <c:spPr>
              <a:solidFill>
                <a:schemeClr val="accent4"/>
              </a:solidFill>
              <a:ln w="3175" cmpd="sng">
                <a:solidFill>
                  <a:schemeClr val="tx1"/>
                </a:solidFill>
              </a:ln>
            </c:spPr>
          </c:dPt>
          <c:dPt>
            <c:idx val="4"/>
            <c:bubble3D val="0"/>
            <c:spPr>
              <a:solidFill>
                <a:schemeClr val="accent5"/>
              </a:solidFill>
              <a:ln w="3175" cmpd="sng">
                <a:solidFill>
                  <a:schemeClr val="tx1"/>
                </a:solidFill>
              </a:ln>
            </c:spPr>
          </c:dPt>
          <c:dPt>
            <c:idx val="5"/>
            <c:bubble3D val="0"/>
            <c:spPr>
              <a:solidFill>
                <a:schemeClr val="accent6"/>
              </a:solidFill>
              <a:ln>
                <a:solidFill>
                  <a:schemeClr val="tx1"/>
                </a:solidFill>
              </a:ln>
            </c:spPr>
          </c:dPt>
          <c:dPt>
            <c:idx val="6"/>
            <c:bubble3D val="0"/>
            <c:spPr>
              <a:solidFill>
                <a:schemeClr val="tx2">
                  <a:lumMod val="40000"/>
                  <a:lumOff val="60000"/>
                </a:schemeClr>
              </a:solidFill>
              <a:ln w="3175" cmpd="sng">
                <a:solidFill>
                  <a:schemeClr val="tx1"/>
                </a:solidFill>
              </a:ln>
            </c:spPr>
          </c:dPt>
          <c:dLbls>
            <c:dLbl>
              <c:idx val="0"/>
              <c:layout>
                <c:manualLayout>
                  <c:x val="-0.489371564403506"/>
                  <c:y val="-0.0298641416202474"/>
                </c:manualLayout>
              </c:layout>
              <c:showLegendKey val="0"/>
              <c:showVal val="1"/>
              <c:showCatName val="0"/>
              <c:showSerName val="0"/>
              <c:showPercent val="0"/>
              <c:showBubbleSize val="0"/>
            </c:dLbl>
            <c:txPr>
              <a:bodyPr/>
              <a:lstStyle/>
              <a:p>
                <a:pPr>
                  <a:defRPr sz="2000" b="1" i="0"/>
                </a:pPr>
                <a:endParaRPr lang="en-US"/>
              </a:p>
            </c:txPr>
            <c:showLegendKey val="0"/>
            <c:showVal val="1"/>
            <c:showCatName val="0"/>
            <c:showSerName val="0"/>
            <c:showPercent val="0"/>
            <c:showBubbleSize val="0"/>
            <c:showLeaderLines val="1"/>
          </c:dLbls>
          <c:cat>
            <c:strRef>
              <c:f>Sheet1!$A$2:$A$8</c:f>
              <c:strCache>
                <c:ptCount val="7"/>
                <c:pt idx="0">
                  <c:v>Mexican</c:v>
                </c:pt>
                <c:pt idx="1">
                  <c:v>Puerto Rican</c:v>
                </c:pt>
                <c:pt idx="2">
                  <c:v>Cuban</c:v>
                </c:pt>
                <c:pt idx="3">
                  <c:v>Dominican</c:v>
                </c:pt>
                <c:pt idx="4">
                  <c:v>Central American</c:v>
                </c:pt>
                <c:pt idx="5">
                  <c:v>South American</c:v>
                </c:pt>
                <c:pt idx="6">
                  <c:v>Other</c:v>
                </c:pt>
              </c:strCache>
            </c:strRef>
          </c:cat>
          <c:val>
            <c:numRef>
              <c:f>Sheet1!$B$2:$B$8</c:f>
              <c:numCache>
                <c:formatCode>0%</c:formatCode>
                <c:ptCount val="7"/>
                <c:pt idx="0">
                  <c:v>0.632</c:v>
                </c:pt>
                <c:pt idx="1">
                  <c:v>0.095</c:v>
                </c:pt>
                <c:pt idx="2">
                  <c:v>0.039</c:v>
                </c:pt>
                <c:pt idx="3">
                  <c:v>0.033</c:v>
                </c:pt>
                <c:pt idx="4">
                  <c:v>0.093</c:v>
                </c:pt>
                <c:pt idx="5">
                  <c:v>0.06</c:v>
                </c:pt>
                <c:pt idx="6">
                  <c:v>0.049</c:v>
                </c:pt>
              </c:numCache>
            </c:numRef>
          </c:val>
        </c:ser>
        <c:dLbls>
          <c:showLegendKey val="0"/>
          <c:showVal val="0"/>
          <c:showCatName val="0"/>
          <c:showSerName val="0"/>
          <c:showPercent val="0"/>
          <c:showBubbleSize val="0"/>
          <c:showLeaderLines val="1"/>
        </c:dLbls>
        <c:firstSliceAng val="0"/>
      </c:pieChart>
    </c:plotArea>
    <c:legend>
      <c:legendPos val="r"/>
      <c:overlay val="1"/>
      <c:txPr>
        <a:bodyPr/>
        <a:lstStyle/>
        <a:p>
          <a:pPr>
            <a:defRPr sz="1600" b="1" i="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2016</c:v>
                </c:pt>
              </c:strCache>
            </c:strRef>
          </c:tx>
          <c:dPt>
            <c:idx val="0"/>
            <c:bubble3D val="0"/>
            <c:spPr>
              <a:solidFill>
                <a:schemeClr val="accent1"/>
              </a:solidFill>
              <a:ln w="3175" cmpd="sng">
                <a:solidFill>
                  <a:schemeClr val="tx1"/>
                </a:solidFill>
              </a:ln>
            </c:spPr>
          </c:dPt>
          <c:dPt>
            <c:idx val="1"/>
            <c:bubble3D val="0"/>
            <c:spPr>
              <a:solidFill>
                <a:schemeClr val="accent2"/>
              </a:solidFill>
              <a:ln w="3175" cmpd="sng">
                <a:solidFill>
                  <a:schemeClr val="tx1"/>
                </a:solidFill>
              </a:ln>
            </c:spPr>
          </c:dPt>
          <c:dPt>
            <c:idx val="2"/>
            <c:bubble3D val="0"/>
            <c:spPr>
              <a:solidFill>
                <a:schemeClr val="accent3"/>
              </a:solidFill>
              <a:ln w="3175" cmpd="sng">
                <a:solidFill>
                  <a:schemeClr val="tx1"/>
                </a:solidFill>
              </a:ln>
            </c:spPr>
          </c:dPt>
          <c:dPt>
            <c:idx val="3"/>
            <c:bubble3D val="0"/>
            <c:spPr>
              <a:ln w="3175" cmpd="sng">
                <a:solidFill>
                  <a:schemeClr val="tx1"/>
                </a:solidFill>
              </a:ln>
            </c:spPr>
          </c:dPt>
          <c:dPt>
            <c:idx val="4"/>
            <c:bubble3D val="0"/>
            <c:spPr>
              <a:solidFill>
                <a:schemeClr val="accent5"/>
              </a:solidFill>
              <a:ln w="3175" cmpd="sng">
                <a:solidFill>
                  <a:schemeClr val="tx1"/>
                </a:solidFill>
              </a:ln>
            </c:spPr>
          </c:dPt>
          <c:dPt>
            <c:idx val="5"/>
            <c:bubble3D val="0"/>
            <c:spPr>
              <a:solidFill>
                <a:schemeClr val="accent6"/>
              </a:solidFill>
              <a:ln w="3175" cmpd="sng">
                <a:solidFill>
                  <a:schemeClr val="tx1"/>
                </a:solidFill>
              </a:ln>
            </c:spPr>
          </c:dPt>
          <c:dPt>
            <c:idx val="6"/>
            <c:bubble3D val="0"/>
            <c:spPr>
              <a:solidFill>
                <a:schemeClr val="tx2">
                  <a:lumMod val="40000"/>
                  <a:lumOff val="60000"/>
                </a:schemeClr>
              </a:solidFill>
              <a:ln w="3175" cmpd="sng">
                <a:solidFill>
                  <a:schemeClr val="tx1"/>
                </a:solidFill>
              </a:ln>
            </c:spPr>
          </c:dPt>
          <c:dLbls>
            <c:dLbl>
              <c:idx val="0"/>
              <c:layout>
                <c:manualLayout>
                  <c:x val="-0.393962306164989"/>
                  <c:y val="-0.339048684884524"/>
                </c:manualLayout>
              </c:layout>
              <c:showLegendKey val="0"/>
              <c:showVal val="1"/>
              <c:showCatName val="0"/>
              <c:showSerName val="0"/>
              <c:showPercent val="0"/>
              <c:showBubbleSize val="0"/>
            </c:dLbl>
            <c:txPr>
              <a:bodyPr/>
              <a:lstStyle/>
              <a:p>
                <a:pPr>
                  <a:defRPr sz="2000" b="1" i="0"/>
                </a:pPr>
                <a:endParaRPr lang="en-US"/>
              </a:p>
            </c:txPr>
            <c:showLegendKey val="0"/>
            <c:showVal val="1"/>
            <c:showCatName val="0"/>
            <c:showSerName val="0"/>
            <c:showPercent val="0"/>
            <c:showBubbleSize val="0"/>
            <c:showLeaderLines val="1"/>
          </c:dLbls>
          <c:cat>
            <c:strRef>
              <c:f>Sheet1!$A$2:$A$8</c:f>
              <c:strCache>
                <c:ptCount val="7"/>
                <c:pt idx="0">
                  <c:v>Mexican</c:v>
                </c:pt>
                <c:pt idx="1">
                  <c:v>Puerto Rican</c:v>
                </c:pt>
                <c:pt idx="2">
                  <c:v>Cuban</c:v>
                </c:pt>
                <c:pt idx="3">
                  <c:v>Dominican</c:v>
                </c:pt>
                <c:pt idx="4">
                  <c:v>Central American</c:v>
                </c:pt>
                <c:pt idx="5">
                  <c:v>South American</c:v>
                </c:pt>
                <c:pt idx="6">
                  <c:v>Other</c:v>
                </c:pt>
              </c:strCache>
            </c:strRef>
          </c:cat>
          <c:val>
            <c:numRef>
              <c:f>Sheet1!$B$2:$B$8</c:f>
              <c:numCache>
                <c:formatCode>0%</c:formatCode>
                <c:ptCount val="7"/>
                <c:pt idx="0">
                  <c:v>0.866</c:v>
                </c:pt>
                <c:pt idx="1">
                  <c:v>0.018</c:v>
                </c:pt>
                <c:pt idx="2">
                  <c:v>0.008</c:v>
                </c:pt>
                <c:pt idx="3">
                  <c:v>0.002</c:v>
                </c:pt>
                <c:pt idx="4">
                  <c:v>0.053</c:v>
                </c:pt>
                <c:pt idx="5">
                  <c:v>0.017</c:v>
                </c:pt>
                <c:pt idx="6">
                  <c:v>0.036</c:v>
                </c:pt>
              </c:numCache>
            </c:numRef>
          </c:val>
        </c:ser>
        <c:dLbls>
          <c:showLegendKey val="0"/>
          <c:showVal val="0"/>
          <c:showCatName val="0"/>
          <c:showSerName val="0"/>
          <c:showPercent val="0"/>
          <c:showBubbleSize val="0"/>
          <c:showLeaderLines val="1"/>
        </c:dLbls>
        <c:firstSliceAng val="0"/>
      </c:pieChart>
    </c:plotArea>
    <c:legend>
      <c:legendPos val="r"/>
      <c:overlay val="1"/>
      <c:txPr>
        <a:bodyPr/>
        <a:lstStyle/>
        <a:p>
          <a:pPr>
            <a:defRPr sz="1600" b="1" i="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800" b="0" i="0"/>
            </a:pPr>
            <a:r>
              <a:rPr lang="en-US" sz="2800" b="0" i="0" dirty="0" smtClean="0"/>
              <a:t>% Citizen Voting Age Population, by Race</a:t>
            </a:r>
          </a:p>
          <a:p>
            <a:pPr>
              <a:defRPr sz="2800" b="0" i="0"/>
            </a:pPr>
            <a:r>
              <a:rPr lang="en-US" sz="2800" b="0" i="0" baseline="0" dirty="0" smtClean="0"/>
              <a:t>and Hispanic Origin, November </a:t>
            </a:r>
            <a:r>
              <a:rPr lang="en-US" sz="2800" b="0" i="0" dirty="0" smtClean="0"/>
              <a:t>2016</a:t>
            </a:r>
            <a:endParaRPr lang="en-US" sz="2800" b="0" i="0" dirty="0"/>
          </a:p>
        </c:rich>
      </c:tx>
      <c:layout/>
      <c:overlay val="0"/>
    </c:title>
    <c:autoTitleDeleted val="0"/>
    <c:plotArea>
      <c:layout/>
      <c:barChart>
        <c:barDir val="col"/>
        <c:grouping val="percentStacked"/>
        <c:varyColors val="0"/>
        <c:ser>
          <c:idx val="0"/>
          <c:order val="0"/>
          <c:tx>
            <c:strRef>
              <c:f>Sheet1!$B$1</c:f>
              <c:strCache>
                <c:ptCount val="1"/>
                <c:pt idx="0">
                  <c:v>Hispanic</c:v>
                </c:pt>
              </c:strCache>
            </c:strRef>
          </c:tx>
          <c:spPr>
            <a:solidFill>
              <a:srgbClr val="000090"/>
            </a:solidFill>
            <a:ln w="3175" cmpd="sng">
              <a:solidFill>
                <a:schemeClr val="tx1"/>
              </a:solidFill>
            </a:ln>
          </c:spPr>
          <c:invertIfNegative val="0"/>
          <c:dLbls>
            <c:txPr>
              <a:bodyPr/>
              <a:lstStyle/>
              <a:p>
                <a:pPr>
                  <a:defRPr sz="2400" b="1" i="0">
                    <a:solidFill>
                      <a:schemeClr val="bg1"/>
                    </a:solidFill>
                  </a:defRPr>
                </a:pPr>
                <a:endParaRPr lang="en-US"/>
              </a:p>
            </c:txPr>
            <c:dLblPos val="inEnd"/>
            <c:showLegendKey val="0"/>
            <c:showVal val="1"/>
            <c:showCatName val="0"/>
            <c:showSerName val="0"/>
            <c:showPercent val="0"/>
            <c:showBubbleSize val="0"/>
            <c:showLeaderLines val="0"/>
          </c:dLbls>
          <c:cat>
            <c:strRef>
              <c:f>Sheet1!$A$2:$A$3</c:f>
              <c:strCache>
                <c:ptCount val="2"/>
                <c:pt idx="0">
                  <c:v>United States</c:v>
                </c:pt>
                <c:pt idx="1">
                  <c:v>Texas</c:v>
                </c:pt>
              </c:strCache>
            </c:strRef>
          </c:cat>
          <c:val>
            <c:numRef>
              <c:f>Sheet1!$B$2:$B$3</c:f>
              <c:numCache>
                <c:formatCode>0%</c:formatCode>
                <c:ptCount val="2"/>
                <c:pt idx="0">
                  <c:v>0.117</c:v>
                </c:pt>
                <c:pt idx="1">
                  <c:v>0.286</c:v>
                </c:pt>
              </c:numCache>
            </c:numRef>
          </c:val>
        </c:ser>
        <c:ser>
          <c:idx val="1"/>
          <c:order val="1"/>
          <c:tx>
            <c:strRef>
              <c:f>Sheet1!$C$1</c:f>
              <c:strCache>
                <c:ptCount val="1"/>
                <c:pt idx="0">
                  <c:v>Other Not Hispanic</c:v>
                </c:pt>
              </c:strCache>
            </c:strRef>
          </c:tx>
          <c:spPr>
            <a:solidFill>
              <a:srgbClr val="800000"/>
            </a:solidFill>
            <a:ln w="3175" cmpd="sng">
              <a:solidFill>
                <a:schemeClr val="tx1"/>
              </a:solidFill>
            </a:ln>
          </c:spPr>
          <c:invertIfNegative val="0"/>
          <c:dLbls>
            <c:txPr>
              <a:bodyPr/>
              <a:lstStyle/>
              <a:p>
                <a:pPr>
                  <a:defRPr sz="2400" b="1" i="0">
                    <a:solidFill>
                      <a:schemeClr val="bg1"/>
                    </a:solidFill>
                  </a:defRPr>
                </a:pPr>
                <a:endParaRPr lang="en-US"/>
              </a:p>
            </c:txPr>
            <c:dLblPos val="inEnd"/>
            <c:showLegendKey val="0"/>
            <c:showVal val="1"/>
            <c:showCatName val="0"/>
            <c:showSerName val="0"/>
            <c:showPercent val="0"/>
            <c:showBubbleSize val="0"/>
            <c:showLeaderLines val="0"/>
          </c:dLbls>
          <c:cat>
            <c:strRef>
              <c:f>Sheet1!$A$2:$A$3</c:f>
              <c:strCache>
                <c:ptCount val="2"/>
                <c:pt idx="0">
                  <c:v>United States</c:v>
                </c:pt>
                <c:pt idx="1">
                  <c:v>Texas</c:v>
                </c:pt>
              </c:strCache>
            </c:strRef>
          </c:cat>
          <c:val>
            <c:numRef>
              <c:f>Sheet1!$C$2:$C$3</c:f>
              <c:numCache>
                <c:formatCode>0%</c:formatCode>
                <c:ptCount val="2"/>
                <c:pt idx="0">
                  <c:v>0.192</c:v>
                </c:pt>
                <c:pt idx="1">
                  <c:v>0.183</c:v>
                </c:pt>
              </c:numCache>
            </c:numRef>
          </c:val>
        </c:ser>
        <c:ser>
          <c:idx val="2"/>
          <c:order val="2"/>
          <c:tx>
            <c:strRef>
              <c:f>Sheet1!$D$1</c:f>
              <c:strCache>
                <c:ptCount val="1"/>
                <c:pt idx="0">
                  <c:v>White Not Hispanic</c:v>
                </c:pt>
              </c:strCache>
            </c:strRef>
          </c:tx>
          <c:spPr>
            <a:noFill/>
            <a:ln w="3175" cmpd="sng">
              <a:solidFill>
                <a:schemeClr val="tx1"/>
              </a:solidFill>
            </a:ln>
          </c:spPr>
          <c:invertIfNegative val="0"/>
          <c:dLbls>
            <c:txPr>
              <a:bodyPr/>
              <a:lstStyle/>
              <a:p>
                <a:pPr>
                  <a:defRPr sz="2400" b="1" i="0"/>
                </a:pPr>
                <a:endParaRPr lang="en-US"/>
              </a:p>
            </c:txPr>
            <c:dLblPos val="inEnd"/>
            <c:showLegendKey val="0"/>
            <c:showVal val="1"/>
            <c:showCatName val="0"/>
            <c:showSerName val="0"/>
            <c:showPercent val="0"/>
            <c:showBubbleSize val="0"/>
            <c:showLeaderLines val="0"/>
          </c:dLbls>
          <c:cat>
            <c:strRef>
              <c:f>Sheet1!$A$2:$A$3</c:f>
              <c:strCache>
                <c:ptCount val="2"/>
                <c:pt idx="0">
                  <c:v>United States</c:v>
                </c:pt>
                <c:pt idx="1">
                  <c:v>Texas</c:v>
                </c:pt>
              </c:strCache>
            </c:strRef>
          </c:cat>
          <c:val>
            <c:numRef>
              <c:f>Sheet1!$D$2:$D$3</c:f>
              <c:numCache>
                <c:formatCode>0%</c:formatCode>
                <c:ptCount val="2"/>
                <c:pt idx="0">
                  <c:v>0.691</c:v>
                </c:pt>
                <c:pt idx="1">
                  <c:v>0.531</c:v>
                </c:pt>
              </c:numCache>
            </c:numRef>
          </c:val>
        </c:ser>
        <c:dLbls>
          <c:dLblPos val="inEnd"/>
          <c:showLegendKey val="0"/>
          <c:showVal val="1"/>
          <c:showCatName val="0"/>
          <c:showSerName val="0"/>
          <c:showPercent val="0"/>
          <c:showBubbleSize val="0"/>
        </c:dLbls>
        <c:gapWidth val="50"/>
        <c:overlap val="100"/>
        <c:axId val="-2144538328"/>
        <c:axId val="-2144535240"/>
      </c:barChart>
      <c:catAx>
        <c:axId val="-2144538328"/>
        <c:scaling>
          <c:orientation val="minMax"/>
        </c:scaling>
        <c:delete val="0"/>
        <c:axPos val="b"/>
        <c:majorTickMark val="none"/>
        <c:minorTickMark val="none"/>
        <c:tickLblPos val="nextTo"/>
        <c:txPr>
          <a:bodyPr/>
          <a:lstStyle/>
          <a:p>
            <a:pPr>
              <a:defRPr sz="2400" b="1" i="0"/>
            </a:pPr>
            <a:endParaRPr lang="en-US"/>
          </a:p>
        </c:txPr>
        <c:crossAx val="-2144535240"/>
        <c:crosses val="autoZero"/>
        <c:auto val="1"/>
        <c:lblAlgn val="ctr"/>
        <c:lblOffset val="100"/>
        <c:noMultiLvlLbl val="0"/>
      </c:catAx>
      <c:valAx>
        <c:axId val="-2144535240"/>
        <c:scaling>
          <c:orientation val="minMax"/>
        </c:scaling>
        <c:delete val="1"/>
        <c:axPos val="l"/>
        <c:numFmt formatCode="0%" sourceLinked="1"/>
        <c:majorTickMark val="cross"/>
        <c:minorTickMark val="none"/>
        <c:tickLblPos val="nextTo"/>
        <c:crossAx val="-2144538328"/>
        <c:crosses val="autoZero"/>
        <c:crossBetween val="between"/>
        <c:majorUnit val="0.2"/>
        <c:minorUnit val="0.02"/>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2800" b="0" i="0"/>
            </a:pPr>
            <a:r>
              <a:rPr lang="en-US" sz="2800" b="0" i="0" dirty="0" smtClean="0"/>
              <a:t>Estimated</a:t>
            </a:r>
            <a:r>
              <a:rPr lang="en-US" sz="2800" b="0" i="0" baseline="0" dirty="0" smtClean="0"/>
              <a:t> No. of Hispanic Citizens of Voting Age, U.S. &amp; Texas, 1996-2016</a:t>
            </a:r>
            <a:endParaRPr lang="en-US" sz="2800" b="0" i="0" dirty="0"/>
          </a:p>
        </c:rich>
      </c:tx>
      <c:layout/>
      <c:overlay val="0"/>
    </c:title>
    <c:autoTitleDeleted val="0"/>
    <c:plotArea>
      <c:layout>
        <c:manualLayout>
          <c:layoutTarget val="inner"/>
          <c:xMode val="edge"/>
          <c:yMode val="edge"/>
          <c:x val="0.108616685940507"/>
          <c:y val="0.213258261280527"/>
          <c:w val="0.872440297658925"/>
          <c:h val="0.507074406043531"/>
        </c:manualLayout>
      </c:layout>
      <c:lineChart>
        <c:grouping val="standard"/>
        <c:varyColors val="0"/>
        <c:ser>
          <c:idx val="0"/>
          <c:order val="0"/>
          <c:tx>
            <c:strRef>
              <c:f>Sheet1!$B$1</c:f>
              <c:strCache>
                <c:ptCount val="1"/>
                <c:pt idx="0">
                  <c:v>United States</c:v>
                </c:pt>
              </c:strCache>
            </c:strRef>
          </c:tx>
          <c:spPr>
            <a:ln>
              <a:solidFill>
                <a:srgbClr val="000090"/>
              </a:solidFill>
            </a:ln>
          </c:spPr>
          <c:cat>
            <c:numRef>
              <c:f>Sheet1!$A$2:$A$9</c:f>
              <c:numCache>
                <c:formatCode>General</c:formatCode>
                <c:ptCount val="8"/>
                <c:pt idx="1">
                  <c:v>1996.0</c:v>
                </c:pt>
                <c:pt idx="2">
                  <c:v>2000.0</c:v>
                </c:pt>
                <c:pt idx="3">
                  <c:v>2004.0</c:v>
                </c:pt>
                <c:pt idx="4">
                  <c:v>2008.0</c:v>
                </c:pt>
                <c:pt idx="5">
                  <c:v>2012.0</c:v>
                </c:pt>
                <c:pt idx="6">
                  <c:v>2016.0</c:v>
                </c:pt>
              </c:numCache>
            </c:numRef>
          </c:cat>
          <c:val>
            <c:numRef>
              <c:f>Sheet1!$B$2:$B$9</c:f>
              <c:numCache>
                <c:formatCode>0.0</c:formatCode>
                <c:ptCount val="8"/>
                <c:pt idx="1">
                  <c:v>11.2</c:v>
                </c:pt>
                <c:pt idx="2">
                  <c:v>13.2</c:v>
                </c:pt>
                <c:pt idx="3">
                  <c:v>16.1</c:v>
                </c:pt>
                <c:pt idx="4">
                  <c:v>19.5</c:v>
                </c:pt>
                <c:pt idx="5">
                  <c:v>23.2</c:v>
                </c:pt>
                <c:pt idx="6">
                  <c:v>26.7</c:v>
                </c:pt>
              </c:numCache>
            </c:numRef>
          </c:val>
          <c:smooth val="0"/>
        </c:ser>
        <c:ser>
          <c:idx val="1"/>
          <c:order val="1"/>
          <c:tx>
            <c:strRef>
              <c:f>Sheet1!$C$1</c:f>
              <c:strCache>
                <c:ptCount val="1"/>
                <c:pt idx="0">
                  <c:v>Texas</c:v>
                </c:pt>
              </c:strCache>
            </c:strRef>
          </c:tx>
          <c:spPr>
            <a:ln>
              <a:solidFill>
                <a:srgbClr val="800000"/>
              </a:solidFill>
            </a:ln>
          </c:spPr>
          <c:cat>
            <c:numRef>
              <c:f>Sheet1!$A$2:$A$9</c:f>
              <c:numCache>
                <c:formatCode>General</c:formatCode>
                <c:ptCount val="8"/>
                <c:pt idx="1">
                  <c:v>1996.0</c:v>
                </c:pt>
                <c:pt idx="2">
                  <c:v>2000.0</c:v>
                </c:pt>
                <c:pt idx="3">
                  <c:v>2004.0</c:v>
                </c:pt>
                <c:pt idx="4">
                  <c:v>2008.0</c:v>
                </c:pt>
                <c:pt idx="5">
                  <c:v>2012.0</c:v>
                </c:pt>
                <c:pt idx="6">
                  <c:v>2016.0</c:v>
                </c:pt>
              </c:numCache>
            </c:numRef>
          </c:cat>
          <c:val>
            <c:numRef>
              <c:f>Sheet1!$C$2:$C$9</c:f>
              <c:numCache>
                <c:formatCode>0.0</c:formatCode>
                <c:ptCount val="8"/>
                <c:pt idx="1">
                  <c:v>2.7</c:v>
                </c:pt>
                <c:pt idx="2">
                  <c:v>3.2</c:v>
                </c:pt>
                <c:pt idx="3">
                  <c:v>3.7</c:v>
                </c:pt>
                <c:pt idx="4">
                  <c:v>4.5</c:v>
                </c:pt>
                <c:pt idx="5">
                  <c:v>4.9</c:v>
                </c:pt>
                <c:pt idx="6">
                  <c:v>4.8</c:v>
                </c:pt>
              </c:numCache>
            </c:numRef>
          </c:val>
          <c:smooth val="0"/>
        </c:ser>
        <c:dLbls>
          <c:showLegendKey val="0"/>
          <c:showVal val="0"/>
          <c:showCatName val="0"/>
          <c:showSerName val="0"/>
          <c:showPercent val="0"/>
          <c:showBubbleSize val="0"/>
        </c:dLbls>
        <c:marker val="1"/>
        <c:smooth val="0"/>
        <c:axId val="-2144458776"/>
        <c:axId val="-2144455736"/>
      </c:lineChart>
      <c:catAx>
        <c:axId val="-2144458776"/>
        <c:scaling>
          <c:orientation val="minMax"/>
        </c:scaling>
        <c:delete val="0"/>
        <c:axPos val="b"/>
        <c:numFmt formatCode="General" sourceLinked="1"/>
        <c:majorTickMark val="none"/>
        <c:minorTickMark val="none"/>
        <c:tickLblPos val="nextTo"/>
        <c:txPr>
          <a:bodyPr rot="-2700000" vert="horz"/>
          <a:lstStyle/>
          <a:p>
            <a:pPr>
              <a:defRPr b="1" i="0"/>
            </a:pPr>
            <a:endParaRPr lang="en-US"/>
          </a:p>
        </c:txPr>
        <c:crossAx val="-2144455736"/>
        <c:crosses val="autoZero"/>
        <c:auto val="1"/>
        <c:lblAlgn val="ctr"/>
        <c:lblOffset val="100"/>
        <c:noMultiLvlLbl val="0"/>
      </c:catAx>
      <c:valAx>
        <c:axId val="-2144455736"/>
        <c:scaling>
          <c:orientation val="minMax"/>
        </c:scaling>
        <c:delete val="0"/>
        <c:axPos val="l"/>
        <c:title>
          <c:tx>
            <c:rich>
              <a:bodyPr rot="-5400000" vert="horz"/>
              <a:lstStyle/>
              <a:p>
                <a:pPr>
                  <a:defRPr sz="1800" b="1"/>
                </a:pPr>
                <a:r>
                  <a:rPr lang="en-US" sz="1800" b="1" dirty="0" smtClean="0"/>
                  <a:t>Number (Million)</a:t>
                </a:r>
                <a:endParaRPr lang="en-US" sz="1800" b="1" dirty="0"/>
              </a:p>
            </c:rich>
          </c:tx>
          <c:layout/>
          <c:overlay val="0"/>
        </c:title>
        <c:numFmt formatCode="0.0" sourceLinked="1"/>
        <c:majorTickMark val="cross"/>
        <c:minorTickMark val="none"/>
        <c:tickLblPos val="nextTo"/>
        <c:txPr>
          <a:bodyPr/>
          <a:lstStyle/>
          <a:p>
            <a:pPr>
              <a:defRPr b="1" i="0"/>
            </a:pPr>
            <a:endParaRPr lang="en-US"/>
          </a:p>
        </c:txPr>
        <c:crossAx val="-2144458776"/>
        <c:crosses val="autoZero"/>
        <c:crossBetween val="between"/>
      </c:valAx>
    </c:plotArea>
    <c:legend>
      <c:legendPos val="b"/>
      <c:layout/>
      <c:overlay val="0"/>
      <c:txPr>
        <a:bodyPr/>
        <a:lstStyle/>
        <a:p>
          <a:pPr>
            <a:defRPr sz="2000" b="1" i="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3600"/>
            </a:pPr>
            <a:r>
              <a:rPr lang="en-US" sz="3600" dirty="0" smtClean="0"/>
              <a:t>% Voted November 2016 Election</a:t>
            </a:r>
            <a:r>
              <a:rPr lang="en-US" sz="3600" dirty="0" smtClean="0">
                <a:solidFill>
                  <a:schemeClr val="tx1">
                    <a:lumMod val="50000"/>
                    <a:lumOff val="50000"/>
                  </a:schemeClr>
                </a:solidFill>
              </a:rPr>
              <a:t>*</a:t>
            </a:r>
            <a:endParaRPr lang="en-US" sz="3200" b="0" dirty="0">
              <a:solidFill>
                <a:schemeClr val="tx1">
                  <a:lumMod val="50000"/>
                  <a:lumOff val="50000"/>
                </a:schemeClr>
              </a:solidFill>
            </a:endParaRPr>
          </a:p>
        </c:rich>
      </c:tx>
      <c:layout/>
      <c:overlay val="0"/>
    </c:title>
    <c:autoTitleDeleted val="0"/>
    <c:plotArea>
      <c:layout/>
      <c:barChart>
        <c:barDir val="bar"/>
        <c:grouping val="clustered"/>
        <c:varyColors val="0"/>
        <c:ser>
          <c:idx val="0"/>
          <c:order val="0"/>
          <c:tx>
            <c:strRef>
              <c:f>Sheet1!$B$1</c:f>
              <c:strCache>
                <c:ptCount val="1"/>
                <c:pt idx="0">
                  <c:v>% Voted</c:v>
                </c:pt>
              </c:strCache>
            </c:strRef>
          </c:tx>
          <c:invertIfNegative val="0"/>
          <c:dPt>
            <c:idx val="0"/>
            <c:invertIfNegative val="0"/>
            <c:bubble3D val="0"/>
            <c:spPr>
              <a:solidFill>
                <a:schemeClr val="accent1"/>
              </a:solidFill>
            </c:spPr>
          </c:dPt>
          <c:dPt>
            <c:idx val="1"/>
            <c:invertIfNegative val="0"/>
            <c:bubble3D val="0"/>
            <c:spPr>
              <a:solidFill>
                <a:schemeClr val="accent2"/>
              </a:solidFill>
            </c:spPr>
          </c:dPt>
          <c:dPt>
            <c:idx val="2"/>
            <c:invertIfNegative val="0"/>
            <c:bubble3D val="0"/>
            <c:spPr>
              <a:solidFill>
                <a:schemeClr val="accent3"/>
              </a:solidFill>
            </c:spPr>
          </c:dPt>
          <c:dPt>
            <c:idx val="3"/>
            <c:invertIfNegative val="0"/>
            <c:bubble3D val="0"/>
            <c:spPr>
              <a:solidFill>
                <a:schemeClr val="accent4"/>
              </a:solidFill>
            </c:spPr>
          </c:dPt>
          <c:dLbls>
            <c:spPr>
              <a:noFill/>
              <a:ln>
                <a:noFill/>
              </a:ln>
              <a:effectLst/>
            </c:spPr>
            <c:txPr>
              <a:bodyPr/>
              <a:lstStyle/>
              <a:p>
                <a:pPr>
                  <a:defRPr sz="2800" b="1" i="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Hispanic</c:v>
                </c:pt>
                <c:pt idx="1">
                  <c:v>Other Not H</c:v>
                </c:pt>
                <c:pt idx="2">
                  <c:v>Black Not H</c:v>
                </c:pt>
                <c:pt idx="3">
                  <c:v>White Not H</c:v>
                </c:pt>
              </c:strCache>
            </c:strRef>
          </c:cat>
          <c:val>
            <c:numRef>
              <c:f>Sheet1!$B$2:$B$5</c:f>
              <c:numCache>
                <c:formatCode>0%</c:formatCode>
                <c:ptCount val="4"/>
                <c:pt idx="0">
                  <c:v>0.48</c:v>
                </c:pt>
                <c:pt idx="1">
                  <c:v>0.49</c:v>
                </c:pt>
                <c:pt idx="2">
                  <c:v>0.6</c:v>
                </c:pt>
                <c:pt idx="3">
                  <c:v>0.65</c:v>
                </c:pt>
              </c:numCache>
            </c:numRef>
          </c:val>
        </c:ser>
        <c:dLbls>
          <c:showLegendKey val="0"/>
          <c:showVal val="0"/>
          <c:showCatName val="0"/>
          <c:showSerName val="0"/>
          <c:showPercent val="0"/>
          <c:showBubbleSize val="0"/>
        </c:dLbls>
        <c:gapWidth val="44"/>
        <c:axId val="2080392040"/>
        <c:axId val="2080386264"/>
      </c:barChart>
      <c:catAx>
        <c:axId val="2080392040"/>
        <c:scaling>
          <c:orientation val="minMax"/>
        </c:scaling>
        <c:delete val="1"/>
        <c:axPos val="l"/>
        <c:title>
          <c:tx>
            <c:rich>
              <a:bodyPr rot="-5400000" vert="horz"/>
              <a:lstStyle/>
              <a:p>
                <a:pPr>
                  <a:defRPr sz="2400"/>
                </a:pPr>
                <a:r>
                  <a:rPr lang="en-US" sz="2400" dirty="0" smtClean="0">
                    <a:latin typeface="Tahoma"/>
                    <a:cs typeface="Tahoma"/>
                  </a:rPr>
                  <a:t>Race &amp; Ethnicity</a:t>
                </a:r>
                <a:endParaRPr lang="en-US" sz="2400" dirty="0">
                  <a:latin typeface="Tahoma"/>
                  <a:cs typeface="Tahoma"/>
                </a:endParaRPr>
              </a:p>
            </c:rich>
          </c:tx>
          <c:layout/>
          <c:overlay val="0"/>
        </c:title>
        <c:numFmt formatCode="General" sourceLinked="0"/>
        <c:majorTickMark val="none"/>
        <c:minorTickMark val="none"/>
        <c:tickLblPos val="nextTo"/>
        <c:crossAx val="2080386264"/>
        <c:crosses val="autoZero"/>
        <c:auto val="1"/>
        <c:lblAlgn val="ctr"/>
        <c:lblOffset val="100"/>
        <c:noMultiLvlLbl val="0"/>
      </c:catAx>
      <c:valAx>
        <c:axId val="2080386264"/>
        <c:scaling>
          <c:orientation val="minMax"/>
        </c:scaling>
        <c:delete val="1"/>
        <c:axPos val="b"/>
        <c:majorGridlines>
          <c:spPr>
            <a:ln>
              <a:noFill/>
            </a:ln>
          </c:spPr>
        </c:majorGridlines>
        <c:numFmt formatCode="0%" sourceLinked="1"/>
        <c:majorTickMark val="out"/>
        <c:minorTickMark val="none"/>
        <c:tickLblPos val="nextTo"/>
        <c:crossAx val="20803920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percentStacked"/>
        <c:varyColors val="0"/>
        <c:ser>
          <c:idx val="0"/>
          <c:order val="0"/>
          <c:tx>
            <c:strRef>
              <c:f>Sheet1!$B$1</c:f>
              <c:strCache>
                <c:ptCount val="1"/>
                <c:pt idx="0">
                  <c:v>White Not H</c:v>
                </c:pt>
              </c:strCache>
            </c:strRef>
          </c:tx>
          <c:spPr>
            <a:solidFill>
              <a:schemeClr val="bg1"/>
            </a:solidFill>
            <a:ln>
              <a:solidFill>
                <a:schemeClr val="tx1"/>
              </a:solidFill>
            </a:ln>
          </c:spPr>
          <c:invertIfNegative val="0"/>
          <c:cat>
            <c:numRef>
              <c:f>Sheet1!$A$2:$A$4</c:f>
              <c:numCache>
                <c:formatCode>General</c:formatCode>
                <c:ptCount val="3"/>
                <c:pt idx="0">
                  <c:v>2016.0</c:v>
                </c:pt>
                <c:pt idx="1">
                  <c:v>1996.0</c:v>
                </c:pt>
                <c:pt idx="2">
                  <c:v>1980.0</c:v>
                </c:pt>
              </c:numCache>
            </c:numRef>
          </c:cat>
          <c:val>
            <c:numRef>
              <c:f>Sheet1!$B$2:$B$4</c:f>
              <c:numCache>
                <c:formatCode>0</c:formatCode>
                <c:ptCount val="3"/>
                <c:pt idx="0">
                  <c:v>73.3</c:v>
                </c:pt>
                <c:pt idx="1">
                  <c:v>82.5</c:v>
                </c:pt>
                <c:pt idx="2">
                  <c:v>87.6</c:v>
                </c:pt>
              </c:numCache>
            </c:numRef>
          </c:val>
        </c:ser>
        <c:ser>
          <c:idx val="1"/>
          <c:order val="1"/>
          <c:tx>
            <c:strRef>
              <c:f>Sheet1!$C$1</c:f>
              <c:strCache>
                <c:ptCount val="1"/>
                <c:pt idx="0">
                  <c:v>Black Not H</c:v>
                </c:pt>
              </c:strCache>
            </c:strRef>
          </c:tx>
          <c:spPr>
            <a:solidFill>
              <a:schemeClr val="tx1"/>
            </a:solidFill>
            <a:ln>
              <a:solidFill>
                <a:schemeClr val="tx1"/>
              </a:solidFill>
            </a:ln>
          </c:spPr>
          <c:invertIfNegative val="0"/>
          <c:cat>
            <c:numRef>
              <c:f>Sheet1!$A$2:$A$4</c:f>
              <c:numCache>
                <c:formatCode>General</c:formatCode>
                <c:ptCount val="3"/>
                <c:pt idx="0">
                  <c:v>2016.0</c:v>
                </c:pt>
                <c:pt idx="1">
                  <c:v>1996.0</c:v>
                </c:pt>
                <c:pt idx="2">
                  <c:v>1980.0</c:v>
                </c:pt>
              </c:numCache>
            </c:numRef>
          </c:cat>
          <c:val>
            <c:numRef>
              <c:f>Sheet1!$C$2:$C$4</c:f>
              <c:numCache>
                <c:formatCode>0</c:formatCode>
                <c:ptCount val="3"/>
                <c:pt idx="0">
                  <c:v>11.9</c:v>
                </c:pt>
                <c:pt idx="1">
                  <c:v>10.6</c:v>
                </c:pt>
                <c:pt idx="2">
                  <c:v>8.9</c:v>
                </c:pt>
              </c:numCache>
            </c:numRef>
          </c:val>
        </c:ser>
        <c:ser>
          <c:idx val="2"/>
          <c:order val="2"/>
          <c:tx>
            <c:strRef>
              <c:f>Sheet1!$D$1</c:f>
              <c:strCache>
                <c:ptCount val="1"/>
                <c:pt idx="0">
                  <c:v>Other Not H</c:v>
                </c:pt>
              </c:strCache>
            </c:strRef>
          </c:tx>
          <c:spPr>
            <a:solidFill>
              <a:schemeClr val="accent4"/>
            </a:solidFill>
            <a:ln>
              <a:solidFill>
                <a:schemeClr val="tx1"/>
              </a:solidFill>
            </a:ln>
          </c:spPr>
          <c:invertIfNegative val="0"/>
          <c:cat>
            <c:numRef>
              <c:f>Sheet1!$A$2:$A$4</c:f>
              <c:numCache>
                <c:formatCode>General</c:formatCode>
                <c:ptCount val="3"/>
                <c:pt idx="0">
                  <c:v>2016.0</c:v>
                </c:pt>
                <c:pt idx="1">
                  <c:v>1996.0</c:v>
                </c:pt>
                <c:pt idx="2">
                  <c:v>1980.0</c:v>
                </c:pt>
              </c:numCache>
            </c:numRef>
          </c:cat>
          <c:val>
            <c:numRef>
              <c:f>Sheet1!$D$2:$D$4</c:f>
              <c:numCache>
                <c:formatCode>0</c:formatCode>
                <c:ptCount val="3"/>
                <c:pt idx="0">
                  <c:v>5.5</c:v>
                </c:pt>
                <c:pt idx="1">
                  <c:v>2.2</c:v>
                </c:pt>
                <c:pt idx="2">
                  <c:v>0.9</c:v>
                </c:pt>
              </c:numCache>
            </c:numRef>
          </c:val>
        </c:ser>
        <c:ser>
          <c:idx val="3"/>
          <c:order val="3"/>
          <c:tx>
            <c:strRef>
              <c:f>Sheet1!$E$1</c:f>
              <c:strCache>
                <c:ptCount val="1"/>
                <c:pt idx="0">
                  <c:v>Hispanic</c:v>
                </c:pt>
              </c:strCache>
            </c:strRef>
          </c:tx>
          <c:spPr>
            <a:solidFill>
              <a:srgbClr val="000090"/>
            </a:solidFill>
            <a:ln>
              <a:solidFill>
                <a:schemeClr val="tx1"/>
              </a:solidFill>
            </a:ln>
          </c:spPr>
          <c:invertIfNegative val="0"/>
          <c:cat>
            <c:numRef>
              <c:f>Sheet1!$A$2:$A$4</c:f>
              <c:numCache>
                <c:formatCode>General</c:formatCode>
                <c:ptCount val="3"/>
                <c:pt idx="0">
                  <c:v>2016.0</c:v>
                </c:pt>
                <c:pt idx="1">
                  <c:v>1996.0</c:v>
                </c:pt>
                <c:pt idx="2">
                  <c:v>1980.0</c:v>
                </c:pt>
              </c:numCache>
            </c:numRef>
          </c:cat>
          <c:val>
            <c:numRef>
              <c:f>Sheet1!$E$2:$E$4</c:f>
              <c:numCache>
                <c:formatCode>0</c:formatCode>
                <c:ptCount val="3"/>
                <c:pt idx="0">
                  <c:v>9.2</c:v>
                </c:pt>
                <c:pt idx="1">
                  <c:v>4.7</c:v>
                </c:pt>
                <c:pt idx="2">
                  <c:v>2.6</c:v>
                </c:pt>
              </c:numCache>
            </c:numRef>
          </c:val>
        </c:ser>
        <c:dLbls>
          <c:showLegendKey val="0"/>
          <c:showVal val="0"/>
          <c:showCatName val="0"/>
          <c:showSerName val="0"/>
          <c:showPercent val="0"/>
          <c:showBubbleSize val="0"/>
        </c:dLbls>
        <c:gapWidth val="50"/>
        <c:overlap val="100"/>
        <c:axId val="-2143150584"/>
        <c:axId val="-2143147400"/>
      </c:barChart>
      <c:catAx>
        <c:axId val="-2143150584"/>
        <c:scaling>
          <c:orientation val="minMax"/>
        </c:scaling>
        <c:delete val="0"/>
        <c:axPos val="l"/>
        <c:numFmt formatCode="General" sourceLinked="1"/>
        <c:majorTickMark val="none"/>
        <c:minorTickMark val="none"/>
        <c:tickLblPos val="nextTo"/>
        <c:txPr>
          <a:bodyPr/>
          <a:lstStyle/>
          <a:p>
            <a:pPr>
              <a:defRPr sz="2400" b="1" i="0"/>
            </a:pPr>
            <a:endParaRPr lang="en-US"/>
          </a:p>
        </c:txPr>
        <c:crossAx val="-2143147400"/>
        <c:crosses val="autoZero"/>
        <c:auto val="1"/>
        <c:lblAlgn val="ctr"/>
        <c:lblOffset val="100"/>
        <c:noMultiLvlLbl val="0"/>
      </c:catAx>
      <c:valAx>
        <c:axId val="-2143147400"/>
        <c:scaling>
          <c:orientation val="minMax"/>
        </c:scaling>
        <c:delete val="1"/>
        <c:axPos val="b"/>
        <c:numFmt formatCode="0%" sourceLinked="1"/>
        <c:majorTickMark val="cross"/>
        <c:minorTickMark val="none"/>
        <c:tickLblPos val="nextTo"/>
        <c:crossAx val="-2143150584"/>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2400" dirty="0" smtClean="0"/>
              <a:t>Projected Population, by Race/Ethnicity,</a:t>
            </a:r>
            <a:endParaRPr lang="en-US" sz="2400" baseline="0" dirty="0" smtClean="0"/>
          </a:p>
          <a:p>
            <a:pPr>
              <a:defRPr/>
            </a:pPr>
            <a:r>
              <a:rPr lang="en-US" sz="2400" baseline="0" dirty="0" smtClean="0"/>
              <a:t>Texas, 2010-2050</a:t>
            </a:r>
            <a:endParaRPr lang="en-US" sz="2400" dirty="0"/>
          </a:p>
        </c:rich>
      </c:tx>
      <c:layout>
        <c:manualLayout>
          <c:xMode val="edge"/>
          <c:yMode val="edge"/>
          <c:x val="0.153954870224555"/>
          <c:y val="0.0"/>
        </c:manualLayout>
      </c:layout>
      <c:overlay val="1"/>
    </c:title>
    <c:autoTitleDeleted val="0"/>
    <c:plotArea>
      <c:layout/>
      <c:lineChart>
        <c:grouping val="standard"/>
        <c:varyColors val="0"/>
        <c:ser>
          <c:idx val="0"/>
          <c:order val="0"/>
          <c:tx>
            <c:strRef>
              <c:f>Sheet1!$B$1</c:f>
              <c:strCache>
                <c:ptCount val="1"/>
                <c:pt idx="0">
                  <c:v>Hispanic</c:v>
                </c:pt>
              </c:strCache>
            </c:strRef>
          </c:tx>
          <c:marker>
            <c:symbol val="none"/>
          </c:marker>
          <c:cat>
            <c:numRef>
              <c:f>Sheet1!$A$2:$A$10</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cat>
          <c:val>
            <c:numRef>
              <c:f>Sheet1!$B$2:$B$10</c:f>
              <c:numCache>
                <c:formatCode>0</c:formatCode>
                <c:ptCount val="9"/>
                <c:pt idx="0">
                  <c:v>9.460921000000001</c:v>
                </c:pt>
                <c:pt idx="1">
                  <c:v>10.659352</c:v>
                </c:pt>
                <c:pt idx="2">
                  <c:v>11.963951</c:v>
                </c:pt>
                <c:pt idx="3">
                  <c:v>13.38405</c:v>
                </c:pt>
                <c:pt idx="4">
                  <c:v>14.900906</c:v>
                </c:pt>
                <c:pt idx="5">
                  <c:v>16.475644</c:v>
                </c:pt>
                <c:pt idx="6">
                  <c:v>18.095574</c:v>
                </c:pt>
                <c:pt idx="7">
                  <c:v>19.769879</c:v>
                </c:pt>
                <c:pt idx="8">
                  <c:v>21.516362</c:v>
                </c:pt>
              </c:numCache>
            </c:numRef>
          </c:val>
          <c:smooth val="0"/>
        </c:ser>
        <c:ser>
          <c:idx val="1"/>
          <c:order val="1"/>
          <c:tx>
            <c:strRef>
              <c:f>Sheet1!$C$1</c:f>
              <c:strCache>
                <c:ptCount val="1"/>
                <c:pt idx="0">
                  <c:v>White NH</c:v>
                </c:pt>
              </c:strCache>
            </c:strRef>
          </c:tx>
          <c:marker>
            <c:symbol val="none"/>
          </c:marker>
          <c:cat>
            <c:numRef>
              <c:f>Sheet1!$A$2:$A$10</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cat>
          <c:val>
            <c:numRef>
              <c:f>Sheet1!$C$2:$C$10</c:f>
              <c:numCache>
                <c:formatCode>0</c:formatCode>
                <c:ptCount val="9"/>
                <c:pt idx="0">
                  <c:v>11.397345</c:v>
                </c:pt>
                <c:pt idx="1">
                  <c:v>11.585146</c:v>
                </c:pt>
                <c:pt idx="2">
                  <c:v>11.723184</c:v>
                </c:pt>
                <c:pt idx="3">
                  <c:v>11.796414</c:v>
                </c:pt>
                <c:pt idx="4">
                  <c:v>11.792588</c:v>
                </c:pt>
                <c:pt idx="5">
                  <c:v>11.717771</c:v>
                </c:pt>
                <c:pt idx="6">
                  <c:v>11.593202</c:v>
                </c:pt>
                <c:pt idx="7">
                  <c:v>11.434587</c:v>
                </c:pt>
                <c:pt idx="8">
                  <c:v>11.265371</c:v>
                </c:pt>
              </c:numCache>
            </c:numRef>
          </c:val>
          <c:smooth val="0"/>
        </c:ser>
        <c:ser>
          <c:idx val="2"/>
          <c:order val="2"/>
          <c:tx>
            <c:strRef>
              <c:f>Sheet1!$D$1</c:f>
              <c:strCache>
                <c:ptCount val="1"/>
                <c:pt idx="0">
                  <c:v>Black NH</c:v>
                </c:pt>
              </c:strCache>
            </c:strRef>
          </c:tx>
          <c:marker>
            <c:symbol val="none"/>
          </c:marker>
          <c:cat>
            <c:numRef>
              <c:f>Sheet1!$A$2:$A$10</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cat>
          <c:val>
            <c:numRef>
              <c:f>Sheet1!$D$2:$D$10</c:f>
              <c:numCache>
                <c:formatCode>0</c:formatCode>
                <c:ptCount val="9"/>
                <c:pt idx="0">
                  <c:v>2.886824999999999</c:v>
                </c:pt>
                <c:pt idx="1">
                  <c:v>3.08397</c:v>
                </c:pt>
                <c:pt idx="2">
                  <c:v>3.274738</c:v>
                </c:pt>
                <c:pt idx="3">
                  <c:v>3.454116</c:v>
                </c:pt>
                <c:pt idx="4">
                  <c:v>3.616744999999998</c:v>
                </c:pt>
                <c:pt idx="5">
                  <c:v>3.757614</c:v>
                </c:pt>
                <c:pt idx="6">
                  <c:v>3.87683</c:v>
                </c:pt>
                <c:pt idx="7">
                  <c:v>3.977772</c:v>
                </c:pt>
                <c:pt idx="8">
                  <c:v>4.065757</c:v>
                </c:pt>
              </c:numCache>
            </c:numRef>
          </c:val>
          <c:smooth val="0"/>
        </c:ser>
        <c:ser>
          <c:idx val="3"/>
          <c:order val="3"/>
          <c:tx>
            <c:strRef>
              <c:f>Sheet1!$E$1</c:f>
              <c:strCache>
                <c:ptCount val="1"/>
                <c:pt idx="0">
                  <c:v>Other NH</c:v>
                </c:pt>
              </c:strCache>
            </c:strRef>
          </c:tx>
          <c:marker>
            <c:symbol val="none"/>
          </c:marker>
          <c:cat>
            <c:numRef>
              <c:f>Sheet1!$A$2:$A$10</c:f>
              <c:numCache>
                <c:formatCode>General</c:formatCode>
                <c:ptCount val="9"/>
                <c:pt idx="0">
                  <c:v>2010.0</c:v>
                </c:pt>
                <c:pt idx="1">
                  <c:v>2015.0</c:v>
                </c:pt>
                <c:pt idx="2">
                  <c:v>2020.0</c:v>
                </c:pt>
                <c:pt idx="3">
                  <c:v>2025.0</c:v>
                </c:pt>
                <c:pt idx="4">
                  <c:v>2030.0</c:v>
                </c:pt>
                <c:pt idx="5">
                  <c:v>2035.0</c:v>
                </c:pt>
                <c:pt idx="6">
                  <c:v>2040.0</c:v>
                </c:pt>
                <c:pt idx="7">
                  <c:v>2045.0</c:v>
                </c:pt>
                <c:pt idx="8">
                  <c:v>2050.0</c:v>
                </c:pt>
              </c:numCache>
            </c:numRef>
          </c:cat>
          <c:val>
            <c:numRef>
              <c:f>Sheet1!$E$2:$E$10</c:f>
              <c:numCache>
                <c:formatCode>0</c:formatCode>
                <c:ptCount val="9"/>
                <c:pt idx="0">
                  <c:v>1.40047</c:v>
                </c:pt>
                <c:pt idx="1">
                  <c:v>1.618648</c:v>
                </c:pt>
                <c:pt idx="2">
                  <c:v>1.851409</c:v>
                </c:pt>
                <c:pt idx="3">
                  <c:v>2.099741</c:v>
                </c:pt>
                <c:pt idx="4">
                  <c:v>2.369978</c:v>
                </c:pt>
                <c:pt idx="5">
                  <c:v>2.665861</c:v>
                </c:pt>
                <c:pt idx="6">
                  <c:v>2.984989</c:v>
                </c:pt>
                <c:pt idx="7">
                  <c:v>3.3173</c:v>
                </c:pt>
                <c:pt idx="8">
                  <c:v>3.655258999999976</c:v>
                </c:pt>
              </c:numCache>
            </c:numRef>
          </c:val>
          <c:smooth val="0"/>
        </c:ser>
        <c:dLbls>
          <c:showLegendKey val="0"/>
          <c:showVal val="0"/>
          <c:showCatName val="0"/>
          <c:showSerName val="0"/>
          <c:showPercent val="0"/>
          <c:showBubbleSize val="0"/>
        </c:dLbls>
        <c:marker val="1"/>
        <c:smooth val="0"/>
        <c:axId val="-2142708312"/>
        <c:axId val="-2142705128"/>
      </c:lineChart>
      <c:catAx>
        <c:axId val="-2142708312"/>
        <c:scaling>
          <c:orientation val="minMax"/>
        </c:scaling>
        <c:delete val="0"/>
        <c:axPos val="b"/>
        <c:numFmt formatCode="General" sourceLinked="1"/>
        <c:majorTickMark val="none"/>
        <c:minorTickMark val="none"/>
        <c:tickLblPos val="nextTo"/>
        <c:txPr>
          <a:bodyPr rot="2700000"/>
          <a:lstStyle/>
          <a:p>
            <a:pPr>
              <a:defRPr b="1" i="0"/>
            </a:pPr>
            <a:endParaRPr lang="en-US"/>
          </a:p>
        </c:txPr>
        <c:crossAx val="-2142705128"/>
        <c:crosses val="autoZero"/>
        <c:auto val="1"/>
        <c:lblAlgn val="ctr"/>
        <c:lblOffset val="100"/>
        <c:noMultiLvlLbl val="0"/>
      </c:catAx>
      <c:valAx>
        <c:axId val="-2142705128"/>
        <c:scaling>
          <c:orientation val="minMax"/>
          <c:max val="24.0"/>
        </c:scaling>
        <c:delete val="0"/>
        <c:axPos val="l"/>
        <c:title>
          <c:tx>
            <c:rich>
              <a:bodyPr rot="-5400000" vert="horz"/>
              <a:lstStyle/>
              <a:p>
                <a:pPr>
                  <a:defRPr sz="2000"/>
                </a:pPr>
                <a:r>
                  <a:rPr lang="en-US" sz="2000" dirty="0" smtClean="0"/>
                  <a:t>Number of Persons</a:t>
                </a:r>
                <a:r>
                  <a:rPr lang="en-US" sz="2000" baseline="0" dirty="0" smtClean="0"/>
                  <a:t> (Million)</a:t>
                </a:r>
                <a:endParaRPr lang="en-US" sz="2000" dirty="0"/>
              </a:p>
            </c:rich>
          </c:tx>
          <c:layout/>
          <c:overlay val="0"/>
        </c:title>
        <c:numFmt formatCode="0" sourceLinked="1"/>
        <c:majorTickMark val="cross"/>
        <c:minorTickMark val="none"/>
        <c:tickLblPos val="nextTo"/>
        <c:txPr>
          <a:bodyPr/>
          <a:lstStyle/>
          <a:p>
            <a:pPr>
              <a:defRPr b="1" i="0"/>
            </a:pPr>
            <a:endParaRPr lang="en-US"/>
          </a:p>
        </c:txPr>
        <c:crossAx val="-2142708312"/>
        <c:crosses val="autoZero"/>
        <c:crossBetween val="between"/>
        <c:majorUnit val="4.0"/>
        <c:minorUnit val="0.8"/>
      </c:valAx>
    </c:plotArea>
    <c:legend>
      <c:legendPos val="r"/>
      <c:layout/>
      <c:overlay val="0"/>
      <c:txPr>
        <a:bodyPr/>
        <a:lstStyle/>
        <a:p>
          <a:pPr>
            <a:defRPr b="1" i="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400"/>
            </a:pPr>
            <a:r>
              <a:rPr lang="en-US" sz="2400" dirty="0" smtClean="0"/>
              <a:t>%</a:t>
            </a:r>
            <a:r>
              <a:rPr lang="en-US" sz="2400" baseline="0" dirty="0" smtClean="0"/>
              <a:t> Respondent Interaction With Neighbors/Family</a:t>
            </a:r>
            <a:endParaRPr lang="en-US" sz="2400" dirty="0"/>
          </a:p>
        </c:rich>
      </c:tx>
      <c:layout>
        <c:manualLayout>
          <c:xMode val="edge"/>
          <c:yMode val="edge"/>
          <c:x val="0.14834111013901"/>
          <c:y val="0.0168361959653669"/>
        </c:manualLayout>
      </c:layout>
      <c:overlay val="0"/>
    </c:title>
    <c:autoTitleDeleted val="0"/>
    <c:plotArea>
      <c:layout/>
      <c:barChart>
        <c:barDir val="col"/>
        <c:grouping val="clustered"/>
        <c:varyColors val="0"/>
        <c:ser>
          <c:idx val="0"/>
          <c:order val="0"/>
          <c:tx>
            <c:strRef>
              <c:f>Sheet1!$B$1</c:f>
              <c:strCache>
                <c:ptCount val="1"/>
                <c:pt idx="0">
                  <c:v>Hispanic</c:v>
                </c:pt>
              </c:strCache>
            </c:strRef>
          </c:tx>
          <c:spPr>
            <a:solidFill>
              <a:schemeClr val="accent1"/>
            </a:solidFill>
          </c:spPr>
          <c:invertIfNegative val="0"/>
          <c:dLbls>
            <c:txPr>
              <a:bodyPr/>
              <a:lstStyle/>
              <a:p>
                <a:pPr>
                  <a:defRPr sz="1600" b="1" i="0"/>
                </a:pPr>
                <a:endParaRPr lang="en-US"/>
              </a:p>
            </c:txPr>
            <c:dLblPos val="inEnd"/>
            <c:showLegendKey val="0"/>
            <c:showVal val="1"/>
            <c:showCatName val="0"/>
            <c:showSerName val="0"/>
            <c:showPercent val="0"/>
            <c:showBubbleSize val="0"/>
            <c:showLeaderLines val="0"/>
          </c:dLbls>
          <c:cat>
            <c:strRef>
              <c:f>Sheet1!$A$2:$A$6</c:f>
              <c:strCache>
                <c:ptCount val="5"/>
                <c:pt idx="0">
                  <c:v>Trust most/all neighbors</c:v>
                </c:pt>
                <c:pt idx="1">
                  <c:v>Talk regularly with neighbors</c:v>
                </c:pt>
                <c:pt idx="2">
                  <c:v>Help neighbors at least monthly</c:v>
                </c:pt>
                <c:pt idx="3">
                  <c:v>Work on community problems</c:v>
                </c:pt>
                <c:pt idx="4">
                  <c:v>Household eats dinner together frequently</c:v>
                </c:pt>
              </c:strCache>
            </c:strRef>
          </c:cat>
          <c:val>
            <c:numRef>
              <c:f>Sheet1!$B$2:$B$6</c:f>
              <c:numCache>
                <c:formatCode>0</c:formatCode>
                <c:ptCount val="5"/>
                <c:pt idx="0">
                  <c:v>35.0</c:v>
                </c:pt>
                <c:pt idx="1">
                  <c:v>78.0</c:v>
                </c:pt>
                <c:pt idx="2">
                  <c:v>52.0</c:v>
                </c:pt>
                <c:pt idx="3">
                  <c:v>4.0</c:v>
                </c:pt>
                <c:pt idx="4">
                  <c:v>87.0</c:v>
                </c:pt>
              </c:numCache>
            </c:numRef>
          </c:val>
        </c:ser>
        <c:ser>
          <c:idx val="1"/>
          <c:order val="1"/>
          <c:tx>
            <c:strRef>
              <c:f>Sheet1!$C$1</c:f>
              <c:strCache>
                <c:ptCount val="1"/>
                <c:pt idx="0">
                  <c:v>Non-Hispanic</c:v>
                </c:pt>
              </c:strCache>
            </c:strRef>
          </c:tx>
          <c:spPr>
            <a:solidFill>
              <a:schemeClr val="accent2"/>
            </a:solidFill>
          </c:spPr>
          <c:invertIfNegative val="0"/>
          <c:dLbls>
            <c:txPr>
              <a:bodyPr/>
              <a:lstStyle/>
              <a:p>
                <a:pPr>
                  <a:defRPr b="1" i="0"/>
                </a:pPr>
                <a:endParaRPr lang="en-US"/>
              </a:p>
            </c:txPr>
            <c:dLblPos val="inEnd"/>
            <c:showLegendKey val="0"/>
            <c:showVal val="1"/>
            <c:showCatName val="0"/>
            <c:showSerName val="0"/>
            <c:showPercent val="0"/>
            <c:showBubbleSize val="0"/>
            <c:showLeaderLines val="0"/>
          </c:dLbls>
          <c:cat>
            <c:strRef>
              <c:f>Sheet1!$A$2:$A$6</c:f>
              <c:strCache>
                <c:ptCount val="5"/>
                <c:pt idx="0">
                  <c:v>Trust most/all neighbors</c:v>
                </c:pt>
                <c:pt idx="1">
                  <c:v>Talk regularly with neighbors</c:v>
                </c:pt>
                <c:pt idx="2">
                  <c:v>Help neighbors at least monthly</c:v>
                </c:pt>
                <c:pt idx="3">
                  <c:v>Work on community problems</c:v>
                </c:pt>
                <c:pt idx="4">
                  <c:v>Household eats dinner together frequently</c:v>
                </c:pt>
              </c:strCache>
            </c:strRef>
          </c:cat>
          <c:val>
            <c:numRef>
              <c:f>Sheet1!$C$2:$C$6</c:f>
              <c:numCache>
                <c:formatCode>0</c:formatCode>
                <c:ptCount val="5"/>
                <c:pt idx="0">
                  <c:v>59.0</c:v>
                </c:pt>
                <c:pt idx="1">
                  <c:v>87.0</c:v>
                </c:pt>
                <c:pt idx="2">
                  <c:v>65.0</c:v>
                </c:pt>
                <c:pt idx="3">
                  <c:v>8.0</c:v>
                </c:pt>
                <c:pt idx="4">
                  <c:v>88.0</c:v>
                </c:pt>
              </c:numCache>
            </c:numRef>
          </c:val>
        </c:ser>
        <c:dLbls>
          <c:dLblPos val="inEnd"/>
          <c:showLegendKey val="0"/>
          <c:showVal val="1"/>
          <c:showCatName val="0"/>
          <c:showSerName val="0"/>
          <c:showPercent val="0"/>
          <c:showBubbleSize val="0"/>
        </c:dLbls>
        <c:gapWidth val="50"/>
        <c:axId val="-2144386168"/>
        <c:axId val="-2144383192"/>
      </c:barChart>
      <c:catAx>
        <c:axId val="-2144386168"/>
        <c:scaling>
          <c:orientation val="minMax"/>
        </c:scaling>
        <c:delete val="0"/>
        <c:axPos val="b"/>
        <c:majorTickMark val="none"/>
        <c:minorTickMark val="none"/>
        <c:tickLblPos val="nextTo"/>
        <c:crossAx val="-2144383192"/>
        <c:crosses val="autoZero"/>
        <c:auto val="1"/>
        <c:lblAlgn val="ctr"/>
        <c:lblOffset val="100"/>
        <c:noMultiLvlLbl val="0"/>
      </c:catAx>
      <c:valAx>
        <c:axId val="-2144383192"/>
        <c:scaling>
          <c:orientation val="minMax"/>
        </c:scaling>
        <c:delete val="0"/>
        <c:axPos val="l"/>
        <c:title>
          <c:tx>
            <c:rich>
              <a:bodyPr rot="-5400000" vert="horz"/>
              <a:lstStyle/>
              <a:p>
                <a:pPr>
                  <a:defRPr/>
                </a:pPr>
                <a:r>
                  <a:rPr lang="en-US" dirty="0" smtClean="0"/>
                  <a:t>Percent</a:t>
                </a:r>
                <a:endParaRPr lang="en-US" dirty="0"/>
              </a:p>
            </c:rich>
          </c:tx>
          <c:layout/>
          <c:overlay val="0"/>
        </c:title>
        <c:numFmt formatCode="0" sourceLinked="1"/>
        <c:majorTickMark val="cross"/>
        <c:minorTickMark val="none"/>
        <c:tickLblPos val="nextTo"/>
        <c:txPr>
          <a:bodyPr/>
          <a:lstStyle/>
          <a:p>
            <a:pPr>
              <a:defRPr b="1" i="0"/>
            </a:pPr>
            <a:endParaRPr lang="en-US"/>
          </a:p>
        </c:txPr>
        <c:crossAx val="-2144386168"/>
        <c:crosses val="autoZero"/>
        <c:crossBetween val="between"/>
        <c:majorUnit val="20.0"/>
        <c:minorUnit val="4.0"/>
      </c:valAx>
    </c:plotArea>
    <c:legend>
      <c:legendPos val="b"/>
      <c:layout/>
      <c:overlay val="0"/>
      <c:txPr>
        <a:bodyPr/>
        <a:lstStyle/>
        <a:p>
          <a:pPr>
            <a:defRPr sz="1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tx>
            <c:strRef>
              <c:f>Sheet1!$B$1</c:f>
              <c:strCache>
                <c:ptCount val="1"/>
                <c:pt idx="0">
                  <c:v>White NH</c:v>
                </c:pt>
              </c:strCache>
            </c:strRef>
          </c:tx>
          <c:spPr>
            <a:solidFill>
              <a:srgbClr val="FEA4AE"/>
            </a:solidFill>
            <a:ln w="3175" cmpd="sng">
              <a:solidFill>
                <a:schemeClr val="tx1"/>
              </a:solidFill>
            </a:ln>
          </c:spPr>
          <c:invertIfNegative val="0"/>
          <c:dLbls>
            <c:txPr>
              <a:bodyPr/>
              <a:lstStyle/>
              <a:p>
                <a:pPr>
                  <a:defRPr sz="1400">
                    <a:solidFill>
                      <a:schemeClr val="tx1"/>
                    </a:solidFill>
                  </a:defRPr>
                </a:pPr>
                <a:endParaRPr lang="en-US"/>
              </a:p>
            </c:txPr>
            <c:dLblPos val="inEnd"/>
            <c:showLegendKey val="0"/>
            <c:showVal val="1"/>
            <c:showCatName val="0"/>
            <c:showSerName val="0"/>
            <c:showPercent val="0"/>
            <c:showBubbleSize val="0"/>
            <c:showLeaderLines val="0"/>
          </c:dLbls>
          <c:cat>
            <c:strRef>
              <c:f>Sheet1!$A$2:$A$6</c:f>
              <c:strCache>
                <c:ptCount val="5"/>
                <c:pt idx="0">
                  <c:v>Volunteered for an organization or on their own*</c:v>
                </c:pt>
                <c:pt idx="1">
                  <c:v>Worked with others to improve community conditions</c:v>
                </c:pt>
                <c:pt idx="2">
                  <c:v>Attended a local government or school board meeting</c:v>
                </c:pt>
                <c:pt idx="3">
                  <c:v>Attended a neighborhood association or other meeting about community issues</c:v>
                </c:pt>
                <c:pt idx="4">
                  <c:v>Attended community activities or meetings sponsored by a church/religious organization</c:v>
                </c:pt>
              </c:strCache>
            </c:strRef>
          </c:cat>
          <c:val>
            <c:numRef>
              <c:f>Sheet1!$B$2:$B$6</c:f>
              <c:numCache>
                <c:formatCode>0</c:formatCode>
                <c:ptCount val="5"/>
                <c:pt idx="0">
                  <c:v>74.0</c:v>
                </c:pt>
                <c:pt idx="1">
                  <c:v>34.0</c:v>
                </c:pt>
                <c:pt idx="2">
                  <c:v>19.0</c:v>
                </c:pt>
                <c:pt idx="3">
                  <c:v>31.0</c:v>
                </c:pt>
                <c:pt idx="4">
                  <c:v>39.0</c:v>
                </c:pt>
              </c:numCache>
            </c:numRef>
          </c:val>
        </c:ser>
        <c:ser>
          <c:idx val="1"/>
          <c:order val="1"/>
          <c:tx>
            <c:strRef>
              <c:f>Sheet1!$C$1</c:f>
              <c:strCache>
                <c:ptCount val="1"/>
                <c:pt idx="0">
                  <c:v>Black NH</c:v>
                </c:pt>
              </c:strCache>
            </c:strRef>
          </c:tx>
          <c:spPr>
            <a:solidFill>
              <a:schemeClr val="accent1"/>
            </a:solidFill>
            <a:ln w="3175" cmpd="sng">
              <a:solidFill>
                <a:schemeClr val="tx1"/>
              </a:solidFill>
            </a:ln>
          </c:spPr>
          <c:invertIfNegative val="0"/>
          <c:dLbls>
            <c:txPr>
              <a:bodyPr/>
              <a:lstStyle/>
              <a:p>
                <a:pPr>
                  <a:defRPr sz="1400">
                    <a:solidFill>
                      <a:schemeClr val="bg1"/>
                    </a:solidFill>
                  </a:defRPr>
                </a:pPr>
                <a:endParaRPr lang="en-US"/>
              </a:p>
            </c:txPr>
            <c:dLblPos val="inEnd"/>
            <c:showLegendKey val="0"/>
            <c:showVal val="1"/>
            <c:showCatName val="0"/>
            <c:showSerName val="0"/>
            <c:showPercent val="0"/>
            <c:showBubbleSize val="0"/>
            <c:showLeaderLines val="0"/>
          </c:dLbls>
          <c:cat>
            <c:strRef>
              <c:f>Sheet1!$A$2:$A$6</c:f>
              <c:strCache>
                <c:ptCount val="5"/>
                <c:pt idx="0">
                  <c:v>Volunteered for an organization or on their own*</c:v>
                </c:pt>
                <c:pt idx="1">
                  <c:v>Worked with others to improve community conditions</c:v>
                </c:pt>
                <c:pt idx="2">
                  <c:v>Attended a local government or school board meeting</c:v>
                </c:pt>
                <c:pt idx="3">
                  <c:v>Attended a neighborhood association or other meeting about community issues</c:v>
                </c:pt>
                <c:pt idx="4">
                  <c:v>Attended community activities or meetings sponsored by a church/religious organization</c:v>
                </c:pt>
              </c:strCache>
            </c:strRef>
          </c:cat>
          <c:val>
            <c:numRef>
              <c:f>Sheet1!$C$2:$C$6</c:f>
              <c:numCache>
                <c:formatCode>0</c:formatCode>
                <c:ptCount val="5"/>
                <c:pt idx="0">
                  <c:v>71.0</c:v>
                </c:pt>
                <c:pt idx="1">
                  <c:v>40.0</c:v>
                </c:pt>
                <c:pt idx="2">
                  <c:v>20.0</c:v>
                </c:pt>
                <c:pt idx="3">
                  <c:v>33.0</c:v>
                </c:pt>
                <c:pt idx="4">
                  <c:v>58.0</c:v>
                </c:pt>
              </c:numCache>
            </c:numRef>
          </c:val>
        </c:ser>
        <c:ser>
          <c:idx val="2"/>
          <c:order val="2"/>
          <c:tx>
            <c:strRef>
              <c:f>Sheet1!$D$1</c:f>
              <c:strCache>
                <c:ptCount val="1"/>
                <c:pt idx="0">
                  <c:v>Hispanic</c:v>
                </c:pt>
              </c:strCache>
            </c:strRef>
          </c:tx>
          <c:spPr>
            <a:solidFill>
              <a:srgbClr val="660066"/>
            </a:solidFill>
            <a:ln w="3175" cmpd="sng">
              <a:solidFill>
                <a:schemeClr val="tx1"/>
              </a:solidFill>
            </a:ln>
          </c:spPr>
          <c:invertIfNegative val="0"/>
          <c:dLbls>
            <c:txPr>
              <a:bodyPr/>
              <a:lstStyle/>
              <a:p>
                <a:pPr>
                  <a:defRPr sz="1400">
                    <a:solidFill>
                      <a:schemeClr val="bg1"/>
                    </a:solidFill>
                  </a:defRPr>
                </a:pPr>
                <a:endParaRPr lang="en-US"/>
              </a:p>
            </c:txPr>
            <c:dLblPos val="inEnd"/>
            <c:showLegendKey val="0"/>
            <c:showVal val="1"/>
            <c:showCatName val="0"/>
            <c:showSerName val="0"/>
            <c:showPercent val="0"/>
            <c:showBubbleSize val="0"/>
            <c:showLeaderLines val="0"/>
          </c:dLbls>
          <c:cat>
            <c:strRef>
              <c:f>Sheet1!$A$2:$A$6</c:f>
              <c:strCache>
                <c:ptCount val="5"/>
                <c:pt idx="0">
                  <c:v>Volunteered for an organization or on their own*</c:v>
                </c:pt>
                <c:pt idx="1">
                  <c:v>Worked with others to improve community conditions</c:v>
                </c:pt>
                <c:pt idx="2">
                  <c:v>Attended a local government or school board meeting</c:v>
                </c:pt>
                <c:pt idx="3">
                  <c:v>Attended a neighborhood association or other meeting about community issues</c:v>
                </c:pt>
                <c:pt idx="4">
                  <c:v>Attended community activities or meetings sponsored by a church/religious organization</c:v>
                </c:pt>
              </c:strCache>
            </c:strRef>
          </c:cat>
          <c:val>
            <c:numRef>
              <c:f>Sheet1!$D$2:$D$6</c:f>
              <c:numCache>
                <c:formatCode>0</c:formatCode>
                <c:ptCount val="5"/>
                <c:pt idx="0">
                  <c:v>47.0</c:v>
                </c:pt>
                <c:pt idx="1">
                  <c:v>24.0</c:v>
                </c:pt>
                <c:pt idx="2">
                  <c:v>15.0</c:v>
                </c:pt>
                <c:pt idx="3">
                  <c:v>16.0</c:v>
                </c:pt>
                <c:pt idx="4">
                  <c:v>32.0</c:v>
                </c:pt>
              </c:numCache>
            </c:numRef>
          </c:val>
        </c:ser>
        <c:dLbls>
          <c:dLblPos val="inEnd"/>
          <c:showLegendKey val="0"/>
          <c:showVal val="1"/>
          <c:showCatName val="0"/>
          <c:showSerName val="0"/>
          <c:showPercent val="0"/>
          <c:showBubbleSize val="0"/>
        </c:dLbls>
        <c:gapWidth val="50"/>
        <c:axId val="-2129401448"/>
        <c:axId val="-2129395784"/>
      </c:barChart>
      <c:catAx>
        <c:axId val="-2129401448"/>
        <c:scaling>
          <c:orientation val="minMax"/>
        </c:scaling>
        <c:delete val="0"/>
        <c:axPos val="l"/>
        <c:title>
          <c:tx>
            <c:rich>
              <a:bodyPr rot="-5400000" vert="horz"/>
              <a:lstStyle/>
              <a:p>
                <a:pPr>
                  <a:defRPr sz="2000"/>
                </a:pPr>
                <a:r>
                  <a:rPr lang="en-US" sz="2000" dirty="0" smtClean="0"/>
                  <a:t>Civic Activity</a:t>
                </a:r>
                <a:endParaRPr lang="en-US" sz="2000" dirty="0"/>
              </a:p>
            </c:rich>
          </c:tx>
          <c:overlay val="0"/>
        </c:title>
        <c:majorTickMark val="none"/>
        <c:minorTickMark val="none"/>
        <c:tickLblPos val="nextTo"/>
        <c:txPr>
          <a:bodyPr/>
          <a:lstStyle/>
          <a:p>
            <a:pPr algn="r">
              <a:defRPr/>
            </a:pPr>
            <a:endParaRPr lang="en-US"/>
          </a:p>
        </c:txPr>
        <c:crossAx val="-2129395784"/>
        <c:crosses val="autoZero"/>
        <c:auto val="1"/>
        <c:lblAlgn val="ctr"/>
        <c:lblOffset val="100"/>
        <c:noMultiLvlLbl val="0"/>
      </c:catAx>
      <c:valAx>
        <c:axId val="-2129395784"/>
        <c:scaling>
          <c:orientation val="minMax"/>
          <c:max val="75.0"/>
        </c:scaling>
        <c:delete val="0"/>
        <c:axPos val="b"/>
        <c:title>
          <c:tx>
            <c:rich>
              <a:bodyPr/>
              <a:lstStyle/>
              <a:p>
                <a:pPr>
                  <a:defRPr/>
                </a:pPr>
                <a:r>
                  <a:rPr lang="en-US" dirty="0" smtClean="0"/>
                  <a:t>Percent</a:t>
                </a:r>
                <a:endParaRPr lang="en-US" dirty="0"/>
              </a:p>
            </c:rich>
          </c:tx>
          <c:overlay val="0"/>
        </c:title>
        <c:numFmt formatCode="0" sourceLinked="1"/>
        <c:majorTickMark val="cross"/>
        <c:minorTickMark val="none"/>
        <c:tickLblPos val="nextTo"/>
        <c:crossAx val="-2129401448"/>
        <c:crosses val="autoZero"/>
        <c:crossBetween val="between"/>
        <c:majorUnit val="15.0"/>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tx>
            <c:strRef>
              <c:f>Sheet1!$B$1</c:f>
              <c:strCache>
                <c:ptCount val="1"/>
                <c:pt idx="0">
                  <c:v>White NH</c:v>
                </c:pt>
              </c:strCache>
            </c:strRef>
          </c:tx>
          <c:spPr>
            <a:solidFill>
              <a:srgbClr val="9BBB59"/>
            </a:solidFill>
            <a:ln w="3175" cmpd="sng">
              <a:solidFill>
                <a:schemeClr val="tx1"/>
              </a:solidFill>
            </a:ln>
          </c:spPr>
          <c:invertIfNegative val="0"/>
          <c:dLbls>
            <c:txPr>
              <a:bodyPr/>
              <a:lstStyle/>
              <a:p>
                <a:pPr>
                  <a:defRPr sz="1400">
                    <a:solidFill>
                      <a:schemeClr val="bg1"/>
                    </a:solidFill>
                  </a:defRPr>
                </a:pPr>
                <a:endParaRPr lang="en-US"/>
              </a:p>
            </c:txPr>
            <c:dLblPos val="inEnd"/>
            <c:showLegendKey val="0"/>
            <c:showVal val="1"/>
            <c:showCatName val="0"/>
            <c:showSerName val="0"/>
            <c:showPercent val="0"/>
            <c:showBubbleSize val="0"/>
            <c:showLeaderLines val="0"/>
          </c:dLbls>
          <c:cat>
            <c:strRef>
              <c:f>Sheet1!$A$2:$A$6</c:f>
              <c:strCache>
                <c:ptCount val="5"/>
                <c:pt idx="0">
                  <c:v>Used social media to express political opinions</c:v>
                </c:pt>
                <c:pt idx="1">
                  <c:v>Contributed money to a candidate or political party</c:v>
                </c:pt>
                <c:pt idx="2">
                  <c:v>Participated in a political event or town meeting</c:v>
                </c:pt>
                <c:pt idx="3">
                  <c:v>Contacted a public official to make your views known on an issue</c:v>
                </c:pt>
                <c:pt idx="4">
                  <c:v>Volunteered with a group working to influence local, state, or national government</c:v>
                </c:pt>
              </c:strCache>
            </c:strRef>
          </c:cat>
          <c:val>
            <c:numRef>
              <c:f>Sheet1!$B$2:$B$6</c:f>
              <c:numCache>
                <c:formatCode>0</c:formatCode>
                <c:ptCount val="5"/>
                <c:pt idx="0">
                  <c:v>23.0</c:v>
                </c:pt>
                <c:pt idx="1">
                  <c:v>19.0</c:v>
                </c:pt>
                <c:pt idx="2">
                  <c:v>18.0</c:v>
                </c:pt>
                <c:pt idx="3">
                  <c:v>32.0</c:v>
                </c:pt>
                <c:pt idx="4">
                  <c:v>13.0</c:v>
                </c:pt>
              </c:numCache>
            </c:numRef>
          </c:val>
        </c:ser>
        <c:ser>
          <c:idx val="1"/>
          <c:order val="1"/>
          <c:tx>
            <c:strRef>
              <c:f>Sheet1!$C$1</c:f>
              <c:strCache>
                <c:ptCount val="1"/>
                <c:pt idx="0">
                  <c:v>Black NH</c:v>
                </c:pt>
              </c:strCache>
            </c:strRef>
          </c:tx>
          <c:spPr>
            <a:solidFill>
              <a:srgbClr val="EEECE1">
                <a:lumMod val="25000"/>
              </a:srgbClr>
            </a:solidFill>
            <a:ln w="3175" cmpd="sng">
              <a:solidFill>
                <a:schemeClr val="tx1"/>
              </a:solidFill>
            </a:ln>
          </c:spPr>
          <c:invertIfNegative val="0"/>
          <c:dLbls>
            <c:txPr>
              <a:bodyPr/>
              <a:lstStyle/>
              <a:p>
                <a:pPr>
                  <a:defRPr sz="1400">
                    <a:solidFill>
                      <a:schemeClr val="bg1"/>
                    </a:solidFill>
                  </a:defRPr>
                </a:pPr>
                <a:endParaRPr lang="en-US"/>
              </a:p>
            </c:txPr>
            <c:dLblPos val="inEnd"/>
            <c:showLegendKey val="0"/>
            <c:showVal val="1"/>
            <c:showCatName val="0"/>
            <c:showSerName val="0"/>
            <c:showPercent val="0"/>
            <c:showBubbleSize val="0"/>
            <c:showLeaderLines val="0"/>
          </c:dLbls>
          <c:cat>
            <c:strRef>
              <c:f>Sheet1!$A$2:$A$6</c:f>
              <c:strCache>
                <c:ptCount val="5"/>
                <c:pt idx="0">
                  <c:v>Used social media to express political opinions</c:v>
                </c:pt>
                <c:pt idx="1">
                  <c:v>Contributed money to a candidate or political party</c:v>
                </c:pt>
                <c:pt idx="2">
                  <c:v>Participated in a political event or town meeting</c:v>
                </c:pt>
                <c:pt idx="3">
                  <c:v>Contacted a public official to make your views known on an issue</c:v>
                </c:pt>
                <c:pt idx="4">
                  <c:v>Volunteered with a group working to influence local, state, or national government</c:v>
                </c:pt>
              </c:strCache>
            </c:strRef>
          </c:cat>
          <c:val>
            <c:numRef>
              <c:f>Sheet1!$C$2:$C$6</c:f>
              <c:numCache>
                <c:formatCode>0</c:formatCode>
                <c:ptCount val="5"/>
                <c:pt idx="0">
                  <c:v>16.0</c:v>
                </c:pt>
                <c:pt idx="1">
                  <c:v>18.0</c:v>
                </c:pt>
                <c:pt idx="2">
                  <c:v>19.0</c:v>
                </c:pt>
                <c:pt idx="3">
                  <c:v>21.0</c:v>
                </c:pt>
                <c:pt idx="4">
                  <c:v>16.0</c:v>
                </c:pt>
              </c:numCache>
            </c:numRef>
          </c:val>
        </c:ser>
        <c:ser>
          <c:idx val="2"/>
          <c:order val="2"/>
          <c:tx>
            <c:strRef>
              <c:f>Sheet1!$D$1</c:f>
              <c:strCache>
                <c:ptCount val="1"/>
                <c:pt idx="0">
                  <c:v>Hispanic</c:v>
                </c:pt>
              </c:strCache>
            </c:strRef>
          </c:tx>
          <c:spPr>
            <a:solidFill>
              <a:srgbClr val="FF6600"/>
            </a:solidFill>
            <a:ln w="3175" cmpd="sng">
              <a:solidFill>
                <a:schemeClr val="tx1"/>
              </a:solidFill>
            </a:ln>
          </c:spPr>
          <c:invertIfNegative val="0"/>
          <c:dLbls>
            <c:txPr>
              <a:bodyPr/>
              <a:lstStyle/>
              <a:p>
                <a:pPr>
                  <a:defRPr sz="1400">
                    <a:solidFill>
                      <a:schemeClr val="bg1"/>
                    </a:solidFill>
                  </a:defRPr>
                </a:pPr>
                <a:endParaRPr lang="en-US"/>
              </a:p>
            </c:txPr>
            <c:dLblPos val="inEnd"/>
            <c:showLegendKey val="0"/>
            <c:showVal val="1"/>
            <c:showCatName val="0"/>
            <c:showSerName val="0"/>
            <c:showPercent val="0"/>
            <c:showBubbleSize val="0"/>
            <c:showLeaderLines val="0"/>
          </c:dLbls>
          <c:cat>
            <c:strRef>
              <c:f>Sheet1!$A$2:$A$6</c:f>
              <c:strCache>
                <c:ptCount val="5"/>
                <c:pt idx="0">
                  <c:v>Used social media to express political opinions</c:v>
                </c:pt>
                <c:pt idx="1">
                  <c:v>Contributed money to a candidate or political party</c:v>
                </c:pt>
                <c:pt idx="2">
                  <c:v>Participated in a political event or town meeting</c:v>
                </c:pt>
                <c:pt idx="3">
                  <c:v>Contacted a public official to make your views known on an issue</c:v>
                </c:pt>
                <c:pt idx="4">
                  <c:v>Volunteered with a group working to influence local, state, or national government</c:v>
                </c:pt>
              </c:strCache>
            </c:strRef>
          </c:cat>
          <c:val>
            <c:numRef>
              <c:f>Sheet1!$D$2:$D$6</c:f>
              <c:numCache>
                <c:formatCode>0</c:formatCode>
                <c:ptCount val="5"/>
                <c:pt idx="0">
                  <c:v>14.0</c:v>
                </c:pt>
                <c:pt idx="1">
                  <c:v>9.0</c:v>
                </c:pt>
                <c:pt idx="2">
                  <c:v>7.0</c:v>
                </c:pt>
                <c:pt idx="3">
                  <c:v>14.0</c:v>
                </c:pt>
                <c:pt idx="4">
                  <c:v>6.0</c:v>
                </c:pt>
              </c:numCache>
            </c:numRef>
          </c:val>
        </c:ser>
        <c:dLbls>
          <c:dLblPos val="inEnd"/>
          <c:showLegendKey val="0"/>
          <c:showVal val="1"/>
          <c:showCatName val="0"/>
          <c:showSerName val="0"/>
          <c:showPercent val="0"/>
          <c:showBubbleSize val="0"/>
        </c:dLbls>
        <c:gapWidth val="50"/>
        <c:axId val="-2129799544"/>
        <c:axId val="-2129793880"/>
      </c:barChart>
      <c:catAx>
        <c:axId val="-2129799544"/>
        <c:scaling>
          <c:orientation val="minMax"/>
        </c:scaling>
        <c:delete val="0"/>
        <c:axPos val="l"/>
        <c:title>
          <c:tx>
            <c:rich>
              <a:bodyPr rot="-5400000" vert="horz"/>
              <a:lstStyle/>
              <a:p>
                <a:pPr>
                  <a:defRPr sz="2000"/>
                </a:pPr>
                <a:r>
                  <a:rPr lang="en-US" sz="2000" dirty="0" smtClean="0"/>
                  <a:t>Civic Activity</a:t>
                </a:r>
                <a:endParaRPr lang="en-US" sz="2000" dirty="0"/>
              </a:p>
            </c:rich>
          </c:tx>
          <c:overlay val="0"/>
        </c:title>
        <c:majorTickMark val="none"/>
        <c:minorTickMark val="none"/>
        <c:tickLblPos val="nextTo"/>
        <c:txPr>
          <a:bodyPr/>
          <a:lstStyle/>
          <a:p>
            <a:pPr algn="r">
              <a:defRPr/>
            </a:pPr>
            <a:endParaRPr lang="en-US"/>
          </a:p>
        </c:txPr>
        <c:crossAx val="-2129793880"/>
        <c:crosses val="autoZero"/>
        <c:auto val="1"/>
        <c:lblAlgn val="ctr"/>
        <c:lblOffset val="100"/>
        <c:noMultiLvlLbl val="0"/>
      </c:catAx>
      <c:valAx>
        <c:axId val="-2129793880"/>
        <c:scaling>
          <c:orientation val="minMax"/>
          <c:max val="40.0"/>
        </c:scaling>
        <c:delete val="0"/>
        <c:axPos val="b"/>
        <c:title>
          <c:tx>
            <c:rich>
              <a:bodyPr/>
              <a:lstStyle/>
              <a:p>
                <a:pPr>
                  <a:defRPr/>
                </a:pPr>
                <a:r>
                  <a:rPr lang="en-US" dirty="0" smtClean="0"/>
                  <a:t>Percent</a:t>
                </a:r>
                <a:endParaRPr lang="en-US" dirty="0"/>
              </a:p>
            </c:rich>
          </c:tx>
          <c:overlay val="0"/>
        </c:title>
        <c:numFmt formatCode="0" sourceLinked="1"/>
        <c:majorTickMark val="cross"/>
        <c:minorTickMark val="none"/>
        <c:tickLblPos val="nextTo"/>
        <c:crossAx val="-2129799544"/>
        <c:crosses val="autoZero"/>
        <c:crossBetween val="between"/>
        <c:majorUnit val="10.0"/>
      </c:valAx>
    </c:plotArea>
    <c:legend>
      <c:legendPos val="b"/>
      <c:overlay val="0"/>
    </c:legend>
    <c:plotVisOnly val="1"/>
    <c:dispBlanksAs val="gap"/>
    <c:showDLblsOverMax val="0"/>
  </c:chart>
  <c:txPr>
    <a:bodyPr/>
    <a:lstStyle/>
    <a:p>
      <a:pPr>
        <a:defRPr sz="1800"/>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0.75165</cdr:x>
      <cdr:y>0.85039</cdr:y>
    </cdr:from>
    <cdr:to>
      <cdr:x>0.82505</cdr:x>
      <cdr:y>0.98289</cdr:y>
    </cdr:to>
    <cdr:sp macro="" textlink="">
      <cdr:nvSpPr>
        <cdr:cNvPr id="2" name="Oval 1"/>
        <cdr:cNvSpPr/>
      </cdr:nvSpPr>
      <cdr:spPr>
        <a:xfrm xmlns:a="http://schemas.openxmlformats.org/drawingml/2006/main">
          <a:off x="6185816" y="3848816"/>
          <a:ext cx="604050" cy="599702"/>
        </a:xfrm>
        <a:prstGeom xmlns:a="http://schemas.openxmlformats.org/drawingml/2006/main" prst="ellipse">
          <a:avLst/>
        </a:prstGeom>
        <a:noFill xmlns:a="http://schemas.openxmlformats.org/drawingml/2006/main"/>
        <a:ln xmlns:a="http://schemas.openxmlformats.org/drawingml/2006/main">
          <a:solidFill>
            <a:srgbClr val="800000"/>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0.41664</cdr:x>
      <cdr:y>0.10565</cdr:y>
    </cdr:from>
    <cdr:to>
      <cdr:x>0.71201</cdr:x>
      <cdr:y>0.25938</cdr:y>
    </cdr:to>
    <cdr:sp macro="" textlink="">
      <cdr:nvSpPr>
        <cdr:cNvPr id="2" name="TextBox 1"/>
        <cdr:cNvSpPr txBox="1"/>
      </cdr:nvSpPr>
      <cdr:spPr>
        <a:xfrm xmlns:a="http://schemas.openxmlformats.org/drawingml/2006/main" rot="916645">
          <a:off x="1683949" y="401864"/>
          <a:ext cx="1193819" cy="58475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600" cap="small" dirty="0" smtClean="0">
              <a:solidFill>
                <a:srgbClr val="7F7F7F"/>
              </a:solidFill>
            </a:rPr>
            <a:t>2.9 million</a:t>
          </a:r>
        </a:p>
        <a:p xmlns:a="http://schemas.openxmlformats.org/drawingml/2006/main">
          <a:r>
            <a:rPr lang="en-US" sz="1600" cap="small" dirty="0" smtClean="0">
              <a:solidFill>
                <a:srgbClr val="7F7F7F"/>
              </a:solidFill>
            </a:rPr>
            <a:t>Unengaged*</a:t>
          </a:r>
          <a:endParaRPr lang="en-US" sz="1600" cap="small" dirty="0">
            <a:solidFill>
              <a:srgbClr val="7F7F7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506C22-1EE9-854C-9E09-DFF49D7A7EDA}" type="datetimeFigureOut">
              <a:rPr lang="en-US" smtClean="0"/>
              <a:t>1/24/18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501A5D-73A4-9144-8CEF-E90A7A65BDA7}" type="slidenum">
              <a:rPr lang="en-US" smtClean="0"/>
              <a:t>‹#›</a:t>
            </a:fld>
            <a:endParaRPr lang="en-US"/>
          </a:p>
        </p:txBody>
      </p:sp>
    </p:spTree>
    <p:extLst>
      <p:ext uri="{BB962C8B-B14F-4D97-AF65-F5344CB8AC3E}">
        <p14:creationId xmlns:p14="http://schemas.microsoft.com/office/powerpoint/2010/main" val="21534740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64B0A1-B0CC-E44B-AA54-5774230B104B}" type="datetimeFigureOut">
              <a:rPr lang="en-US" smtClean="0"/>
              <a:t>1/24/18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2BC719-D233-DE47-8A62-E1A2E8F5F832}" type="slidenum">
              <a:rPr lang="en-US" smtClean="0"/>
              <a:t>‹#›</a:t>
            </a:fld>
            <a:endParaRPr lang="en-US"/>
          </a:p>
        </p:txBody>
      </p:sp>
    </p:spTree>
    <p:extLst>
      <p:ext uri="{BB962C8B-B14F-4D97-AF65-F5344CB8AC3E}">
        <p14:creationId xmlns:p14="http://schemas.microsoft.com/office/powerpoint/2010/main" val="22459363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 Id="rId3" Type="http://schemas.openxmlformats.org/officeDocument/2006/relationships/hyperlink" Target="https://www.census.gov/data/tables/2016/demo/families/cps-2016.html"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2BC719-D233-DE47-8A62-E1A2E8F5F832}" type="slidenum">
              <a:rPr lang="en-US" smtClean="0"/>
              <a:t>1</a:t>
            </a:fld>
            <a:endParaRPr lang="en-US" dirty="0"/>
          </a:p>
        </p:txBody>
      </p:sp>
    </p:spTree>
    <p:extLst>
      <p:ext uri="{BB962C8B-B14F-4D97-AF65-F5344CB8AC3E}">
        <p14:creationId xmlns:p14="http://schemas.microsoft.com/office/powerpoint/2010/main" val="797912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aseline="0" dirty="0" smtClean="0"/>
              <a:t>U.S. Census Bureau. (</a:t>
            </a:r>
            <a:r>
              <a:rPr lang="en-US" sz="900" baseline="0" dirty="0" err="1" smtClean="0"/>
              <a:t>n.d.</a:t>
            </a:r>
            <a:r>
              <a:rPr lang="en-US" sz="900" baseline="0" dirty="0" smtClean="0"/>
              <a:t>) </a:t>
            </a:r>
            <a:r>
              <a:rPr lang="en-US" sz="900" i="1" baseline="0" dirty="0" err="1" smtClean="0"/>
              <a:t>Quickfacts</a:t>
            </a:r>
            <a:r>
              <a:rPr lang="en-US" sz="900" i="1" baseline="0" dirty="0" smtClean="0"/>
              <a:t>.</a:t>
            </a:r>
            <a:r>
              <a:rPr lang="en-US" sz="900" i="0" baseline="0" dirty="0" smtClean="0"/>
              <a:t> Retrieved from </a:t>
            </a:r>
          </a:p>
          <a:p>
            <a:r>
              <a:rPr lang="en-US" sz="900" i="0" baseline="0" dirty="0" smtClean="0"/>
              <a:t>https://</a:t>
            </a:r>
            <a:r>
              <a:rPr lang="en-US" sz="900" i="0" baseline="0" dirty="0" err="1" smtClean="0"/>
              <a:t>www.census.gov</a:t>
            </a:r>
            <a:r>
              <a:rPr lang="en-US" sz="900" i="0" baseline="0" dirty="0" smtClean="0"/>
              <a:t>/</a:t>
            </a:r>
            <a:r>
              <a:rPr lang="en-US" sz="900" i="0" baseline="0" dirty="0" err="1" smtClean="0"/>
              <a:t>quickfacts</a:t>
            </a:r>
            <a:r>
              <a:rPr lang="en-US" sz="900" i="0" baseline="0" dirty="0" smtClean="0"/>
              <a:t>/fact/table/US/PST045216</a:t>
            </a:r>
            <a:endParaRPr lang="en-US" sz="900" dirty="0"/>
          </a:p>
        </p:txBody>
      </p:sp>
      <p:sp>
        <p:nvSpPr>
          <p:cNvPr id="4" name="Slide Number Placeholder 3"/>
          <p:cNvSpPr>
            <a:spLocks noGrp="1"/>
          </p:cNvSpPr>
          <p:nvPr>
            <p:ph type="sldNum" sz="quarter" idx="10"/>
          </p:nvPr>
        </p:nvSpPr>
        <p:spPr/>
        <p:txBody>
          <a:bodyPr/>
          <a:lstStyle/>
          <a:p>
            <a:fld id="{BF2BC719-D233-DE47-8A62-E1A2E8F5F832}" type="slidenum">
              <a:rPr lang="en-US" smtClean="0"/>
              <a:t>13</a:t>
            </a:fld>
            <a:endParaRPr lang="en-US"/>
          </a:p>
        </p:txBody>
      </p:sp>
    </p:spTree>
    <p:extLst>
      <p:ext uri="{BB962C8B-B14F-4D97-AF65-F5344CB8AC3E}">
        <p14:creationId xmlns:p14="http://schemas.microsoft.com/office/powerpoint/2010/main" val="2849224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rPr>
              <a:t>Texas Demographic Center. (</a:t>
            </a:r>
            <a:r>
              <a:rPr lang="en-US" sz="900" kern="1200" dirty="0" err="1" smtClean="0">
                <a:solidFill>
                  <a:schemeClr val="tx1"/>
                </a:solidFill>
              </a:rPr>
              <a:t>n.d.</a:t>
            </a:r>
            <a:r>
              <a:rPr lang="en-US" sz="900" kern="1200" dirty="0" smtClean="0">
                <a:solidFill>
                  <a:schemeClr val="tx1"/>
                </a:solidFill>
              </a:rPr>
              <a:t>). Age, sex and race/ethnicity population by migration scenario: By age group for 2010-2050 in 1-year increments. </a:t>
            </a:r>
            <a:r>
              <a:rPr lang="en-US" sz="900" i="1" kern="1200" dirty="0" smtClean="0">
                <a:solidFill>
                  <a:schemeClr val="tx1"/>
                </a:solidFill>
              </a:rPr>
              <a:t>Texas Population Estimates &amp; Projections: 2014 Population Projections Data Downloads</a:t>
            </a:r>
            <a:r>
              <a:rPr lang="en-US" sz="900" i="0" kern="1200" dirty="0" smtClean="0">
                <a:solidFill>
                  <a:schemeClr val="tx1"/>
                </a:solidFill>
              </a:rPr>
              <a:t>. Retrieved from http://txsdc.utsa.edu/Data/TPEPP/Projections/   </a:t>
            </a:r>
            <a:endParaRPr lang="en-US" sz="900" dirty="0"/>
          </a:p>
        </p:txBody>
      </p:sp>
      <p:sp>
        <p:nvSpPr>
          <p:cNvPr id="4" name="Slide Number Placeholder 3"/>
          <p:cNvSpPr>
            <a:spLocks noGrp="1"/>
          </p:cNvSpPr>
          <p:nvPr>
            <p:ph type="sldNum" sz="quarter" idx="10"/>
          </p:nvPr>
        </p:nvSpPr>
        <p:spPr/>
        <p:txBody>
          <a:bodyPr/>
          <a:lstStyle/>
          <a:p>
            <a:fld id="{BF2BC719-D233-DE47-8A62-E1A2E8F5F832}" type="slidenum">
              <a:rPr lang="en-US" smtClean="0"/>
              <a:t>14</a:t>
            </a:fld>
            <a:endParaRPr lang="en-US"/>
          </a:p>
        </p:txBody>
      </p:sp>
    </p:spTree>
    <p:extLst>
      <p:ext uri="{BB962C8B-B14F-4D97-AF65-F5344CB8AC3E}">
        <p14:creationId xmlns:p14="http://schemas.microsoft.com/office/powerpoint/2010/main" val="2873925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rPr>
              <a:t>Lopez, G., &amp; </a:t>
            </a:r>
            <a:r>
              <a:rPr lang="en-US" sz="900" kern="1200" dirty="0" err="1" smtClean="0">
                <a:solidFill>
                  <a:schemeClr val="tx1"/>
                </a:solidFill>
              </a:rPr>
              <a:t>Stepler</a:t>
            </a:r>
            <a:r>
              <a:rPr lang="en-US" sz="900" kern="1200" dirty="0" smtClean="0">
                <a:solidFill>
                  <a:schemeClr val="tx1"/>
                </a:solidFill>
              </a:rPr>
              <a:t>, R. (2016, January 19). Latinos in the 2016 election: Texas. </a:t>
            </a:r>
            <a:r>
              <a:rPr lang="en-US" sz="900" i="1" kern="1200" dirty="0" smtClean="0">
                <a:solidFill>
                  <a:schemeClr val="tx1"/>
                </a:solidFill>
              </a:rPr>
              <a:t>Pew Research Center Hispanic Trends</a:t>
            </a:r>
            <a:r>
              <a:rPr lang="en-US" sz="900" i="0" kern="1200" dirty="0" smtClean="0">
                <a:solidFill>
                  <a:schemeClr val="tx1"/>
                </a:solidFill>
              </a:rPr>
              <a:t>. Retrieved from http://</a:t>
            </a:r>
            <a:r>
              <a:rPr lang="en-US" sz="900" i="0" kern="1200" dirty="0" err="1" smtClean="0">
                <a:solidFill>
                  <a:schemeClr val="tx1"/>
                </a:solidFill>
              </a:rPr>
              <a:t>tinyurl.com</a:t>
            </a:r>
            <a:r>
              <a:rPr lang="en-US" sz="900" i="0" kern="1200" dirty="0" smtClean="0">
                <a:solidFill>
                  <a:schemeClr val="tx1"/>
                </a:solidFill>
              </a:rPr>
              <a:t>/yc752joa  (2014 TX Hispanic CVAP = 46.3%)</a:t>
            </a:r>
          </a:p>
          <a:p>
            <a:pPr>
              <a:spcBef>
                <a:spcPts val="300"/>
              </a:spcBef>
            </a:pPr>
            <a:r>
              <a:rPr lang="en-US" sz="900" kern="1200" dirty="0" smtClean="0">
                <a:solidFill>
                  <a:schemeClr val="tx1"/>
                </a:solidFill>
              </a:rPr>
              <a:t>Texas Demographic Center. (</a:t>
            </a:r>
            <a:r>
              <a:rPr lang="en-US" sz="900" kern="1200" dirty="0" err="1" smtClean="0">
                <a:solidFill>
                  <a:schemeClr val="tx1"/>
                </a:solidFill>
              </a:rPr>
              <a:t>n.d.</a:t>
            </a:r>
            <a:r>
              <a:rPr lang="en-US" sz="900" kern="1200" dirty="0" smtClean="0">
                <a:solidFill>
                  <a:schemeClr val="tx1"/>
                </a:solidFill>
              </a:rPr>
              <a:t>). Age, sex and race/ethnicity population by migration scenario: By age group for 2010-2050 in 1-year increments. </a:t>
            </a:r>
            <a:r>
              <a:rPr lang="en-US" sz="900" i="1" kern="1200" dirty="0" smtClean="0">
                <a:solidFill>
                  <a:schemeClr val="tx1"/>
                </a:solidFill>
              </a:rPr>
              <a:t>Texas Population Estimates &amp; Projections: 2014 Population Projections Data Downloads</a:t>
            </a:r>
            <a:r>
              <a:rPr lang="en-US" sz="900" i="0" kern="1200" dirty="0" smtClean="0">
                <a:solidFill>
                  <a:schemeClr val="tx1"/>
                </a:solidFill>
              </a:rPr>
              <a:t>. Retrieved from http://txsdc.utsa.edu/Data/TPEPP/Projections/ (2020 TX pop)</a:t>
            </a:r>
          </a:p>
          <a:p>
            <a:pPr>
              <a:spcBef>
                <a:spcPts val="300"/>
              </a:spcBef>
            </a:pPr>
            <a:r>
              <a:rPr lang="en-US" sz="1200" kern="1200" dirty="0" smtClean="0">
                <a:solidFill>
                  <a:schemeClr val="tx1"/>
                </a:solidFill>
                <a:effectLst/>
                <a:latin typeface="+mn-lt"/>
                <a:ea typeface="+mn-ea"/>
                <a:cs typeface="+mn-cs"/>
              </a:rPr>
              <a:t>U.S. Census Bureau. (2016, September 15). Table DP05</a:t>
            </a:r>
            <a:r>
              <a:rPr lang="en-US" sz="900" dirty="0" smtClean="0">
                <a:effectLst/>
              </a:rPr>
              <a:t> </a:t>
            </a:r>
            <a:r>
              <a:rPr lang="en-US" sz="900" dirty="0" smtClean="0"/>
              <a:t>. </a:t>
            </a:r>
            <a:r>
              <a:rPr lang="en-US" sz="900" dirty="0"/>
              <a:t>ACS demographic and housing estimates. 2009-2013 American Community Survey 5-year estimates. Retrieved from http://</a:t>
            </a:r>
            <a:r>
              <a:rPr lang="en-US" sz="900" dirty="0" err="1"/>
              <a:t>tinyurl.com</a:t>
            </a:r>
            <a:r>
              <a:rPr lang="en-US" sz="900" dirty="0"/>
              <a:t>/jkwl6l4 (TX CVAP 2015</a:t>
            </a:r>
            <a:r>
              <a:rPr lang="en-US" sz="900" dirty="0" smtClean="0"/>
              <a:t>)</a:t>
            </a:r>
            <a:endParaRPr lang="en-US" sz="900" kern="1200" dirty="0" smtClean="0">
              <a:solidFill>
                <a:schemeClr val="tx1"/>
              </a:solidFill>
            </a:endParaRPr>
          </a:p>
          <a:p>
            <a:pPr>
              <a:spcBef>
                <a:spcPts val="300"/>
              </a:spcBef>
            </a:pPr>
            <a:r>
              <a:rPr lang="en-US" sz="900" kern="1200" dirty="0" smtClean="0">
                <a:solidFill>
                  <a:schemeClr val="tx1"/>
                </a:solidFill>
              </a:rPr>
              <a:t>U.S. Census Bureau. (2017, May). Table 4b. Reported voting and registration, by sex, race and Hispanic origin, for states: November 2016. </a:t>
            </a:r>
            <a:r>
              <a:rPr lang="en-US" sz="900" i="1" kern="1200" dirty="0" smtClean="0">
                <a:solidFill>
                  <a:schemeClr val="tx1"/>
                </a:solidFill>
              </a:rPr>
              <a:t>Voting and registration in the election of November 2016 (P20-580)</a:t>
            </a:r>
            <a:r>
              <a:rPr lang="en-US" sz="900" i="0" kern="1200" dirty="0" smtClean="0">
                <a:solidFill>
                  <a:schemeClr val="tx1"/>
                </a:solidFill>
              </a:rPr>
              <a:t>. Retrieved from http://</a:t>
            </a:r>
            <a:r>
              <a:rPr lang="en-US" sz="900" i="0" kern="1200" dirty="0" err="1" smtClean="0">
                <a:solidFill>
                  <a:schemeClr val="tx1"/>
                </a:solidFill>
              </a:rPr>
              <a:t>tinyurl.com</a:t>
            </a:r>
            <a:r>
              <a:rPr lang="en-US" sz="900" i="0" kern="1200" dirty="0" smtClean="0">
                <a:solidFill>
                  <a:schemeClr val="tx1"/>
                </a:solidFill>
              </a:rPr>
              <a:t>/</a:t>
            </a:r>
            <a:r>
              <a:rPr lang="en-US" sz="900" i="0" kern="1200" dirty="0" err="1" smtClean="0">
                <a:solidFill>
                  <a:schemeClr val="tx1"/>
                </a:solidFill>
              </a:rPr>
              <a:t>mdxxwza</a:t>
            </a:r>
            <a:r>
              <a:rPr lang="en-US" sz="900" i="0" kern="1200" dirty="0" smtClean="0">
                <a:solidFill>
                  <a:schemeClr val="tx1"/>
                </a:solidFill>
              </a:rPr>
              <a:t> (%</a:t>
            </a:r>
            <a:r>
              <a:rPr lang="en-US" sz="900" i="0" kern="1200" baseline="0" dirty="0" smtClean="0">
                <a:solidFill>
                  <a:schemeClr val="tx1"/>
                </a:solidFill>
              </a:rPr>
              <a:t> </a:t>
            </a:r>
            <a:r>
              <a:rPr lang="en-US" sz="900" i="0" kern="1200" baseline="0" dirty="0" err="1" smtClean="0">
                <a:solidFill>
                  <a:schemeClr val="tx1"/>
                </a:solidFill>
              </a:rPr>
              <a:t>Hisp</a:t>
            </a:r>
            <a:r>
              <a:rPr lang="en-US" sz="900" i="0" kern="1200" baseline="0" dirty="0" smtClean="0">
                <a:solidFill>
                  <a:schemeClr val="tx1"/>
                </a:solidFill>
              </a:rPr>
              <a:t> CVAP that voted 2016)</a:t>
            </a:r>
          </a:p>
        </p:txBody>
      </p:sp>
      <p:sp>
        <p:nvSpPr>
          <p:cNvPr id="4" name="Slide Number Placeholder 3"/>
          <p:cNvSpPr>
            <a:spLocks noGrp="1"/>
          </p:cNvSpPr>
          <p:nvPr>
            <p:ph type="sldNum" sz="quarter" idx="10"/>
          </p:nvPr>
        </p:nvSpPr>
        <p:spPr/>
        <p:txBody>
          <a:bodyPr/>
          <a:lstStyle/>
          <a:p>
            <a:fld id="{BF2BC719-D233-DE47-8A62-E1A2E8F5F832}" type="slidenum">
              <a:rPr lang="en-US" smtClean="0"/>
              <a:t>15</a:t>
            </a:fld>
            <a:endParaRPr lang="en-US"/>
          </a:p>
        </p:txBody>
      </p:sp>
    </p:spTree>
    <p:extLst>
      <p:ext uri="{BB962C8B-B14F-4D97-AF65-F5344CB8AC3E}">
        <p14:creationId xmlns:p14="http://schemas.microsoft.com/office/powerpoint/2010/main" val="327376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conclude, the</a:t>
            </a:r>
            <a:r>
              <a:rPr lang="en-US" baseline="0" dirty="0" smtClean="0"/>
              <a:t> Hispanic</a:t>
            </a:r>
            <a:r>
              <a:rPr lang="en-US" sz="1200" b="0" i="0" u="none" strike="noStrike" kern="1200" baseline="0" dirty="0" smtClean="0">
                <a:solidFill>
                  <a:schemeClr val="tx1"/>
                </a:solidFill>
                <a:latin typeface="+mn-lt"/>
                <a:ea typeface="+mn-ea"/>
                <a:cs typeface="+mn-cs"/>
              </a:rPr>
              <a:t> “population is growing rapidly, is overwhelmingly young, and thus will see growing power and influence in American society and politics,</a:t>
            </a:r>
            <a:r>
              <a:rPr lang="en-US" sz="1200" b="0" i="1" u="none" strike="noStrike" kern="1200" baseline="0" dirty="0" smtClean="0">
                <a:solidFill>
                  <a:schemeClr val="tx1"/>
                </a:solidFill>
                <a:latin typeface="+mn-lt"/>
                <a:ea typeface="+mn-ea"/>
                <a:cs typeface="+mn-cs"/>
              </a:rPr>
              <a:t> if </a:t>
            </a:r>
            <a:r>
              <a:rPr lang="en-US" sz="1200" b="0" i="0" u="none" strike="noStrike" kern="1200" baseline="0" dirty="0" smtClean="0">
                <a:solidFill>
                  <a:schemeClr val="tx1"/>
                </a:solidFill>
                <a:latin typeface="+mn-lt"/>
                <a:ea typeface="+mn-ea"/>
                <a:cs typeface="+mn-cs"/>
              </a:rPr>
              <a:t>[Hispanics] are able to more fully realize their civic potential. Increasing [Hispanic] civic and political participation rates today will pay dividends for generations to come; likewise, missing the opportunity to do so will have consequences to the health of our democracy for generations to come.”</a:t>
            </a:r>
            <a:r>
              <a:rPr lang="en-US" sz="1200" b="0" i="0" u="none" strike="noStrike" kern="1200" baseline="30000" dirty="0" smtClean="0">
                <a:solidFill>
                  <a:schemeClr val="tx1"/>
                </a:solidFill>
                <a:latin typeface="+mn-lt"/>
                <a:ea typeface="+mn-ea"/>
                <a:cs typeface="+mn-cs"/>
              </a:rPr>
              <a:t>1,p7</a:t>
            </a:r>
            <a:endParaRPr lang="en-US" dirty="0" smtClean="0"/>
          </a:p>
          <a:p>
            <a:endParaRPr lang="en-US" dirty="0" smtClean="0"/>
          </a:p>
          <a:p>
            <a:r>
              <a:rPr lang="en-US" dirty="0" smtClean="0"/>
              <a:t>For this poster in the 2016 AIGA collection of GOTV posters, artist</a:t>
            </a:r>
            <a:r>
              <a:rPr lang="en-US" baseline="0" dirty="0" smtClean="0"/>
              <a:t> Agustin Garza “invited Mr. Edward James Olmos to provide his iconic image as a trusted leader in the [Hispanic] community to urge people to register and vote. Mr. Olmos’ decisive facial expression is intended to reflect the message: ‘this year your vote is a serious matter—register to vote!’”</a:t>
            </a:r>
            <a:r>
              <a:rPr lang="en-US" baseline="30000" dirty="0" smtClean="0"/>
              <a:t>2</a:t>
            </a:r>
          </a:p>
          <a:p>
            <a:endParaRPr lang="en-US" sz="900" baseline="0" dirty="0" smtClean="0"/>
          </a:p>
          <a:p>
            <a:endParaRPr lang="en-US" sz="900" dirty="0"/>
          </a:p>
          <a:p>
            <a:pPr marL="228600" indent="-228600">
              <a:buFont typeface="+mj-lt"/>
              <a:buAutoNum type="arabicPeriod"/>
            </a:pPr>
            <a:r>
              <a:rPr lang="en-US" sz="900" dirty="0"/>
              <a:t>Grossman, D. (2015). </a:t>
            </a:r>
            <a:r>
              <a:rPr lang="en-US" sz="900" i="1" dirty="0"/>
              <a:t>Unlocking Latino civic potential: 2016 and beyond.</a:t>
            </a:r>
            <a:r>
              <a:rPr lang="en-US" sz="900" dirty="0"/>
              <a:t> </a:t>
            </a:r>
            <a:r>
              <a:rPr lang="en-US" sz="900" i="1" dirty="0"/>
              <a:t>A report of the Aspen Institute Latinos and Society unlocking Latino civic potential--A collaborative convening. </a:t>
            </a:r>
            <a:r>
              <a:rPr lang="en-US" sz="900" dirty="0"/>
              <a:t>Retrieved from </a:t>
            </a:r>
            <a:endParaRPr lang="en-US" sz="900" dirty="0" smtClean="0"/>
          </a:p>
          <a:p>
            <a:pPr marL="228600"/>
            <a:r>
              <a:rPr lang="en-US" sz="900" dirty="0" smtClean="0"/>
              <a:t>http</a:t>
            </a:r>
            <a:r>
              <a:rPr lang="en-US" sz="900" dirty="0"/>
              <a:t>://</a:t>
            </a:r>
            <a:r>
              <a:rPr lang="en-US" sz="900" dirty="0" err="1"/>
              <a:t>tinyurl.com</a:t>
            </a:r>
            <a:r>
              <a:rPr lang="en-US" sz="900" dirty="0"/>
              <a:t>/yconx4fy </a:t>
            </a:r>
            <a:endParaRPr lang="en-US" sz="900" dirty="0" smtClean="0"/>
          </a:p>
          <a:p>
            <a:pPr marL="228600" indent="-228600">
              <a:spcBef>
                <a:spcPts val="300"/>
              </a:spcBef>
              <a:buFont typeface="+mj-lt"/>
              <a:buAutoNum type="arabicPeriod" startAt="2"/>
            </a:pPr>
            <a:r>
              <a:rPr lang="en-US" sz="900" dirty="0" smtClean="0"/>
              <a:t>Garza</a:t>
            </a:r>
            <a:r>
              <a:rPr lang="en-US" sz="900" dirty="0"/>
              <a:t>, A. (2016). Este </a:t>
            </a:r>
            <a:r>
              <a:rPr lang="en-US" sz="900" dirty="0" err="1"/>
              <a:t>ano</a:t>
            </a:r>
            <a:r>
              <a:rPr lang="en-US" sz="900" dirty="0"/>
              <a:t> </a:t>
            </a:r>
            <a:r>
              <a:rPr lang="en-US" sz="900" dirty="0" err="1"/>
              <a:t>tu</a:t>
            </a:r>
            <a:r>
              <a:rPr lang="en-US" sz="900" dirty="0"/>
              <a:t> </a:t>
            </a:r>
            <a:r>
              <a:rPr lang="en-US" sz="900" dirty="0" err="1"/>
              <a:t>voto</a:t>
            </a:r>
            <a:r>
              <a:rPr lang="en-US" sz="900" dirty="0"/>
              <a:t> </a:t>
            </a:r>
            <a:r>
              <a:rPr lang="en-US" sz="900" dirty="0" err="1"/>
              <a:t>es</a:t>
            </a:r>
            <a:r>
              <a:rPr lang="en-US" sz="900" dirty="0"/>
              <a:t> </a:t>
            </a:r>
            <a:r>
              <a:rPr lang="en-US" sz="900" dirty="0" err="1"/>
              <a:t>cosa</a:t>
            </a:r>
            <a:r>
              <a:rPr lang="en-US" sz="900" dirty="0"/>
              <a:t> </a:t>
            </a:r>
            <a:r>
              <a:rPr lang="en-US" sz="900" dirty="0" err="1"/>
              <a:t>seria</a:t>
            </a:r>
            <a:r>
              <a:rPr lang="en-US" sz="900" dirty="0"/>
              <a:t> (This year your vote is a serious matter). </a:t>
            </a:r>
            <a:r>
              <a:rPr lang="en-US" sz="900" i="1" dirty="0"/>
              <a:t>Google Arts &amp; Culture</a:t>
            </a:r>
            <a:r>
              <a:rPr lang="en-US" sz="900" dirty="0"/>
              <a:t>. Retrieved from http://</a:t>
            </a:r>
            <a:r>
              <a:rPr lang="en-US" sz="900" dirty="0" err="1"/>
              <a:t>tinyurl.com</a:t>
            </a:r>
            <a:r>
              <a:rPr lang="en-US" sz="900" dirty="0"/>
              <a:t>/y8n2b9l5</a:t>
            </a:r>
            <a:endParaRPr lang="en-US" sz="900" baseline="0" dirty="0" smtClean="0"/>
          </a:p>
          <a:p>
            <a:endParaRPr lang="en-US" sz="900" dirty="0"/>
          </a:p>
        </p:txBody>
      </p:sp>
      <p:sp>
        <p:nvSpPr>
          <p:cNvPr id="4" name="Slide Number Placeholder 3"/>
          <p:cNvSpPr>
            <a:spLocks noGrp="1"/>
          </p:cNvSpPr>
          <p:nvPr>
            <p:ph type="sldNum" sz="quarter" idx="10"/>
          </p:nvPr>
        </p:nvSpPr>
        <p:spPr/>
        <p:txBody>
          <a:bodyPr/>
          <a:lstStyle/>
          <a:p>
            <a:fld id="{BF2BC719-D233-DE47-8A62-E1A2E8F5F832}" type="slidenum">
              <a:rPr lang="en-US" smtClean="0"/>
              <a:t>16</a:t>
            </a:fld>
            <a:endParaRPr lang="en-US"/>
          </a:p>
        </p:txBody>
      </p:sp>
    </p:spTree>
    <p:extLst>
      <p:ext uri="{BB962C8B-B14F-4D97-AF65-F5344CB8AC3E}">
        <p14:creationId xmlns:p14="http://schemas.microsoft.com/office/powerpoint/2010/main" val="4012072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4133" y="4343400"/>
            <a:ext cx="5969000" cy="4114800"/>
          </a:xfrm>
        </p:spPr>
        <p:txBody>
          <a:bodyPr/>
          <a:lstStyle/>
          <a:p>
            <a:r>
              <a:rPr lang="en-US" dirty="0" smtClean="0"/>
              <a:t>“Civic health is </a:t>
            </a:r>
            <a:r>
              <a:rPr lang="en-US" dirty="0"/>
              <a:t>a community’s capacity to work together to resolve collective problems. It is defined by the degree to which people trust each other, help their neighbors, and interact with their </a:t>
            </a:r>
            <a:r>
              <a:rPr lang="en-US" dirty="0" smtClean="0"/>
              <a:t>government.”</a:t>
            </a:r>
            <a:r>
              <a:rPr lang="en-US" baseline="30000" dirty="0" smtClean="0"/>
              <a:t>1,p5 </a:t>
            </a:r>
          </a:p>
          <a:p>
            <a:endParaRPr lang="en-US" dirty="0" smtClean="0"/>
          </a:p>
          <a:p>
            <a:r>
              <a:rPr lang="en-US" dirty="0" smtClean="0"/>
              <a:t>Why does civic engagement matter? Low civic engagement in a community leads to a government that is unresponsive, inefficient, and corrupt.</a:t>
            </a:r>
            <a:r>
              <a:rPr lang="en-US" baseline="30000" dirty="0" smtClean="0"/>
              <a:t>2,p5</a:t>
            </a:r>
          </a:p>
          <a:p>
            <a:pPr lvl="1" indent="-171450">
              <a:spcBef>
                <a:spcPts val="600"/>
              </a:spcBef>
              <a:buFont typeface="Arial"/>
              <a:buChar char="•"/>
            </a:pPr>
            <a:r>
              <a:rPr lang="en-US" dirty="0"/>
              <a:t>Individuals with strong relationships with family, friends, and neighbors are more likely to participate in the civic life of their community.</a:t>
            </a:r>
          </a:p>
          <a:p>
            <a:pPr lvl="1" indent="-171450">
              <a:spcBef>
                <a:spcPts val="600"/>
              </a:spcBef>
              <a:buFont typeface="Arial"/>
              <a:buChar char="•"/>
            </a:pPr>
            <a:r>
              <a:rPr lang="en-US" dirty="0"/>
              <a:t>Residents improve their communities by volunteering for and donating to organizations, attending community meetings, and working with their neighbors to address problems</a:t>
            </a:r>
            <a:r>
              <a:rPr lang="en-US" dirty="0" smtClean="0"/>
              <a:t>.</a:t>
            </a:r>
          </a:p>
          <a:p>
            <a:pPr lvl="1" indent="-171450">
              <a:spcBef>
                <a:spcPts val="600"/>
              </a:spcBef>
              <a:buFont typeface="Arial"/>
              <a:buChar char="•"/>
            </a:pPr>
            <a:r>
              <a:rPr lang="en-US" dirty="0" smtClean="0"/>
              <a:t>Citizens influence government policies and decisions that affect their lives by participating in politics—voting and contacting their elected officials</a:t>
            </a:r>
          </a:p>
          <a:p>
            <a:endParaRPr lang="en-US" dirty="0" smtClean="0"/>
          </a:p>
          <a:p>
            <a:endParaRPr lang="en-US" dirty="0"/>
          </a:p>
          <a:p>
            <a:endParaRPr lang="en-US" dirty="0"/>
          </a:p>
          <a:p>
            <a:pPr marL="228600" indent="-228600">
              <a:buFont typeface="+mj-lt"/>
              <a:buAutoNum type="arabicPeriod"/>
            </a:pPr>
            <a:r>
              <a:rPr lang="en-US" sz="900" dirty="0"/>
              <a:t>Rouse, S. M., Kawashima-Ginsberg, K., &amp; </a:t>
            </a:r>
            <a:r>
              <a:rPr lang="en-US" sz="900" dirty="0" err="1"/>
              <a:t>Thrutchley</a:t>
            </a:r>
            <a:r>
              <a:rPr lang="en-US" sz="900" dirty="0"/>
              <a:t>, B. (2015). </a:t>
            </a:r>
            <a:r>
              <a:rPr lang="en-US" sz="900" i="1" dirty="0"/>
              <a:t>Latinos civic health </a:t>
            </a:r>
            <a:r>
              <a:rPr lang="en-US" sz="900" i="1" dirty="0" smtClean="0"/>
              <a:t>index</a:t>
            </a:r>
            <a:r>
              <a:rPr lang="en-US" sz="900" dirty="0" smtClean="0"/>
              <a:t> (p. 5)</a:t>
            </a:r>
            <a:r>
              <a:rPr lang="en-US" sz="900" i="1" dirty="0" smtClean="0"/>
              <a:t>. </a:t>
            </a:r>
            <a:r>
              <a:rPr lang="en-US" sz="900" dirty="0" smtClean="0"/>
              <a:t>Retrieved </a:t>
            </a:r>
            <a:r>
              <a:rPr lang="en-US" sz="900" dirty="0"/>
              <a:t>from http://</a:t>
            </a:r>
            <a:r>
              <a:rPr lang="en-US" sz="900" dirty="0" err="1"/>
              <a:t>tinyurl.com</a:t>
            </a:r>
            <a:r>
              <a:rPr lang="en-US" sz="900" dirty="0"/>
              <a:t>/ya8bnu7m</a:t>
            </a:r>
            <a:endParaRPr lang="en-US" sz="900" dirty="0" smtClean="0"/>
          </a:p>
          <a:p>
            <a:pPr marL="228600" indent="-228600">
              <a:buFont typeface="+mj-lt"/>
              <a:buAutoNum type="arabicPeriod"/>
            </a:pPr>
            <a:r>
              <a:rPr lang="en-US" sz="900" dirty="0"/>
              <a:t>University of Texas Annette Strauss Institute for Civic Life. (2013). </a:t>
            </a:r>
            <a:r>
              <a:rPr lang="en-US" sz="900" i="1" dirty="0"/>
              <a:t>Texas civic health </a:t>
            </a:r>
            <a:r>
              <a:rPr lang="en-US" sz="900" i="1" dirty="0" smtClean="0"/>
              <a:t>index </a:t>
            </a:r>
            <a:r>
              <a:rPr lang="en-US" sz="900" dirty="0" smtClean="0"/>
              <a:t>(p. 5)</a:t>
            </a:r>
            <a:r>
              <a:rPr lang="en-US" sz="900" i="1" dirty="0" smtClean="0"/>
              <a:t>. </a:t>
            </a:r>
            <a:r>
              <a:rPr lang="en-US" sz="900" dirty="0" smtClean="0"/>
              <a:t>Retrieved </a:t>
            </a:r>
            <a:r>
              <a:rPr lang="en-US" sz="900" dirty="0"/>
              <a:t>from </a:t>
            </a:r>
            <a:endParaRPr lang="en-US" sz="900" dirty="0" smtClean="0"/>
          </a:p>
          <a:p>
            <a:pPr marL="228600"/>
            <a:r>
              <a:rPr lang="en-US" sz="900" dirty="0" smtClean="0"/>
              <a:t>https</a:t>
            </a:r>
            <a:r>
              <a:rPr lang="en-US" sz="900" dirty="0"/>
              <a:t>://</a:t>
            </a:r>
            <a:r>
              <a:rPr lang="en-US" sz="900" dirty="0" err="1"/>
              <a:t>moody.utexas.edu</a:t>
            </a:r>
            <a:r>
              <a:rPr lang="en-US" sz="900" dirty="0"/>
              <a:t>/centers/</a:t>
            </a:r>
            <a:r>
              <a:rPr lang="en-US" sz="900" dirty="0" err="1"/>
              <a:t>strauss</a:t>
            </a:r>
            <a:r>
              <a:rPr lang="en-US" sz="900" dirty="0"/>
              <a:t>/</a:t>
            </a:r>
            <a:r>
              <a:rPr lang="en-US" sz="900" dirty="0" err="1"/>
              <a:t>texas</a:t>
            </a:r>
            <a:r>
              <a:rPr lang="en-US" sz="900" dirty="0"/>
              <a:t>-civic-health-index</a:t>
            </a:r>
            <a:endParaRPr lang="en-US" sz="900" dirty="0" smtClean="0"/>
          </a:p>
          <a:p>
            <a:endParaRPr lang="en-US" sz="900" dirty="0"/>
          </a:p>
          <a:p>
            <a:endParaRPr lang="en-US" sz="900" dirty="0"/>
          </a:p>
        </p:txBody>
      </p:sp>
      <p:sp>
        <p:nvSpPr>
          <p:cNvPr id="4" name="Slide Number Placeholder 3"/>
          <p:cNvSpPr>
            <a:spLocks noGrp="1"/>
          </p:cNvSpPr>
          <p:nvPr>
            <p:ph type="sldNum" sz="quarter" idx="10"/>
          </p:nvPr>
        </p:nvSpPr>
        <p:spPr/>
        <p:txBody>
          <a:bodyPr/>
          <a:lstStyle/>
          <a:p>
            <a:fld id="{BF2BC719-D233-DE47-8A62-E1A2E8F5F832}" type="slidenum">
              <a:rPr lang="en-US" smtClean="0"/>
              <a:t>17</a:t>
            </a:fld>
            <a:endParaRPr lang="en-US"/>
          </a:p>
        </p:txBody>
      </p:sp>
    </p:spTree>
    <p:extLst>
      <p:ext uri="{BB962C8B-B14F-4D97-AF65-F5344CB8AC3E}">
        <p14:creationId xmlns:p14="http://schemas.microsoft.com/office/powerpoint/2010/main" val="3490816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University of Texas Annette Strauss Institute for Civic Life. (2013). </a:t>
            </a:r>
            <a:r>
              <a:rPr lang="en-US" i="1" dirty="0"/>
              <a:t>Texas civic health </a:t>
            </a:r>
            <a:r>
              <a:rPr lang="en-US" i="1" dirty="0" smtClean="0"/>
              <a:t>index</a:t>
            </a:r>
            <a:r>
              <a:rPr lang="en-US" dirty="0" smtClean="0"/>
              <a:t> (p. 5)</a:t>
            </a:r>
            <a:r>
              <a:rPr lang="en-US" i="1" dirty="0" smtClean="0"/>
              <a:t>. </a:t>
            </a:r>
            <a:r>
              <a:rPr lang="en-US" dirty="0"/>
              <a:t>Retrieved from </a:t>
            </a:r>
            <a:endParaRPr lang="en-US" dirty="0" smtClean="0"/>
          </a:p>
          <a:p>
            <a:r>
              <a:rPr lang="en-US" dirty="0" smtClean="0"/>
              <a:t>https</a:t>
            </a:r>
            <a:r>
              <a:rPr lang="en-US" dirty="0"/>
              <a:t>://</a:t>
            </a:r>
            <a:r>
              <a:rPr lang="en-US" dirty="0" err="1"/>
              <a:t>moody.utexas.edu</a:t>
            </a:r>
            <a:r>
              <a:rPr lang="en-US" dirty="0"/>
              <a:t>/centers/</a:t>
            </a:r>
            <a:r>
              <a:rPr lang="en-US" dirty="0" err="1"/>
              <a:t>strauss</a:t>
            </a:r>
            <a:r>
              <a:rPr lang="en-US" dirty="0"/>
              <a:t>/</a:t>
            </a:r>
            <a:r>
              <a:rPr lang="en-US" dirty="0" err="1"/>
              <a:t>texas</a:t>
            </a:r>
            <a:r>
              <a:rPr lang="en-US" dirty="0"/>
              <a:t>-civic-health-index</a:t>
            </a:r>
          </a:p>
          <a:p>
            <a:endParaRPr lang="en-US" dirty="0"/>
          </a:p>
        </p:txBody>
      </p:sp>
      <p:sp>
        <p:nvSpPr>
          <p:cNvPr id="4" name="Slide Number Placeholder 3"/>
          <p:cNvSpPr>
            <a:spLocks noGrp="1"/>
          </p:cNvSpPr>
          <p:nvPr>
            <p:ph type="sldNum" sz="quarter" idx="10"/>
          </p:nvPr>
        </p:nvSpPr>
        <p:spPr/>
        <p:txBody>
          <a:bodyPr/>
          <a:lstStyle/>
          <a:p>
            <a:fld id="{BF2BC719-D233-DE47-8A62-E1A2E8F5F832}" type="slidenum">
              <a:rPr lang="en-US" smtClean="0"/>
              <a:t>18</a:t>
            </a:fld>
            <a:endParaRPr lang="en-US"/>
          </a:p>
        </p:txBody>
      </p:sp>
    </p:spTree>
    <p:extLst>
      <p:ext uri="{BB962C8B-B14F-4D97-AF65-F5344CB8AC3E}">
        <p14:creationId xmlns:p14="http://schemas.microsoft.com/office/powerpoint/2010/main" val="3582250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799" y="4343400"/>
            <a:ext cx="6256867" cy="4114800"/>
          </a:xfrm>
        </p:spPr>
        <p:txBody>
          <a:bodyPr/>
          <a:lstStyle/>
          <a:p>
            <a:r>
              <a:rPr lang="en-US" dirty="0" smtClean="0"/>
              <a:t>Two studies have found that Hispanics lag behind non-Hispanics in most aspects of civic engagement.</a:t>
            </a:r>
            <a:r>
              <a:rPr lang="en-US" baseline="30000" dirty="0" smtClean="0"/>
              <a:t>1,2 </a:t>
            </a:r>
            <a:r>
              <a:rPr lang="en-US" baseline="0" dirty="0" smtClean="0"/>
              <a:t>Regarding social connectedness:</a:t>
            </a:r>
            <a:endParaRPr lang="en-US" baseline="30000" dirty="0" smtClean="0"/>
          </a:p>
          <a:p>
            <a:pPr marL="171450" indent="-171450">
              <a:spcBef>
                <a:spcPts val="600"/>
              </a:spcBef>
              <a:buFont typeface="Arial"/>
              <a:buChar char="•"/>
            </a:pPr>
            <a:r>
              <a:rPr lang="en-US" dirty="0" smtClean="0"/>
              <a:t>Hispanics trust and interact less with their neighbors than non-Hispanics.</a:t>
            </a:r>
            <a:r>
              <a:rPr lang="en-US" baseline="30000" dirty="0" smtClean="0"/>
              <a:t>1,p11</a:t>
            </a:r>
          </a:p>
          <a:p>
            <a:pPr marL="628650" lvl="1" indent="-171450">
              <a:buFont typeface="Arial"/>
              <a:buChar char="•"/>
            </a:pPr>
            <a:r>
              <a:rPr lang="en-US" dirty="0" smtClean="0"/>
              <a:t>Mexican Americans (38%) and Cuban Americans (36%) have a higher level of trust than Puerto Rican Americans (30%) and other Latinos (29%).</a:t>
            </a:r>
          </a:p>
          <a:p>
            <a:pPr marL="171450" indent="-171450">
              <a:spcBef>
                <a:spcPts val="600"/>
              </a:spcBef>
              <a:buFont typeface="Arial"/>
              <a:buChar char="•"/>
            </a:pPr>
            <a:r>
              <a:rPr lang="en-US" dirty="0" smtClean="0"/>
              <a:t>However, Hispanic families eat dinner together with other household members as frequently as non-Hispanics.</a:t>
            </a:r>
            <a:r>
              <a:rPr lang="en-US" baseline="30000" dirty="0" smtClean="0"/>
              <a:t>1,p15</a:t>
            </a:r>
          </a:p>
          <a:p>
            <a:pPr marL="171450" indent="-171450">
              <a:spcBef>
                <a:spcPts val="600"/>
              </a:spcBef>
              <a:buFont typeface="Arial"/>
              <a:buChar char="•"/>
            </a:pPr>
            <a:r>
              <a:rPr lang="en-US" dirty="0" smtClean="0"/>
              <a:t>In general, Hispanics place a high value on close-knit families, group welfare, social harmony, and personal respect despite a being a diverse population.</a:t>
            </a:r>
            <a:r>
              <a:rPr lang="en-US" baseline="30000" dirty="0" smtClean="0"/>
              <a:t>3,4</a:t>
            </a:r>
            <a:r>
              <a:rPr lang="en-US" dirty="0" smtClean="0"/>
              <a:t> </a:t>
            </a:r>
          </a:p>
          <a:p>
            <a:pPr marL="628650" lvl="1" indent="-171450">
              <a:spcBef>
                <a:spcPts val="600"/>
              </a:spcBef>
              <a:buFont typeface="Arial"/>
              <a:buChar char="•"/>
            </a:pPr>
            <a:r>
              <a:rPr lang="en-US" dirty="0" smtClean="0"/>
              <a:t>In 2016 the </a:t>
            </a:r>
            <a:r>
              <a:rPr lang="en-US" dirty="0"/>
              <a:t>University of Georgia Office of Service </a:t>
            </a:r>
            <a:r>
              <a:rPr lang="en-US" dirty="0" smtClean="0"/>
              <a:t>Learning</a:t>
            </a:r>
            <a:r>
              <a:rPr lang="en-US" baseline="30000" dirty="0" smtClean="0"/>
              <a:t>3</a:t>
            </a:r>
            <a:r>
              <a:rPr lang="en-US" dirty="0" smtClean="0"/>
              <a:t> produced an excellent summary of Hispanic/Latino values. See the </a:t>
            </a:r>
            <a:r>
              <a:rPr lang="en-US" dirty="0"/>
              <a:t>10-minute video </a:t>
            </a:r>
            <a:r>
              <a:rPr lang="en-US" dirty="0" smtClean="0"/>
              <a:t>at</a:t>
            </a:r>
          </a:p>
          <a:p>
            <a:pPr marL="640080" lvl="1"/>
            <a:r>
              <a:rPr lang="en-US" dirty="0" smtClean="0"/>
              <a:t>https</a:t>
            </a:r>
            <a:r>
              <a:rPr lang="en-US" dirty="0"/>
              <a:t>://</a:t>
            </a:r>
            <a:r>
              <a:rPr lang="en-US" dirty="0" err="1"/>
              <a:t>www.youtube.com</a:t>
            </a:r>
            <a:r>
              <a:rPr lang="en-US" dirty="0"/>
              <a:t>/</a:t>
            </a:r>
            <a:r>
              <a:rPr lang="en-US" dirty="0" err="1"/>
              <a:t>watch?v</a:t>
            </a:r>
            <a:r>
              <a:rPr lang="en-US" dirty="0"/>
              <a:t>=zvreEoKA9YI</a:t>
            </a:r>
          </a:p>
          <a:p>
            <a:pPr marL="628650" lvl="1" indent="-171450">
              <a:buFont typeface="Arial"/>
              <a:buChar char="•"/>
            </a:pPr>
            <a:endParaRPr lang="en-US" dirty="0" smtClean="0"/>
          </a:p>
          <a:p>
            <a:endParaRPr lang="en-US" dirty="0" smtClean="0"/>
          </a:p>
          <a:p>
            <a:pPr marL="171450" indent="-171450">
              <a:buFont typeface="Arial"/>
              <a:buChar char="•"/>
            </a:pPr>
            <a:endParaRPr lang="en-US" dirty="0"/>
          </a:p>
          <a:p>
            <a:pPr marL="228600" indent="-228600">
              <a:buFont typeface="+mj-lt"/>
              <a:buAutoNum type="arabicPeriod"/>
            </a:pPr>
            <a:r>
              <a:rPr lang="en-US" sz="900" dirty="0"/>
              <a:t>Rouse, S. M., Kawashima-Ginsberg, K., &amp; </a:t>
            </a:r>
            <a:r>
              <a:rPr lang="en-US" sz="900" dirty="0" err="1"/>
              <a:t>Thrutchley</a:t>
            </a:r>
            <a:r>
              <a:rPr lang="en-US" sz="900" dirty="0"/>
              <a:t>, B. (2015). </a:t>
            </a:r>
            <a:r>
              <a:rPr lang="en-US" sz="900" i="1" dirty="0"/>
              <a:t>Latinos civic health </a:t>
            </a:r>
            <a:r>
              <a:rPr lang="en-US" sz="900" i="1" dirty="0" smtClean="0"/>
              <a:t>index. </a:t>
            </a:r>
            <a:r>
              <a:rPr lang="en-US" sz="900" dirty="0" smtClean="0"/>
              <a:t>Retrieved from </a:t>
            </a:r>
          </a:p>
          <a:p>
            <a:pPr marL="228600"/>
            <a:r>
              <a:rPr lang="en-US" sz="900" dirty="0"/>
              <a:t>http://tinyurl.com/</a:t>
            </a:r>
            <a:r>
              <a:rPr lang="en-US" sz="900" dirty="0" smtClean="0"/>
              <a:t>ya8bnu7m</a:t>
            </a:r>
          </a:p>
          <a:p>
            <a:pPr marL="228600" indent="-228600">
              <a:buFont typeface="+mj-lt"/>
              <a:buAutoNum type="arabicPeriod" startAt="2"/>
            </a:pPr>
            <a:r>
              <a:rPr lang="en-US" sz="900" dirty="0" smtClean="0"/>
              <a:t>Williams, A. (2017, January). Connecting, serving and giving: Civic engagement among mid-life and older Hispanic/Latino adults. </a:t>
            </a:r>
            <a:r>
              <a:rPr lang="en-US" sz="900" i="1" dirty="0" smtClean="0"/>
              <a:t>AARP Research: Life and Leisure</a:t>
            </a:r>
            <a:r>
              <a:rPr lang="en-US" sz="900" dirty="0" smtClean="0"/>
              <a:t>. Retrieved from http://tinyurl.com/yc5w3t4q</a:t>
            </a:r>
          </a:p>
          <a:p>
            <a:pPr marL="228600" indent="-228600">
              <a:buFont typeface="+mj-lt"/>
              <a:buAutoNum type="arabicPeriod" startAt="2"/>
            </a:pPr>
            <a:r>
              <a:rPr lang="en-US" sz="900" dirty="0" err="1"/>
              <a:t>Noguera</a:t>
            </a:r>
            <a:r>
              <a:rPr lang="en-US" sz="900" dirty="0"/>
              <a:t>, A. (2016, February 25). Latino culture and cultural values. </a:t>
            </a:r>
            <a:r>
              <a:rPr lang="en-US" sz="900" i="1" dirty="0"/>
              <a:t>YouTube</a:t>
            </a:r>
            <a:r>
              <a:rPr lang="en-US" sz="900" dirty="0"/>
              <a:t>. Athens, GA: University of Georgia Office of Service Learning.  Retrieved from https://</a:t>
            </a:r>
            <a:r>
              <a:rPr lang="en-US" sz="900" dirty="0" err="1"/>
              <a:t>www.youtube.com</a:t>
            </a:r>
            <a:r>
              <a:rPr lang="en-US" sz="900" dirty="0"/>
              <a:t>/</a:t>
            </a:r>
            <a:r>
              <a:rPr lang="en-US" sz="900" dirty="0" err="1"/>
              <a:t>watch?v</a:t>
            </a:r>
            <a:r>
              <a:rPr lang="en-US" sz="900" dirty="0"/>
              <a:t>=zvreEoKA9YI</a:t>
            </a:r>
          </a:p>
          <a:p>
            <a:pPr marL="228600" indent="-228600">
              <a:buFont typeface="+mj-lt"/>
              <a:buAutoNum type="arabicPeriod" startAt="2"/>
            </a:pPr>
            <a:r>
              <a:rPr lang="en-US" sz="900" dirty="0"/>
              <a:t>Vega-Costas, F. (2012). Cultural competency: Understanding Hispanic culture. Retrieved from http://</a:t>
            </a:r>
            <a:r>
              <a:rPr lang="en-US" sz="900" dirty="0" err="1"/>
              <a:t>tinyurl.com</a:t>
            </a:r>
            <a:r>
              <a:rPr lang="en-US" sz="900" dirty="0"/>
              <a:t>/y7rpobkt</a:t>
            </a:r>
          </a:p>
          <a:p>
            <a:pPr marL="228600" indent="-228600">
              <a:buFont typeface="+mj-lt"/>
              <a:buAutoNum type="arabicPeriod" startAt="2"/>
            </a:pPr>
            <a:endParaRPr lang="en-US" sz="900" dirty="0" smtClean="0"/>
          </a:p>
          <a:p>
            <a:endParaRPr lang="en-US" sz="900" dirty="0"/>
          </a:p>
        </p:txBody>
      </p:sp>
      <p:sp>
        <p:nvSpPr>
          <p:cNvPr id="4" name="Slide Number Placeholder 3"/>
          <p:cNvSpPr>
            <a:spLocks noGrp="1"/>
          </p:cNvSpPr>
          <p:nvPr>
            <p:ph type="sldNum" sz="quarter" idx="10"/>
          </p:nvPr>
        </p:nvSpPr>
        <p:spPr/>
        <p:txBody>
          <a:bodyPr/>
          <a:lstStyle/>
          <a:p>
            <a:fld id="{BF2BC719-D233-DE47-8A62-E1A2E8F5F832}" type="slidenum">
              <a:rPr lang="en-US" smtClean="0"/>
              <a:t>19</a:t>
            </a:fld>
            <a:endParaRPr lang="en-US"/>
          </a:p>
        </p:txBody>
      </p:sp>
    </p:spTree>
    <p:extLst>
      <p:ext uri="{BB962C8B-B14F-4D97-AF65-F5344CB8AC3E}">
        <p14:creationId xmlns:p14="http://schemas.microsoft.com/office/powerpoint/2010/main" val="3978052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dirty="0" err="1" smtClean="0"/>
              <a:t>Noguera</a:t>
            </a:r>
            <a:r>
              <a:rPr lang="en-US" sz="1200" dirty="0" smtClean="0"/>
              <a:t>, A. (2016, February 25). Latino culture and cultural values. </a:t>
            </a:r>
            <a:r>
              <a:rPr lang="en-US" sz="1200" i="1" dirty="0" smtClean="0"/>
              <a:t>YouTube</a:t>
            </a:r>
            <a:r>
              <a:rPr lang="en-US" sz="1200" dirty="0" smtClean="0"/>
              <a:t>. Athens, GA: University of Georgia Office of Service Learning.  Retrieved from https://</a:t>
            </a:r>
            <a:r>
              <a:rPr lang="en-US" sz="1200" dirty="0" err="1" smtClean="0"/>
              <a:t>www.youtube.com</a:t>
            </a:r>
            <a:r>
              <a:rPr lang="en-US" sz="1200" dirty="0" smtClean="0"/>
              <a:t>/</a:t>
            </a:r>
            <a:r>
              <a:rPr lang="en-US" sz="1200" dirty="0" err="1" smtClean="0"/>
              <a:t>watch?v</a:t>
            </a:r>
            <a:r>
              <a:rPr lang="en-US" sz="1200" dirty="0" smtClean="0"/>
              <a:t>=zvreEoKA9YI</a:t>
            </a:r>
          </a:p>
          <a:p>
            <a:pPr marL="0" indent="0">
              <a:buFontTx/>
              <a:buNone/>
            </a:pPr>
            <a:r>
              <a:rPr lang="en-US" sz="1200" dirty="0" smtClean="0"/>
              <a:t>Vega-Costas, F. (2012). Cultural competency: Understanding Hispanic culture. Retrieved from http://</a:t>
            </a:r>
            <a:r>
              <a:rPr lang="en-US" sz="1200" dirty="0" err="1" smtClean="0"/>
              <a:t>tinyurl.com</a:t>
            </a:r>
            <a:r>
              <a:rPr lang="en-US" sz="1200" dirty="0" smtClean="0"/>
              <a:t>/y7rpobkt</a:t>
            </a:r>
          </a:p>
          <a:p>
            <a:endParaRPr lang="en-US" dirty="0"/>
          </a:p>
        </p:txBody>
      </p:sp>
      <p:sp>
        <p:nvSpPr>
          <p:cNvPr id="4" name="Slide Number Placeholder 3"/>
          <p:cNvSpPr>
            <a:spLocks noGrp="1"/>
          </p:cNvSpPr>
          <p:nvPr>
            <p:ph type="sldNum" sz="quarter" idx="10"/>
          </p:nvPr>
        </p:nvSpPr>
        <p:spPr/>
        <p:txBody>
          <a:bodyPr/>
          <a:lstStyle/>
          <a:p>
            <a:fld id="{BF2BC719-D233-DE47-8A62-E1A2E8F5F832}" type="slidenum">
              <a:rPr lang="en-US" smtClean="0"/>
              <a:t>20</a:t>
            </a:fld>
            <a:endParaRPr lang="en-US"/>
          </a:p>
        </p:txBody>
      </p:sp>
    </p:spTree>
    <p:extLst>
      <p:ext uri="{BB962C8B-B14F-4D97-AF65-F5344CB8AC3E}">
        <p14:creationId xmlns:p14="http://schemas.microsoft.com/office/powerpoint/2010/main" val="1421413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University of Texas Annette Strauss Institute for Civic Life. (2013). </a:t>
            </a:r>
            <a:r>
              <a:rPr lang="en-US" i="1" dirty="0" smtClean="0"/>
              <a:t>Texas civic health index</a:t>
            </a:r>
            <a:r>
              <a:rPr lang="en-US" dirty="0" smtClean="0"/>
              <a:t> (p. 5)</a:t>
            </a:r>
            <a:r>
              <a:rPr lang="en-US" i="1" dirty="0" smtClean="0"/>
              <a:t>. </a:t>
            </a:r>
            <a:r>
              <a:rPr lang="en-US" dirty="0" smtClean="0"/>
              <a:t>Retrieved from </a:t>
            </a:r>
          </a:p>
          <a:p>
            <a:r>
              <a:rPr lang="en-US" dirty="0" smtClean="0"/>
              <a:t>https://</a:t>
            </a:r>
            <a:r>
              <a:rPr lang="en-US" dirty="0" err="1" smtClean="0"/>
              <a:t>moody.utexas.edu</a:t>
            </a:r>
            <a:r>
              <a:rPr lang="en-US" dirty="0" smtClean="0"/>
              <a:t>/centers/</a:t>
            </a:r>
            <a:r>
              <a:rPr lang="en-US" dirty="0" err="1" smtClean="0"/>
              <a:t>strauss</a:t>
            </a:r>
            <a:r>
              <a:rPr lang="en-US" dirty="0" smtClean="0"/>
              <a:t>/</a:t>
            </a:r>
            <a:r>
              <a:rPr lang="en-US" dirty="0" err="1" smtClean="0"/>
              <a:t>texas</a:t>
            </a:r>
            <a:r>
              <a:rPr lang="en-US" dirty="0" smtClean="0"/>
              <a:t>-civic-health-index</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F2BC719-D233-DE47-8A62-E1A2E8F5F832}" type="slidenum">
              <a:rPr lang="en-US" smtClean="0"/>
              <a:t>21</a:t>
            </a:fld>
            <a:endParaRPr lang="en-US"/>
          </a:p>
        </p:txBody>
      </p:sp>
    </p:spTree>
    <p:extLst>
      <p:ext uri="{BB962C8B-B14F-4D97-AF65-F5344CB8AC3E}">
        <p14:creationId xmlns:p14="http://schemas.microsoft.com/office/powerpoint/2010/main" val="3582250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Williams, A. (2017, January). Connecting, serving and giving: Civic engagement among mid-life and older Hispanic/Latino adults (p. 34). </a:t>
            </a:r>
            <a:r>
              <a:rPr lang="en-US" sz="1200" i="1" kern="1200" dirty="0" smtClean="0">
                <a:solidFill>
                  <a:schemeClr val="tx1"/>
                </a:solidFill>
                <a:latin typeface="+mn-lt"/>
                <a:ea typeface="+mn-ea"/>
                <a:cs typeface="+mn-cs"/>
              </a:rPr>
              <a:t>AARP Research: Life and Leisure</a:t>
            </a:r>
            <a:r>
              <a:rPr lang="en-US" sz="1200" i="0" kern="1200" dirty="0" smtClean="0">
                <a:solidFill>
                  <a:schemeClr val="tx1"/>
                </a:solidFill>
                <a:latin typeface="+mn-lt"/>
                <a:ea typeface="+mn-ea"/>
                <a:cs typeface="+mn-cs"/>
              </a:rPr>
              <a:t>. Retrieved from </a:t>
            </a:r>
          </a:p>
          <a:p>
            <a:r>
              <a:rPr lang="en-US" sz="1200" i="0" kern="1200" dirty="0" smtClean="0">
                <a:solidFill>
                  <a:schemeClr val="tx1"/>
                </a:solidFill>
                <a:latin typeface="+mn-lt"/>
                <a:ea typeface="+mn-ea"/>
                <a:cs typeface="+mn-cs"/>
              </a:rPr>
              <a:t>http://</a:t>
            </a:r>
            <a:r>
              <a:rPr lang="en-US" sz="1200" i="0" kern="1200" dirty="0" err="1" smtClean="0">
                <a:solidFill>
                  <a:schemeClr val="tx1"/>
                </a:solidFill>
                <a:latin typeface="+mn-lt"/>
                <a:ea typeface="+mn-ea"/>
                <a:cs typeface="+mn-cs"/>
              </a:rPr>
              <a:t>www.aarp.org</a:t>
            </a:r>
            <a:r>
              <a:rPr lang="en-US" sz="1200" i="0" kern="1200" dirty="0" smtClean="0">
                <a:solidFill>
                  <a:schemeClr val="tx1"/>
                </a:solidFill>
                <a:latin typeface="+mn-lt"/>
                <a:ea typeface="+mn-ea"/>
                <a:cs typeface="+mn-cs"/>
              </a:rPr>
              <a:t>/research/topics/life/info-2017/connecting-serving-giving-civic-engage-older-</a:t>
            </a:r>
            <a:r>
              <a:rPr lang="en-US" sz="1200" i="0" kern="1200" dirty="0" err="1" smtClean="0">
                <a:solidFill>
                  <a:schemeClr val="tx1"/>
                </a:solidFill>
                <a:latin typeface="+mn-lt"/>
                <a:ea typeface="+mn-ea"/>
                <a:cs typeface="+mn-cs"/>
              </a:rPr>
              <a:t>hl.html</a:t>
            </a:r>
            <a:endParaRPr lang="en-US" dirty="0"/>
          </a:p>
        </p:txBody>
      </p:sp>
      <p:sp>
        <p:nvSpPr>
          <p:cNvPr id="4" name="Slide Number Placeholder 3"/>
          <p:cNvSpPr>
            <a:spLocks noGrp="1"/>
          </p:cNvSpPr>
          <p:nvPr>
            <p:ph type="sldNum" sz="quarter" idx="10"/>
          </p:nvPr>
        </p:nvSpPr>
        <p:spPr/>
        <p:txBody>
          <a:bodyPr/>
          <a:lstStyle/>
          <a:p>
            <a:fld id="{BF2BC719-D233-DE47-8A62-E1A2E8F5F832}" type="slidenum">
              <a:rPr lang="en-US" smtClean="0"/>
              <a:t>22</a:t>
            </a:fld>
            <a:endParaRPr lang="en-US"/>
          </a:p>
        </p:txBody>
      </p:sp>
    </p:spTree>
    <p:extLst>
      <p:ext uri="{BB962C8B-B14F-4D97-AF65-F5344CB8AC3E}">
        <p14:creationId xmlns:p14="http://schemas.microsoft.com/office/powerpoint/2010/main" val="621984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338138"/>
            <a:ext cx="4572000" cy="3429000"/>
          </a:xfrm>
        </p:spPr>
      </p:sp>
      <p:sp>
        <p:nvSpPr>
          <p:cNvPr id="3" name="Notes Placeholder 2"/>
          <p:cNvSpPr>
            <a:spLocks noGrp="1"/>
          </p:cNvSpPr>
          <p:nvPr>
            <p:ph type="body" idx="1"/>
          </p:nvPr>
        </p:nvSpPr>
        <p:spPr>
          <a:xfrm>
            <a:off x="262467" y="3767666"/>
            <a:ext cx="6358466" cy="5283202"/>
          </a:xfrm>
        </p:spPr>
        <p:txBody>
          <a:bodyPr/>
          <a:lstStyle/>
          <a:p>
            <a:pPr marL="0" marR="0" indent="0" algn="l" defTabSz="4572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effectLst/>
                <a:latin typeface="+mn-lt"/>
                <a:ea typeface="+mn-ea"/>
                <a:cs typeface="+mn-cs"/>
              </a:rPr>
              <a:t>Blas, T. (2015). You say Latino: A mini comic [Blog post]. </a:t>
            </a:r>
            <a:r>
              <a:rPr lang="en-US" sz="1200" i="1" kern="1200" dirty="0" err="1" smtClean="0">
                <a:solidFill>
                  <a:schemeClr val="tx1"/>
                </a:solidFill>
                <a:effectLst/>
                <a:latin typeface="+mn-lt"/>
                <a:ea typeface="+mn-ea"/>
                <a:cs typeface="+mn-cs"/>
              </a:rPr>
              <a:t>Terryblas</a:t>
            </a:r>
            <a:r>
              <a:rPr lang="en-US" sz="1200" kern="1200" dirty="0" smtClean="0">
                <a:solidFill>
                  <a:schemeClr val="tx1"/>
                </a:solidFill>
                <a:effectLst/>
                <a:latin typeface="+mn-lt"/>
                <a:ea typeface="+mn-ea"/>
                <a:cs typeface="+mn-cs"/>
              </a:rPr>
              <a:t>. Retrieved from </a:t>
            </a:r>
            <a:r>
              <a:rPr lang="en-US" sz="1200" u="none" strike="noStrike" kern="1200" dirty="0" smtClean="0">
                <a:solidFill>
                  <a:schemeClr val="tx1"/>
                </a:solidFill>
                <a:effectLst/>
                <a:latin typeface="+mn-lt"/>
                <a:ea typeface="+mn-ea"/>
                <a:cs typeface="+mn-cs"/>
              </a:rPr>
              <a:t>http://terryblas.tumblr.com/post/125297258394/apologies-i-dont-know-how-to-put-something-under</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effectLst/>
                <a:latin typeface="+mn-lt"/>
                <a:ea typeface="+mn-ea"/>
                <a:cs typeface="+mn-cs"/>
              </a:rPr>
              <a:t>Garcia-Navarro, L. (2015, August 27). Hispanic or Latino? A guide for the U.S. presidential campaign [Blog post]. </a:t>
            </a:r>
            <a:r>
              <a:rPr lang="en-US" sz="1200" i="1" kern="1200" dirty="0" smtClean="0">
                <a:solidFill>
                  <a:schemeClr val="tx1"/>
                </a:solidFill>
                <a:effectLst/>
                <a:latin typeface="+mn-lt"/>
                <a:ea typeface="+mn-ea"/>
                <a:cs typeface="+mn-cs"/>
              </a:rPr>
              <a:t>NPR parallels: Many Stories, One World</a:t>
            </a:r>
            <a:r>
              <a:rPr lang="en-US" sz="1200" kern="1200" dirty="0" smtClean="0">
                <a:solidFill>
                  <a:schemeClr val="tx1"/>
                </a:solidFill>
                <a:effectLst/>
                <a:latin typeface="+mn-lt"/>
                <a:ea typeface="+mn-ea"/>
                <a:cs typeface="+mn-cs"/>
              </a:rPr>
              <a:t>. Retrieved from</a:t>
            </a:r>
          </a:p>
          <a:p>
            <a:pPr marL="0" marR="0" indent="0" algn="l" defTabSz="457200" rtl="0" eaLnBrk="1" fontAlgn="auto" latinLnBrk="0" hangingPunct="1">
              <a:lnSpc>
                <a:spcPct val="100000"/>
              </a:lnSpc>
              <a:spcBef>
                <a:spcPts val="0"/>
              </a:spcBef>
              <a:spcAft>
                <a:spcPts val="0"/>
              </a:spcAft>
              <a:buClrTx/>
              <a:buSzTx/>
              <a:buFont typeface="+mj-lt"/>
              <a:buNone/>
              <a:tabLst/>
              <a:defRPr/>
            </a:pPr>
            <a:r>
              <a:rPr lang="en-US" sz="1200" u="none" strike="noStrike" kern="1200" dirty="0" smtClean="0">
                <a:solidFill>
                  <a:schemeClr val="tx1"/>
                </a:solidFill>
                <a:effectLst/>
                <a:latin typeface="+mn-lt"/>
                <a:ea typeface="+mn-ea"/>
                <a:cs typeface="+mn-cs"/>
              </a:rPr>
              <a:t>http://www.npr.org/sections/parallels/2015/08/27/434584260/hispanic-or-latino-a-guide-for-the-u-s-presidential-campaign</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Passel, J. S., &amp; Taylor, P. (2009, May 28). Who's Hispanic? </a:t>
            </a:r>
            <a:r>
              <a:rPr lang="en-US" sz="1200" i="1" kern="1200" dirty="0" smtClean="0">
                <a:solidFill>
                  <a:schemeClr val="tx1"/>
                </a:solidFill>
                <a:latin typeface="+mn-lt"/>
                <a:ea typeface="+mn-ea"/>
                <a:cs typeface="+mn-cs"/>
              </a:rPr>
              <a:t>Pew Research Center Hispanic Trends</a:t>
            </a:r>
            <a:r>
              <a:rPr lang="en-US" sz="1200" i="0" kern="1200" dirty="0" smtClean="0">
                <a:solidFill>
                  <a:schemeClr val="tx1"/>
                </a:solidFill>
                <a:latin typeface="+mn-lt"/>
                <a:ea typeface="+mn-ea"/>
                <a:cs typeface="+mn-cs"/>
              </a:rPr>
              <a:t>. Retrieved from http://www.pewhispanic.org/2009/05/28/whos-hispanic/</a:t>
            </a:r>
          </a:p>
          <a:p>
            <a:pPr marL="0" indent="0">
              <a:buFont typeface="+mj-lt"/>
              <a:buNone/>
            </a:pPr>
            <a:endParaRPr lang="en-US" sz="900" dirty="0" smtClean="0"/>
          </a:p>
          <a:p>
            <a:pPr marL="0" indent="0">
              <a:buFont typeface="+mj-lt"/>
              <a:buNone/>
            </a:pPr>
            <a:endParaRPr lang="en-US" sz="900" dirty="0"/>
          </a:p>
        </p:txBody>
      </p:sp>
      <p:sp>
        <p:nvSpPr>
          <p:cNvPr id="4" name="Slide Number Placeholder 3"/>
          <p:cNvSpPr>
            <a:spLocks noGrp="1"/>
          </p:cNvSpPr>
          <p:nvPr>
            <p:ph type="sldNum" sz="quarter" idx="10"/>
          </p:nvPr>
        </p:nvSpPr>
        <p:spPr/>
        <p:txBody>
          <a:bodyPr/>
          <a:lstStyle/>
          <a:p>
            <a:fld id="{BF2BC719-D233-DE47-8A62-E1A2E8F5F832}" type="slidenum">
              <a:rPr lang="en-US" smtClean="0"/>
              <a:t>5</a:t>
            </a:fld>
            <a:endParaRPr lang="en-US"/>
          </a:p>
        </p:txBody>
      </p:sp>
    </p:spTree>
    <p:extLst>
      <p:ext uri="{BB962C8B-B14F-4D97-AF65-F5344CB8AC3E}">
        <p14:creationId xmlns:p14="http://schemas.microsoft.com/office/powerpoint/2010/main" val="3900138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University of Texas Annette Strauss Institute for Civic Life. (2013). </a:t>
            </a:r>
            <a:r>
              <a:rPr lang="en-US" i="1" dirty="0" smtClean="0"/>
              <a:t>Texas civic health index</a:t>
            </a:r>
            <a:r>
              <a:rPr lang="en-US" dirty="0" smtClean="0"/>
              <a:t> (p. 5)</a:t>
            </a:r>
            <a:r>
              <a:rPr lang="en-US" i="1" dirty="0" smtClean="0"/>
              <a:t>. </a:t>
            </a:r>
            <a:r>
              <a:rPr lang="en-US" dirty="0" smtClean="0"/>
              <a:t>Retrieved from </a:t>
            </a:r>
          </a:p>
          <a:p>
            <a:r>
              <a:rPr lang="en-US" dirty="0" smtClean="0"/>
              <a:t>https://</a:t>
            </a:r>
            <a:r>
              <a:rPr lang="en-US" dirty="0" err="1" smtClean="0"/>
              <a:t>moody.utexas.edu</a:t>
            </a:r>
            <a:r>
              <a:rPr lang="en-US" dirty="0" smtClean="0"/>
              <a:t>/centers/</a:t>
            </a:r>
            <a:r>
              <a:rPr lang="en-US" dirty="0" err="1" smtClean="0"/>
              <a:t>strauss</a:t>
            </a:r>
            <a:r>
              <a:rPr lang="en-US" dirty="0" smtClean="0"/>
              <a:t>/</a:t>
            </a:r>
            <a:r>
              <a:rPr lang="en-US" dirty="0" err="1" smtClean="0"/>
              <a:t>texas</a:t>
            </a:r>
            <a:r>
              <a:rPr lang="en-US" dirty="0" smtClean="0"/>
              <a:t>-civic-health-index</a:t>
            </a:r>
          </a:p>
          <a:p>
            <a:endParaRPr lang="en-US" dirty="0"/>
          </a:p>
        </p:txBody>
      </p:sp>
      <p:sp>
        <p:nvSpPr>
          <p:cNvPr id="4" name="Slide Number Placeholder 3"/>
          <p:cNvSpPr>
            <a:spLocks noGrp="1"/>
          </p:cNvSpPr>
          <p:nvPr>
            <p:ph type="sldNum" sz="quarter" idx="10"/>
          </p:nvPr>
        </p:nvSpPr>
        <p:spPr/>
        <p:txBody>
          <a:bodyPr/>
          <a:lstStyle/>
          <a:p>
            <a:fld id="{BF2BC719-D233-DE47-8A62-E1A2E8F5F832}" type="slidenum">
              <a:rPr lang="en-US" smtClean="0"/>
              <a:t>23</a:t>
            </a:fld>
            <a:endParaRPr lang="en-US"/>
          </a:p>
        </p:txBody>
      </p:sp>
    </p:spTree>
    <p:extLst>
      <p:ext uri="{BB962C8B-B14F-4D97-AF65-F5344CB8AC3E}">
        <p14:creationId xmlns:p14="http://schemas.microsoft.com/office/powerpoint/2010/main" val="3582250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dirty="0" smtClean="0"/>
              <a:t>Rouse, S. M., Kawashima-Ginsberg, K., &amp; </a:t>
            </a:r>
            <a:r>
              <a:rPr lang="en-US" sz="1200" dirty="0" err="1" smtClean="0"/>
              <a:t>Thrutchley</a:t>
            </a:r>
            <a:r>
              <a:rPr lang="en-US" sz="1200" dirty="0" smtClean="0"/>
              <a:t>, B. (2015). </a:t>
            </a:r>
            <a:r>
              <a:rPr lang="en-US" sz="1200" i="1" dirty="0" smtClean="0"/>
              <a:t>Latinos civic health index</a:t>
            </a:r>
            <a:r>
              <a:rPr lang="en-US" sz="1200" dirty="0" smtClean="0"/>
              <a:t> (p. 5)</a:t>
            </a:r>
            <a:r>
              <a:rPr lang="en-US" sz="1200" i="1" dirty="0" smtClean="0"/>
              <a:t>. </a:t>
            </a:r>
            <a:r>
              <a:rPr lang="en-US" sz="1200" dirty="0" smtClean="0"/>
              <a:t>Retrieved from http://</a:t>
            </a:r>
            <a:r>
              <a:rPr lang="en-US" sz="1200" dirty="0" err="1" smtClean="0"/>
              <a:t>tinyurl.com</a:t>
            </a:r>
            <a:r>
              <a:rPr lang="en-US" sz="1200" dirty="0" smtClean="0"/>
              <a:t>/ya8bnu7m</a:t>
            </a:r>
          </a:p>
          <a:p>
            <a:pPr marL="0" indent="0">
              <a:buFontTx/>
              <a:buNone/>
            </a:pPr>
            <a:r>
              <a:rPr lang="en-US" sz="1200" dirty="0" smtClean="0"/>
              <a:t>University of Texas Annette Strauss Institute for Civic Life. (2013). </a:t>
            </a:r>
            <a:r>
              <a:rPr lang="en-US" sz="1200" i="1" dirty="0" smtClean="0"/>
              <a:t>Texas civic health index </a:t>
            </a:r>
            <a:r>
              <a:rPr lang="en-US" sz="1200" dirty="0" smtClean="0"/>
              <a:t>(p. 5)</a:t>
            </a:r>
            <a:r>
              <a:rPr lang="en-US" sz="1200" i="1" dirty="0" smtClean="0"/>
              <a:t>. </a:t>
            </a:r>
            <a:r>
              <a:rPr lang="en-US" sz="1200" dirty="0" smtClean="0"/>
              <a:t>Retrieved from </a:t>
            </a:r>
          </a:p>
          <a:p>
            <a:pPr marL="228600">
              <a:buFontTx/>
              <a:buNone/>
            </a:pPr>
            <a:r>
              <a:rPr lang="en-US" sz="1200" dirty="0" smtClean="0"/>
              <a:t>https://</a:t>
            </a:r>
            <a:r>
              <a:rPr lang="en-US" sz="1200" dirty="0" err="1" smtClean="0"/>
              <a:t>moody.utexas.edu</a:t>
            </a:r>
            <a:r>
              <a:rPr lang="en-US" sz="1200" dirty="0" smtClean="0"/>
              <a:t>/centers/</a:t>
            </a:r>
            <a:r>
              <a:rPr lang="en-US" sz="1200" dirty="0" err="1" smtClean="0"/>
              <a:t>strauss</a:t>
            </a:r>
            <a:r>
              <a:rPr lang="en-US" sz="1200" dirty="0" smtClean="0"/>
              <a:t>/</a:t>
            </a:r>
            <a:r>
              <a:rPr lang="en-US" sz="1200" dirty="0" err="1" smtClean="0"/>
              <a:t>texas</a:t>
            </a:r>
            <a:r>
              <a:rPr lang="en-US" sz="1200" dirty="0" smtClean="0"/>
              <a:t>-civic-health-index</a:t>
            </a:r>
          </a:p>
          <a:p>
            <a:pPr>
              <a:buFontTx/>
              <a:buNone/>
            </a:pPr>
            <a:endParaRPr lang="en-US" dirty="0"/>
          </a:p>
        </p:txBody>
      </p:sp>
      <p:sp>
        <p:nvSpPr>
          <p:cNvPr id="4" name="Slide Number Placeholder 3"/>
          <p:cNvSpPr>
            <a:spLocks noGrp="1"/>
          </p:cNvSpPr>
          <p:nvPr>
            <p:ph type="sldNum" sz="quarter" idx="10"/>
          </p:nvPr>
        </p:nvSpPr>
        <p:spPr/>
        <p:txBody>
          <a:bodyPr/>
          <a:lstStyle/>
          <a:p>
            <a:fld id="{BF2BC719-D233-DE47-8A62-E1A2E8F5F832}" type="slidenum">
              <a:rPr lang="en-US" smtClean="0"/>
              <a:t>24</a:t>
            </a:fld>
            <a:endParaRPr lang="en-US"/>
          </a:p>
        </p:txBody>
      </p:sp>
    </p:spTree>
    <p:extLst>
      <p:ext uri="{BB962C8B-B14F-4D97-AF65-F5344CB8AC3E}">
        <p14:creationId xmlns:p14="http://schemas.microsoft.com/office/powerpoint/2010/main" val="3582250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Williams, A. (2017, January). Connecting, serving and giving: Civic engagement among mid-life and older Hispanic/Latino adults (p. 34). </a:t>
            </a:r>
            <a:r>
              <a:rPr lang="en-US" sz="1200" i="1" kern="1200" dirty="0" smtClean="0">
                <a:solidFill>
                  <a:schemeClr val="tx1"/>
                </a:solidFill>
                <a:latin typeface="+mn-lt"/>
                <a:ea typeface="+mn-ea"/>
                <a:cs typeface="+mn-cs"/>
              </a:rPr>
              <a:t>AARP Research: Life and Leisure</a:t>
            </a:r>
            <a:r>
              <a:rPr lang="en-US" sz="1200" i="0" kern="1200" dirty="0" smtClean="0">
                <a:solidFill>
                  <a:schemeClr val="tx1"/>
                </a:solidFill>
                <a:latin typeface="+mn-lt"/>
                <a:ea typeface="+mn-ea"/>
                <a:cs typeface="+mn-cs"/>
              </a:rPr>
              <a:t>. Retrieved from </a:t>
            </a:r>
          </a:p>
          <a:p>
            <a:r>
              <a:rPr lang="en-US" sz="1200" i="0" kern="1200" dirty="0" smtClean="0">
                <a:solidFill>
                  <a:schemeClr val="tx1"/>
                </a:solidFill>
                <a:latin typeface="+mn-lt"/>
                <a:ea typeface="+mn-ea"/>
                <a:cs typeface="+mn-cs"/>
              </a:rPr>
              <a:t>http://</a:t>
            </a:r>
            <a:r>
              <a:rPr lang="en-US" sz="1200" i="0" kern="1200" dirty="0" err="1" smtClean="0">
                <a:solidFill>
                  <a:schemeClr val="tx1"/>
                </a:solidFill>
                <a:latin typeface="+mn-lt"/>
                <a:ea typeface="+mn-ea"/>
                <a:cs typeface="+mn-cs"/>
              </a:rPr>
              <a:t>www.aarp.org</a:t>
            </a:r>
            <a:r>
              <a:rPr lang="en-US" sz="1200" i="0" kern="1200" dirty="0" smtClean="0">
                <a:solidFill>
                  <a:schemeClr val="tx1"/>
                </a:solidFill>
                <a:latin typeface="+mn-lt"/>
                <a:ea typeface="+mn-ea"/>
                <a:cs typeface="+mn-cs"/>
              </a:rPr>
              <a:t>/research/topics/life/info-2017/connecting-serving-giving-civic-engage-older-</a:t>
            </a:r>
            <a:r>
              <a:rPr lang="en-US" sz="1200" i="0" kern="1200" dirty="0" err="1" smtClean="0">
                <a:solidFill>
                  <a:schemeClr val="tx1"/>
                </a:solidFill>
                <a:latin typeface="+mn-lt"/>
                <a:ea typeface="+mn-ea"/>
                <a:cs typeface="+mn-cs"/>
              </a:rPr>
              <a:t>hl.html</a:t>
            </a:r>
            <a:endParaRPr lang="en-US" dirty="0" smtClean="0"/>
          </a:p>
          <a:p>
            <a:endParaRPr lang="en-US" dirty="0"/>
          </a:p>
        </p:txBody>
      </p:sp>
      <p:sp>
        <p:nvSpPr>
          <p:cNvPr id="4" name="Slide Number Placeholder 3"/>
          <p:cNvSpPr>
            <a:spLocks noGrp="1"/>
          </p:cNvSpPr>
          <p:nvPr>
            <p:ph type="sldNum" sz="quarter" idx="10"/>
          </p:nvPr>
        </p:nvSpPr>
        <p:spPr/>
        <p:txBody>
          <a:bodyPr/>
          <a:lstStyle/>
          <a:p>
            <a:fld id="{BF2BC719-D233-DE47-8A62-E1A2E8F5F832}" type="slidenum">
              <a:rPr lang="en-US" smtClean="0"/>
              <a:t>25</a:t>
            </a:fld>
            <a:endParaRPr lang="en-US"/>
          </a:p>
        </p:txBody>
      </p:sp>
    </p:spTree>
    <p:extLst>
      <p:ext uri="{BB962C8B-B14F-4D97-AF65-F5344CB8AC3E}">
        <p14:creationId xmlns:p14="http://schemas.microsoft.com/office/powerpoint/2010/main" val="3637828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U.S. Census Bureau. (</a:t>
            </a:r>
            <a:r>
              <a:rPr lang="en-US" sz="1200" kern="1200" dirty="0" err="1" smtClean="0">
                <a:solidFill>
                  <a:schemeClr val="tx1"/>
                </a:solidFill>
                <a:latin typeface="+mn-lt"/>
                <a:ea typeface="+mn-ea"/>
                <a:cs typeface="+mn-cs"/>
              </a:rPr>
              <a:t>n.d.</a:t>
            </a:r>
            <a:r>
              <a:rPr lang="en-US" sz="1200" kern="1200" dirty="0" smtClean="0">
                <a:solidFill>
                  <a:schemeClr val="tx1"/>
                </a:solidFill>
                <a:latin typeface="+mn-lt"/>
                <a:ea typeface="+mn-ea"/>
                <a:cs typeface="+mn-cs"/>
              </a:rPr>
              <a:t>). Voting and registration tables (P20 Tables). Retrieved from</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https://</a:t>
            </a:r>
            <a:r>
              <a:rPr lang="en-US" sz="1200" kern="1200" dirty="0" err="1" smtClean="0">
                <a:solidFill>
                  <a:schemeClr val="tx1"/>
                </a:solidFill>
                <a:latin typeface="+mn-lt"/>
                <a:ea typeface="+mn-ea"/>
                <a:cs typeface="+mn-cs"/>
              </a:rPr>
              <a:t>www.census.gov</a:t>
            </a:r>
            <a:r>
              <a:rPr lang="en-US" sz="1200" kern="1200" dirty="0" smtClean="0">
                <a:solidFill>
                  <a:schemeClr val="tx1"/>
                </a:solidFill>
                <a:latin typeface="+mn-lt"/>
                <a:ea typeface="+mn-ea"/>
                <a:cs typeface="+mn-cs"/>
              </a:rPr>
              <a:t>/topics/public-sector/voting/data/</a:t>
            </a:r>
            <a:r>
              <a:rPr lang="en-US" sz="1200" kern="1200" dirty="0" err="1" smtClean="0">
                <a:solidFill>
                  <a:schemeClr val="tx1"/>
                </a:solidFill>
                <a:latin typeface="+mn-lt"/>
                <a:ea typeface="+mn-ea"/>
                <a:cs typeface="+mn-cs"/>
              </a:rPr>
              <a:t>tables.html</a:t>
            </a:r>
            <a:endParaRPr lang="en-US" dirty="0"/>
          </a:p>
        </p:txBody>
      </p:sp>
      <p:sp>
        <p:nvSpPr>
          <p:cNvPr id="4" name="Slide Number Placeholder 3"/>
          <p:cNvSpPr>
            <a:spLocks noGrp="1"/>
          </p:cNvSpPr>
          <p:nvPr>
            <p:ph type="sldNum" sz="quarter" idx="10"/>
          </p:nvPr>
        </p:nvSpPr>
        <p:spPr/>
        <p:txBody>
          <a:bodyPr/>
          <a:lstStyle/>
          <a:p>
            <a:fld id="{BF2BC719-D233-DE47-8A62-E1A2E8F5F832}" type="slidenum">
              <a:rPr lang="en-US" smtClean="0"/>
              <a:t>26</a:t>
            </a:fld>
            <a:endParaRPr lang="en-US"/>
          </a:p>
        </p:txBody>
      </p:sp>
    </p:spTree>
    <p:extLst>
      <p:ext uri="{BB962C8B-B14F-4D97-AF65-F5344CB8AC3E}">
        <p14:creationId xmlns:p14="http://schemas.microsoft.com/office/powerpoint/2010/main" val="3865997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U.S. Census Bureau. (2017, May). Table 10. Reasons for not voting, by selected characteristics: November 2016. </a:t>
            </a:r>
            <a:r>
              <a:rPr lang="en-US" sz="1200" i="1" kern="1200" dirty="0" smtClean="0">
                <a:solidFill>
                  <a:schemeClr val="tx1"/>
                </a:solidFill>
                <a:latin typeface="+mn-lt"/>
                <a:ea typeface="+mn-ea"/>
                <a:cs typeface="+mn-cs"/>
              </a:rPr>
              <a:t>Voting and registration in the election of November 2016 (P20-580).</a:t>
            </a:r>
            <a:r>
              <a:rPr lang="en-US" sz="1200" i="0" kern="1200" dirty="0" smtClean="0">
                <a:solidFill>
                  <a:schemeClr val="tx1"/>
                </a:solidFill>
                <a:latin typeface="+mn-lt"/>
                <a:ea typeface="+mn-ea"/>
                <a:cs typeface="+mn-cs"/>
              </a:rPr>
              <a:t>  Retrieved from https://www.census.gov/data/tables/time-series/demo/voting-and-registration/p20-580.html</a:t>
            </a:r>
            <a:endParaRPr lang="en-US" sz="1600" dirty="0"/>
          </a:p>
        </p:txBody>
      </p:sp>
      <p:sp>
        <p:nvSpPr>
          <p:cNvPr id="4" name="Slide Number Placeholder 3"/>
          <p:cNvSpPr>
            <a:spLocks noGrp="1"/>
          </p:cNvSpPr>
          <p:nvPr>
            <p:ph type="sldNum" sz="quarter" idx="10"/>
          </p:nvPr>
        </p:nvSpPr>
        <p:spPr/>
        <p:txBody>
          <a:bodyPr/>
          <a:lstStyle/>
          <a:p>
            <a:fld id="{CA2302D4-AF32-1345-81E5-46CB54428048}" type="slidenum">
              <a:rPr lang="en-US" smtClean="0"/>
              <a:t>27</a:t>
            </a:fld>
            <a:endParaRPr lang="en-US"/>
          </a:p>
        </p:txBody>
      </p:sp>
    </p:spTree>
    <p:extLst>
      <p:ext uri="{BB962C8B-B14F-4D97-AF65-F5344CB8AC3E}">
        <p14:creationId xmlns:p14="http://schemas.microsoft.com/office/powerpoint/2010/main" val="462199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Rouse, S. M., Kawashima-Ginsberg, K., &amp; </a:t>
            </a:r>
            <a:r>
              <a:rPr lang="en-US" sz="1200" kern="1200" dirty="0" err="1" smtClean="0">
                <a:solidFill>
                  <a:schemeClr val="tx1"/>
                </a:solidFill>
                <a:latin typeface="+mn-lt"/>
                <a:ea typeface="+mn-ea"/>
                <a:cs typeface="+mn-cs"/>
              </a:rPr>
              <a:t>Thrutchley</a:t>
            </a:r>
            <a:r>
              <a:rPr lang="en-US" sz="1200" kern="1200" dirty="0" smtClean="0">
                <a:solidFill>
                  <a:schemeClr val="tx1"/>
                </a:solidFill>
                <a:latin typeface="+mn-lt"/>
                <a:ea typeface="+mn-ea"/>
                <a:cs typeface="+mn-cs"/>
              </a:rPr>
              <a:t>, B. (2015). </a:t>
            </a:r>
            <a:r>
              <a:rPr lang="en-US" sz="1200" i="1" kern="1200" dirty="0" smtClean="0">
                <a:solidFill>
                  <a:schemeClr val="tx1"/>
                </a:solidFill>
                <a:latin typeface="+mn-lt"/>
                <a:ea typeface="+mn-ea"/>
                <a:cs typeface="+mn-cs"/>
              </a:rPr>
              <a:t>Latinos civic health index. </a:t>
            </a:r>
            <a:r>
              <a:rPr lang="en-US" sz="1200" i="0" kern="1200" dirty="0" smtClean="0">
                <a:solidFill>
                  <a:schemeClr val="tx1"/>
                </a:solidFill>
                <a:latin typeface="+mn-lt"/>
                <a:ea typeface="+mn-ea"/>
                <a:cs typeface="+mn-cs"/>
              </a:rPr>
              <a:t>Retrieved from http://ncoc.veracitymedia.com/wp-content/uploads/2015/06/2015-Latinos-Civic-Health-Index.pdf </a:t>
            </a:r>
          </a:p>
          <a:p>
            <a:r>
              <a:rPr lang="en-US" sz="1200" kern="1200" dirty="0" smtClean="0">
                <a:solidFill>
                  <a:schemeClr val="tx1"/>
                </a:solidFill>
                <a:latin typeface="+mn-lt"/>
                <a:ea typeface="+mn-ea"/>
                <a:cs typeface="+mn-cs"/>
              </a:rPr>
              <a:t>Williams, A. (2017, January). Connecting, serving and giving: Civic engagement among mid-life and older Hispanic/Latino adults (p. 16). </a:t>
            </a:r>
            <a:r>
              <a:rPr lang="en-US" sz="1200" i="1" kern="1200" dirty="0" smtClean="0">
                <a:solidFill>
                  <a:schemeClr val="tx1"/>
                </a:solidFill>
                <a:latin typeface="+mn-lt"/>
                <a:ea typeface="+mn-ea"/>
                <a:cs typeface="+mn-cs"/>
              </a:rPr>
              <a:t>AARP Research: Life and Leisure</a:t>
            </a:r>
            <a:r>
              <a:rPr lang="en-US" sz="1200" i="0" kern="1200" dirty="0" smtClean="0">
                <a:solidFill>
                  <a:schemeClr val="tx1"/>
                </a:solidFill>
                <a:latin typeface="+mn-lt"/>
                <a:ea typeface="+mn-ea"/>
                <a:cs typeface="+mn-cs"/>
              </a:rPr>
              <a:t>. Retrieved from</a:t>
            </a:r>
          </a:p>
          <a:p>
            <a:r>
              <a:rPr lang="en-US" sz="1200" i="0" kern="1200" dirty="0" smtClean="0">
                <a:solidFill>
                  <a:schemeClr val="tx1"/>
                </a:solidFill>
                <a:latin typeface="+mn-lt"/>
                <a:ea typeface="+mn-ea"/>
                <a:cs typeface="+mn-cs"/>
              </a:rPr>
              <a:t>http://www.aarp.org/research/topics/life/info-2017/connecting-serving-giving-civic-engage-older-</a:t>
            </a:r>
            <a:r>
              <a:rPr lang="en-US" sz="1200" i="0" kern="1200" dirty="0" err="1" smtClean="0">
                <a:solidFill>
                  <a:schemeClr val="tx1"/>
                </a:solidFill>
                <a:latin typeface="+mn-lt"/>
                <a:ea typeface="+mn-ea"/>
                <a:cs typeface="+mn-cs"/>
              </a:rPr>
              <a:t>hl.html</a:t>
            </a:r>
            <a:endParaRPr lang="en-US" dirty="0"/>
          </a:p>
        </p:txBody>
      </p:sp>
      <p:sp>
        <p:nvSpPr>
          <p:cNvPr id="4" name="Slide Number Placeholder 3"/>
          <p:cNvSpPr>
            <a:spLocks noGrp="1"/>
          </p:cNvSpPr>
          <p:nvPr>
            <p:ph type="sldNum" sz="quarter" idx="10"/>
          </p:nvPr>
        </p:nvSpPr>
        <p:spPr/>
        <p:txBody>
          <a:bodyPr/>
          <a:lstStyle/>
          <a:p>
            <a:fld id="{BF2BC719-D233-DE47-8A62-E1A2E8F5F832}" type="slidenum">
              <a:rPr lang="en-US" smtClean="0"/>
              <a:t>28</a:t>
            </a:fld>
            <a:endParaRPr lang="en-US"/>
          </a:p>
        </p:txBody>
      </p:sp>
    </p:spTree>
    <p:extLst>
      <p:ext uri="{BB962C8B-B14F-4D97-AF65-F5344CB8AC3E}">
        <p14:creationId xmlns:p14="http://schemas.microsoft.com/office/powerpoint/2010/main" val="4043645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Acosta, T. P. (2010). Southwest voter registration education project. </a:t>
            </a:r>
            <a:r>
              <a:rPr lang="en-US" sz="1200" i="1" kern="1200" dirty="0" smtClean="0">
                <a:solidFill>
                  <a:schemeClr val="tx1"/>
                </a:solidFill>
                <a:latin typeface="+mn-lt"/>
                <a:ea typeface="+mn-ea"/>
                <a:cs typeface="+mn-cs"/>
              </a:rPr>
              <a:t>Handbook of Texas online</a:t>
            </a:r>
            <a:r>
              <a:rPr lang="en-US" sz="1200" i="0" kern="1200" dirty="0" smtClean="0">
                <a:solidFill>
                  <a:schemeClr val="tx1"/>
                </a:solidFill>
                <a:latin typeface="+mn-lt"/>
                <a:ea typeface="+mn-ea"/>
                <a:cs typeface="+mn-cs"/>
              </a:rPr>
              <a:t>. Retrieved from https://</a:t>
            </a:r>
            <a:r>
              <a:rPr lang="en-US" sz="1200" i="0" kern="1200" dirty="0" err="1" smtClean="0">
                <a:solidFill>
                  <a:schemeClr val="tx1"/>
                </a:solidFill>
                <a:latin typeface="+mn-lt"/>
                <a:ea typeface="+mn-ea"/>
                <a:cs typeface="+mn-cs"/>
              </a:rPr>
              <a:t>tshaonline.org</a:t>
            </a:r>
            <a:r>
              <a:rPr lang="en-US" sz="1200" i="0" kern="1200" dirty="0" smtClean="0">
                <a:solidFill>
                  <a:schemeClr val="tx1"/>
                </a:solidFill>
                <a:latin typeface="+mn-lt"/>
                <a:ea typeface="+mn-ea"/>
                <a:cs typeface="+mn-cs"/>
              </a:rPr>
              <a:t>/handbook/online/articles/wcs01</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Calmexcenter</a:t>
            </a:r>
            <a:r>
              <a:rPr lang="en-US" sz="1200" kern="1200" dirty="0" smtClean="0">
                <a:solidFill>
                  <a:schemeClr val="tx1"/>
                </a:solidFill>
                <a:latin typeface="+mn-lt"/>
                <a:ea typeface="+mn-ea"/>
                <a:cs typeface="+mn-cs"/>
              </a:rPr>
              <a:t>. (2016, September 14). Chicano! Fighting for political power [Video]. Retrieved from https://</a:t>
            </a:r>
            <a:r>
              <a:rPr lang="en-US" sz="1200" kern="1200" dirty="0" err="1" smtClean="0">
                <a:solidFill>
                  <a:schemeClr val="tx1"/>
                </a:solidFill>
                <a:latin typeface="+mn-lt"/>
                <a:ea typeface="+mn-ea"/>
                <a:cs typeface="+mn-cs"/>
              </a:rPr>
              <a:t>www.youtube.com</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watch?v</a:t>
            </a:r>
            <a:r>
              <a:rPr lang="en-US" sz="1200" kern="1200" dirty="0" smtClean="0">
                <a:solidFill>
                  <a:schemeClr val="tx1"/>
                </a:solidFill>
                <a:latin typeface="+mn-lt"/>
                <a:ea typeface="+mn-ea"/>
                <a:cs typeface="+mn-cs"/>
              </a:rPr>
              <a:t>=gMv3X5UCtsg</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Cruz, C. (2016, October 10). The forgotten history of how Latinos earned the right to vote. </a:t>
            </a:r>
            <a:r>
              <a:rPr lang="en-US" sz="1200" i="1" kern="1200" dirty="0" smtClean="0">
                <a:solidFill>
                  <a:schemeClr val="tx1"/>
                </a:solidFill>
                <a:latin typeface="+mn-lt"/>
                <a:ea typeface="+mn-ea"/>
                <a:cs typeface="+mn-cs"/>
              </a:rPr>
              <a:t>Splinter</a:t>
            </a:r>
            <a:r>
              <a:rPr lang="en-US" sz="1200" i="0" kern="1200" dirty="0" smtClean="0">
                <a:solidFill>
                  <a:schemeClr val="tx1"/>
                </a:solidFill>
                <a:latin typeface="+mn-lt"/>
                <a:ea typeface="+mn-ea"/>
                <a:cs typeface="+mn-cs"/>
              </a:rPr>
              <a:t>. Retrieved from https://</a:t>
            </a:r>
            <a:r>
              <a:rPr lang="en-US" sz="1200" i="0" kern="1200" dirty="0" err="1" smtClean="0">
                <a:solidFill>
                  <a:schemeClr val="tx1"/>
                </a:solidFill>
                <a:latin typeface="+mn-lt"/>
                <a:ea typeface="+mn-ea"/>
                <a:cs typeface="+mn-cs"/>
              </a:rPr>
              <a:t>splinternews.com</a:t>
            </a:r>
            <a:r>
              <a:rPr lang="en-US" sz="1200" i="0" kern="1200" dirty="0" smtClean="0">
                <a:solidFill>
                  <a:schemeClr val="tx1"/>
                </a:solidFill>
                <a:latin typeface="+mn-lt"/>
                <a:ea typeface="+mn-ea"/>
                <a:cs typeface="+mn-cs"/>
              </a:rPr>
              <a:t>/the-forgotten-history-of-how-latinos-earned-the-right-t-1793862634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Gabriel-Robbins. (2015, December 24). Chicano! History of the Mexican American civil rights movement fighting for political power [PowerPoint]. Retrieved from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latin typeface="+mn-lt"/>
                <a:ea typeface="+mn-ea"/>
                <a:cs typeface="+mn-cs"/>
              </a:rPr>
              <a:t>https://</a:t>
            </a:r>
            <a:r>
              <a:rPr lang="en-US" sz="1200" i="0" kern="1200" dirty="0" err="1" smtClean="0">
                <a:solidFill>
                  <a:schemeClr val="tx1"/>
                </a:solidFill>
                <a:latin typeface="+mn-lt"/>
                <a:ea typeface="+mn-ea"/>
                <a:cs typeface="+mn-cs"/>
              </a:rPr>
              <a:t>dokumen.tips</a:t>
            </a:r>
            <a:r>
              <a:rPr lang="en-US" sz="1200" i="0" kern="1200" dirty="0" smtClean="0">
                <a:solidFill>
                  <a:schemeClr val="tx1"/>
                </a:solidFill>
                <a:latin typeface="+mn-lt"/>
                <a:ea typeface="+mn-ea"/>
                <a:cs typeface="+mn-cs"/>
              </a:rPr>
              <a:t>/documents/chicano-history-of-the-mexican-american-civil-rights-movement-fighting-for.html</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F2BC719-D233-DE47-8A62-E1A2E8F5F832}" type="slidenum">
              <a:rPr lang="en-US" smtClean="0"/>
              <a:t>29</a:t>
            </a:fld>
            <a:endParaRPr lang="en-US"/>
          </a:p>
        </p:txBody>
      </p:sp>
    </p:spTree>
    <p:extLst>
      <p:ext uri="{BB962C8B-B14F-4D97-AF65-F5344CB8AC3E}">
        <p14:creationId xmlns:p14="http://schemas.microsoft.com/office/powerpoint/2010/main" val="4043645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U.S. Census Bureau. (2016, September 14).  Table B050031. Sex by</a:t>
            </a:r>
            <a:r>
              <a:rPr lang="en-US" baseline="0" dirty="0" smtClean="0"/>
              <a:t> age by nativity and citizenship status (Hispanic or Latino). </a:t>
            </a:r>
            <a:r>
              <a:rPr lang="en-US" dirty="0" smtClean="0"/>
              <a:t>American Community Survey 1-Year Estimates.</a:t>
            </a:r>
            <a:r>
              <a:rPr lang="en-US" baseline="0" dirty="0" smtClean="0"/>
              <a:t> Retrieved from</a:t>
            </a:r>
          </a:p>
          <a:p>
            <a:r>
              <a:rPr lang="en-US" baseline="0" dirty="0" smtClean="0"/>
              <a:t>https://</a:t>
            </a:r>
            <a:r>
              <a:rPr lang="en-US" baseline="0" dirty="0" err="1" smtClean="0"/>
              <a:t>www.census.gov</a:t>
            </a:r>
            <a:r>
              <a:rPr lang="en-US" baseline="0" dirty="0" smtClean="0"/>
              <a:t>/programs-surveys/</a:t>
            </a:r>
            <a:r>
              <a:rPr lang="en-US" baseline="0" dirty="0" err="1" smtClean="0"/>
              <a:t>acs</a:t>
            </a:r>
            <a:r>
              <a:rPr lang="en-US" baseline="0" dirty="0" smtClean="0"/>
              <a:t>/news/data-releases/2016/</a:t>
            </a:r>
            <a:r>
              <a:rPr lang="en-US" baseline="0" dirty="0" err="1" smtClean="0"/>
              <a:t>release.html</a:t>
            </a:r>
            <a:endParaRPr lang="en-US" baseline="0" dirty="0" smtClean="0"/>
          </a:p>
          <a:p>
            <a:r>
              <a:rPr lang="en-US" dirty="0" smtClean="0"/>
              <a:t>Source: U.S. Census Bureau. (2016, September 14).  Table</a:t>
            </a:r>
            <a:r>
              <a:rPr lang="en-US" baseline="0" dirty="0" smtClean="0"/>
              <a:t> B16006. Language spoken at home by ability to speak English for the population 5 years and over (Hispanic or Latino).  </a:t>
            </a:r>
            <a:r>
              <a:rPr lang="en-US" dirty="0" smtClean="0"/>
              <a:t>American Community Survey 1-Year Estimates.</a:t>
            </a:r>
            <a:r>
              <a:rPr lang="en-US" baseline="0" dirty="0" smtClean="0"/>
              <a:t> Retrieved from https://</a:t>
            </a:r>
            <a:r>
              <a:rPr lang="en-US" baseline="0" dirty="0" err="1" smtClean="0"/>
              <a:t>www.census.gov</a:t>
            </a:r>
            <a:r>
              <a:rPr lang="en-US" baseline="0" dirty="0" smtClean="0"/>
              <a:t>/programs-surveys/</a:t>
            </a:r>
            <a:r>
              <a:rPr lang="en-US" baseline="0" dirty="0" err="1" smtClean="0"/>
              <a:t>acs</a:t>
            </a:r>
            <a:r>
              <a:rPr lang="en-US" baseline="0" dirty="0" smtClean="0"/>
              <a:t>/news/data-releases/2016/</a:t>
            </a:r>
            <a:r>
              <a:rPr lang="en-US" baseline="0" dirty="0" err="1" smtClean="0"/>
              <a:t>release.html</a:t>
            </a:r>
            <a:endParaRPr lang="en-US" baseline="0" dirty="0" smtClean="0"/>
          </a:p>
          <a:p>
            <a:r>
              <a:rPr lang="en-US" sz="1200" b="0" i="0" u="none" strike="noStrike" kern="1200" dirty="0" smtClean="0">
                <a:solidFill>
                  <a:schemeClr val="tx1"/>
                </a:solidFill>
                <a:effectLst/>
                <a:latin typeface="+mn-lt"/>
                <a:ea typeface="+mn-ea"/>
                <a:cs typeface="+mn-cs"/>
              </a:rPr>
              <a:t>B16006: LANGUAGE SPOKEN AT HOME BY ABILITY TO SPEAK ENGLISH FOR THE POPULATION 5 YEARS AND OVER (HISPANIC OR LATINO) - Universe: Hispanic or Latino population 5 years and over</a:t>
            </a:r>
            <a:r>
              <a:rPr lang="en-US" dirty="0" smtClean="0"/>
              <a:t> </a:t>
            </a: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BF2BC719-D233-DE47-8A62-E1A2E8F5F832}" type="slidenum">
              <a:rPr lang="en-US" smtClean="0"/>
              <a:t>31</a:t>
            </a:fld>
            <a:endParaRPr lang="en-US"/>
          </a:p>
        </p:txBody>
      </p:sp>
    </p:spTree>
    <p:extLst>
      <p:ext uri="{BB962C8B-B14F-4D97-AF65-F5344CB8AC3E}">
        <p14:creationId xmlns:p14="http://schemas.microsoft.com/office/powerpoint/2010/main" val="10636293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 Census Bureau. (2016, September 14). Table B03001.</a:t>
            </a:r>
            <a:r>
              <a:rPr lang="en-US" baseline="0" dirty="0" smtClean="0"/>
              <a:t> Hispanic or Latino origin by </a:t>
            </a:r>
            <a:r>
              <a:rPr lang="en-US" baseline="0" dirty="0" err="1" smtClean="0"/>
              <a:t>specfic</a:t>
            </a:r>
            <a:r>
              <a:rPr lang="en-US" baseline="0" dirty="0" smtClean="0"/>
              <a:t> origin. </a:t>
            </a:r>
            <a:r>
              <a:rPr lang="en-US" dirty="0" smtClean="0"/>
              <a:t>American Community Survey 1-Year Estimates.</a:t>
            </a:r>
            <a:r>
              <a:rPr lang="en-US" baseline="0" dirty="0" smtClean="0"/>
              <a:t> Retrieved from</a:t>
            </a:r>
            <a:endParaRPr lang="en-US" dirty="0" smtClean="0"/>
          </a:p>
          <a:p>
            <a:r>
              <a:rPr lang="en-US" dirty="0" smtClean="0"/>
              <a:t>https://</a:t>
            </a:r>
            <a:r>
              <a:rPr lang="en-US" dirty="0" err="1" smtClean="0"/>
              <a:t>www.census.gov</a:t>
            </a:r>
            <a:r>
              <a:rPr lang="en-US" dirty="0" smtClean="0"/>
              <a:t>/programs-surveys/</a:t>
            </a:r>
            <a:r>
              <a:rPr lang="en-US" dirty="0" err="1" smtClean="0"/>
              <a:t>acs</a:t>
            </a:r>
            <a:r>
              <a:rPr lang="en-US" dirty="0" smtClean="0"/>
              <a:t>/news/data-releases/2016/</a:t>
            </a:r>
            <a:r>
              <a:rPr lang="en-US" dirty="0" err="1" smtClean="0"/>
              <a:t>release.html</a:t>
            </a:r>
            <a:endParaRPr lang="en-US" b="1" dirty="0"/>
          </a:p>
        </p:txBody>
      </p:sp>
      <p:sp>
        <p:nvSpPr>
          <p:cNvPr id="4" name="Slide Number Placeholder 3"/>
          <p:cNvSpPr>
            <a:spLocks noGrp="1"/>
          </p:cNvSpPr>
          <p:nvPr>
            <p:ph type="sldNum" sz="quarter" idx="10"/>
          </p:nvPr>
        </p:nvSpPr>
        <p:spPr/>
        <p:txBody>
          <a:bodyPr/>
          <a:lstStyle/>
          <a:p>
            <a:fld id="{BF2BC719-D233-DE47-8A62-E1A2E8F5F832}" type="slidenum">
              <a:rPr lang="en-US" smtClean="0"/>
              <a:t>32</a:t>
            </a:fld>
            <a:endParaRPr lang="en-US"/>
          </a:p>
        </p:txBody>
      </p:sp>
    </p:spTree>
    <p:extLst>
      <p:ext uri="{BB962C8B-B14F-4D97-AF65-F5344CB8AC3E}">
        <p14:creationId xmlns:p14="http://schemas.microsoft.com/office/powerpoint/2010/main" val="36164852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Vega-Costas, F. (2012). Cultural competency: Understanding Hispanic culture. Retrieved from http://</a:t>
            </a:r>
            <a:r>
              <a:rPr lang="en-US" sz="1200" kern="1200" dirty="0" err="1" smtClean="0">
                <a:solidFill>
                  <a:schemeClr val="tx1"/>
                </a:solidFill>
                <a:latin typeface="+mn-lt"/>
                <a:ea typeface="+mn-ea"/>
                <a:cs typeface="+mn-cs"/>
              </a:rPr>
              <a:t>www.eotta.ccresa.org</a:t>
            </a:r>
            <a:r>
              <a:rPr lang="en-US" sz="1200" kern="1200" dirty="0" smtClean="0">
                <a:solidFill>
                  <a:schemeClr val="tx1"/>
                </a:solidFill>
                <a:latin typeface="+mn-lt"/>
                <a:ea typeface="+mn-ea"/>
                <a:cs typeface="+mn-cs"/>
              </a:rPr>
              <a:t>/Files/PDF/2012_EO_Conference/1G-Cultural_Competency.pdf</a:t>
            </a:r>
            <a:endParaRPr lang="en-US" dirty="0"/>
          </a:p>
        </p:txBody>
      </p:sp>
      <p:sp>
        <p:nvSpPr>
          <p:cNvPr id="4" name="Slide Number Placeholder 3"/>
          <p:cNvSpPr>
            <a:spLocks noGrp="1"/>
          </p:cNvSpPr>
          <p:nvPr>
            <p:ph type="sldNum" sz="quarter" idx="10"/>
          </p:nvPr>
        </p:nvSpPr>
        <p:spPr/>
        <p:txBody>
          <a:bodyPr/>
          <a:lstStyle/>
          <a:p>
            <a:fld id="{BF2BC719-D233-DE47-8A62-E1A2E8F5F832}" type="slidenum">
              <a:rPr lang="en-US" smtClean="0"/>
              <a:t>33</a:t>
            </a:fld>
            <a:endParaRPr lang="en-US"/>
          </a:p>
        </p:txBody>
      </p:sp>
    </p:spTree>
    <p:extLst>
      <p:ext uri="{BB962C8B-B14F-4D97-AF65-F5344CB8AC3E}">
        <p14:creationId xmlns:p14="http://schemas.microsoft.com/office/powerpoint/2010/main" val="2598221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Lopez, M. H. (2013, October 28). Hispanic or Latino? Many don't care, except in Texas. </a:t>
            </a:r>
            <a:r>
              <a:rPr lang="en-US" sz="1200" i="1" kern="1200" dirty="0" smtClean="0">
                <a:solidFill>
                  <a:schemeClr val="tx1"/>
                </a:solidFill>
                <a:effectLst/>
                <a:latin typeface="+mn-lt"/>
                <a:ea typeface="+mn-ea"/>
                <a:cs typeface="+mn-cs"/>
              </a:rPr>
              <a:t>Pew Research Center Fact Tank</a:t>
            </a:r>
            <a:r>
              <a:rPr lang="en-US" sz="1200" kern="1200" dirty="0" smtClean="0">
                <a:solidFill>
                  <a:schemeClr val="tx1"/>
                </a:solidFill>
                <a:effectLst/>
                <a:latin typeface="+mn-lt"/>
                <a:ea typeface="+mn-ea"/>
                <a:cs typeface="+mn-cs"/>
              </a:rPr>
              <a:t>. Retrieved from </a:t>
            </a:r>
            <a:r>
              <a:rPr lang="en-US" sz="1200" u="none" strike="noStrike" kern="1200" dirty="0" smtClean="0">
                <a:solidFill>
                  <a:schemeClr val="tx1"/>
                </a:solidFill>
                <a:effectLst/>
                <a:latin typeface="+mn-lt"/>
                <a:ea typeface="+mn-ea"/>
                <a:cs typeface="+mn-cs"/>
              </a:rPr>
              <a:t>http://www.pewresearch.org/fact-tank/2013/10/28/in-texas-its-hispanic-por-favor/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F2BC719-D233-DE47-8A62-E1A2E8F5F832}" type="slidenum">
              <a:rPr lang="en-US" smtClean="0"/>
              <a:t>6</a:t>
            </a:fld>
            <a:endParaRPr lang="en-US"/>
          </a:p>
        </p:txBody>
      </p:sp>
    </p:spTree>
    <p:extLst>
      <p:ext uri="{BB962C8B-B14F-4D97-AF65-F5344CB8AC3E}">
        <p14:creationId xmlns:p14="http://schemas.microsoft.com/office/powerpoint/2010/main" val="2092176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Camacho, A. (2006, April 5). Core values and common traits in the heterogeneous Hispanic-American market. </a:t>
            </a:r>
            <a:r>
              <a:rPr lang="en-US" sz="1200" i="1" kern="1200" dirty="0" err="1" smtClean="0">
                <a:solidFill>
                  <a:schemeClr val="tx1"/>
                </a:solidFill>
                <a:latin typeface="+mn-lt"/>
                <a:ea typeface="+mn-ea"/>
                <a:cs typeface="+mn-cs"/>
              </a:rPr>
              <a:t>MyPRSA</a:t>
            </a:r>
            <a:r>
              <a:rPr lang="en-US" sz="1200" i="0" kern="1200" dirty="0" smtClean="0">
                <a:solidFill>
                  <a:schemeClr val="tx1"/>
                </a:solidFill>
                <a:latin typeface="+mn-lt"/>
                <a:ea typeface="+mn-ea"/>
                <a:cs typeface="+mn-cs"/>
              </a:rPr>
              <a:t>. Retrieved from </a:t>
            </a:r>
          </a:p>
          <a:p>
            <a:r>
              <a:rPr lang="en-US" dirty="0" smtClean="0"/>
              <a:t>http://</a:t>
            </a:r>
            <a:r>
              <a:rPr lang="en-US" dirty="0" err="1" smtClean="0"/>
              <a:t>apps.prsa.org</a:t>
            </a:r>
            <a:r>
              <a:rPr lang="en-US" dirty="0" smtClean="0"/>
              <a:t>/</a:t>
            </a:r>
            <a:r>
              <a:rPr lang="en-US" dirty="0" err="1" smtClean="0"/>
              <a:t>SearchResults</a:t>
            </a:r>
            <a:r>
              <a:rPr lang="en-US" dirty="0" smtClean="0"/>
              <a:t>/view/213/105/Core_values_and_common_traits_in_the_heterogeneous#.Wdm57EzMyit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baseline="0" dirty="0" smtClean="0">
                <a:solidFill>
                  <a:schemeClr val="tx1"/>
                </a:solidFill>
                <a:latin typeface="+mn-lt"/>
                <a:ea typeface="+mn-ea"/>
                <a:cs typeface="+mn-cs"/>
              </a:rPr>
              <a:t>Centers for Disease Control and Prevention Healthy Communities Programs. (</a:t>
            </a:r>
            <a:r>
              <a:rPr lang="en-US" sz="1200" u="none" kern="1200" baseline="0" dirty="0" err="1" smtClean="0">
                <a:solidFill>
                  <a:schemeClr val="tx1"/>
                </a:solidFill>
                <a:latin typeface="+mn-lt"/>
                <a:ea typeface="+mn-ea"/>
                <a:cs typeface="+mn-cs"/>
              </a:rPr>
              <a:t>n.d.</a:t>
            </a:r>
            <a:r>
              <a:rPr lang="en-US" sz="1200" u="none" kern="1200" baseline="0" dirty="0" smtClean="0">
                <a:solidFill>
                  <a:schemeClr val="tx1"/>
                </a:solidFill>
                <a:latin typeface="+mn-lt"/>
                <a:ea typeface="+mn-ea"/>
                <a:cs typeface="+mn-cs"/>
              </a:rPr>
              <a:t>). Building our understanding: Culture insights communicating with Hispanic/Latinos (p. 2) Retrieved from</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https://</a:t>
            </a:r>
            <a:r>
              <a:rPr lang="en-US" sz="1200" kern="1200" dirty="0" err="1" smtClean="0">
                <a:solidFill>
                  <a:schemeClr val="tx1"/>
                </a:solidFill>
                <a:latin typeface="+mn-lt"/>
                <a:ea typeface="+mn-ea"/>
                <a:cs typeface="+mn-cs"/>
              </a:rPr>
              <a:t>www.cdc.gov</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nccdphp</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dch</a:t>
            </a:r>
            <a:r>
              <a:rPr lang="en-US" sz="1200" kern="1200" dirty="0" smtClean="0">
                <a:solidFill>
                  <a:schemeClr val="tx1"/>
                </a:solidFill>
                <a:latin typeface="+mn-lt"/>
                <a:ea typeface="+mn-ea"/>
                <a:cs typeface="+mn-cs"/>
              </a:rPr>
              <a:t>/programs/</a:t>
            </a:r>
            <a:r>
              <a:rPr lang="en-US" sz="1200" kern="1200" dirty="0" err="1" smtClean="0">
                <a:solidFill>
                  <a:schemeClr val="tx1"/>
                </a:solidFill>
                <a:latin typeface="+mn-lt"/>
                <a:ea typeface="+mn-ea"/>
                <a:cs typeface="+mn-cs"/>
              </a:rPr>
              <a:t>healthycommunitiesprogram</a:t>
            </a:r>
            <a:r>
              <a:rPr lang="en-US" sz="1200" kern="1200" dirty="0" smtClean="0">
                <a:solidFill>
                  <a:schemeClr val="tx1"/>
                </a:solidFill>
                <a:latin typeface="+mn-lt"/>
                <a:ea typeface="+mn-ea"/>
                <a:cs typeface="+mn-cs"/>
              </a:rPr>
              <a:t>/tools/</a:t>
            </a:r>
            <a:r>
              <a:rPr lang="en-US" sz="1200" kern="1200" dirty="0" err="1" smtClean="0">
                <a:solidFill>
                  <a:schemeClr val="tx1"/>
                </a:solidFill>
                <a:latin typeface="+mn-lt"/>
                <a:ea typeface="+mn-ea"/>
                <a:cs typeface="+mn-cs"/>
              </a:rPr>
              <a:t>pdf</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hispanic_latinos_insight.pdf</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Vega-Costas, F. (2012). Cultural competency: Understanding Hispanic culture. Retrieved from http://</a:t>
            </a:r>
            <a:r>
              <a:rPr lang="en-US" sz="1200" kern="1200" dirty="0" err="1" smtClean="0">
                <a:solidFill>
                  <a:schemeClr val="tx1"/>
                </a:solidFill>
                <a:latin typeface="+mn-lt"/>
                <a:ea typeface="+mn-ea"/>
                <a:cs typeface="+mn-cs"/>
              </a:rPr>
              <a:t>www.eotta.ccresa.org</a:t>
            </a:r>
            <a:r>
              <a:rPr lang="en-US" sz="1200" kern="1200" dirty="0" smtClean="0">
                <a:solidFill>
                  <a:schemeClr val="tx1"/>
                </a:solidFill>
                <a:latin typeface="+mn-lt"/>
                <a:ea typeface="+mn-ea"/>
                <a:cs typeface="+mn-cs"/>
              </a:rPr>
              <a:t>/Files/PDF/2012_EO_Conference/1G-Cultural_Competency.pdf</a:t>
            </a:r>
            <a:endParaRPr lang="en-US" dirty="0" smtClean="0"/>
          </a:p>
          <a:p>
            <a:endParaRPr lang="en-US" dirty="0"/>
          </a:p>
        </p:txBody>
      </p:sp>
      <p:sp>
        <p:nvSpPr>
          <p:cNvPr id="4" name="Slide Number Placeholder 3"/>
          <p:cNvSpPr>
            <a:spLocks noGrp="1"/>
          </p:cNvSpPr>
          <p:nvPr>
            <p:ph type="sldNum" sz="quarter" idx="10"/>
          </p:nvPr>
        </p:nvSpPr>
        <p:spPr/>
        <p:txBody>
          <a:bodyPr/>
          <a:lstStyle/>
          <a:p>
            <a:fld id="{BF2BC719-D233-DE47-8A62-E1A2E8F5F832}" type="slidenum">
              <a:rPr lang="en-US" smtClean="0"/>
              <a:t>34</a:t>
            </a:fld>
            <a:endParaRPr lang="en-US"/>
          </a:p>
        </p:txBody>
      </p:sp>
    </p:spTree>
    <p:extLst>
      <p:ext uri="{BB962C8B-B14F-4D97-AF65-F5344CB8AC3E}">
        <p14:creationId xmlns:p14="http://schemas.microsoft.com/office/powerpoint/2010/main" val="42525351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Camacho, A. (2006, April 5). Core values and common traits in the heterogeneous Hispanic-American market. </a:t>
            </a:r>
            <a:r>
              <a:rPr lang="en-US" sz="1200" i="1" kern="1200" dirty="0" err="1" smtClean="0">
                <a:solidFill>
                  <a:schemeClr val="tx1"/>
                </a:solidFill>
                <a:latin typeface="+mn-lt"/>
                <a:ea typeface="+mn-ea"/>
                <a:cs typeface="+mn-cs"/>
              </a:rPr>
              <a:t>MyPRSA</a:t>
            </a:r>
            <a:r>
              <a:rPr lang="en-US" sz="1200" i="0" kern="1200" dirty="0" smtClean="0">
                <a:solidFill>
                  <a:schemeClr val="tx1"/>
                </a:solidFill>
                <a:latin typeface="+mn-lt"/>
                <a:ea typeface="+mn-ea"/>
                <a:cs typeface="+mn-cs"/>
              </a:rPr>
              <a:t>. Retrieved from </a:t>
            </a:r>
          </a:p>
          <a:p>
            <a:r>
              <a:rPr lang="en-US" sz="1200" i="0" kern="1200" dirty="0" smtClean="0">
                <a:solidFill>
                  <a:schemeClr val="tx1"/>
                </a:solidFill>
                <a:latin typeface="+mn-lt"/>
                <a:ea typeface="+mn-ea"/>
                <a:cs typeface="+mn-cs"/>
              </a:rPr>
              <a:t>http://</a:t>
            </a:r>
            <a:r>
              <a:rPr lang="en-US" sz="1200" i="0" kern="1200" dirty="0" err="1" smtClean="0">
                <a:solidFill>
                  <a:schemeClr val="tx1"/>
                </a:solidFill>
                <a:latin typeface="+mn-lt"/>
                <a:ea typeface="+mn-ea"/>
                <a:cs typeface="+mn-cs"/>
              </a:rPr>
              <a:t>apps.prsa.org</a:t>
            </a:r>
            <a:r>
              <a:rPr lang="en-US" sz="1200" i="0" kern="1200" dirty="0" smtClean="0">
                <a:solidFill>
                  <a:schemeClr val="tx1"/>
                </a:solidFill>
                <a:latin typeface="+mn-lt"/>
                <a:ea typeface="+mn-ea"/>
                <a:cs typeface="+mn-cs"/>
              </a:rPr>
              <a:t>/</a:t>
            </a:r>
            <a:r>
              <a:rPr lang="en-US" sz="1200" i="0" kern="1200" dirty="0" err="1" smtClean="0">
                <a:solidFill>
                  <a:schemeClr val="tx1"/>
                </a:solidFill>
                <a:latin typeface="+mn-lt"/>
                <a:ea typeface="+mn-ea"/>
                <a:cs typeface="+mn-cs"/>
              </a:rPr>
              <a:t>SearchResults</a:t>
            </a:r>
            <a:r>
              <a:rPr lang="en-US" sz="1200" i="0" kern="1200" dirty="0" smtClean="0">
                <a:solidFill>
                  <a:schemeClr val="tx1"/>
                </a:solidFill>
                <a:latin typeface="+mn-lt"/>
                <a:ea typeface="+mn-ea"/>
                <a:cs typeface="+mn-cs"/>
              </a:rPr>
              <a:t>/view/213/105/Core_values_and_common_traits_in_the_heterogeneous#.Wdm57EzMyit</a:t>
            </a:r>
          </a:p>
          <a:p>
            <a:r>
              <a:rPr lang="en-US" sz="1200" kern="1200" dirty="0" smtClean="0">
                <a:solidFill>
                  <a:schemeClr val="tx1"/>
                </a:solidFill>
                <a:latin typeface="+mn-lt"/>
                <a:ea typeface="+mn-ea"/>
                <a:cs typeface="+mn-cs"/>
              </a:rPr>
              <a:t>Pew Research Center. (2014). Table. Importance of religion in one's life among Latinos. </a:t>
            </a:r>
            <a:r>
              <a:rPr lang="en-US" sz="1200" i="1" kern="1200" dirty="0" smtClean="0">
                <a:solidFill>
                  <a:schemeClr val="tx1"/>
                </a:solidFill>
                <a:latin typeface="+mn-lt"/>
                <a:ea typeface="+mn-ea"/>
                <a:cs typeface="+mn-cs"/>
              </a:rPr>
              <a:t>Religious landscape study</a:t>
            </a:r>
            <a:r>
              <a:rPr lang="en-US" sz="1200" i="0" kern="1200" dirty="0" smtClean="0">
                <a:solidFill>
                  <a:schemeClr val="tx1"/>
                </a:solidFill>
                <a:latin typeface="+mn-lt"/>
                <a:ea typeface="+mn-ea"/>
                <a:cs typeface="+mn-cs"/>
              </a:rPr>
              <a:t>. Retrieved from http://www.pewforum.org/religious-landscape-study/racial-and-ethnic-composition/latino/</a:t>
            </a:r>
            <a:endParaRPr lang="en-US" sz="1200" kern="1200" dirty="0" smtClean="0">
              <a:solidFill>
                <a:schemeClr val="tx1"/>
              </a:solidFill>
              <a:effectLst/>
              <a:latin typeface="+mn-lt"/>
              <a:ea typeface="+mn-ea"/>
              <a:cs typeface="+mn-cs"/>
            </a:endParaRPr>
          </a:p>
          <a:p>
            <a:r>
              <a:rPr lang="en-US" sz="1200" kern="1200" dirty="0" err="1" smtClean="0">
                <a:solidFill>
                  <a:schemeClr val="tx1"/>
                </a:solidFill>
                <a:latin typeface="+mn-lt"/>
                <a:ea typeface="+mn-ea"/>
                <a:cs typeface="+mn-cs"/>
              </a:rPr>
              <a:t>Krogstad</a:t>
            </a:r>
            <a:r>
              <a:rPr lang="en-US" sz="1200" kern="1200" dirty="0" smtClean="0">
                <a:solidFill>
                  <a:schemeClr val="tx1"/>
                </a:solidFill>
                <a:latin typeface="+mn-lt"/>
                <a:ea typeface="+mn-ea"/>
                <a:cs typeface="+mn-cs"/>
              </a:rPr>
              <a:t>, J. M., &amp; Lopez, M. H. (2017, October 31). Use of Spanish declines among Latinos in major U.S. metros. </a:t>
            </a:r>
            <a:r>
              <a:rPr lang="en-US" sz="1200" i="1" kern="1200" dirty="0" smtClean="0">
                <a:solidFill>
                  <a:schemeClr val="tx1"/>
                </a:solidFill>
                <a:latin typeface="+mn-lt"/>
                <a:ea typeface="+mn-ea"/>
                <a:cs typeface="+mn-cs"/>
              </a:rPr>
              <a:t>Pew Research Center Fact Tank</a:t>
            </a:r>
            <a:r>
              <a:rPr lang="en-US" sz="1200" i="0" kern="1200" dirty="0" smtClean="0">
                <a:solidFill>
                  <a:schemeClr val="tx1"/>
                </a:solidFill>
                <a:latin typeface="+mn-lt"/>
                <a:ea typeface="+mn-ea"/>
                <a:cs typeface="+mn-cs"/>
              </a:rPr>
              <a:t>. Retrieved from </a:t>
            </a:r>
          </a:p>
          <a:p>
            <a:r>
              <a:rPr lang="en-US" sz="1200" i="0" kern="1200" dirty="0" smtClean="0">
                <a:solidFill>
                  <a:schemeClr val="tx1"/>
                </a:solidFill>
                <a:latin typeface="+mn-lt"/>
                <a:ea typeface="+mn-ea"/>
                <a:cs typeface="+mn-cs"/>
              </a:rPr>
              <a:t>http://www.pewresearch.org/fact-tank/2017/10/31/use-of-spanish-declines-among-latinos-in-major-u-s-metros/ </a:t>
            </a:r>
          </a:p>
          <a:p>
            <a:r>
              <a:rPr lang="en-US" sz="1200" kern="1200" dirty="0" smtClean="0">
                <a:solidFill>
                  <a:schemeClr val="tx1"/>
                </a:solidFill>
                <a:effectLst/>
                <a:latin typeface="+mn-lt"/>
                <a:ea typeface="+mn-ea"/>
                <a:cs typeface="+mn-cs"/>
              </a:rPr>
              <a:t>U.S. Census Bureau. (2016, November-a). Table AVG1. Average number of people per household, by race and Hispanic Origin, marital status, age, and education of householder: 2016. </a:t>
            </a:r>
            <a:r>
              <a:rPr lang="en-US" sz="1200" i="1" kern="1200" dirty="0" smtClean="0">
                <a:solidFill>
                  <a:schemeClr val="tx1"/>
                </a:solidFill>
                <a:effectLst/>
                <a:latin typeface="+mn-lt"/>
                <a:ea typeface="+mn-ea"/>
                <a:cs typeface="+mn-cs"/>
              </a:rPr>
              <a:t>America's family and living arrangements: 2016</a:t>
            </a:r>
            <a:r>
              <a:rPr lang="en-US" sz="1200" kern="1200" dirty="0" smtClean="0">
                <a:solidFill>
                  <a:schemeClr val="tx1"/>
                </a:solidFill>
                <a:effectLst/>
                <a:latin typeface="+mn-lt"/>
                <a:ea typeface="+mn-ea"/>
                <a:cs typeface="+mn-cs"/>
              </a:rPr>
              <a:t>. Retrieved from </a:t>
            </a:r>
            <a:r>
              <a:rPr lang="en-US" sz="1200" u="none" strike="noStrike" kern="1200" dirty="0" smtClean="0">
                <a:solidFill>
                  <a:schemeClr val="tx1"/>
                </a:solidFill>
                <a:effectLst/>
                <a:latin typeface="+mn-lt"/>
                <a:ea typeface="+mn-ea"/>
                <a:cs typeface="+mn-cs"/>
                <a:hlinkClick r:id="rId3"/>
              </a:rPr>
              <a:t>https://www.census.gov/data/tables/2016/demo/families/cps-2016.html</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 Census Bureau. (2016, November-b). Table AVG3. Number of people per family household with own children under 18, by race and Hispanic origin, marital status, age, and education of householder: 2016. </a:t>
            </a:r>
            <a:r>
              <a:rPr lang="en-US" sz="1200" i="1" kern="1200" dirty="0" smtClean="0">
                <a:solidFill>
                  <a:schemeClr val="tx1"/>
                </a:solidFill>
                <a:effectLst/>
                <a:latin typeface="+mn-lt"/>
                <a:ea typeface="+mn-ea"/>
                <a:cs typeface="+mn-cs"/>
              </a:rPr>
              <a:t>America's family and living arrangements: 2016</a:t>
            </a:r>
            <a:r>
              <a:rPr lang="en-US" sz="1200" kern="1200" dirty="0" smtClean="0">
                <a:solidFill>
                  <a:schemeClr val="tx1"/>
                </a:solidFill>
                <a:effectLst/>
                <a:latin typeface="+mn-lt"/>
                <a:ea typeface="+mn-ea"/>
                <a:cs typeface="+mn-cs"/>
              </a:rPr>
              <a:t>. Retrieved from </a:t>
            </a:r>
            <a:r>
              <a:rPr lang="en-US" sz="1200" u="none" strike="noStrike" kern="1200" dirty="0" smtClean="0">
                <a:solidFill>
                  <a:schemeClr val="tx1"/>
                </a:solidFill>
                <a:effectLst/>
                <a:latin typeface="+mn-lt"/>
                <a:ea typeface="+mn-ea"/>
                <a:cs typeface="+mn-cs"/>
              </a:rPr>
              <a:t>https://www.census.gov/data/tables/2016/demo/families/cps-2016.html</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baseline="0" dirty="0" smtClean="0">
                <a:solidFill>
                  <a:schemeClr val="tx1"/>
                </a:solidFill>
                <a:latin typeface="+mn-lt"/>
                <a:ea typeface="+mn-ea"/>
                <a:cs typeface="+mn-cs"/>
              </a:rPr>
              <a:t>U.S. Census Bureau. (2017, October 19). Table B16006. Language spoken at home by ability to speak English for the population 5 years and over (Hispanic or Latino). 2016 American Community Survey 1-Year Estimates. Retrieved from https://</a:t>
            </a:r>
            <a:r>
              <a:rPr lang="en-US" sz="1200" u="none" kern="1200" baseline="0" dirty="0" err="1" smtClean="0">
                <a:solidFill>
                  <a:schemeClr val="tx1"/>
                </a:solidFill>
                <a:latin typeface="+mn-lt"/>
                <a:ea typeface="+mn-ea"/>
                <a:cs typeface="+mn-cs"/>
              </a:rPr>
              <a:t>factfinder.census.gov</a:t>
            </a:r>
            <a:r>
              <a:rPr lang="en-US" sz="1200" u="none" kern="1200" baseline="0" dirty="0" smtClean="0">
                <a:solidFill>
                  <a:schemeClr val="tx1"/>
                </a:solidFill>
                <a:latin typeface="+mn-lt"/>
                <a:ea typeface="+mn-ea"/>
                <a:cs typeface="+mn-cs"/>
              </a:rPr>
              <a:t>/faces/</a:t>
            </a:r>
            <a:r>
              <a:rPr lang="en-US" sz="1200" u="none" kern="1200" baseline="0" dirty="0" err="1" smtClean="0">
                <a:solidFill>
                  <a:schemeClr val="tx1"/>
                </a:solidFill>
                <a:latin typeface="+mn-lt"/>
                <a:ea typeface="+mn-ea"/>
                <a:cs typeface="+mn-cs"/>
              </a:rPr>
              <a:t>tableservices</a:t>
            </a:r>
            <a:r>
              <a:rPr lang="en-US" sz="1200" u="none" kern="1200" baseline="0" dirty="0" smtClean="0">
                <a:solidFill>
                  <a:schemeClr val="tx1"/>
                </a:solidFill>
                <a:latin typeface="+mn-lt"/>
                <a:ea typeface="+mn-ea"/>
                <a:cs typeface="+mn-cs"/>
              </a:rPr>
              <a:t>/</a:t>
            </a:r>
            <a:r>
              <a:rPr lang="en-US" sz="1200" u="none" kern="1200" baseline="0" dirty="0" err="1" smtClean="0">
                <a:solidFill>
                  <a:schemeClr val="tx1"/>
                </a:solidFill>
                <a:latin typeface="+mn-lt"/>
                <a:ea typeface="+mn-ea"/>
                <a:cs typeface="+mn-cs"/>
              </a:rPr>
              <a:t>jsf</a:t>
            </a:r>
            <a:r>
              <a:rPr lang="en-US" sz="1200" u="none" kern="1200" baseline="0" dirty="0" smtClean="0">
                <a:solidFill>
                  <a:schemeClr val="tx1"/>
                </a:solidFill>
                <a:latin typeface="+mn-lt"/>
                <a:ea typeface="+mn-ea"/>
                <a:cs typeface="+mn-cs"/>
              </a:rPr>
              <a:t>/pages/</a:t>
            </a:r>
            <a:r>
              <a:rPr lang="en-US" sz="1200" u="none" kern="1200" baseline="0" dirty="0" err="1" smtClean="0">
                <a:solidFill>
                  <a:schemeClr val="tx1"/>
                </a:solidFill>
                <a:latin typeface="+mn-lt"/>
                <a:ea typeface="+mn-ea"/>
                <a:cs typeface="+mn-cs"/>
              </a:rPr>
              <a:t>productview.xhtml?src</a:t>
            </a:r>
            <a:r>
              <a:rPr lang="en-US" sz="1200" u="none" kern="1200" baseline="0" dirty="0" smtClean="0">
                <a:solidFill>
                  <a:schemeClr val="tx1"/>
                </a:solidFill>
                <a:latin typeface="+mn-lt"/>
                <a:ea typeface="+mn-ea"/>
                <a:cs typeface="+mn-cs"/>
              </a:rPr>
              <a:t>=</a:t>
            </a:r>
            <a:r>
              <a:rPr lang="en-US" sz="1200" u="none" kern="1200" baseline="0" dirty="0" err="1" smtClean="0">
                <a:solidFill>
                  <a:schemeClr val="tx1"/>
                </a:solidFill>
                <a:latin typeface="+mn-lt"/>
                <a:ea typeface="+mn-ea"/>
                <a:cs typeface="+mn-cs"/>
              </a:rPr>
              <a:t>bkmk</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Vega-Costas, F. (2012). Cultural competency: Understanding Hispanic culture. Retrieved from http://</a:t>
            </a:r>
            <a:r>
              <a:rPr lang="en-US" sz="1200" kern="1200" dirty="0" err="1" smtClean="0">
                <a:solidFill>
                  <a:schemeClr val="tx1"/>
                </a:solidFill>
                <a:latin typeface="+mn-lt"/>
                <a:ea typeface="+mn-ea"/>
                <a:cs typeface="+mn-cs"/>
              </a:rPr>
              <a:t>www.eotta.ccresa.org</a:t>
            </a:r>
            <a:r>
              <a:rPr lang="en-US" sz="1200" kern="1200" dirty="0" smtClean="0">
                <a:solidFill>
                  <a:schemeClr val="tx1"/>
                </a:solidFill>
                <a:latin typeface="+mn-lt"/>
                <a:ea typeface="+mn-ea"/>
                <a:cs typeface="+mn-cs"/>
              </a:rPr>
              <a:t>/Files/PDF/2012_EO_Conference/1G-Cultural_Competency.pdf</a:t>
            </a:r>
            <a:endParaRPr lang="en-US" dirty="0" smtClean="0"/>
          </a:p>
          <a:p>
            <a:endParaRPr lang="en-US" dirty="0"/>
          </a:p>
        </p:txBody>
      </p:sp>
      <p:sp>
        <p:nvSpPr>
          <p:cNvPr id="4" name="Slide Number Placeholder 3"/>
          <p:cNvSpPr>
            <a:spLocks noGrp="1"/>
          </p:cNvSpPr>
          <p:nvPr>
            <p:ph type="sldNum" sz="quarter" idx="10"/>
          </p:nvPr>
        </p:nvSpPr>
        <p:spPr/>
        <p:txBody>
          <a:bodyPr/>
          <a:lstStyle/>
          <a:p>
            <a:fld id="{BF2BC719-D233-DE47-8A62-E1A2E8F5F832}" type="slidenum">
              <a:rPr lang="en-US" smtClean="0"/>
              <a:t>35</a:t>
            </a:fld>
            <a:endParaRPr lang="en-US"/>
          </a:p>
        </p:txBody>
      </p:sp>
    </p:spTree>
    <p:extLst>
      <p:ext uri="{BB962C8B-B14F-4D97-AF65-F5344CB8AC3E}">
        <p14:creationId xmlns:p14="http://schemas.microsoft.com/office/powerpoint/2010/main" val="887033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Barreto</a:t>
            </a:r>
            <a:r>
              <a:rPr lang="en-US" sz="1200" kern="1200" dirty="0" smtClean="0">
                <a:solidFill>
                  <a:schemeClr val="tx1"/>
                </a:solidFill>
                <a:effectLst/>
                <a:latin typeface="+mn-lt"/>
                <a:ea typeface="+mn-ea"/>
                <a:cs typeface="+mn-cs"/>
              </a:rPr>
              <a:t>, M. A. (2017, August). Latino registration &amp; voting: Obstacles &amp; opportunities. </a:t>
            </a:r>
            <a:r>
              <a:rPr lang="en-US" sz="1200" i="1" kern="1200" dirty="0" smtClean="0">
                <a:solidFill>
                  <a:schemeClr val="tx1"/>
                </a:solidFill>
                <a:effectLst/>
                <a:latin typeface="+mn-lt"/>
                <a:ea typeface="+mn-ea"/>
                <a:cs typeface="+mn-cs"/>
              </a:rPr>
              <a:t>UCLA Latino Decisions/NASED Summer Conference</a:t>
            </a:r>
            <a:r>
              <a:rPr lang="en-US" sz="1200" kern="1200" dirty="0" smtClean="0">
                <a:solidFill>
                  <a:schemeClr val="tx1"/>
                </a:solidFill>
                <a:effectLst/>
                <a:latin typeface="+mn-lt"/>
                <a:ea typeface="+mn-ea"/>
                <a:cs typeface="+mn-cs"/>
              </a:rPr>
              <a:t>. Retrieved from </a:t>
            </a:r>
            <a:r>
              <a:rPr lang="en-US" sz="1200" u="none" strike="noStrike" kern="1200" dirty="0" smtClean="0">
                <a:solidFill>
                  <a:schemeClr val="tx1"/>
                </a:solidFill>
                <a:effectLst/>
                <a:latin typeface="+mn-lt"/>
                <a:ea typeface="+mn-ea"/>
                <a:cs typeface="+mn-cs"/>
              </a:rPr>
              <a:t>https://tinyurl.com/ybhbls3c</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BF2BC719-D233-DE47-8A62-E1A2E8F5F832}" type="slidenum">
              <a:rPr lang="en-US" smtClean="0"/>
              <a:t>36</a:t>
            </a:fld>
            <a:endParaRPr lang="en-US"/>
          </a:p>
        </p:txBody>
      </p:sp>
    </p:spTree>
    <p:extLst>
      <p:ext uri="{BB962C8B-B14F-4D97-AF65-F5344CB8AC3E}">
        <p14:creationId xmlns:p14="http://schemas.microsoft.com/office/powerpoint/2010/main" val="22036045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Barreto</a:t>
            </a:r>
            <a:r>
              <a:rPr lang="en-US" sz="1200" kern="1200" dirty="0" smtClean="0">
                <a:solidFill>
                  <a:schemeClr val="tx1"/>
                </a:solidFill>
                <a:effectLst/>
                <a:latin typeface="+mn-lt"/>
                <a:ea typeface="+mn-ea"/>
                <a:cs typeface="+mn-cs"/>
              </a:rPr>
              <a:t>, M. A. (2017, August). Latino registration &amp; voting: Obstacles &amp; opportunities. </a:t>
            </a:r>
            <a:r>
              <a:rPr lang="en-US" sz="1200" i="1" kern="1200" dirty="0" smtClean="0">
                <a:solidFill>
                  <a:schemeClr val="tx1"/>
                </a:solidFill>
                <a:effectLst/>
                <a:latin typeface="+mn-lt"/>
                <a:ea typeface="+mn-ea"/>
                <a:cs typeface="+mn-cs"/>
              </a:rPr>
              <a:t>UCLA Latino Decisions/NASED Summer Conference</a:t>
            </a:r>
            <a:r>
              <a:rPr lang="en-US" sz="1200" kern="1200" dirty="0" smtClean="0">
                <a:solidFill>
                  <a:schemeClr val="tx1"/>
                </a:solidFill>
                <a:effectLst/>
                <a:latin typeface="+mn-lt"/>
                <a:ea typeface="+mn-ea"/>
                <a:cs typeface="+mn-cs"/>
              </a:rPr>
              <a:t>. Retrieved from </a:t>
            </a:r>
            <a:r>
              <a:rPr lang="en-US" sz="1200" u="none" strike="noStrike" kern="1200" dirty="0" smtClean="0">
                <a:solidFill>
                  <a:schemeClr val="tx1"/>
                </a:solidFill>
                <a:effectLst/>
                <a:latin typeface="+mn-lt"/>
                <a:ea typeface="+mn-ea"/>
                <a:cs typeface="+mn-cs"/>
              </a:rPr>
              <a:t>https://tinyurl.com/ybhbls3c</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Green, D. P., &amp; Gerber, A. S. (2015). </a:t>
            </a:r>
            <a:r>
              <a:rPr lang="en-US" sz="1200" i="1" kern="1200" dirty="0" smtClean="0">
                <a:solidFill>
                  <a:schemeClr val="tx1"/>
                </a:solidFill>
                <a:effectLst/>
                <a:latin typeface="+mn-lt"/>
                <a:ea typeface="+mn-ea"/>
                <a:cs typeface="+mn-cs"/>
              </a:rPr>
              <a:t>Get out the vote: How to increase voter turnout (3rd ed.)</a:t>
            </a:r>
            <a:r>
              <a:rPr lang="en-US" sz="1200" kern="1200" dirty="0" smtClean="0">
                <a:solidFill>
                  <a:schemeClr val="tx1"/>
                </a:solidFill>
                <a:effectLst/>
                <a:latin typeface="+mn-lt"/>
                <a:ea typeface="+mn-ea"/>
                <a:cs typeface="+mn-cs"/>
              </a:rPr>
              <a:t>. Washington, DC: Brookings Institution Press.</a:t>
            </a:r>
          </a:p>
          <a:p>
            <a:r>
              <a:rPr lang="en-US" sz="1200" kern="1200" dirty="0" smtClean="0">
                <a:solidFill>
                  <a:schemeClr val="tx1"/>
                </a:solidFill>
                <a:effectLst/>
                <a:latin typeface="+mn-lt"/>
                <a:ea typeface="+mn-ea"/>
                <a:cs typeface="+mn-cs"/>
              </a:rPr>
              <a:t>Michelson, M. R., </a:t>
            </a:r>
            <a:r>
              <a:rPr lang="en-US" sz="1200" kern="1200" dirty="0" err="1" smtClean="0">
                <a:solidFill>
                  <a:schemeClr val="tx1"/>
                </a:solidFill>
                <a:effectLst/>
                <a:latin typeface="+mn-lt"/>
                <a:ea typeface="+mn-ea"/>
                <a:cs typeface="+mn-cs"/>
              </a:rPr>
              <a:t>Bedolla</a:t>
            </a:r>
            <a:r>
              <a:rPr lang="en-US" sz="1200" kern="1200" dirty="0" smtClean="0">
                <a:solidFill>
                  <a:schemeClr val="tx1"/>
                </a:solidFill>
                <a:effectLst/>
                <a:latin typeface="+mn-lt"/>
                <a:ea typeface="+mn-ea"/>
                <a:cs typeface="+mn-cs"/>
              </a:rPr>
              <a:t>, L. G., &amp; Green, D. P. (2009). </a:t>
            </a:r>
            <a:r>
              <a:rPr lang="en-US" sz="1200" i="1" kern="1200" dirty="0" smtClean="0">
                <a:solidFill>
                  <a:schemeClr val="tx1"/>
                </a:solidFill>
                <a:effectLst/>
                <a:latin typeface="+mn-lt"/>
                <a:ea typeface="+mn-ea"/>
                <a:cs typeface="+mn-cs"/>
              </a:rPr>
              <a:t>New experiments in minority voter mobilization: Third and final report on the California Votes Initiative. </a:t>
            </a:r>
            <a:r>
              <a:rPr lang="en-US" sz="1200" kern="1200" dirty="0" smtClean="0">
                <a:solidFill>
                  <a:schemeClr val="tx1"/>
                </a:solidFill>
                <a:effectLst/>
                <a:latin typeface="+mn-lt"/>
                <a:ea typeface="+mn-ea"/>
                <a:cs typeface="+mn-cs"/>
              </a:rPr>
              <a:t>  Retrieved from </a:t>
            </a:r>
            <a:r>
              <a:rPr lang="en-US" sz="1200" u="none" strike="noStrike" kern="1200" dirty="0" smtClean="0">
                <a:solidFill>
                  <a:schemeClr val="tx1"/>
                </a:solidFill>
                <a:effectLst/>
                <a:latin typeface="+mn-lt"/>
                <a:ea typeface="+mn-ea"/>
                <a:cs typeface="+mn-cs"/>
              </a:rPr>
              <a:t>https://tinyurl.com/ya25zc6z</a:t>
            </a:r>
            <a:r>
              <a:rPr lang="en-US" dirty="0" smtClean="0">
                <a:effectLst/>
              </a:rPr>
              <a:t> </a:t>
            </a:r>
          </a:p>
          <a:p>
            <a:endParaRPr lang="en-US" dirty="0"/>
          </a:p>
        </p:txBody>
      </p:sp>
      <p:sp>
        <p:nvSpPr>
          <p:cNvPr id="4" name="Slide Number Placeholder 3"/>
          <p:cNvSpPr>
            <a:spLocks noGrp="1"/>
          </p:cNvSpPr>
          <p:nvPr>
            <p:ph type="sldNum" sz="quarter" idx="10"/>
          </p:nvPr>
        </p:nvSpPr>
        <p:spPr/>
        <p:txBody>
          <a:bodyPr/>
          <a:lstStyle/>
          <a:p>
            <a:fld id="{BF2BC719-D233-DE47-8A62-E1A2E8F5F832}" type="slidenum">
              <a:rPr lang="en-US" smtClean="0"/>
              <a:t>37</a:t>
            </a:fld>
            <a:endParaRPr lang="en-US"/>
          </a:p>
        </p:txBody>
      </p:sp>
    </p:spTree>
    <p:extLst>
      <p:ext uri="{BB962C8B-B14F-4D97-AF65-F5344CB8AC3E}">
        <p14:creationId xmlns:p14="http://schemas.microsoft.com/office/powerpoint/2010/main" val="18178811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Arceneaux</a:t>
            </a:r>
            <a:r>
              <a:rPr lang="en-US" sz="1200" kern="1200" dirty="0" smtClean="0">
                <a:solidFill>
                  <a:schemeClr val="tx1"/>
                </a:solidFill>
                <a:effectLst/>
                <a:latin typeface="+mn-lt"/>
                <a:ea typeface="+mn-ea"/>
                <a:cs typeface="+mn-cs"/>
              </a:rPr>
              <a:t>, K. (2007). I'm asking for your support: The effects of personally delivered campaign messages on voting </a:t>
            </a:r>
            <a:r>
              <a:rPr lang="en-US" sz="1200" kern="1200" dirty="0" err="1" smtClean="0">
                <a:solidFill>
                  <a:schemeClr val="tx1"/>
                </a:solidFill>
                <a:effectLst/>
                <a:latin typeface="+mn-lt"/>
                <a:ea typeface="+mn-ea"/>
                <a:cs typeface="+mn-cs"/>
              </a:rPr>
              <a:t>decsions</a:t>
            </a:r>
            <a:r>
              <a:rPr lang="en-US" sz="1200" kern="1200" dirty="0" smtClean="0">
                <a:solidFill>
                  <a:schemeClr val="tx1"/>
                </a:solidFill>
                <a:effectLst/>
                <a:latin typeface="+mn-lt"/>
                <a:ea typeface="+mn-ea"/>
                <a:cs typeface="+mn-cs"/>
              </a:rPr>
              <a:t> and opinion formation. </a:t>
            </a:r>
            <a:r>
              <a:rPr lang="en-US" sz="1200" i="1" kern="1200" dirty="0" smtClean="0">
                <a:solidFill>
                  <a:schemeClr val="tx1"/>
                </a:solidFill>
                <a:effectLst/>
                <a:latin typeface="+mn-lt"/>
                <a:ea typeface="+mn-ea"/>
                <a:cs typeface="+mn-cs"/>
              </a:rPr>
              <a:t>Quarterly Journal of Political Science, 2</a:t>
            </a:r>
            <a:r>
              <a:rPr lang="en-US" sz="1200" kern="1200" dirty="0" smtClean="0">
                <a:solidFill>
                  <a:schemeClr val="tx1"/>
                </a:solidFill>
                <a:effectLst/>
                <a:latin typeface="+mn-lt"/>
                <a:ea typeface="+mn-ea"/>
                <a:cs typeface="+mn-cs"/>
              </a:rPr>
              <a:t>, 43-65. Retrieved from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http://</a:t>
            </a:r>
            <a:r>
              <a:rPr lang="en-US" sz="1200" kern="1200" dirty="0" err="1" smtClean="0">
                <a:solidFill>
                  <a:schemeClr val="tx1"/>
                </a:solidFill>
                <a:effectLst/>
                <a:latin typeface="+mn-lt"/>
                <a:ea typeface="+mn-ea"/>
                <a:cs typeface="+mn-cs"/>
              </a:rPr>
              <a:t>isps.yale.edu</a:t>
            </a:r>
            <a:r>
              <a:rPr lang="en-US" sz="1200" kern="1200" dirty="0" smtClean="0">
                <a:solidFill>
                  <a:schemeClr val="tx1"/>
                </a:solidFill>
                <a:effectLst/>
                <a:latin typeface="+mn-lt"/>
                <a:ea typeface="+mn-ea"/>
                <a:cs typeface="+mn-cs"/>
              </a:rPr>
              <a:t>/research/publications/isps07-002#.Vs49Tcc4roM</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Bedolla</a:t>
            </a:r>
            <a:r>
              <a:rPr lang="en-US" sz="1200" kern="1200" dirty="0" smtClean="0">
                <a:solidFill>
                  <a:schemeClr val="tx1"/>
                </a:solidFill>
                <a:effectLst/>
                <a:latin typeface="+mn-lt"/>
                <a:ea typeface="+mn-ea"/>
                <a:cs typeface="+mn-cs"/>
              </a:rPr>
              <a:t>, L. G., &amp; Michelson, M. R. (2012). </a:t>
            </a:r>
            <a:r>
              <a:rPr lang="en-US" sz="1200" i="1" kern="1200" dirty="0" smtClean="0">
                <a:solidFill>
                  <a:schemeClr val="tx1"/>
                </a:solidFill>
                <a:effectLst/>
                <a:latin typeface="+mn-lt"/>
                <a:ea typeface="+mn-ea"/>
                <a:cs typeface="+mn-cs"/>
              </a:rPr>
              <a:t>Mobilizing inclusion: Transforming the electorate through get-out-the-vote campaigns</a:t>
            </a:r>
            <a:r>
              <a:rPr lang="en-US" sz="1200" kern="1200" dirty="0" smtClean="0">
                <a:solidFill>
                  <a:schemeClr val="tx1"/>
                </a:solidFill>
                <a:effectLst/>
                <a:latin typeface="+mn-lt"/>
                <a:ea typeface="+mn-ea"/>
                <a:cs typeface="+mn-cs"/>
              </a:rPr>
              <a:t>. New Haven CT: Yale University Press.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Green, D. P., &amp; Gerber, A. S. (2015). </a:t>
            </a:r>
            <a:r>
              <a:rPr lang="en-US" sz="1200" i="1" kern="1200" dirty="0" smtClean="0">
                <a:solidFill>
                  <a:schemeClr val="tx1"/>
                </a:solidFill>
                <a:effectLst/>
                <a:latin typeface="+mn-lt"/>
                <a:ea typeface="+mn-ea"/>
                <a:cs typeface="+mn-cs"/>
              </a:rPr>
              <a:t>Get out the vote: How to increase voter turnout (3rd ed.)</a:t>
            </a:r>
            <a:r>
              <a:rPr lang="en-US" sz="1200" kern="1200" dirty="0" smtClean="0">
                <a:solidFill>
                  <a:schemeClr val="tx1"/>
                </a:solidFill>
                <a:effectLst/>
                <a:latin typeface="+mn-lt"/>
                <a:ea typeface="+mn-ea"/>
                <a:cs typeface="+mn-cs"/>
              </a:rPr>
              <a:t>. Washington, DC: Brookings Institution Press.</a:t>
            </a:r>
          </a:p>
          <a:p>
            <a:r>
              <a:rPr lang="en-US" sz="1200" kern="1200" dirty="0" smtClean="0">
                <a:solidFill>
                  <a:schemeClr val="tx1"/>
                </a:solidFill>
                <a:effectLst/>
                <a:latin typeface="+mn-lt"/>
                <a:ea typeface="+mn-ea"/>
                <a:cs typeface="+mn-cs"/>
              </a:rPr>
              <a:t>Nickerson, D. W. (2007). Quality is job one: Professional and volunteer voter mobilization calls. </a:t>
            </a:r>
            <a:r>
              <a:rPr lang="en-US" sz="1200" i="1" kern="1200" dirty="0" smtClean="0">
                <a:solidFill>
                  <a:schemeClr val="tx1"/>
                </a:solidFill>
                <a:effectLst/>
                <a:latin typeface="+mn-lt"/>
                <a:ea typeface="+mn-ea"/>
                <a:cs typeface="+mn-cs"/>
              </a:rPr>
              <a:t>American Journal of Political Science, 51</a:t>
            </a:r>
            <a:r>
              <a:rPr lang="en-US" sz="1200" kern="1200" dirty="0" smtClean="0">
                <a:solidFill>
                  <a:schemeClr val="tx1"/>
                </a:solidFill>
                <a:effectLst/>
                <a:latin typeface="+mn-lt"/>
                <a:ea typeface="+mn-ea"/>
                <a:cs typeface="+mn-cs"/>
              </a:rPr>
              <a:t>(2), 269-282.</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BF2BC719-D233-DE47-8A62-E1A2E8F5F832}" type="slidenum">
              <a:rPr lang="en-US" smtClean="0"/>
              <a:t>38</a:t>
            </a:fld>
            <a:endParaRPr lang="en-US"/>
          </a:p>
        </p:txBody>
      </p:sp>
    </p:spTree>
    <p:extLst>
      <p:ext uri="{BB962C8B-B14F-4D97-AF65-F5344CB8AC3E}">
        <p14:creationId xmlns:p14="http://schemas.microsoft.com/office/powerpoint/2010/main" val="39949811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Barreto</a:t>
            </a:r>
            <a:r>
              <a:rPr lang="en-US" sz="1200" kern="1200" dirty="0" smtClean="0">
                <a:solidFill>
                  <a:schemeClr val="tx1"/>
                </a:solidFill>
                <a:effectLst/>
                <a:latin typeface="+mn-lt"/>
                <a:ea typeface="+mn-ea"/>
                <a:cs typeface="+mn-cs"/>
              </a:rPr>
              <a:t>, M. A. (2017, August). Latino registration &amp; voting: Obstacles &amp; opportunities. </a:t>
            </a:r>
            <a:r>
              <a:rPr lang="en-US" sz="1200" i="1" kern="1200" dirty="0" smtClean="0">
                <a:solidFill>
                  <a:schemeClr val="tx1"/>
                </a:solidFill>
                <a:effectLst/>
                <a:latin typeface="+mn-lt"/>
                <a:ea typeface="+mn-ea"/>
                <a:cs typeface="+mn-cs"/>
              </a:rPr>
              <a:t>UCLA Latino Decisions/NASED Summer Conference</a:t>
            </a:r>
            <a:r>
              <a:rPr lang="en-US" sz="1200" kern="1200" dirty="0" smtClean="0">
                <a:solidFill>
                  <a:schemeClr val="tx1"/>
                </a:solidFill>
                <a:effectLst/>
                <a:latin typeface="+mn-lt"/>
                <a:ea typeface="+mn-ea"/>
                <a:cs typeface="+mn-cs"/>
              </a:rPr>
              <a:t>. Retrieved from </a:t>
            </a:r>
            <a:r>
              <a:rPr lang="en-US" sz="1200" u="none" strike="noStrike" kern="1200" dirty="0" smtClean="0">
                <a:solidFill>
                  <a:schemeClr val="tx1"/>
                </a:solidFill>
                <a:effectLst/>
                <a:latin typeface="+mn-lt"/>
                <a:ea typeface="+mn-ea"/>
                <a:cs typeface="+mn-cs"/>
              </a:rPr>
              <a:t>https://</a:t>
            </a:r>
            <a:r>
              <a:rPr lang="en-US" sz="1200" u="none" strike="noStrike" kern="1200" dirty="0" err="1" smtClean="0">
                <a:solidFill>
                  <a:schemeClr val="tx1"/>
                </a:solidFill>
                <a:effectLst/>
                <a:latin typeface="+mn-lt"/>
                <a:ea typeface="+mn-ea"/>
                <a:cs typeface="+mn-cs"/>
              </a:rPr>
              <a:t>tinyurl.com</a:t>
            </a:r>
            <a:r>
              <a:rPr lang="en-US" sz="1200" u="none" strike="noStrike" kern="1200" dirty="0" smtClean="0">
                <a:solidFill>
                  <a:schemeClr val="tx1"/>
                </a:solidFill>
                <a:effectLst/>
                <a:latin typeface="+mn-lt"/>
                <a:ea typeface="+mn-ea"/>
                <a:cs typeface="+mn-cs"/>
              </a:rPr>
              <a:t>/ybhbls3c</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NALEO Educational Fund. (2012). The great unengaged.   Retrieved from </a:t>
            </a:r>
            <a:r>
              <a:rPr lang="en-US" sz="1200" u="none" strike="noStrike" kern="1200" dirty="0" smtClean="0">
                <a:solidFill>
                  <a:schemeClr val="tx1"/>
                </a:solidFill>
                <a:effectLst/>
                <a:latin typeface="+mn-lt"/>
                <a:ea typeface="+mn-ea"/>
                <a:cs typeface="+mn-cs"/>
              </a:rPr>
              <a:t>http://www.s143989.gridserver.com/greatunengaged/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F2BC719-D233-DE47-8A62-E1A2E8F5F832}" type="slidenum">
              <a:rPr lang="en-US" smtClean="0"/>
              <a:t>39</a:t>
            </a:fld>
            <a:endParaRPr lang="en-US"/>
          </a:p>
        </p:txBody>
      </p:sp>
    </p:spTree>
    <p:extLst>
      <p:ext uri="{BB962C8B-B14F-4D97-AF65-F5344CB8AC3E}">
        <p14:creationId xmlns:p14="http://schemas.microsoft.com/office/powerpoint/2010/main" val="25122917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NALEO Educational Fund. (2012). The great unengaged.   Retrieved from </a:t>
            </a:r>
            <a:r>
              <a:rPr lang="en-US" sz="1200" u="none" strike="noStrike" kern="1200" dirty="0" smtClean="0">
                <a:solidFill>
                  <a:schemeClr val="tx1"/>
                </a:solidFill>
                <a:effectLst/>
                <a:latin typeface="+mn-lt"/>
                <a:ea typeface="+mn-ea"/>
                <a:cs typeface="+mn-cs"/>
              </a:rPr>
              <a:t>http://www.s143989.gridserver.com/</a:t>
            </a:r>
            <a:r>
              <a:rPr lang="en-US" sz="1200" u="none" strike="noStrike" kern="1200" dirty="0" err="1" smtClean="0">
                <a:solidFill>
                  <a:schemeClr val="tx1"/>
                </a:solidFill>
                <a:effectLst/>
                <a:latin typeface="+mn-lt"/>
                <a:ea typeface="+mn-ea"/>
                <a:cs typeface="+mn-cs"/>
              </a:rPr>
              <a:t>greatunengaged</a:t>
            </a:r>
            <a:r>
              <a:rPr lang="en-US" sz="1200" u="none" strike="noStrike"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F2BC719-D233-DE47-8A62-E1A2E8F5F832}" type="slidenum">
              <a:rPr lang="en-US" smtClean="0"/>
              <a:t>40</a:t>
            </a:fld>
            <a:endParaRPr lang="en-US"/>
          </a:p>
        </p:txBody>
      </p:sp>
    </p:spTree>
    <p:extLst>
      <p:ext uri="{BB962C8B-B14F-4D97-AF65-F5344CB8AC3E}">
        <p14:creationId xmlns:p14="http://schemas.microsoft.com/office/powerpoint/2010/main" val="31108839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NALEO Educational Fund. (2012). The great unengaged.   Retrieved from </a:t>
            </a:r>
            <a:r>
              <a:rPr lang="en-US" sz="1200" u="none" strike="noStrike" kern="1200" dirty="0" smtClean="0">
                <a:solidFill>
                  <a:schemeClr val="tx1"/>
                </a:solidFill>
                <a:effectLst/>
                <a:latin typeface="+mn-lt"/>
                <a:ea typeface="+mn-ea"/>
                <a:cs typeface="+mn-cs"/>
              </a:rPr>
              <a:t>http://www.s143989.gridserver.com/</a:t>
            </a:r>
            <a:r>
              <a:rPr lang="en-US" sz="1200" u="none" strike="noStrike" kern="1200" dirty="0" err="1" smtClean="0">
                <a:solidFill>
                  <a:schemeClr val="tx1"/>
                </a:solidFill>
                <a:effectLst/>
                <a:latin typeface="+mn-lt"/>
                <a:ea typeface="+mn-ea"/>
                <a:cs typeface="+mn-cs"/>
              </a:rPr>
              <a:t>greatunengaged</a:t>
            </a:r>
            <a:r>
              <a:rPr lang="en-US" sz="1200" u="none" strike="noStrike"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F2BC719-D233-DE47-8A62-E1A2E8F5F832}" type="slidenum">
              <a:rPr lang="en-US" smtClean="0"/>
              <a:t>41</a:t>
            </a:fld>
            <a:endParaRPr lang="en-US"/>
          </a:p>
        </p:txBody>
      </p:sp>
    </p:spTree>
    <p:extLst>
      <p:ext uri="{BB962C8B-B14F-4D97-AF65-F5344CB8AC3E}">
        <p14:creationId xmlns:p14="http://schemas.microsoft.com/office/powerpoint/2010/main" val="32277265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NALEO Educational Fund. (2012). The great unengaged.   Retrieved from </a:t>
            </a:r>
            <a:r>
              <a:rPr lang="en-US" sz="1200" u="none" strike="noStrike" kern="1200" dirty="0" smtClean="0">
                <a:solidFill>
                  <a:schemeClr val="tx1"/>
                </a:solidFill>
                <a:effectLst/>
                <a:latin typeface="+mn-lt"/>
                <a:ea typeface="+mn-ea"/>
                <a:cs typeface="+mn-cs"/>
              </a:rPr>
              <a:t>http://www.s143989.gridserver.com/</a:t>
            </a:r>
            <a:r>
              <a:rPr lang="en-US" sz="1200" u="none" strike="noStrike" kern="1200" dirty="0" err="1" smtClean="0">
                <a:solidFill>
                  <a:schemeClr val="tx1"/>
                </a:solidFill>
                <a:effectLst/>
                <a:latin typeface="+mn-lt"/>
                <a:ea typeface="+mn-ea"/>
                <a:cs typeface="+mn-cs"/>
              </a:rPr>
              <a:t>greatunengaged</a:t>
            </a:r>
            <a:r>
              <a:rPr lang="en-US" sz="1200" u="none" strike="noStrike"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F2BC719-D233-DE47-8A62-E1A2E8F5F832}" type="slidenum">
              <a:rPr lang="en-US" smtClean="0"/>
              <a:t>42</a:t>
            </a:fld>
            <a:endParaRPr lang="en-US"/>
          </a:p>
        </p:txBody>
      </p:sp>
    </p:spTree>
    <p:extLst>
      <p:ext uri="{BB962C8B-B14F-4D97-AF65-F5344CB8AC3E}">
        <p14:creationId xmlns:p14="http://schemas.microsoft.com/office/powerpoint/2010/main" val="4648386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NALEO Educational Fund. (2012). The great unengaged.   Retrieved from </a:t>
            </a:r>
            <a:r>
              <a:rPr lang="en-US" sz="1200" u="none" strike="noStrike" kern="1200" dirty="0" smtClean="0">
                <a:solidFill>
                  <a:schemeClr val="tx1"/>
                </a:solidFill>
                <a:effectLst/>
                <a:latin typeface="+mn-lt"/>
                <a:ea typeface="+mn-ea"/>
                <a:cs typeface="+mn-cs"/>
              </a:rPr>
              <a:t>http://www.s143989.gridserver.com/</a:t>
            </a:r>
            <a:r>
              <a:rPr lang="en-US" sz="1200" u="none" strike="noStrike" kern="1200" dirty="0" err="1" smtClean="0">
                <a:solidFill>
                  <a:schemeClr val="tx1"/>
                </a:solidFill>
                <a:effectLst/>
                <a:latin typeface="+mn-lt"/>
                <a:ea typeface="+mn-ea"/>
                <a:cs typeface="+mn-cs"/>
              </a:rPr>
              <a:t>greatunengaged</a:t>
            </a:r>
            <a:r>
              <a:rPr lang="en-US" sz="1200" u="none" strike="noStrike"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F2BC719-D233-DE47-8A62-E1A2E8F5F832}" type="slidenum">
              <a:rPr lang="en-US" smtClean="0"/>
              <a:t>43</a:t>
            </a:fld>
            <a:endParaRPr lang="en-US"/>
          </a:p>
        </p:txBody>
      </p:sp>
    </p:spTree>
    <p:extLst>
      <p:ext uri="{BB962C8B-B14F-4D97-AF65-F5344CB8AC3E}">
        <p14:creationId xmlns:p14="http://schemas.microsoft.com/office/powerpoint/2010/main" val="1907914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5600" y="4240213"/>
            <a:ext cx="6121400" cy="4531254"/>
          </a:xfrm>
        </p:spPr>
        <p:txBody>
          <a:bodyPr/>
          <a:lstStyle/>
          <a:p>
            <a:endParaRPr lang="en-US" sz="900" baseline="0" dirty="0" smtClean="0"/>
          </a:p>
        </p:txBody>
      </p:sp>
      <p:sp>
        <p:nvSpPr>
          <p:cNvPr id="4" name="Slide Number Placeholder 3"/>
          <p:cNvSpPr>
            <a:spLocks noGrp="1"/>
          </p:cNvSpPr>
          <p:nvPr>
            <p:ph type="sldNum" sz="quarter" idx="10"/>
          </p:nvPr>
        </p:nvSpPr>
        <p:spPr/>
        <p:txBody>
          <a:bodyPr/>
          <a:lstStyle/>
          <a:p>
            <a:fld id="{BF2BC719-D233-DE47-8A62-E1A2E8F5F832}" type="slidenum">
              <a:rPr lang="en-US" smtClean="0"/>
              <a:t>7</a:t>
            </a:fld>
            <a:endParaRPr lang="en-US"/>
          </a:p>
        </p:txBody>
      </p:sp>
    </p:spTree>
    <p:extLst>
      <p:ext uri="{BB962C8B-B14F-4D97-AF65-F5344CB8AC3E}">
        <p14:creationId xmlns:p14="http://schemas.microsoft.com/office/powerpoint/2010/main" val="1988342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U.S. Census Bureau. (2016, October 28). Electorate profiles: Selected characteristics of the citizen, 18 and older population. Retrieved from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https://www.census.gov/data/tables/time-series/demo/voting-and-registration/electorate-profiles-2016.html</a:t>
            </a:r>
            <a:endParaRPr lang="en-US" sz="1200" kern="1200" dirty="0" smtClean="0">
              <a:solidFill>
                <a:schemeClr val="tx1"/>
              </a:solidFill>
              <a:effectLst/>
              <a:latin typeface="+mn-lt"/>
              <a:ea typeface="+mn-ea"/>
              <a:cs typeface="+mn-cs"/>
            </a:endParaRPr>
          </a:p>
          <a:p>
            <a:endParaRPr lang="en-US" sz="900" dirty="0"/>
          </a:p>
        </p:txBody>
      </p:sp>
      <p:sp>
        <p:nvSpPr>
          <p:cNvPr id="4" name="Slide Number Placeholder 3"/>
          <p:cNvSpPr>
            <a:spLocks noGrp="1"/>
          </p:cNvSpPr>
          <p:nvPr>
            <p:ph type="sldNum" sz="quarter" idx="10"/>
          </p:nvPr>
        </p:nvSpPr>
        <p:spPr/>
        <p:txBody>
          <a:bodyPr/>
          <a:lstStyle/>
          <a:p>
            <a:fld id="{BF2BC719-D233-DE47-8A62-E1A2E8F5F832}" type="slidenum">
              <a:rPr lang="en-US" smtClean="0"/>
              <a:t>8</a:t>
            </a:fld>
            <a:endParaRPr lang="en-US"/>
          </a:p>
        </p:txBody>
      </p:sp>
    </p:spTree>
    <p:extLst>
      <p:ext uri="{BB962C8B-B14F-4D97-AF65-F5344CB8AC3E}">
        <p14:creationId xmlns:p14="http://schemas.microsoft.com/office/powerpoint/2010/main" val="1000132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kern="1200" dirty="0" err="1" smtClean="0">
                <a:solidFill>
                  <a:schemeClr val="tx1"/>
                </a:solidFill>
              </a:rPr>
              <a:t>Krogstad</a:t>
            </a:r>
            <a:r>
              <a:rPr lang="en-US" sz="900" kern="1200" dirty="0" smtClean="0">
                <a:solidFill>
                  <a:schemeClr val="tx1"/>
                </a:solidFill>
              </a:rPr>
              <a:t>, J. M. (2017, August 3). U.S. Hispanic population growth has leveled off. </a:t>
            </a:r>
            <a:r>
              <a:rPr lang="en-US" sz="900" i="1" kern="1200" dirty="0" smtClean="0">
                <a:solidFill>
                  <a:schemeClr val="tx1"/>
                </a:solidFill>
              </a:rPr>
              <a:t>Pew Research Center Fact Tank</a:t>
            </a:r>
            <a:r>
              <a:rPr lang="en-US" sz="900" i="0" kern="1200" dirty="0" smtClean="0">
                <a:solidFill>
                  <a:schemeClr val="tx1"/>
                </a:solidFill>
              </a:rPr>
              <a:t>. Retrieved from http://</a:t>
            </a:r>
            <a:r>
              <a:rPr lang="en-US" sz="900" i="0" kern="1200" dirty="0" err="1" smtClean="0">
                <a:solidFill>
                  <a:schemeClr val="tx1"/>
                </a:solidFill>
              </a:rPr>
              <a:t>tinyurl.com</a:t>
            </a:r>
            <a:r>
              <a:rPr lang="en-US" sz="900" i="0" kern="1200" dirty="0" smtClean="0">
                <a:solidFill>
                  <a:schemeClr val="tx1"/>
                </a:solidFill>
              </a:rPr>
              <a:t>/y8f4rydb</a:t>
            </a:r>
            <a:endParaRPr lang="en-US" sz="9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900" kern="1200" dirty="0" smtClean="0">
                <a:solidFill>
                  <a:schemeClr val="tx1"/>
                </a:solidFill>
                <a:latin typeface="+mn-lt"/>
                <a:ea typeface="+mn-ea"/>
                <a:cs typeface="+mn-cs"/>
              </a:rPr>
              <a:t>U.S. Census Bureau. (</a:t>
            </a:r>
            <a:r>
              <a:rPr lang="en-US" sz="900" kern="1200" dirty="0" err="1" smtClean="0">
                <a:solidFill>
                  <a:schemeClr val="tx1"/>
                </a:solidFill>
                <a:latin typeface="+mn-lt"/>
                <a:ea typeface="+mn-ea"/>
                <a:cs typeface="+mn-cs"/>
              </a:rPr>
              <a:t>n.d.</a:t>
            </a:r>
            <a:r>
              <a:rPr lang="en-US" sz="900" kern="1200" dirty="0" smtClean="0">
                <a:solidFill>
                  <a:schemeClr val="tx1"/>
                </a:solidFill>
                <a:latin typeface="+mn-lt"/>
                <a:ea typeface="+mn-ea"/>
                <a:cs typeface="+mn-cs"/>
              </a:rPr>
              <a:t>). Voting and registration tables (P20 Tables). Retrieved from https://www.census.gov/topics/public-sector/voting/data/tables.html</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F2BC719-D233-DE47-8A62-E1A2E8F5F832}" type="slidenum">
              <a:rPr lang="en-US" smtClean="0"/>
              <a:t>9</a:t>
            </a:fld>
            <a:endParaRPr lang="en-US"/>
          </a:p>
        </p:txBody>
      </p:sp>
    </p:spTree>
    <p:extLst>
      <p:ext uri="{BB962C8B-B14F-4D97-AF65-F5344CB8AC3E}">
        <p14:creationId xmlns:p14="http://schemas.microsoft.com/office/powerpoint/2010/main" val="2159117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64067" y="4343400"/>
            <a:ext cx="6197600" cy="4673600"/>
          </a:xfrm>
        </p:spPr>
        <p:txBody>
          <a:bodyPr/>
          <a:lstStyle/>
          <a:p>
            <a:pPr marL="0" indent="0">
              <a:buFont typeface="Arial"/>
              <a:buNone/>
            </a:pPr>
            <a:r>
              <a:rPr lang="en-US" sz="1200" kern="1200" dirty="0" smtClean="0">
                <a:solidFill>
                  <a:schemeClr val="tx1"/>
                </a:solidFill>
                <a:effectLst/>
                <a:latin typeface="+mn-lt"/>
                <a:ea typeface="+mn-ea"/>
                <a:cs typeface="+mn-cs"/>
              </a:rPr>
              <a:t>U.S. Census Bureau. (2017, May). Table 4b. Reported voting and registration, by sex, race and Hispanic origin, for states: November 2016. </a:t>
            </a:r>
            <a:r>
              <a:rPr lang="en-US" sz="1200" i="1" kern="1200" dirty="0" smtClean="0">
                <a:solidFill>
                  <a:schemeClr val="tx1"/>
                </a:solidFill>
                <a:effectLst/>
                <a:latin typeface="+mn-lt"/>
                <a:ea typeface="+mn-ea"/>
                <a:cs typeface="+mn-cs"/>
              </a:rPr>
              <a:t>Voting and registration in the election of November 2016 (P20-580)</a:t>
            </a:r>
            <a:r>
              <a:rPr lang="en-US" sz="1200" kern="1200" dirty="0" smtClean="0">
                <a:solidFill>
                  <a:schemeClr val="tx1"/>
                </a:solidFill>
                <a:effectLst/>
                <a:latin typeface="+mn-lt"/>
                <a:ea typeface="+mn-ea"/>
                <a:cs typeface="+mn-cs"/>
              </a:rPr>
              <a:t>. Retrieved from </a:t>
            </a:r>
          </a:p>
          <a:p>
            <a:pPr marL="0" indent="0">
              <a:buFont typeface="Arial"/>
              <a:buNone/>
            </a:pPr>
            <a:r>
              <a:rPr lang="en-US" sz="1200" u="none" strike="noStrike" kern="1200" dirty="0" smtClean="0">
                <a:solidFill>
                  <a:schemeClr val="tx1"/>
                </a:solidFill>
                <a:effectLst/>
                <a:latin typeface="+mn-lt"/>
                <a:ea typeface="+mn-ea"/>
                <a:cs typeface="+mn-cs"/>
              </a:rPr>
              <a:t>https://www.census.gov/data/tables/time-series/demo/voting-and-registration/p20-580.html</a:t>
            </a:r>
            <a:endParaRPr lang="en-US" sz="900" dirty="0"/>
          </a:p>
        </p:txBody>
      </p:sp>
      <p:sp>
        <p:nvSpPr>
          <p:cNvPr id="4" name="Slide Number Placeholder 3"/>
          <p:cNvSpPr>
            <a:spLocks noGrp="1"/>
          </p:cNvSpPr>
          <p:nvPr>
            <p:ph type="sldNum" sz="quarter" idx="10"/>
          </p:nvPr>
        </p:nvSpPr>
        <p:spPr/>
        <p:txBody>
          <a:bodyPr/>
          <a:lstStyle/>
          <a:p>
            <a:fld id="{CA2302D4-AF32-1345-81E5-46CB54428048}" type="slidenum">
              <a:rPr lang="en-US" smtClean="0"/>
              <a:t>10</a:t>
            </a:fld>
            <a:endParaRPr lang="en-US" dirty="0"/>
          </a:p>
        </p:txBody>
      </p:sp>
    </p:spTree>
    <p:extLst>
      <p:ext uri="{BB962C8B-B14F-4D97-AF65-F5344CB8AC3E}">
        <p14:creationId xmlns:p14="http://schemas.microsoft.com/office/powerpoint/2010/main" val="7591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aseline="0" dirty="0" smtClean="0"/>
              <a:t>U.S. Census Bureau. (2017, May 10). </a:t>
            </a:r>
            <a:r>
              <a:rPr lang="en-US" sz="900" dirty="0"/>
              <a:t>Voting in America: A look at the 2016 presidential election</a:t>
            </a:r>
            <a:r>
              <a:rPr lang="en-US" sz="900" dirty="0" smtClean="0"/>
              <a:t>. </a:t>
            </a:r>
            <a:r>
              <a:rPr lang="en-US" sz="900" dirty="0"/>
              <a:t>Retrieved </a:t>
            </a:r>
            <a:r>
              <a:rPr lang="en-US" sz="900" dirty="0" smtClean="0"/>
              <a:t>from</a:t>
            </a:r>
          </a:p>
          <a:p>
            <a:r>
              <a:rPr lang="en-US" sz="900" dirty="0"/>
              <a:t>https://</a:t>
            </a:r>
            <a:r>
              <a:rPr lang="en-US" sz="900" dirty="0" err="1"/>
              <a:t>www.census.gov</a:t>
            </a:r>
            <a:r>
              <a:rPr lang="en-US" sz="900" dirty="0"/>
              <a:t>/newsroom/blogs/random-samplings/2017/05/</a:t>
            </a:r>
            <a:r>
              <a:rPr lang="en-US" sz="900" dirty="0" err="1" smtClean="0"/>
              <a:t>voting_in_america.html</a:t>
            </a:r>
            <a:endParaRPr lang="en-US" sz="900" dirty="0"/>
          </a:p>
        </p:txBody>
      </p:sp>
      <p:sp>
        <p:nvSpPr>
          <p:cNvPr id="4" name="Slide Number Placeholder 3"/>
          <p:cNvSpPr>
            <a:spLocks noGrp="1"/>
          </p:cNvSpPr>
          <p:nvPr>
            <p:ph type="sldNum" sz="quarter" idx="10"/>
          </p:nvPr>
        </p:nvSpPr>
        <p:spPr/>
        <p:txBody>
          <a:bodyPr/>
          <a:lstStyle/>
          <a:p>
            <a:fld id="{BF2BC719-D233-DE47-8A62-E1A2E8F5F832}" type="slidenum">
              <a:rPr lang="en-US" smtClean="0"/>
              <a:t>11</a:t>
            </a:fld>
            <a:endParaRPr lang="en-US"/>
          </a:p>
        </p:txBody>
      </p:sp>
    </p:spTree>
    <p:extLst>
      <p:ext uri="{BB962C8B-B14F-4D97-AF65-F5344CB8AC3E}">
        <p14:creationId xmlns:p14="http://schemas.microsoft.com/office/powerpoint/2010/main" val="1530875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
              </a:spcBef>
            </a:pPr>
            <a:r>
              <a:rPr lang="en-US" sz="900" dirty="0" smtClean="0"/>
              <a:t>U.S. Census Bureau. (2014, December). Table 10. </a:t>
            </a:r>
            <a:r>
              <a:rPr lang="en-US" sz="900" dirty="0"/>
              <a:t>Projection of the population by sex, Hispanic origin, and race for the United States: 2015 to 2060 (NP2014-T10). </a:t>
            </a:r>
            <a:r>
              <a:rPr lang="en-US" sz="900" i="1" dirty="0"/>
              <a:t>2014 National Population Projections Tables</a:t>
            </a:r>
            <a:r>
              <a:rPr lang="en-US" sz="900" dirty="0"/>
              <a:t>. Retrieved from http://tinyurl.com/</a:t>
            </a:r>
            <a:r>
              <a:rPr lang="en-US" sz="900" dirty="0" smtClean="0"/>
              <a:t>y9ass5kb</a:t>
            </a:r>
          </a:p>
          <a:p>
            <a:pPr>
              <a:spcBef>
                <a:spcPts val="300"/>
              </a:spcBef>
            </a:pPr>
            <a:r>
              <a:rPr lang="en-US" sz="900" dirty="0"/>
              <a:t>U.S. Census Bureau. (2017, February 1). CVAP from the 2011-2015 American Community Survey 5 year estimates.  </a:t>
            </a:r>
            <a:r>
              <a:rPr lang="en-US" sz="900" i="1" dirty="0"/>
              <a:t>Redistricting Data</a:t>
            </a:r>
            <a:r>
              <a:rPr lang="en-US" sz="900" dirty="0"/>
              <a:t>. Retrieved from http://</a:t>
            </a:r>
            <a:r>
              <a:rPr lang="en-US" sz="900" dirty="0" err="1"/>
              <a:t>tinyurl.com</a:t>
            </a:r>
            <a:r>
              <a:rPr lang="en-US" sz="900" dirty="0"/>
              <a:t>/lbldpo7</a:t>
            </a:r>
          </a:p>
          <a:p>
            <a:pPr>
              <a:spcBef>
                <a:spcPts val="300"/>
              </a:spcBef>
            </a:pPr>
            <a:endParaRPr lang="en-US" sz="900" dirty="0"/>
          </a:p>
        </p:txBody>
      </p:sp>
      <p:sp>
        <p:nvSpPr>
          <p:cNvPr id="4" name="Slide Number Placeholder 3"/>
          <p:cNvSpPr>
            <a:spLocks noGrp="1"/>
          </p:cNvSpPr>
          <p:nvPr>
            <p:ph type="sldNum" sz="quarter" idx="10"/>
          </p:nvPr>
        </p:nvSpPr>
        <p:spPr/>
        <p:txBody>
          <a:bodyPr/>
          <a:lstStyle/>
          <a:p>
            <a:fld id="{BF2BC719-D233-DE47-8A62-E1A2E8F5F832}" type="slidenum">
              <a:rPr lang="en-US" smtClean="0"/>
              <a:t>12</a:t>
            </a:fld>
            <a:endParaRPr lang="en-US"/>
          </a:p>
        </p:txBody>
      </p:sp>
    </p:spTree>
    <p:extLst>
      <p:ext uri="{BB962C8B-B14F-4D97-AF65-F5344CB8AC3E}">
        <p14:creationId xmlns:p14="http://schemas.microsoft.com/office/powerpoint/2010/main" val="3113893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009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8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Box 6"/>
          <p:cNvSpPr txBox="1"/>
          <p:nvPr userDrawn="1"/>
        </p:nvSpPr>
        <p:spPr>
          <a:xfrm>
            <a:off x="2590800" y="342900"/>
            <a:ext cx="5943600" cy="1077913"/>
          </a:xfrm>
          <a:prstGeom prst="rect">
            <a:avLst/>
          </a:prstGeom>
          <a:noFill/>
        </p:spPr>
        <p:txBody>
          <a:bodyPr>
            <a:spAutoFit/>
          </a:bodyPr>
          <a:lstStyle/>
          <a:p>
            <a:pPr>
              <a:defRPr/>
            </a:pPr>
            <a:r>
              <a:rPr lang="en-US" sz="3600" cap="small" dirty="0">
                <a:latin typeface="Baskerville Old Face"/>
                <a:cs typeface="Baskerville Old Face"/>
              </a:rPr>
              <a:t>League of Women Voters</a:t>
            </a:r>
          </a:p>
          <a:p>
            <a:pPr>
              <a:defRPr/>
            </a:pPr>
            <a:r>
              <a:rPr lang="en-US" sz="2800" cap="small" spc="100" dirty="0">
                <a:latin typeface="Calibri"/>
                <a:cs typeface="Calibri"/>
              </a:rPr>
              <a:t>of Texas Education Fund</a:t>
            </a:r>
            <a:r>
              <a:rPr lang="en-US" sz="2800" cap="small" spc="100" dirty="0">
                <a:latin typeface="Baskerville Old Face"/>
                <a:cs typeface="Baskerville Old Face"/>
              </a:rPr>
              <a:t> </a:t>
            </a:r>
          </a:p>
        </p:txBody>
      </p:sp>
      <p:pic>
        <p:nvPicPr>
          <p:cNvPr id="8" name="Picture 8" descr="logo_open.eps"/>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533400" y="419100"/>
            <a:ext cx="1676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7"/>
          <p:cNvSpPr>
            <a:spLocks noChangeShapeType="1"/>
          </p:cNvSpPr>
          <p:nvPr userDrawn="1"/>
        </p:nvSpPr>
        <p:spPr bwMode="auto">
          <a:xfrm>
            <a:off x="457200" y="1714500"/>
            <a:ext cx="8229600" cy="0"/>
          </a:xfrm>
          <a:prstGeom prst="line">
            <a:avLst/>
          </a:prstGeom>
          <a:noFill/>
          <a:ln w="38100">
            <a:solidFill>
              <a:schemeClr val="tx2"/>
            </a:solidFill>
            <a:round/>
            <a:headEnd/>
            <a:tailEnd/>
          </a:ln>
          <a:effectLst>
            <a:outerShdw dist="38100" dir="5400000" algn="t" rotWithShape="0">
              <a:srgbClr val="808080">
                <a:alpha val="39998"/>
              </a:srgbClr>
            </a:outerShdw>
          </a:effectLst>
          <a:extLst>
            <a:ext uri="{909E8E84-426E-40dd-AFC4-6F175D3DCCD1}">
              <a14:hiddenFill xmlns:a14="http://schemas.microsoft.com/office/drawing/2010/main">
                <a:noFill/>
              </a14:hiddenFill>
            </a:ext>
          </a:extLst>
        </p:spPr>
        <p:txBody>
          <a:bodyPr/>
          <a:lstStyle/>
          <a:p>
            <a:endParaRPr lang="en-US"/>
          </a:p>
        </p:txBody>
      </p:sp>
      <p:sp>
        <p:nvSpPr>
          <p:cNvPr id="10" name="Date Placeholder 9"/>
          <p:cNvSpPr>
            <a:spLocks noGrp="1"/>
          </p:cNvSpPr>
          <p:nvPr>
            <p:ph type="dt" sz="half" idx="10"/>
          </p:nvPr>
        </p:nvSpPr>
        <p:spPr/>
        <p:txBody>
          <a:bodyPr/>
          <a:lstStyle/>
          <a:p>
            <a:r>
              <a:rPr lang="en-US" smtClean="0"/>
              <a:t>Oct 2017</a:t>
            </a:r>
            <a:endParaRPr lang="en-US" dirty="0"/>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D93C9281-498A-9D42-AA97-B74D709FF200}" type="slidenum">
              <a:rPr lang="en-US" smtClean="0"/>
              <a:t>‹#›</a:t>
            </a:fld>
            <a:endParaRPr lang="en-US"/>
          </a:p>
        </p:txBody>
      </p:sp>
    </p:spTree>
    <p:extLst>
      <p:ext uri="{BB962C8B-B14F-4D97-AF65-F5344CB8AC3E}">
        <p14:creationId xmlns:p14="http://schemas.microsoft.com/office/powerpoint/2010/main" val="3510367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Oct 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C9281-498A-9D42-AA97-B74D709FF200}" type="slidenum">
              <a:rPr lang="en-US" smtClean="0"/>
              <a:t>‹#›</a:t>
            </a:fld>
            <a:endParaRPr lang="en-US"/>
          </a:p>
        </p:txBody>
      </p:sp>
    </p:spTree>
    <p:extLst>
      <p:ext uri="{BB962C8B-B14F-4D97-AF65-F5344CB8AC3E}">
        <p14:creationId xmlns:p14="http://schemas.microsoft.com/office/powerpoint/2010/main" val="2710253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Oct 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C9281-498A-9D42-AA97-B74D709FF200}" type="slidenum">
              <a:rPr lang="en-US" smtClean="0"/>
              <a:t>‹#›</a:t>
            </a:fld>
            <a:endParaRPr lang="en-US"/>
          </a:p>
        </p:txBody>
      </p:sp>
    </p:spTree>
    <p:extLst>
      <p:ext uri="{BB962C8B-B14F-4D97-AF65-F5344CB8AC3E}">
        <p14:creationId xmlns:p14="http://schemas.microsoft.com/office/powerpoint/2010/main" val="2127043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Oct 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04EC2-39D3-CE4F-854D-AFED18FAE5E5}" type="slidenum">
              <a:rPr lang="en-US" smtClean="0"/>
              <a:t>‹#›</a:t>
            </a:fld>
            <a:endParaRPr lang="en-US"/>
          </a:p>
        </p:txBody>
      </p:sp>
    </p:spTree>
    <p:extLst>
      <p:ext uri="{BB962C8B-B14F-4D97-AF65-F5344CB8AC3E}">
        <p14:creationId xmlns:p14="http://schemas.microsoft.com/office/powerpoint/2010/main" val="4184069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Oct 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04EC2-39D3-CE4F-854D-AFED18FAE5E5}" type="slidenum">
              <a:rPr lang="en-US" smtClean="0"/>
              <a:t>‹#›</a:t>
            </a:fld>
            <a:endParaRPr lang="en-US"/>
          </a:p>
        </p:txBody>
      </p:sp>
    </p:spTree>
    <p:extLst>
      <p:ext uri="{BB962C8B-B14F-4D97-AF65-F5344CB8AC3E}">
        <p14:creationId xmlns:p14="http://schemas.microsoft.com/office/powerpoint/2010/main" val="2301175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Oct 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04EC2-39D3-CE4F-854D-AFED18FAE5E5}" type="slidenum">
              <a:rPr lang="en-US" smtClean="0"/>
              <a:t>‹#›</a:t>
            </a:fld>
            <a:endParaRPr lang="en-US"/>
          </a:p>
        </p:txBody>
      </p:sp>
    </p:spTree>
    <p:extLst>
      <p:ext uri="{BB962C8B-B14F-4D97-AF65-F5344CB8AC3E}">
        <p14:creationId xmlns:p14="http://schemas.microsoft.com/office/powerpoint/2010/main" val="2930663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Oct 2017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504EC2-39D3-CE4F-854D-AFED18FAE5E5}" type="slidenum">
              <a:rPr lang="en-US" smtClean="0"/>
              <a:t>‹#›</a:t>
            </a:fld>
            <a:endParaRPr lang="en-US"/>
          </a:p>
        </p:txBody>
      </p:sp>
    </p:spTree>
    <p:extLst>
      <p:ext uri="{BB962C8B-B14F-4D97-AF65-F5344CB8AC3E}">
        <p14:creationId xmlns:p14="http://schemas.microsoft.com/office/powerpoint/2010/main" val="2165660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Oct 2017</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504EC2-39D3-CE4F-854D-AFED18FAE5E5}" type="slidenum">
              <a:rPr lang="en-US" smtClean="0"/>
              <a:t>‹#›</a:t>
            </a:fld>
            <a:endParaRPr lang="en-US"/>
          </a:p>
        </p:txBody>
      </p:sp>
    </p:spTree>
    <p:extLst>
      <p:ext uri="{BB962C8B-B14F-4D97-AF65-F5344CB8AC3E}">
        <p14:creationId xmlns:p14="http://schemas.microsoft.com/office/powerpoint/2010/main" val="1162412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Oct 2017</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504EC2-39D3-CE4F-854D-AFED18FAE5E5}" type="slidenum">
              <a:rPr lang="en-US" smtClean="0"/>
              <a:t>‹#›</a:t>
            </a:fld>
            <a:endParaRPr lang="en-US"/>
          </a:p>
        </p:txBody>
      </p:sp>
    </p:spTree>
    <p:extLst>
      <p:ext uri="{BB962C8B-B14F-4D97-AF65-F5344CB8AC3E}">
        <p14:creationId xmlns:p14="http://schemas.microsoft.com/office/powerpoint/2010/main" val="1271739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Oct 2017</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504EC2-39D3-CE4F-854D-AFED18FAE5E5}" type="slidenum">
              <a:rPr lang="en-US" smtClean="0"/>
              <a:t>‹#›</a:t>
            </a:fld>
            <a:endParaRPr lang="en-US"/>
          </a:p>
        </p:txBody>
      </p:sp>
    </p:spTree>
    <p:extLst>
      <p:ext uri="{BB962C8B-B14F-4D97-AF65-F5344CB8AC3E}">
        <p14:creationId xmlns:p14="http://schemas.microsoft.com/office/powerpoint/2010/main" val="2521139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Oct 2017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504EC2-39D3-CE4F-854D-AFED18FAE5E5}" type="slidenum">
              <a:rPr lang="en-US" smtClean="0"/>
              <a:t>‹#›</a:t>
            </a:fld>
            <a:endParaRPr lang="en-US"/>
          </a:p>
        </p:txBody>
      </p:sp>
    </p:spTree>
    <p:extLst>
      <p:ext uri="{BB962C8B-B14F-4D97-AF65-F5344CB8AC3E}">
        <p14:creationId xmlns:p14="http://schemas.microsoft.com/office/powerpoint/2010/main" val="1801883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Oct 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C9281-498A-9D42-AA97-B74D709FF200}" type="slidenum">
              <a:rPr lang="en-US" smtClean="0"/>
              <a:t>‹#›</a:t>
            </a:fld>
            <a:endParaRPr lang="en-US"/>
          </a:p>
        </p:txBody>
      </p:sp>
    </p:spTree>
    <p:extLst>
      <p:ext uri="{BB962C8B-B14F-4D97-AF65-F5344CB8AC3E}">
        <p14:creationId xmlns:p14="http://schemas.microsoft.com/office/powerpoint/2010/main" val="14002207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Oct 2017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504EC2-39D3-CE4F-854D-AFED18FAE5E5}" type="slidenum">
              <a:rPr lang="en-US" smtClean="0"/>
              <a:t>‹#›</a:t>
            </a:fld>
            <a:endParaRPr lang="en-US"/>
          </a:p>
        </p:txBody>
      </p:sp>
    </p:spTree>
    <p:extLst>
      <p:ext uri="{BB962C8B-B14F-4D97-AF65-F5344CB8AC3E}">
        <p14:creationId xmlns:p14="http://schemas.microsoft.com/office/powerpoint/2010/main" val="3025632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Oct 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04EC2-39D3-CE4F-854D-AFED18FAE5E5}" type="slidenum">
              <a:rPr lang="en-US" smtClean="0"/>
              <a:t>‹#›</a:t>
            </a:fld>
            <a:endParaRPr lang="en-US"/>
          </a:p>
        </p:txBody>
      </p:sp>
    </p:spTree>
    <p:extLst>
      <p:ext uri="{BB962C8B-B14F-4D97-AF65-F5344CB8AC3E}">
        <p14:creationId xmlns:p14="http://schemas.microsoft.com/office/powerpoint/2010/main" val="3903317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Oct 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04EC2-39D3-CE4F-854D-AFED18FAE5E5}" type="slidenum">
              <a:rPr lang="en-US" smtClean="0"/>
              <a:t>‹#›</a:t>
            </a:fld>
            <a:endParaRPr lang="en-US"/>
          </a:p>
        </p:txBody>
      </p:sp>
    </p:spTree>
    <p:extLst>
      <p:ext uri="{BB962C8B-B14F-4D97-AF65-F5344CB8AC3E}">
        <p14:creationId xmlns:p14="http://schemas.microsoft.com/office/powerpoint/2010/main" val="1331540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0" cap="none" baseline="0"/>
            </a:lvl1pPr>
          </a:lstStyle>
          <a:p>
            <a:r>
              <a:rPr lang="en-US" cap="none"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Oct 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C9281-498A-9D42-AA97-B74D709FF200}" type="slidenum">
              <a:rPr lang="en-US" smtClean="0"/>
              <a:t>‹#›</a:t>
            </a:fld>
            <a:endParaRPr lang="en-US"/>
          </a:p>
        </p:txBody>
      </p:sp>
    </p:spTree>
    <p:extLst>
      <p:ext uri="{BB962C8B-B14F-4D97-AF65-F5344CB8AC3E}">
        <p14:creationId xmlns:p14="http://schemas.microsoft.com/office/powerpoint/2010/main" val="530120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Oct 2017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C9281-498A-9D42-AA97-B74D709FF200}" type="slidenum">
              <a:rPr lang="en-US" smtClean="0"/>
              <a:t>‹#›</a:t>
            </a:fld>
            <a:endParaRPr lang="en-US"/>
          </a:p>
        </p:txBody>
      </p:sp>
    </p:spTree>
    <p:extLst>
      <p:ext uri="{BB962C8B-B14F-4D97-AF65-F5344CB8AC3E}">
        <p14:creationId xmlns:p14="http://schemas.microsoft.com/office/powerpoint/2010/main" val="906966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Oct 2017</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3C9281-498A-9D42-AA97-B74D709FF200}" type="slidenum">
              <a:rPr lang="en-US" smtClean="0"/>
              <a:t>‹#›</a:t>
            </a:fld>
            <a:endParaRPr lang="en-US"/>
          </a:p>
        </p:txBody>
      </p:sp>
    </p:spTree>
    <p:extLst>
      <p:ext uri="{BB962C8B-B14F-4D97-AF65-F5344CB8AC3E}">
        <p14:creationId xmlns:p14="http://schemas.microsoft.com/office/powerpoint/2010/main" val="1121407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Oct 2017</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3C9281-498A-9D42-AA97-B74D709FF200}" type="slidenum">
              <a:rPr lang="en-US" smtClean="0"/>
              <a:t>‹#›</a:t>
            </a:fld>
            <a:endParaRPr lang="en-US"/>
          </a:p>
        </p:txBody>
      </p:sp>
    </p:spTree>
    <p:extLst>
      <p:ext uri="{BB962C8B-B14F-4D97-AF65-F5344CB8AC3E}">
        <p14:creationId xmlns:p14="http://schemas.microsoft.com/office/powerpoint/2010/main" val="855152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Oct 2017</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3C9281-498A-9D42-AA97-B74D709FF200}" type="slidenum">
              <a:rPr lang="en-US" smtClean="0"/>
              <a:t>‹#›</a:t>
            </a:fld>
            <a:endParaRPr lang="en-US"/>
          </a:p>
        </p:txBody>
      </p:sp>
    </p:spTree>
    <p:extLst>
      <p:ext uri="{BB962C8B-B14F-4D97-AF65-F5344CB8AC3E}">
        <p14:creationId xmlns:p14="http://schemas.microsoft.com/office/powerpoint/2010/main" val="3254545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n-US" smtClean="0"/>
              <a:t>Oct 2017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C9281-498A-9D42-AA97-B74D709FF200}" type="slidenum">
              <a:rPr lang="en-US" smtClean="0"/>
              <a:t>‹#›</a:t>
            </a:fld>
            <a:endParaRPr lang="en-US"/>
          </a:p>
        </p:txBody>
      </p:sp>
    </p:spTree>
    <p:extLst>
      <p:ext uri="{BB962C8B-B14F-4D97-AF65-F5344CB8AC3E}">
        <p14:creationId xmlns:p14="http://schemas.microsoft.com/office/powerpoint/2010/main" val="1210368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n-US" smtClean="0"/>
              <a:t>Oct 2017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C9281-498A-9D42-AA97-B74D709FF200}" type="slidenum">
              <a:rPr lang="en-US" smtClean="0"/>
              <a:t>‹#›</a:t>
            </a:fld>
            <a:endParaRPr lang="en-US"/>
          </a:p>
        </p:txBody>
      </p:sp>
    </p:spTree>
    <p:extLst>
      <p:ext uri="{BB962C8B-B14F-4D97-AF65-F5344CB8AC3E}">
        <p14:creationId xmlns:p14="http://schemas.microsoft.com/office/powerpoint/2010/main" val="41296705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16065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smtClean="0"/>
              <a:t>Oct 2017</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3C9281-498A-9D42-AA97-B74D709FF200}" type="slidenum">
              <a:rPr lang="en-US" smtClean="0"/>
              <a:t>‹#›</a:t>
            </a:fld>
            <a:endParaRPr lang="en-US"/>
          </a:p>
        </p:txBody>
      </p:sp>
      <p:pic>
        <p:nvPicPr>
          <p:cNvPr id="8" name="Picture 7" descr="logo_open.eps"/>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444500" y="6238875"/>
            <a:ext cx="756174" cy="498143"/>
          </a:xfrm>
          <a:prstGeom prst="rect">
            <a:avLst/>
          </a:prstGeom>
        </p:spPr>
      </p:pic>
    </p:spTree>
    <p:extLst>
      <p:ext uri="{BB962C8B-B14F-4D97-AF65-F5344CB8AC3E}">
        <p14:creationId xmlns:p14="http://schemas.microsoft.com/office/powerpoint/2010/main" val="2560625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Tahoma"/>
          <a:ea typeface="+mj-ea"/>
          <a:cs typeface="Tahom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ahoma"/>
          <a:ea typeface="+mn-ea"/>
          <a:cs typeface="Tahoma"/>
        </a:defRPr>
      </a:lvl1pPr>
      <a:lvl2pPr marL="742950" indent="-285750" algn="l" defTabSz="457200" rtl="0" eaLnBrk="1" latinLnBrk="0" hangingPunct="1">
        <a:spcBef>
          <a:spcPct val="20000"/>
        </a:spcBef>
        <a:buFont typeface="Arial"/>
        <a:buChar char="–"/>
        <a:defRPr sz="2800" kern="1200">
          <a:solidFill>
            <a:schemeClr val="tx1"/>
          </a:solidFill>
          <a:latin typeface="Tahoma"/>
          <a:ea typeface="+mn-ea"/>
          <a:cs typeface="Tahoma"/>
        </a:defRPr>
      </a:lvl2pPr>
      <a:lvl3pPr marL="1143000" indent="-228600" algn="l" defTabSz="457200" rtl="0" eaLnBrk="1" latinLnBrk="0" hangingPunct="1">
        <a:spcBef>
          <a:spcPct val="20000"/>
        </a:spcBef>
        <a:buFont typeface="Arial"/>
        <a:buChar char="•"/>
        <a:defRPr sz="2400" kern="1200">
          <a:solidFill>
            <a:schemeClr val="tx1"/>
          </a:solidFill>
          <a:latin typeface="Tahoma"/>
          <a:ea typeface="+mn-ea"/>
          <a:cs typeface="Tahoma"/>
        </a:defRPr>
      </a:lvl3pPr>
      <a:lvl4pPr marL="1600200" indent="-228600" algn="l" defTabSz="457200" rtl="0" eaLnBrk="1" latinLnBrk="0" hangingPunct="1">
        <a:spcBef>
          <a:spcPct val="20000"/>
        </a:spcBef>
        <a:buFont typeface="Arial"/>
        <a:buChar char="–"/>
        <a:defRPr sz="2000" kern="1200">
          <a:solidFill>
            <a:schemeClr val="tx1"/>
          </a:solidFill>
          <a:latin typeface="Tahoma"/>
          <a:ea typeface="+mn-ea"/>
          <a:cs typeface="Tahoma"/>
        </a:defRPr>
      </a:lvl4pPr>
      <a:lvl5pPr marL="2057400" indent="-228600" algn="l" defTabSz="457200" rtl="0" eaLnBrk="1" latinLnBrk="0" hangingPunct="1">
        <a:spcBef>
          <a:spcPct val="20000"/>
        </a:spcBef>
        <a:buFont typeface="Arial"/>
        <a:buChar char="»"/>
        <a:defRPr sz="200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r>
              <a:rPr lang="en-US" smtClean="0"/>
              <a:t>Oct 2017</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504EC2-39D3-CE4F-854D-AFED18FAE5E5}" type="slidenum">
              <a:rPr lang="en-US" smtClean="0"/>
              <a:t>‹#›</a:t>
            </a:fld>
            <a:endParaRPr lang="en-US"/>
          </a:p>
        </p:txBody>
      </p:sp>
    </p:spTree>
    <p:extLst>
      <p:ext uri="{BB962C8B-B14F-4D97-AF65-F5344CB8AC3E}">
        <p14:creationId xmlns:p14="http://schemas.microsoft.com/office/powerpoint/2010/main" val="20609114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eg"/><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g"/><Relationship Id="rId5" Type="http://schemas.openxmlformats.org/officeDocument/2006/relationships/image" Target="../media/image16.jpeg"/><Relationship Id="rId6" Type="http://schemas.openxmlformats.org/officeDocument/2006/relationships/image" Target="../media/image17.jp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g"/><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hart" Target="../charts/char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jp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png"/><Relationship Id="rId5" Type="http://schemas.openxmlformats.org/officeDocument/2006/relationships/image" Target="../media/image25.jpg"/><Relationship Id="rId6" Type="http://schemas.openxmlformats.org/officeDocument/2006/relationships/image" Target="../media/image26.jpg"/><Relationship Id="rId7" Type="http://schemas.openxmlformats.org/officeDocument/2006/relationships/image" Target="../media/image27.jpg"/><Relationship Id="rId8" Type="http://schemas.openxmlformats.org/officeDocument/2006/relationships/image" Target="../media/image28.jpeg"/><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jpeg"/><Relationship Id="rId5" Type="http://schemas.openxmlformats.org/officeDocument/2006/relationships/image" Target="../media/image31.jpeg"/><Relationship Id="rId6" Type="http://schemas.openxmlformats.org/officeDocument/2006/relationships/image" Target="../media/image32.png"/><Relationship Id="rId7" Type="http://schemas.openxmlformats.org/officeDocument/2006/relationships/image" Target="../media/image33.jpg"/><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3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hart" Target="../charts/chart9.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4" Type="http://schemas.openxmlformats.org/officeDocument/2006/relationships/chart" Target="../charts/chart11.xml"/><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jpeg"/><Relationship Id="rId7" Type="http://schemas.openxmlformats.org/officeDocument/2006/relationships/image" Target="../media/image39.jpeg"/><Relationship Id="rId8" Type="http://schemas.openxmlformats.org/officeDocument/2006/relationships/image" Target="../media/image40.jpg"/><Relationship Id="rId9" Type="http://schemas.openxmlformats.org/officeDocument/2006/relationships/image" Target="../media/image41.png"/><Relationship Id="rId10"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g"/><Relationship Id="rId4" Type="http://schemas.openxmlformats.org/officeDocument/2006/relationships/image" Target="../media/image43.jpg"/><Relationship Id="rId5" Type="http://schemas.openxmlformats.org/officeDocument/2006/relationships/image" Target="../media/image44.png"/><Relationship Id="rId6" Type="http://schemas.openxmlformats.org/officeDocument/2006/relationships/image" Target="../media/image45.jpeg"/><Relationship Id="rId7" Type="http://schemas.openxmlformats.org/officeDocument/2006/relationships/image" Target="../media/image46.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1" Type="http://schemas.openxmlformats.org/officeDocument/2006/relationships/image" Target="../media/image54.png"/><Relationship Id="rId12" Type="http://schemas.openxmlformats.org/officeDocument/2006/relationships/image" Target="../media/image55.jpeg"/><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7.png"/><Relationship Id="rId4" Type="http://schemas.openxmlformats.org/officeDocument/2006/relationships/image" Target="../media/image11.png"/><Relationship Id="rId5" Type="http://schemas.openxmlformats.org/officeDocument/2006/relationships/image" Target="../media/image48.jpeg"/><Relationship Id="rId6" Type="http://schemas.openxmlformats.org/officeDocument/2006/relationships/image" Target="../media/image49.jpeg"/><Relationship Id="rId7" Type="http://schemas.openxmlformats.org/officeDocument/2006/relationships/image" Target="../media/image50.jpeg"/><Relationship Id="rId8" Type="http://schemas.openxmlformats.org/officeDocument/2006/relationships/image" Target="../media/image51.jpg"/><Relationship Id="rId9" Type="http://schemas.openxmlformats.org/officeDocument/2006/relationships/image" Target="../media/image52.jpg"/><Relationship Id="rId10" Type="http://schemas.openxmlformats.org/officeDocument/2006/relationships/image" Target="../media/image5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6.png"/><Relationship Id="rId3" Type="http://schemas.microsoft.com/office/2007/relationships/hdphoto" Target="../media/hdphoto2.wdp"/></Relationships>
</file>

<file path=ppt/slides/_rels/slide31.xml.rels><?xml version="1.0" encoding="UTF-8" standalone="yes"?>
<Relationships xmlns="http://schemas.openxmlformats.org/package/2006/relationships"><Relationship Id="rId3" Type="http://schemas.openxmlformats.org/officeDocument/2006/relationships/chart" Target="../charts/chart12.xml"/><Relationship Id="rId4" Type="http://schemas.openxmlformats.org/officeDocument/2006/relationships/chart" Target="../charts/chart13.xml"/><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3" Type="http://schemas.openxmlformats.org/officeDocument/2006/relationships/chart" Target="../charts/chart14.xml"/><Relationship Id="rId4" Type="http://schemas.openxmlformats.org/officeDocument/2006/relationships/chart" Target="../charts/chart15.xml"/><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3" Type="http://schemas.openxmlformats.org/officeDocument/2006/relationships/image" Target="../media/image57.jpg"/><Relationship Id="rId4" Type="http://schemas.openxmlformats.org/officeDocument/2006/relationships/image" Target="../media/image58.jpe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3" Type="http://schemas.openxmlformats.org/officeDocument/2006/relationships/image" Target="../media/image59.jpg"/><Relationship Id="rId4" Type="http://schemas.openxmlformats.org/officeDocument/2006/relationships/image" Target="../media/image57.jp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57.jp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3" Type="http://schemas.openxmlformats.org/officeDocument/2006/relationships/image" Target="../media/image61.jpg"/><Relationship Id="rId4" Type="http://schemas.openxmlformats.org/officeDocument/2006/relationships/image" Target="file://localhost/Users/erkelea/Pictures/ClipArt/Hispanic/TX-Voter-Registration.jpg" TargetMode="External"/><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63.jpeg"/><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6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6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4.xml.rels><?xml version="1.0" encoding="UTF-8" standalone="yes"?>
<Relationships xmlns="http://schemas.openxmlformats.org/package/2006/relationships"><Relationship Id="rId3" Type="http://schemas.openxmlformats.org/officeDocument/2006/relationships/image" Target="../media/image67.jpeg"/><Relationship Id="rId4" Type="http://schemas.openxmlformats.org/officeDocument/2006/relationships/image" Target="../media/image68.png"/><Relationship Id="rId5" Type="http://schemas.openxmlformats.org/officeDocument/2006/relationships/image" Target="../media/image69.jpg"/><Relationship Id="rId1" Type="http://schemas.openxmlformats.org/officeDocument/2006/relationships/slideLayout" Target="../slideLayouts/slideLayout4.xml"/><Relationship Id="rId2" Type="http://schemas.openxmlformats.org/officeDocument/2006/relationships/image" Target="../media/image6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0.jpeg"/><Relationship Id="rId3" Type="http://schemas.openxmlformats.org/officeDocument/2006/relationships/image" Target="../media/image6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1.jpg"/><Relationship Id="rId3" Type="http://schemas.openxmlformats.org/officeDocument/2006/relationships/image" Target="../media/image67.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7.jpg"/><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5597" y="1969428"/>
            <a:ext cx="8459877" cy="1470025"/>
          </a:xfrm>
        </p:spPr>
        <p:txBody>
          <a:bodyPr>
            <a:normAutofit/>
          </a:bodyPr>
          <a:lstStyle/>
          <a:p>
            <a:r>
              <a:rPr lang="en-US" sz="6000" spc="250" dirty="0" smtClean="0"/>
              <a:t>Engaging Hispanics</a:t>
            </a:r>
            <a:endParaRPr lang="en-US" sz="6000" spc="250" dirty="0"/>
          </a:p>
        </p:txBody>
      </p:sp>
      <p:sp>
        <p:nvSpPr>
          <p:cNvPr id="3" name="Subtitle 2"/>
          <p:cNvSpPr>
            <a:spLocks noGrp="1"/>
          </p:cNvSpPr>
          <p:nvPr>
            <p:ph type="subTitle" idx="1"/>
          </p:nvPr>
        </p:nvSpPr>
        <p:spPr>
          <a:xfrm>
            <a:off x="685800" y="3461739"/>
            <a:ext cx="7772400" cy="1797477"/>
          </a:xfrm>
        </p:spPr>
        <p:txBody>
          <a:bodyPr>
            <a:noAutofit/>
          </a:bodyPr>
          <a:lstStyle/>
          <a:p>
            <a:r>
              <a:rPr lang="en-US" sz="4400" dirty="0" smtClean="0"/>
              <a:t>No Small Minority!</a:t>
            </a:r>
            <a:endParaRPr lang="en-US" sz="2400" dirty="0">
              <a:solidFill>
                <a:schemeClr val="tx1"/>
              </a:solidFill>
            </a:endParaRPr>
          </a:p>
          <a:p>
            <a:pPr algn="l"/>
            <a:endParaRPr lang="en-US" sz="1600" dirty="0" smtClean="0">
              <a:solidFill>
                <a:schemeClr val="tx1"/>
              </a:solidFill>
            </a:endParaRPr>
          </a:p>
        </p:txBody>
      </p:sp>
      <p:sp>
        <p:nvSpPr>
          <p:cNvPr id="6" name="TextBox 5"/>
          <p:cNvSpPr txBox="1"/>
          <p:nvPr/>
        </p:nvSpPr>
        <p:spPr>
          <a:xfrm>
            <a:off x="536567" y="6009360"/>
            <a:ext cx="2505614" cy="646331"/>
          </a:xfrm>
          <a:prstGeom prst="rect">
            <a:avLst/>
          </a:prstGeom>
          <a:noFill/>
        </p:spPr>
        <p:txBody>
          <a:bodyPr wrap="none" rtlCol="0">
            <a:spAutoFit/>
          </a:bodyPr>
          <a:lstStyle/>
          <a:p>
            <a:r>
              <a:rPr lang="en-US" dirty="0">
                <a:latin typeface="Tahoma"/>
                <a:cs typeface="Tahoma"/>
              </a:rPr>
              <a:t>Elizabeth </a:t>
            </a:r>
            <a:r>
              <a:rPr lang="en-US" dirty="0" smtClean="0">
                <a:latin typeface="Tahoma"/>
                <a:cs typeface="Tahoma"/>
              </a:rPr>
              <a:t>A. Erkel</a:t>
            </a:r>
            <a:r>
              <a:rPr lang="en-US" dirty="0">
                <a:latin typeface="Tahoma"/>
                <a:cs typeface="Tahoma"/>
              </a:rPr>
              <a:t>, PhD</a:t>
            </a:r>
          </a:p>
          <a:p>
            <a:endParaRPr lang="en-US" dirty="0"/>
          </a:p>
        </p:txBody>
      </p:sp>
      <p:sp>
        <p:nvSpPr>
          <p:cNvPr id="7" name="TextBox 6"/>
          <p:cNvSpPr txBox="1"/>
          <p:nvPr/>
        </p:nvSpPr>
        <p:spPr>
          <a:xfrm>
            <a:off x="7046107" y="6098802"/>
            <a:ext cx="1556836" cy="369332"/>
          </a:xfrm>
          <a:prstGeom prst="rect">
            <a:avLst/>
          </a:prstGeom>
          <a:noFill/>
        </p:spPr>
        <p:txBody>
          <a:bodyPr wrap="none" rtlCol="0">
            <a:spAutoFit/>
          </a:bodyPr>
          <a:lstStyle/>
          <a:p>
            <a:r>
              <a:rPr lang="en-US" dirty="0" smtClean="0">
                <a:latin typeface="Tahoma"/>
                <a:cs typeface="Tahoma"/>
              </a:rPr>
              <a:t>January 2018</a:t>
            </a:r>
            <a:endParaRPr lang="en-US" dirty="0">
              <a:latin typeface="Tahoma"/>
              <a:cs typeface="Tahoma"/>
            </a:endParaRPr>
          </a:p>
        </p:txBody>
      </p:sp>
    </p:spTree>
    <p:extLst>
      <p:ext uri="{BB962C8B-B14F-4D97-AF65-F5344CB8AC3E}">
        <p14:creationId xmlns:p14="http://schemas.microsoft.com/office/powerpoint/2010/main" val="30704436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402" y="274638"/>
            <a:ext cx="8229600" cy="1143000"/>
          </a:xfrm>
        </p:spPr>
        <p:txBody>
          <a:bodyPr>
            <a:normAutofit/>
          </a:bodyPr>
          <a:lstStyle/>
          <a:p>
            <a:pPr algn="l"/>
            <a:r>
              <a:rPr lang="en-US" sz="4800" spc="200" dirty="0" smtClean="0">
                <a:solidFill>
                  <a:srgbClr val="800000"/>
                </a:solidFill>
              </a:rPr>
              <a:t>Who votes?</a:t>
            </a:r>
            <a:endParaRPr lang="en-US" sz="4800" spc="200" dirty="0">
              <a:solidFill>
                <a:srgbClr val="80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56285331"/>
              </p:ext>
            </p:extLst>
          </p:nvPr>
        </p:nvGraphicFramePr>
        <p:xfrm>
          <a:off x="160970" y="1202977"/>
          <a:ext cx="8692389" cy="4938712"/>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a:xfrm>
            <a:off x="2843481" y="6333731"/>
            <a:ext cx="3641120" cy="365125"/>
          </a:xfrm>
        </p:spPr>
        <p:txBody>
          <a:bodyPr/>
          <a:lstStyle/>
          <a:p>
            <a:r>
              <a:rPr lang="en-US" dirty="0" smtClean="0"/>
              <a:t>U.S. Census Bureau, 2017</a:t>
            </a:r>
            <a:r>
              <a:rPr lang="en-US" dirty="0"/>
              <a:t>/</a:t>
            </a:r>
            <a:r>
              <a:rPr lang="en-US" dirty="0" smtClean="0"/>
              <a:t>May-a</a:t>
            </a:r>
            <a:endParaRPr lang="en-US" dirty="0"/>
          </a:p>
        </p:txBody>
      </p:sp>
      <p:sp>
        <p:nvSpPr>
          <p:cNvPr id="5" name="Slide Number Placeholder 4"/>
          <p:cNvSpPr>
            <a:spLocks noGrp="1"/>
          </p:cNvSpPr>
          <p:nvPr>
            <p:ph type="sldNum" sz="quarter" idx="12"/>
          </p:nvPr>
        </p:nvSpPr>
        <p:spPr/>
        <p:txBody>
          <a:bodyPr/>
          <a:lstStyle/>
          <a:p>
            <a:fld id="{72A1270F-DF69-414C-AB7C-E9DAF5A0F3A7}" type="slidenum">
              <a:rPr lang="en-US" smtClean="0"/>
              <a:t>10</a:t>
            </a:fld>
            <a:endParaRPr lang="en-US" dirty="0"/>
          </a:p>
        </p:txBody>
      </p:sp>
      <p:sp>
        <p:nvSpPr>
          <p:cNvPr id="7" name="TextBox 6"/>
          <p:cNvSpPr txBox="1"/>
          <p:nvPr/>
        </p:nvSpPr>
        <p:spPr>
          <a:xfrm>
            <a:off x="782927" y="5229713"/>
            <a:ext cx="1263838" cy="461665"/>
          </a:xfrm>
          <a:prstGeom prst="rect">
            <a:avLst/>
          </a:prstGeom>
          <a:noFill/>
        </p:spPr>
        <p:txBody>
          <a:bodyPr wrap="none" rtlCol="0">
            <a:spAutoFit/>
          </a:bodyPr>
          <a:lstStyle/>
          <a:p>
            <a:r>
              <a:rPr lang="en-US" sz="2400" b="1" dirty="0" smtClean="0">
                <a:solidFill>
                  <a:schemeClr val="bg1"/>
                </a:solidFill>
              </a:rPr>
              <a:t>Hispanic</a:t>
            </a:r>
            <a:endParaRPr lang="en-US" sz="2400" b="1" dirty="0">
              <a:solidFill>
                <a:schemeClr val="bg1"/>
              </a:solidFill>
            </a:endParaRPr>
          </a:p>
        </p:txBody>
      </p:sp>
      <p:sp>
        <p:nvSpPr>
          <p:cNvPr id="8" name="TextBox 7"/>
          <p:cNvSpPr txBox="1"/>
          <p:nvPr/>
        </p:nvSpPr>
        <p:spPr>
          <a:xfrm>
            <a:off x="789081" y="2297556"/>
            <a:ext cx="2659702" cy="461665"/>
          </a:xfrm>
          <a:prstGeom prst="rect">
            <a:avLst/>
          </a:prstGeom>
          <a:noFill/>
        </p:spPr>
        <p:txBody>
          <a:bodyPr wrap="none" rtlCol="0">
            <a:spAutoFit/>
          </a:bodyPr>
          <a:lstStyle/>
          <a:p>
            <a:r>
              <a:rPr lang="en-US" sz="2400" b="1" dirty="0" smtClean="0">
                <a:solidFill>
                  <a:srgbClr val="FFFFFF"/>
                </a:solidFill>
              </a:rPr>
              <a:t>White Not Hispanic</a:t>
            </a:r>
            <a:endParaRPr lang="en-US" sz="2400" b="1" dirty="0">
              <a:solidFill>
                <a:srgbClr val="FFFFFF"/>
              </a:solidFill>
            </a:endParaRPr>
          </a:p>
        </p:txBody>
      </p:sp>
      <p:sp>
        <p:nvSpPr>
          <p:cNvPr id="9" name="TextBox 8"/>
          <p:cNvSpPr txBox="1"/>
          <p:nvPr/>
        </p:nvSpPr>
        <p:spPr>
          <a:xfrm>
            <a:off x="777870" y="3269527"/>
            <a:ext cx="2557110" cy="461665"/>
          </a:xfrm>
          <a:prstGeom prst="rect">
            <a:avLst/>
          </a:prstGeom>
          <a:noFill/>
        </p:spPr>
        <p:txBody>
          <a:bodyPr wrap="none" rtlCol="0">
            <a:spAutoFit/>
          </a:bodyPr>
          <a:lstStyle/>
          <a:p>
            <a:r>
              <a:rPr lang="en-US" sz="2400" b="1" dirty="0" smtClean="0">
                <a:solidFill>
                  <a:srgbClr val="FFFFFF"/>
                </a:solidFill>
              </a:rPr>
              <a:t>Black Not Hispanic</a:t>
            </a:r>
            <a:endParaRPr lang="en-US" sz="2400" b="1" dirty="0">
              <a:solidFill>
                <a:srgbClr val="FFFFFF"/>
              </a:solidFill>
            </a:endParaRPr>
          </a:p>
        </p:txBody>
      </p:sp>
      <p:sp>
        <p:nvSpPr>
          <p:cNvPr id="10" name="TextBox 9"/>
          <p:cNvSpPr txBox="1"/>
          <p:nvPr/>
        </p:nvSpPr>
        <p:spPr>
          <a:xfrm>
            <a:off x="777870" y="4250564"/>
            <a:ext cx="2622232" cy="461665"/>
          </a:xfrm>
          <a:prstGeom prst="rect">
            <a:avLst/>
          </a:prstGeom>
          <a:noFill/>
        </p:spPr>
        <p:txBody>
          <a:bodyPr wrap="none" rtlCol="0">
            <a:spAutoFit/>
          </a:bodyPr>
          <a:lstStyle/>
          <a:p>
            <a:r>
              <a:rPr lang="en-US" sz="2400" b="1" dirty="0" smtClean="0">
                <a:solidFill>
                  <a:srgbClr val="FFFFFF"/>
                </a:solidFill>
              </a:rPr>
              <a:t>Other Not Hispanic</a:t>
            </a:r>
            <a:endParaRPr lang="en-US" sz="2400" b="1" dirty="0">
              <a:solidFill>
                <a:srgbClr val="FFFFFF"/>
              </a:solidFill>
            </a:endParaRPr>
          </a:p>
        </p:txBody>
      </p:sp>
      <p:sp>
        <p:nvSpPr>
          <p:cNvPr id="3" name="Oval 2"/>
          <p:cNvSpPr/>
          <p:nvPr/>
        </p:nvSpPr>
        <p:spPr>
          <a:xfrm>
            <a:off x="6054385" y="5229713"/>
            <a:ext cx="1085012" cy="663544"/>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ate Placeholder 11"/>
          <p:cNvSpPr>
            <a:spLocks noGrp="1"/>
          </p:cNvSpPr>
          <p:nvPr>
            <p:ph type="dt" sz="half" idx="10"/>
          </p:nvPr>
        </p:nvSpPr>
        <p:spPr/>
        <p:txBody>
          <a:bodyPr/>
          <a:lstStyle/>
          <a:p>
            <a:r>
              <a:rPr lang="en-US" dirty="0"/>
              <a:t>Jan 2018</a:t>
            </a:r>
          </a:p>
        </p:txBody>
      </p:sp>
      <p:sp>
        <p:nvSpPr>
          <p:cNvPr id="13" name="TextBox 12"/>
          <p:cNvSpPr txBox="1"/>
          <p:nvPr/>
        </p:nvSpPr>
        <p:spPr>
          <a:xfrm>
            <a:off x="1377460" y="5987018"/>
            <a:ext cx="3463546" cy="369332"/>
          </a:xfrm>
          <a:prstGeom prst="rect">
            <a:avLst/>
          </a:prstGeom>
          <a:noFill/>
        </p:spPr>
        <p:txBody>
          <a:bodyPr wrap="none" rtlCol="0">
            <a:spAutoFit/>
          </a:bodyPr>
          <a:lstStyle/>
          <a:p>
            <a:r>
              <a:rPr lang="en-US" dirty="0" smtClean="0"/>
              <a:t>*% of citizen voting age population</a:t>
            </a:r>
            <a:endParaRPr lang="en-US" dirty="0"/>
          </a:p>
        </p:txBody>
      </p:sp>
      <p:sp>
        <p:nvSpPr>
          <p:cNvPr id="11" name="TextBox 10"/>
          <p:cNvSpPr txBox="1"/>
          <p:nvPr/>
        </p:nvSpPr>
        <p:spPr>
          <a:xfrm>
            <a:off x="8249160" y="5297843"/>
            <a:ext cx="583663" cy="646331"/>
          </a:xfrm>
          <a:prstGeom prst="rect">
            <a:avLst/>
          </a:prstGeom>
          <a:noFill/>
          <a:ln w="3175" cmpd="sng">
            <a:solidFill>
              <a:schemeClr val="bg1">
                <a:lumMod val="50000"/>
              </a:schemeClr>
            </a:solidFill>
          </a:ln>
        </p:spPr>
        <p:txBody>
          <a:bodyPr wrap="none" rtlCol="0">
            <a:spAutoFit/>
          </a:bodyPr>
          <a:lstStyle/>
          <a:p>
            <a:pPr algn="ctr"/>
            <a:r>
              <a:rPr lang="en-US" dirty="0" smtClean="0"/>
              <a:t>All</a:t>
            </a:r>
          </a:p>
          <a:p>
            <a:pPr algn="ctr"/>
            <a:r>
              <a:rPr lang="en-US" dirty="0" smtClean="0"/>
              <a:t>61%</a:t>
            </a:r>
            <a:endParaRPr lang="en-US" dirty="0"/>
          </a:p>
        </p:txBody>
      </p:sp>
      <p:sp>
        <p:nvSpPr>
          <p:cNvPr id="14" name="TextBox 13"/>
          <p:cNvSpPr txBox="1"/>
          <p:nvPr/>
        </p:nvSpPr>
        <p:spPr>
          <a:xfrm rot="21291128">
            <a:off x="3106245" y="5097777"/>
            <a:ext cx="2960489" cy="707886"/>
          </a:xfrm>
          <a:prstGeom prst="rect">
            <a:avLst/>
          </a:prstGeom>
          <a:noFill/>
        </p:spPr>
        <p:txBody>
          <a:bodyPr wrap="square" rtlCol="0">
            <a:spAutoFit/>
          </a:bodyPr>
          <a:lstStyle/>
          <a:p>
            <a:r>
              <a:rPr lang="en-US" sz="2000" dirty="0" smtClean="0">
                <a:latin typeface="Desyrel"/>
                <a:cs typeface="Desyrel"/>
              </a:rPr>
              <a:t>Low voter turnout among Hispanics eligible to vote </a:t>
            </a:r>
            <a:endParaRPr lang="en-US" sz="2000" dirty="0">
              <a:latin typeface="Desyrel"/>
              <a:cs typeface="Desyrel"/>
            </a:endParaRPr>
          </a:p>
        </p:txBody>
      </p:sp>
    </p:spTree>
    <p:extLst>
      <p:ext uri="{BB962C8B-B14F-4D97-AF65-F5344CB8AC3E}">
        <p14:creationId xmlns:p14="http://schemas.microsoft.com/office/powerpoint/2010/main" val="266215236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5746"/>
            <a:ext cx="8229600" cy="1143000"/>
          </a:xfrm>
        </p:spPr>
        <p:txBody>
          <a:bodyPr>
            <a:normAutofit/>
          </a:bodyPr>
          <a:lstStyle/>
          <a:p>
            <a:r>
              <a:rPr lang="en-US" sz="3200" dirty="0" smtClean="0"/>
              <a:t>% of Reported Voters, by Race &amp; Hispanic</a:t>
            </a:r>
            <a:br>
              <a:rPr lang="en-US" sz="3200" dirty="0" smtClean="0"/>
            </a:br>
            <a:r>
              <a:rPr lang="en-US" sz="3200" dirty="0" smtClean="0"/>
              <a:t>Origin, U.S., 1980, 1996, &amp; 2016</a:t>
            </a:r>
            <a:endParaRPr lang="en-US"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71703119"/>
              </p:ext>
            </p:extLst>
          </p:nvPr>
        </p:nvGraphicFramePr>
        <p:xfrm>
          <a:off x="457200" y="1383347"/>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half" idx="10"/>
          </p:nvPr>
        </p:nvSpPr>
        <p:spPr/>
        <p:txBody>
          <a:bodyPr/>
          <a:lstStyle/>
          <a:p>
            <a:r>
              <a:rPr lang="en-US" dirty="0"/>
              <a:t>Jan 2018</a:t>
            </a:r>
          </a:p>
        </p:txBody>
      </p:sp>
      <p:sp>
        <p:nvSpPr>
          <p:cNvPr id="5" name="Footer Placeholder 4"/>
          <p:cNvSpPr>
            <a:spLocks noGrp="1"/>
          </p:cNvSpPr>
          <p:nvPr>
            <p:ph type="ftr" sz="quarter" idx="11"/>
          </p:nvPr>
        </p:nvSpPr>
        <p:spPr/>
        <p:txBody>
          <a:bodyPr/>
          <a:lstStyle/>
          <a:p>
            <a:r>
              <a:rPr lang="en-US" dirty="0" smtClean="0"/>
              <a:t>U.S. Census Bureau, 2017</a:t>
            </a:r>
            <a:r>
              <a:rPr lang="en-US" dirty="0"/>
              <a:t>/</a:t>
            </a:r>
            <a:r>
              <a:rPr lang="en-US" dirty="0" smtClean="0"/>
              <a:t>May 10</a:t>
            </a:r>
            <a:endParaRPr lang="en-US" dirty="0"/>
          </a:p>
        </p:txBody>
      </p:sp>
      <p:sp>
        <p:nvSpPr>
          <p:cNvPr id="6" name="Slide Number Placeholder 5"/>
          <p:cNvSpPr>
            <a:spLocks noGrp="1"/>
          </p:cNvSpPr>
          <p:nvPr>
            <p:ph type="sldNum" sz="quarter" idx="12"/>
          </p:nvPr>
        </p:nvSpPr>
        <p:spPr/>
        <p:txBody>
          <a:bodyPr/>
          <a:lstStyle/>
          <a:p>
            <a:fld id="{D93C9281-498A-9D42-AA97-B74D709FF200}" type="slidenum">
              <a:rPr lang="en-US" smtClean="0"/>
              <a:t>11</a:t>
            </a:fld>
            <a:endParaRPr lang="en-US"/>
          </a:p>
        </p:txBody>
      </p:sp>
      <p:sp>
        <p:nvSpPr>
          <p:cNvPr id="8" name="TextBox 7"/>
          <p:cNvSpPr txBox="1"/>
          <p:nvPr/>
        </p:nvSpPr>
        <p:spPr>
          <a:xfrm>
            <a:off x="6553200" y="2155116"/>
            <a:ext cx="672329" cy="430887"/>
          </a:xfrm>
          <a:prstGeom prst="rect">
            <a:avLst/>
          </a:prstGeom>
          <a:noFill/>
        </p:spPr>
        <p:txBody>
          <a:bodyPr wrap="none" rtlCol="0">
            <a:spAutoFit/>
          </a:bodyPr>
          <a:lstStyle/>
          <a:p>
            <a:r>
              <a:rPr lang="en-US" sz="2200" dirty="0" smtClean="0"/>
              <a:t>88%</a:t>
            </a:r>
            <a:endParaRPr lang="en-US" sz="2200" dirty="0"/>
          </a:p>
        </p:txBody>
      </p:sp>
      <p:sp>
        <p:nvSpPr>
          <p:cNvPr id="9" name="TextBox 8"/>
          <p:cNvSpPr txBox="1"/>
          <p:nvPr/>
        </p:nvSpPr>
        <p:spPr>
          <a:xfrm>
            <a:off x="6194868" y="3397869"/>
            <a:ext cx="672329" cy="430887"/>
          </a:xfrm>
          <a:prstGeom prst="rect">
            <a:avLst/>
          </a:prstGeom>
          <a:noFill/>
        </p:spPr>
        <p:txBody>
          <a:bodyPr wrap="none" rtlCol="0">
            <a:spAutoFit/>
          </a:bodyPr>
          <a:lstStyle/>
          <a:p>
            <a:r>
              <a:rPr lang="en-US" sz="2200" dirty="0" smtClean="0"/>
              <a:t>83%</a:t>
            </a:r>
            <a:endParaRPr lang="en-US" sz="2200" dirty="0"/>
          </a:p>
        </p:txBody>
      </p:sp>
      <p:sp>
        <p:nvSpPr>
          <p:cNvPr id="10" name="TextBox 9"/>
          <p:cNvSpPr txBox="1"/>
          <p:nvPr/>
        </p:nvSpPr>
        <p:spPr>
          <a:xfrm>
            <a:off x="5661468" y="4576483"/>
            <a:ext cx="672329" cy="430887"/>
          </a:xfrm>
          <a:prstGeom prst="rect">
            <a:avLst/>
          </a:prstGeom>
          <a:noFill/>
        </p:spPr>
        <p:txBody>
          <a:bodyPr wrap="none" rtlCol="0">
            <a:spAutoFit/>
          </a:bodyPr>
          <a:lstStyle/>
          <a:p>
            <a:r>
              <a:rPr lang="en-US" sz="2200" dirty="0" smtClean="0"/>
              <a:t>73%</a:t>
            </a:r>
            <a:endParaRPr lang="en-US" sz="2200" dirty="0"/>
          </a:p>
        </p:txBody>
      </p:sp>
      <p:sp>
        <p:nvSpPr>
          <p:cNvPr id="11" name="TextBox 10"/>
          <p:cNvSpPr txBox="1"/>
          <p:nvPr/>
        </p:nvSpPr>
        <p:spPr>
          <a:xfrm>
            <a:off x="7693433" y="2166408"/>
            <a:ext cx="529337" cy="430887"/>
          </a:xfrm>
          <a:prstGeom prst="rect">
            <a:avLst/>
          </a:prstGeom>
          <a:noFill/>
        </p:spPr>
        <p:txBody>
          <a:bodyPr wrap="none" rtlCol="0">
            <a:spAutoFit/>
          </a:bodyPr>
          <a:lstStyle/>
          <a:p>
            <a:r>
              <a:rPr lang="en-US" sz="2200" dirty="0">
                <a:solidFill>
                  <a:schemeClr val="bg1"/>
                </a:solidFill>
              </a:rPr>
              <a:t>9</a:t>
            </a:r>
            <a:r>
              <a:rPr lang="en-US" sz="2200" dirty="0" smtClean="0">
                <a:solidFill>
                  <a:schemeClr val="bg1"/>
                </a:solidFill>
              </a:rPr>
              <a:t>%</a:t>
            </a:r>
            <a:endParaRPr lang="en-US" sz="2200" dirty="0">
              <a:solidFill>
                <a:schemeClr val="bg1"/>
              </a:solidFill>
            </a:endParaRPr>
          </a:p>
        </p:txBody>
      </p:sp>
      <p:sp>
        <p:nvSpPr>
          <p:cNvPr id="12" name="TextBox 11"/>
          <p:cNvSpPr txBox="1"/>
          <p:nvPr/>
        </p:nvSpPr>
        <p:spPr>
          <a:xfrm>
            <a:off x="7297637" y="3394735"/>
            <a:ext cx="672329" cy="430887"/>
          </a:xfrm>
          <a:prstGeom prst="rect">
            <a:avLst/>
          </a:prstGeom>
          <a:noFill/>
        </p:spPr>
        <p:txBody>
          <a:bodyPr wrap="none" rtlCol="0">
            <a:spAutoFit/>
          </a:bodyPr>
          <a:lstStyle/>
          <a:p>
            <a:r>
              <a:rPr lang="en-US" sz="2200" dirty="0" smtClean="0">
                <a:solidFill>
                  <a:schemeClr val="bg1"/>
                </a:solidFill>
              </a:rPr>
              <a:t>11%</a:t>
            </a:r>
            <a:endParaRPr lang="en-US" sz="2200" dirty="0">
              <a:solidFill>
                <a:schemeClr val="bg1"/>
              </a:solidFill>
            </a:endParaRPr>
          </a:p>
        </p:txBody>
      </p:sp>
      <p:sp>
        <p:nvSpPr>
          <p:cNvPr id="13" name="TextBox 12"/>
          <p:cNvSpPr txBox="1"/>
          <p:nvPr/>
        </p:nvSpPr>
        <p:spPr>
          <a:xfrm>
            <a:off x="6705188" y="4576483"/>
            <a:ext cx="672329" cy="430887"/>
          </a:xfrm>
          <a:prstGeom prst="rect">
            <a:avLst/>
          </a:prstGeom>
          <a:noFill/>
        </p:spPr>
        <p:txBody>
          <a:bodyPr wrap="none" rtlCol="0">
            <a:spAutoFit/>
          </a:bodyPr>
          <a:lstStyle/>
          <a:p>
            <a:r>
              <a:rPr lang="en-US" sz="2200" dirty="0" smtClean="0">
                <a:solidFill>
                  <a:schemeClr val="bg1"/>
                </a:solidFill>
              </a:rPr>
              <a:t>12%</a:t>
            </a:r>
            <a:endParaRPr lang="en-US" sz="2200" dirty="0">
              <a:solidFill>
                <a:schemeClr val="bg1"/>
              </a:solidFill>
            </a:endParaRPr>
          </a:p>
        </p:txBody>
      </p:sp>
      <p:sp>
        <p:nvSpPr>
          <p:cNvPr id="14" name="TextBox 13"/>
          <p:cNvSpPr txBox="1"/>
          <p:nvPr/>
        </p:nvSpPr>
        <p:spPr>
          <a:xfrm>
            <a:off x="8474454" y="2164872"/>
            <a:ext cx="529337" cy="430887"/>
          </a:xfrm>
          <a:prstGeom prst="rect">
            <a:avLst/>
          </a:prstGeom>
          <a:noFill/>
        </p:spPr>
        <p:txBody>
          <a:bodyPr wrap="none" rtlCol="0">
            <a:spAutoFit/>
          </a:bodyPr>
          <a:lstStyle/>
          <a:p>
            <a:r>
              <a:rPr lang="en-US" sz="2200" b="1" dirty="0" smtClean="0"/>
              <a:t>3%</a:t>
            </a:r>
            <a:endParaRPr lang="en-US" sz="2200" b="1" dirty="0"/>
          </a:p>
        </p:txBody>
      </p:sp>
      <p:sp>
        <p:nvSpPr>
          <p:cNvPr id="15" name="TextBox 14"/>
          <p:cNvSpPr txBox="1"/>
          <p:nvPr/>
        </p:nvSpPr>
        <p:spPr>
          <a:xfrm>
            <a:off x="8095828" y="3394735"/>
            <a:ext cx="529337" cy="430887"/>
          </a:xfrm>
          <a:prstGeom prst="rect">
            <a:avLst/>
          </a:prstGeom>
          <a:noFill/>
        </p:spPr>
        <p:txBody>
          <a:bodyPr wrap="none" rtlCol="0">
            <a:spAutoFit/>
          </a:bodyPr>
          <a:lstStyle/>
          <a:p>
            <a:r>
              <a:rPr lang="en-US" sz="2200" dirty="0" smtClean="0">
                <a:solidFill>
                  <a:srgbClr val="FFFFFF"/>
                </a:solidFill>
              </a:rPr>
              <a:t>5%</a:t>
            </a:r>
            <a:endParaRPr lang="en-US" sz="2200" dirty="0">
              <a:solidFill>
                <a:srgbClr val="FFFFFF"/>
              </a:solidFill>
            </a:endParaRPr>
          </a:p>
        </p:txBody>
      </p:sp>
      <p:sp>
        <p:nvSpPr>
          <p:cNvPr id="16" name="TextBox 15"/>
          <p:cNvSpPr txBox="1"/>
          <p:nvPr/>
        </p:nvSpPr>
        <p:spPr>
          <a:xfrm>
            <a:off x="7941880" y="4576483"/>
            <a:ext cx="529337" cy="430887"/>
          </a:xfrm>
          <a:prstGeom prst="rect">
            <a:avLst/>
          </a:prstGeom>
          <a:noFill/>
        </p:spPr>
        <p:txBody>
          <a:bodyPr wrap="none" rtlCol="0">
            <a:spAutoFit/>
          </a:bodyPr>
          <a:lstStyle/>
          <a:p>
            <a:r>
              <a:rPr lang="en-US" sz="2200" dirty="0">
                <a:solidFill>
                  <a:srgbClr val="FFFFFF"/>
                </a:solidFill>
              </a:rPr>
              <a:t>9</a:t>
            </a:r>
            <a:r>
              <a:rPr lang="en-US" sz="2200" dirty="0" smtClean="0">
                <a:solidFill>
                  <a:srgbClr val="FFFFFF"/>
                </a:solidFill>
              </a:rPr>
              <a:t>%</a:t>
            </a:r>
            <a:endParaRPr lang="en-US" sz="2200" dirty="0">
              <a:solidFill>
                <a:srgbClr val="FFFFFF"/>
              </a:solidFill>
            </a:endParaRPr>
          </a:p>
        </p:txBody>
      </p:sp>
      <p:sp>
        <p:nvSpPr>
          <p:cNvPr id="17" name="TextBox 16"/>
          <p:cNvSpPr txBox="1"/>
          <p:nvPr/>
        </p:nvSpPr>
        <p:spPr>
          <a:xfrm>
            <a:off x="7415143" y="4584648"/>
            <a:ext cx="529337" cy="430887"/>
          </a:xfrm>
          <a:prstGeom prst="rect">
            <a:avLst/>
          </a:prstGeom>
          <a:noFill/>
        </p:spPr>
        <p:txBody>
          <a:bodyPr wrap="none" rtlCol="0">
            <a:spAutoFit/>
          </a:bodyPr>
          <a:lstStyle/>
          <a:p>
            <a:r>
              <a:rPr lang="en-US" sz="2200" dirty="0" smtClean="0">
                <a:solidFill>
                  <a:schemeClr val="bg1"/>
                </a:solidFill>
              </a:rPr>
              <a:t>6%</a:t>
            </a:r>
            <a:endParaRPr lang="en-US" sz="2200" dirty="0">
              <a:solidFill>
                <a:schemeClr val="bg1"/>
              </a:solidFill>
            </a:endParaRPr>
          </a:p>
        </p:txBody>
      </p:sp>
      <p:sp>
        <p:nvSpPr>
          <p:cNvPr id="27" name="Curved Left Arrow 26"/>
          <p:cNvSpPr/>
          <p:nvPr/>
        </p:nvSpPr>
        <p:spPr>
          <a:xfrm rot="243282">
            <a:off x="8503160" y="2540290"/>
            <a:ext cx="542096" cy="2462839"/>
          </a:xfrm>
          <a:prstGeom prst="curvedLeftArrow">
            <a:avLst/>
          </a:prstGeom>
          <a:solidFill>
            <a:srgbClr val="800000"/>
          </a:solidFill>
          <a:ln w="63500">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rot="556652">
            <a:off x="7467503" y="5073660"/>
            <a:ext cx="1261884" cy="1631216"/>
          </a:xfrm>
          <a:prstGeom prst="rect">
            <a:avLst/>
          </a:prstGeom>
          <a:noFill/>
          <a:ln w="3175">
            <a:noFill/>
          </a:ln>
        </p:spPr>
        <p:txBody>
          <a:bodyPr wrap="none" rtlCol="0">
            <a:spAutoFit/>
          </a:bodyPr>
          <a:lstStyle/>
          <a:p>
            <a:r>
              <a:rPr lang="en-US" sz="2000" dirty="0" smtClean="0">
                <a:solidFill>
                  <a:srgbClr val="000090"/>
                </a:solidFill>
                <a:latin typeface="Desyrel"/>
                <a:cs typeface="Desyrel"/>
              </a:rPr>
              <a:t>Hispanic</a:t>
            </a:r>
          </a:p>
          <a:p>
            <a:r>
              <a:rPr lang="en-US" sz="2000" dirty="0">
                <a:solidFill>
                  <a:srgbClr val="000090"/>
                </a:solidFill>
                <a:latin typeface="Desyrel"/>
                <a:cs typeface="Desyrel"/>
              </a:rPr>
              <a:t>s</a:t>
            </a:r>
            <a:r>
              <a:rPr lang="en-US" sz="2000" dirty="0" smtClean="0">
                <a:solidFill>
                  <a:srgbClr val="000090"/>
                </a:solidFill>
                <a:latin typeface="Desyrel"/>
                <a:cs typeface="Desyrel"/>
              </a:rPr>
              <a:t>hare of</a:t>
            </a:r>
          </a:p>
          <a:p>
            <a:r>
              <a:rPr lang="en-US" sz="2000" dirty="0" smtClean="0">
                <a:solidFill>
                  <a:srgbClr val="000090"/>
                </a:solidFill>
                <a:latin typeface="Desyrel"/>
                <a:cs typeface="Desyrel"/>
              </a:rPr>
              <a:t>voters</a:t>
            </a:r>
          </a:p>
          <a:p>
            <a:r>
              <a:rPr lang="en-US" sz="2000" dirty="0" smtClean="0">
                <a:solidFill>
                  <a:srgbClr val="000090"/>
                </a:solidFill>
                <a:latin typeface="Desyrel"/>
                <a:cs typeface="Desyrel"/>
              </a:rPr>
              <a:t>tripled in</a:t>
            </a:r>
          </a:p>
          <a:p>
            <a:r>
              <a:rPr lang="en-US" sz="2000" dirty="0" smtClean="0">
                <a:solidFill>
                  <a:srgbClr val="000090"/>
                </a:solidFill>
                <a:latin typeface="Desyrel"/>
                <a:cs typeface="Desyrel"/>
              </a:rPr>
              <a:t>36 years.</a:t>
            </a:r>
            <a:endParaRPr lang="en-US" sz="2000" dirty="0">
              <a:solidFill>
                <a:srgbClr val="000090"/>
              </a:solidFill>
              <a:latin typeface="Desyrel"/>
              <a:cs typeface="Desyrel"/>
            </a:endParaRPr>
          </a:p>
        </p:txBody>
      </p:sp>
    </p:spTree>
    <p:extLst>
      <p:ext uri="{BB962C8B-B14F-4D97-AF65-F5344CB8AC3E}">
        <p14:creationId xmlns:p14="http://schemas.microsoft.com/office/powerpoint/2010/main" val="2920707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cstate="print">
            <a:extLst>
              <a:ext uri="{28A0092B-C50C-407E-A947-70E740481C1C}">
                <a14:useLocalDpi xmlns:a14="http://schemas.microsoft.com/office/drawing/2010/main"/>
              </a:ext>
            </a:extLst>
          </a:blip>
          <a:stretch>
            <a:fillRect/>
          </a:stretch>
        </p:blipFill>
        <p:spPr>
          <a:xfrm rot="20571999">
            <a:off x="833500" y="873713"/>
            <a:ext cx="5943600" cy="3689985"/>
          </a:xfrm>
          <a:prstGeom prst="rect">
            <a:avLst/>
          </a:prstGeom>
        </p:spPr>
      </p:pic>
      <p:sp>
        <p:nvSpPr>
          <p:cNvPr id="2" name="Title 1"/>
          <p:cNvSpPr>
            <a:spLocks noGrp="1"/>
          </p:cNvSpPr>
          <p:nvPr>
            <p:ph type="title"/>
          </p:nvPr>
        </p:nvSpPr>
        <p:spPr>
          <a:xfrm>
            <a:off x="914400" y="453523"/>
            <a:ext cx="7935272" cy="1143000"/>
          </a:xfrm>
        </p:spPr>
        <p:txBody>
          <a:bodyPr>
            <a:normAutofit/>
          </a:bodyPr>
          <a:lstStyle/>
          <a:p>
            <a:pPr algn="l"/>
            <a:r>
              <a:rPr lang="en-US" sz="4800" spc="200" dirty="0" smtClean="0">
                <a:solidFill>
                  <a:srgbClr val="000090"/>
                </a:solidFill>
              </a:rPr>
              <a:t>Hispanics</a:t>
            </a:r>
            <a:endParaRPr lang="en-US" sz="4800" spc="200" dirty="0">
              <a:solidFill>
                <a:srgbClr val="000090"/>
              </a:solidFill>
            </a:endParaRPr>
          </a:p>
        </p:txBody>
      </p:sp>
      <p:sp>
        <p:nvSpPr>
          <p:cNvPr id="3" name="Content Placeholder 2"/>
          <p:cNvSpPr>
            <a:spLocks noGrp="1"/>
          </p:cNvSpPr>
          <p:nvPr>
            <p:ph idx="1"/>
          </p:nvPr>
        </p:nvSpPr>
        <p:spPr>
          <a:xfrm>
            <a:off x="1065310" y="2010401"/>
            <a:ext cx="7001085" cy="4140541"/>
          </a:xfrm>
        </p:spPr>
        <p:txBody>
          <a:bodyPr/>
          <a:lstStyle/>
          <a:p>
            <a:r>
              <a:rPr lang="en-US" sz="4000" dirty="0" smtClean="0"/>
              <a:t>42.7 million of voting age</a:t>
            </a:r>
          </a:p>
          <a:p>
            <a:r>
              <a:rPr lang="en-US" sz="4000" dirty="0" smtClean="0"/>
              <a:t>28.9 million eligible to vote</a:t>
            </a:r>
          </a:p>
          <a:p>
            <a:pPr lvl="1"/>
            <a:r>
              <a:rPr lang="en-US" sz="3200" dirty="0" smtClean="0">
                <a:solidFill>
                  <a:srgbClr val="800000"/>
                </a:solidFill>
              </a:rPr>
              <a:t>12% of all eligible voters</a:t>
            </a:r>
          </a:p>
          <a:p>
            <a:r>
              <a:rPr lang="en-US" sz="4000" dirty="0" smtClean="0"/>
              <a:t>13.7 million likely voters</a:t>
            </a:r>
          </a:p>
          <a:p>
            <a:pPr lvl="1"/>
            <a:r>
              <a:rPr lang="en-US" sz="3200" dirty="0" smtClean="0">
                <a:solidFill>
                  <a:srgbClr val="800000"/>
                </a:solidFill>
              </a:rPr>
              <a:t>9.5% of all likely voters</a:t>
            </a:r>
            <a:endParaRPr lang="en-US" sz="3200" dirty="0">
              <a:solidFill>
                <a:srgbClr val="800000"/>
              </a:solidFill>
            </a:endParaRPr>
          </a:p>
        </p:txBody>
      </p:sp>
      <p:sp>
        <p:nvSpPr>
          <p:cNvPr id="4" name="Slide Number Placeholder 3"/>
          <p:cNvSpPr>
            <a:spLocks noGrp="1"/>
          </p:cNvSpPr>
          <p:nvPr>
            <p:ph type="sldNum" sz="quarter" idx="12"/>
          </p:nvPr>
        </p:nvSpPr>
        <p:spPr/>
        <p:txBody>
          <a:bodyPr/>
          <a:lstStyle/>
          <a:p>
            <a:fld id="{D93C9281-498A-9D42-AA97-B74D709FF200}" type="slidenum">
              <a:rPr lang="en-US" smtClean="0"/>
              <a:t>12</a:t>
            </a:fld>
            <a:endParaRPr lang="en-US"/>
          </a:p>
        </p:txBody>
      </p:sp>
      <p:sp>
        <p:nvSpPr>
          <p:cNvPr id="5" name="Date Placeholder 4"/>
          <p:cNvSpPr>
            <a:spLocks noGrp="1"/>
          </p:cNvSpPr>
          <p:nvPr>
            <p:ph type="dt" sz="half" idx="10"/>
          </p:nvPr>
        </p:nvSpPr>
        <p:spPr/>
        <p:txBody>
          <a:bodyPr/>
          <a:lstStyle/>
          <a:p>
            <a:r>
              <a:rPr lang="en-US" dirty="0"/>
              <a:t>Jan 2018</a:t>
            </a:r>
          </a:p>
        </p:txBody>
      </p:sp>
      <p:sp>
        <p:nvSpPr>
          <p:cNvPr id="6" name="Footer Placeholder 5"/>
          <p:cNvSpPr>
            <a:spLocks noGrp="1"/>
          </p:cNvSpPr>
          <p:nvPr>
            <p:ph type="ftr" sz="quarter" idx="11"/>
          </p:nvPr>
        </p:nvSpPr>
        <p:spPr>
          <a:xfrm>
            <a:off x="2346708" y="6146049"/>
            <a:ext cx="4495829" cy="534322"/>
          </a:xfrm>
        </p:spPr>
        <p:txBody>
          <a:bodyPr/>
          <a:lstStyle/>
          <a:p>
            <a:r>
              <a:rPr lang="en-US" dirty="0" smtClean="0"/>
              <a:t>U.S. Census Bureau, 2014/Dec &amp; 2017</a:t>
            </a:r>
            <a:r>
              <a:rPr lang="en-US" dirty="0"/>
              <a:t>/</a:t>
            </a:r>
            <a:r>
              <a:rPr lang="en-US" dirty="0" smtClean="0"/>
              <a:t>Feb 1</a:t>
            </a:r>
            <a:endParaRPr lang="en-US" dirty="0"/>
          </a:p>
        </p:txBody>
      </p:sp>
      <p:sp>
        <p:nvSpPr>
          <p:cNvPr id="9" name="Rectangle 8"/>
          <p:cNvSpPr/>
          <p:nvPr/>
        </p:nvSpPr>
        <p:spPr>
          <a:xfrm rot="609244">
            <a:off x="5091968" y="647872"/>
            <a:ext cx="2286841" cy="923330"/>
          </a:xfrm>
          <a:prstGeom prst="rect">
            <a:avLst/>
          </a:prstGeom>
          <a:ln>
            <a:solidFill>
              <a:srgbClr val="000090"/>
            </a:solidFill>
          </a:ln>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en-US" sz="5400" b="1" dirty="0">
                <a:ln w="12700">
                  <a:solidFill>
                    <a:schemeClr val="tx2">
                      <a:satMod val="155000"/>
                    </a:schemeClr>
                  </a:solidFill>
                  <a:prstDash val="solid"/>
                </a:ln>
                <a:solidFill>
                  <a:srgbClr val="800000"/>
                </a:solidFill>
                <a:effectLst>
                  <a:outerShdw blurRad="41275" dist="20320" dir="1800000" algn="tl" rotWithShape="0">
                    <a:srgbClr val="000000">
                      <a:alpha val="40000"/>
                    </a:srgbClr>
                  </a:outerShdw>
                </a:effectLst>
              </a:rPr>
              <a:t>i</a:t>
            </a:r>
            <a:r>
              <a:rPr lang="en-US" sz="5400" b="1" dirty="0" smtClean="0">
                <a:ln w="12700">
                  <a:solidFill>
                    <a:schemeClr val="tx2">
                      <a:satMod val="155000"/>
                    </a:schemeClr>
                  </a:solidFill>
                  <a:prstDash val="solid"/>
                </a:ln>
                <a:solidFill>
                  <a:srgbClr val="800000"/>
                </a:solidFill>
                <a:effectLst>
                  <a:outerShdw blurRad="41275" dist="20320" dir="1800000" algn="tl" rotWithShape="0">
                    <a:srgbClr val="000000">
                      <a:alpha val="40000"/>
                    </a:srgbClr>
                  </a:outerShdw>
                </a:effectLst>
              </a:rPr>
              <a:t>n 2020</a:t>
            </a:r>
            <a:endParaRPr lang="en-US" sz="5400" b="1" cap="none" spc="0" dirty="0">
              <a:ln w="12700">
                <a:solidFill>
                  <a:schemeClr val="tx2">
                    <a:satMod val="155000"/>
                  </a:schemeClr>
                </a:solidFill>
                <a:prstDash val="solid"/>
              </a:ln>
              <a:solidFill>
                <a:srgbClr val="800000"/>
              </a:solidFill>
              <a:effectLst>
                <a:outerShdw blurRad="41275" dist="20320" dir="1800000" algn="tl" rotWithShape="0">
                  <a:srgbClr val="000000">
                    <a:alpha val="40000"/>
                  </a:srgbClr>
                </a:outerShdw>
              </a:effectLst>
            </a:endParaRPr>
          </a:p>
        </p:txBody>
      </p:sp>
      <p:sp>
        <p:nvSpPr>
          <p:cNvPr id="11" name="TextBox 10"/>
          <p:cNvSpPr txBox="1"/>
          <p:nvPr/>
        </p:nvSpPr>
        <p:spPr>
          <a:xfrm>
            <a:off x="946258" y="1290381"/>
            <a:ext cx="3940871" cy="400110"/>
          </a:xfrm>
          <a:prstGeom prst="rect">
            <a:avLst/>
          </a:prstGeom>
          <a:noFill/>
        </p:spPr>
        <p:txBody>
          <a:bodyPr wrap="square" rtlCol="0">
            <a:spAutoFit/>
          </a:bodyPr>
          <a:lstStyle/>
          <a:p>
            <a:r>
              <a:rPr lang="en-US" sz="2000" dirty="0">
                <a:solidFill>
                  <a:srgbClr val="800000"/>
                </a:solidFill>
                <a:latin typeface="Tahoma"/>
                <a:cs typeface="Tahoma"/>
              </a:rPr>
              <a:t>i</a:t>
            </a:r>
            <a:r>
              <a:rPr lang="en-US" sz="2000" dirty="0" smtClean="0">
                <a:solidFill>
                  <a:srgbClr val="800000"/>
                </a:solidFill>
                <a:latin typeface="Tahoma"/>
                <a:cs typeface="Tahoma"/>
              </a:rPr>
              <a:t>n the United States</a:t>
            </a:r>
            <a:endParaRPr lang="en-US" sz="2000" dirty="0">
              <a:solidFill>
                <a:srgbClr val="800000"/>
              </a:solidFill>
              <a:latin typeface="Tahoma"/>
              <a:cs typeface="Tahoma"/>
            </a:endParaRPr>
          </a:p>
        </p:txBody>
      </p:sp>
    </p:spTree>
    <p:extLst>
      <p:ext uri="{BB962C8B-B14F-4D97-AF65-F5344CB8AC3E}">
        <p14:creationId xmlns:p14="http://schemas.microsoft.com/office/powerpoint/2010/main" val="28391973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199" y="263321"/>
            <a:ext cx="3229055" cy="1528038"/>
          </a:xfrm>
        </p:spPr>
        <p:txBody>
          <a:bodyPr/>
          <a:lstStyle/>
          <a:p>
            <a:pPr algn="l"/>
            <a:r>
              <a:rPr lang="en-US" dirty="0" smtClean="0">
                <a:solidFill>
                  <a:srgbClr val="000090"/>
                </a:solidFill>
              </a:rPr>
              <a:t>Texas Hispanics</a:t>
            </a:r>
            <a:r>
              <a:rPr lang="en-US" dirty="0">
                <a:solidFill>
                  <a:srgbClr val="000090"/>
                </a:solidFill>
              </a:rPr>
              <a:t> </a:t>
            </a:r>
            <a:r>
              <a:rPr lang="en-US" dirty="0" smtClean="0">
                <a:solidFill>
                  <a:srgbClr val="000090"/>
                </a:solidFill>
              </a:rPr>
              <a:t>−</a:t>
            </a:r>
            <a:br>
              <a:rPr lang="en-US" dirty="0" smtClean="0">
                <a:solidFill>
                  <a:srgbClr val="000090"/>
                </a:solidFill>
              </a:rPr>
            </a:br>
            <a:r>
              <a:rPr lang="en-US" dirty="0" smtClean="0">
                <a:solidFill>
                  <a:srgbClr val="000090"/>
                </a:solidFill>
              </a:rPr>
              <a:t>No small minority in 2016</a:t>
            </a:r>
            <a:r>
              <a:rPr lang="mr-IN" dirty="0" smtClean="0">
                <a:solidFill>
                  <a:srgbClr val="000090"/>
                </a:solidFill>
              </a:rPr>
              <a:t>…</a:t>
            </a:r>
            <a:endParaRPr lang="en-US" dirty="0">
              <a:solidFill>
                <a:srgbClr val="000090"/>
              </a:solidFill>
            </a:endParaRPr>
          </a:p>
        </p:txBody>
      </p:sp>
      <p:pic>
        <p:nvPicPr>
          <p:cNvPr id="14" name="Content Placeholder 13" descr="USmap3.jpg"/>
          <p:cNvPicPr>
            <a:picLocks noGrp="1" noChangeAspect="1"/>
          </p:cNvPicPr>
          <p:nvPr>
            <p:ph idx="1"/>
          </p:nvPr>
        </p:nvPicPr>
        <p:blipFill>
          <a:blip r:embed="rId3" cstate="print">
            <a:extLst>
              <a:ext uri="{28A0092B-C50C-407E-A947-70E740481C1C}">
                <a14:useLocalDpi xmlns:a14="http://schemas.microsoft.com/office/drawing/2010/main"/>
              </a:ext>
            </a:extLst>
          </a:blip>
          <a:srcRect t="-24721" b="-24721"/>
          <a:stretch>
            <a:fillRect/>
          </a:stretch>
        </p:blipFill>
        <p:spPr>
          <a:xfrm>
            <a:off x="3575050" y="755037"/>
            <a:ext cx="5111750" cy="5853113"/>
          </a:xfrm>
        </p:spPr>
      </p:pic>
      <p:sp>
        <p:nvSpPr>
          <p:cNvPr id="3" name="Text Placeholder 2"/>
          <p:cNvSpPr>
            <a:spLocks noGrp="1"/>
          </p:cNvSpPr>
          <p:nvPr>
            <p:ph type="body" sz="half" idx="2"/>
          </p:nvPr>
        </p:nvSpPr>
        <p:spPr>
          <a:xfrm>
            <a:off x="457200" y="1853319"/>
            <a:ext cx="3008313" cy="3986244"/>
          </a:xfrm>
        </p:spPr>
        <p:txBody>
          <a:bodyPr/>
          <a:lstStyle/>
          <a:p>
            <a:pPr marL="342900" indent="-342900">
              <a:buFont typeface="Arial"/>
              <a:buChar char="•"/>
            </a:pPr>
            <a:r>
              <a:rPr lang="en-US" dirty="0" smtClean="0"/>
              <a:t>11 million Hispanics lived in Texas</a:t>
            </a:r>
          </a:p>
          <a:p>
            <a:pPr marL="800100" lvl="1" indent="-342900">
              <a:buFont typeface="Arial"/>
              <a:buChar char="•"/>
            </a:pPr>
            <a:r>
              <a:rPr lang="en-US" sz="1600" dirty="0" smtClean="0"/>
              <a:t>State population is 39% Hispanic</a:t>
            </a:r>
          </a:p>
          <a:p>
            <a:pPr marL="342900" indent="-342900">
              <a:buFont typeface="Arial"/>
              <a:buChar char="•"/>
            </a:pPr>
            <a:r>
              <a:rPr lang="en-US" dirty="0" smtClean="0"/>
              <a:t>Equal to the </a:t>
            </a:r>
            <a:r>
              <a:rPr lang="en-US" u="sng" dirty="0" smtClean="0"/>
              <a:t>total </a:t>
            </a:r>
            <a:r>
              <a:rPr lang="en-US" dirty="0" smtClean="0"/>
              <a:t>population of 11 other states</a:t>
            </a:r>
          </a:p>
          <a:p>
            <a:pPr marL="800100" lvl="1" indent="-342900">
              <a:buFont typeface="Arial"/>
              <a:buChar char="•"/>
            </a:pPr>
            <a:r>
              <a:rPr lang="en-US" dirty="0" smtClean="0"/>
              <a:t>AK, MT, WY, ND, SD, NE, ME, NH, VT, DE, &amp; RI</a:t>
            </a:r>
          </a:p>
          <a:p>
            <a:pPr marL="342900" indent="-342900">
              <a:buFont typeface="Arial"/>
              <a:buChar char="•"/>
            </a:pPr>
            <a:r>
              <a:rPr lang="en-US" dirty="0" smtClean="0"/>
              <a:t>Dallas has as many Hispanics as Wyoming has people</a:t>
            </a:r>
            <a:endParaRPr lang="en-US" dirty="0"/>
          </a:p>
        </p:txBody>
      </p:sp>
      <p:sp>
        <p:nvSpPr>
          <p:cNvPr id="5" name="Date Placeholder 4"/>
          <p:cNvSpPr>
            <a:spLocks noGrp="1"/>
          </p:cNvSpPr>
          <p:nvPr>
            <p:ph type="dt" sz="half" idx="10"/>
          </p:nvPr>
        </p:nvSpPr>
        <p:spPr/>
        <p:txBody>
          <a:bodyPr/>
          <a:lstStyle/>
          <a:p>
            <a:r>
              <a:rPr lang="en-US" dirty="0"/>
              <a:t>Jan 2018</a:t>
            </a:r>
          </a:p>
        </p:txBody>
      </p:sp>
      <p:sp>
        <p:nvSpPr>
          <p:cNvPr id="6" name="Footer Placeholder 5"/>
          <p:cNvSpPr>
            <a:spLocks noGrp="1"/>
          </p:cNvSpPr>
          <p:nvPr>
            <p:ph type="ftr" sz="quarter" idx="11"/>
          </p:nvPr>
        </p:nvSpPr>
        <p:spPr/>
        <p:txBody>
          <a:bodyPr/>
          <a:lstStyle/>
          <a:p>
            <a:r>
              <a:rPr lang="en-US" dirty="0" smtClean="0"/>
              <a:t>U.S. Census Bureau, </a:t>
            </a:r>
            <a:r>
              <a:rPr lang="en-US" dirty="0" err="1" smtClean="0"/>
              <a:t>n.d.</a:t>
            </a:r>
            <a:r>
              <a:rPr lang="en-US" dirty="0" smtClean="0"/>
              <a:t>-a</a:t>
            </a:r>
            <a:endParaRPr lang="en-US" dirty="0"/>
          </a:p>
        </p:txBody>
      </p:sp>
      <p:sp>
        <p:nvSpPr>
          <p:cNvPr id="7" name="Slide Number Placeholder 6"/>
          <p:cNvSpPr>
            <a:spLocks noGrp="1"/>
          </p:cNvSpPr>
          <p:nvPr>
            <p:ph type="sldNum" sz="quarter" idx="12"/>
          </p:nvPr>
        </p:nvSpPr>
        <p:spPr/>
        <p:txBody>
          <a:bodyPr/>
          <a:lstStyle/>
          <a:p>
            <a:fld id="{D93C9281-498A-9D42-AA97-B74D709FF200}" type="slidenum">
              <a:rPr lang="en-US" smtClean="0"/>
              <a:t>13</a:t>
            </a:fld>
            <a:endParaRPr lang="en-US"/>
          </a:p>
        </p:txBody>
      </p:sp>
    </p:spTree>
    <p:extLst>
      <p:ext uri="{BB962C8B-B14F-4D97-AF65-F5344CB8AC3E}">
        <p14:creationId xmlns:p14="http://schemas.microsoft.com/office/powerpoint/2010/main" val="31615695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000090"/>
                </a:solidFill>
              </a:rPr>
              <a:t>Hispanics are the future </a:t>
            </a:r>
            <a:r>
              <a:rPr lang="mr-IN" dirty="0" smtClean="0">
                <a:solidFill>
                  <a:srgbClr val="000090"/>
                </a:solidFill>
              </a:rPr>
              <a:t>…</a:t>
            </a:r>
            <a:endParaRPr lang="en-US" dirty="0">
              <a:solidFill>
                <a:srgbClr val="00009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85459697"/>
              </p:ext>
            </p:extLst>
          </p:nvPr>
        </p:nvGraphicFramePr>
        <p:xfrm>
          <a:off x="457200" y="1417638"/>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half" idx="10"/>
          </p:nvPr>
        </p:nvSpPr>
        <p:spPr/>
        <p:txBody>
          <a:bodyPr/>
          <a:lstStyle/>
          <a:p>
            <a:r>
              <a:rPr lang="en-US" dirty="0"/>
              <a:t>Jan 2018</a:t>
            </a:r>
          </a:p>
        </p:txBody>
      </p:sp>
      <p:sp>
        <p:nvSpPr>
          <p:cNvPr id="5" name="Footer Placeholder 4"/>
          <p:cNvSpPr>
            <a:spLocks noGrp="1"/>
          </p:cNvSpPr>
          <p:nvPr>
            <p:ph type="ftr" sz="quarter" idx="11"/>
          </p:nvPr>
        </p:nvSpPr>
        <p:spPr/>
        <p:txBody>
          <a:bodyPr/>
          <a:lstStyle/>
          <a:p>
            <a:r>
              <a:rPr lang="en-US" dirty="0" smtClean="0"/>
              <a:t>Texas Demographic Center, </a:t>
            </a:r>
            <a:r>
              <a:rPr lang="en-US" dirty="0" err="1" smtClean="0"/>
              <a:t>n.d.</a:t>
            </a:r>
            <a:endParaRPr lang="en-US" dirty="0"/>
          </a:p>
        </p:txBody>
      </p:sp>
      <p:sp>
        <p:nvSpPr>
          <p:cNvPr id="6" name="Slide Number Placeholder 5"/>
          <p:cNvSpPr>
            <a:spLocks noGrp="1"/>
          </p:cNvSpPr>
          <p:nvPr>
            <p:ph type="sldNum" sz="quarter" idx="12"/>
          </p:nvPr>
        </p:nvSpPr>
        <p:spPr/>
        <p:txBody>
          <a:bodyPr/>
          <a:lstStyle/>
          <a:p>
            <a:fld id="{D93C9281-498A-9D42-AA97-B74D709FF200}" type="slidenum">
              <a:rPr lang="en-US" smtClean="0"/>
              <a:t>14</a:t>
            </a:fld>
            <a:endParaRPr lang="en-US"/>
          </a:p>
        </p:txBody>
      </p:sp>
      <p:sp>
        <p:nvSpPr>
          <p:cNvPr id="8" name="TextBox 7"/>
          <p:cNvSpPr txBox="1"/>
          <p:nvPr/>
        </p:nvSpPr>
        <p:spPr>
          <a:xfrm>
            <a:off x="3335858" y="2096537"/>
            <a:ext cx="1845741" cy="307777"/>
          </a:xfrm>
          <a:prstGeom prst="rect">
            <a:avLst/>
          </a:prstGeom>
          <a:noFill/>
        </p:spPr>
        <p:txBody>
          <a:bodyPr wrap="square" rtlCol="0">
            <a:spAutoFit/>
          </a:bodyPr>
          <a:lstStyle/>
          <a:p>
            <a:pPr algn="ctr"/>
            <a:r>
              <a:rPr lang="en-US" sz="1400" dirty="0" smtClean="0"/>
              <a:t>0.5 Migration </a:t>
            </a:r>
            <a:r>
              <a:rPr lang="en-US" sz="1400" dirty="0"/>
              <a:t>S</a:t>
            </a:r>
            <a:r>
              <a:rPr lang="en-US" sz="1400" dirty="0" smtClean="0"/>
              <a:t>cenario </a:t>
            </a:r>
            <a:endParaRPr lang="en-US" sz="1400" dirty="0"/>
          </a:p>
        </p:txBody>
      </p:sp>
      <p:sp>
        <p:nvSpPr>
          <p:cNvPr id="9" name="TextBox 8"/>
          <p:cNvSpPr txBox="1"/>
          <p:nvPr/>
        </p:nvSpPr>
        <p:spPr>
          <a:xfrm>
            <a:off x="7061205" y="2573876"/>
            <a:ext cx="1735321" cy="400110"/>
          </a:xfrm>
          <a:prstGeom prst="rect">
            <a:avLst/>
          </a:prstGeom>
          <a:noFill/>
        </p:spPr>
        <p:txBody>
          <a:bodyPr wrap="none" rtlCol="0">
            <a:spAutoFit/>
          </a:bodyPr>
          <a:lstStyle/>
          <a:p>
            <a:r>
              <a:rPr lang="en-US" sz="2000" b="1" dirty="0" smtClean="0"/>
              <a:t>Race/Ethnicity</a:t>
            </a:r>
            <a:endParaRPr lang="en-US" sz="2000" b="1" dirty="0"/>
          </a:p>
        </p:txBody>
      </p:sp>
      <p:sp>
        <p:nvSpPr>
          <p:cNvPr id="14" name="Oval 13"/>
          <p:cNvSpPr/>
          <p:nvPr/>
        </p:nvSpPr>
        <p:spPr>
          <a:xfrm>
            <a:off x="2849877" y="5343899"/>
            <a:ext cx="604050" cy="599702"/>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a:off x="6737480" y="2127517"/>
            <a:ext cx="30977" cy="1233717"/>
          </a:xfrm>
          <a:prstGeom prst="straightConnector1">
            <a:avLst/>
          </a:prstGeom>
          <a:ln>
            <a:solidFill>
              <a:srgbClr val="800000"/>
            </a:solidFill>
            <a:prstDash val="lgDash"/>
            <a:headEnd type="arrow"/>
            <a:tailEnd type="arrow"/>
          </a:ln>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2694992" y="3221827"/>
            <a:ext cx="429208" cy="418218"/>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830155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p:nvPr/>
        </p:nvPicPr>
        <p:blipFill>
          <a:blip r:embed="rId3">
            <a:extLst>
              <a:ext uri="{28A0092B-C50C-407E-A947-70E740481C1C}">
                <a14:useLocalDpi xmlns:a14="http://schemas.microsoft.com/office/drawing/2010/main"/>
              </a:ext>
            </a:extLst>
          </a:blip>
          <a:stretch>
            <a:fillRect/>
          </a:stretch>
        </p:blipFill>
        <p:spPr>
          <a:xfrm rot="20838051">
            <a:off x="550114" y="504322"/>
            <a:ext cx="4758690" cy="4572000"/>
          </a:xfrm>
          <a:prstGeom prst="rect">
            <a:avLst/>
          </a:prstGeom>
        </p:spPr>
      </p:pic>
      <p:sp>
        <p:nvSpPr>
          <p:cNvPr id="2" name="Title 1"/>
          <p:cNvSpPr>
            <a:spLocks noGrp="1"/>
          </p:cNvSpPr>
          <p:nvPr>
            <p:ph type="title"/>
          </p:nvPr>
        </p:nvSpPr>
        <p:spPr>
          <a:xfrm>
            <a:off x="914400" y="453523"/>
            <a:ext cx="7603067" cy="1143000"/>
          </a:xfrm>
        </p:spPr>
        <p:txBody>
          <a:bodyPr>
            <a:normAutofit/>
          </a:bodyPr>
          <a:lstStyle/>
          <a:p>
            <a:pPr algn="l"/>
            <a:r>
              <a:rPr lang="en-US" sz="4800" spc="200" dirty="0" smtClean="0">
                <a:solidFill>
                  <a:srgbClr val="000090"/>
                </a:solidFill>
              </a:rPr>
              <a:t>Hispanics</a:t>
            </a:r>
            <a:endParaRPr lang="en-US" sz="4800" spc="200" dirty="0">
              <a:solidFill>
                <a:srgbClr val="000090"/>
              </a:solidFill>
            </a:endParaRPr>
          </a:p>
        </p:txBody>
      </p:sp>
      <p:sp>
        <p:nvSpPr>
          <p:cNvPr id="3" name="Content Placeholder 2"/>
          <p:cNvSpPr>
            <a:spLocks noGrp="1"/>
          </p:cNvSpPr>
          <p:nvPr>
            <p:ph idx="1"/>
          </p:nvPr>
        </p:nvSpPr>
        <p:spPr>
          <a:xfrm>
            <a:off x="1065310" y="2010401"/>
            <a:ext cx="7001085" cy="4140541"/>
          </a:xfrm>
        </p:spPr>
        <p:txBody>
          <a:bodyPr/>
          <a:lstStyle/>
          <a:p>
            <a:r>
              <a:rPr lang="en-US" sz="4000" dirty="0" smtClean="0"/>
              <a:t>8.2 million of voting age</a:t>
            </a:r>
          </a:p>
          <a:p>
            <a:r>
              <a:rPr lang="en-US" sz="4000" dirty="0" smtClean="0"/>
              <a:t>5.5 million eligible to vote</a:t>
            </a:r>
          </a:p>
          <a:p>
            <a:pPr lvl="1"/>
            <a:r>
              <a:rPr lang="en-US" sz="3200" u="sng" dirty="0">
                <a:solidFill>
                  <a:srgbClr val="800000"/>
                </a:solidFill>
              </a:rPr>
              <a:t>3</a:t>
            </a:r>
            <a:r>
              <a:rPr lang="en-US" sz="3200" u="sng" dirty="0" smtClean="0">
                <a:solidFill>
                  <a:srgbClr val="800000"/>
                </a:solidFill>
              </a:rPr>
              <a:t>0%</a:t>
            </a:r>
            <a:r>
              <a:rPr lang="en-US" sz="3200" dirty="0" smtClean="0">
                <a:solidFill>
                  <a:srgbClr val="800000"/>
                </a:solidFill>
              </a:rPr>
              <a:t> of all eligible voters</a:t>
            </a:r>
          </a:p>
          <a:p>
            <a:r>
              <a:rPr lang="en-US" sz="4000" dirty="0" smtClean="0"/>
              <a:t>2.2 million likely voters</a:t>
            </a:r>
          </a:p>
          <a:p>
            <a:pPr lvl="1"/>
            <a:r>
              <a:rPr lang="en-US" sz="3200" u="sng" dirty="0" smtClean="0">
                <a:solidFill>
                  <a:srgbClr val="800000"/>
                </a:solidFill>
              </a:rPr>
              <a:t>22%</a:t>
            </a:r>
            <a:r>
              <a:rPr lang="en-US" sz="3200" dirty="0" smtClean="0">
                <a:solidFill>
                  <a:srgbClr val="800000"/>
                </a:solidFill>
              </a:rPr>
              <a:t> of all likely voters</a:t>
            </a:r>
            <a:endParaRPr lang="en-US" sz="3200" dirty="0">
              <a:solidFill>
                <a:srgbClr val="800000"/>
              </a:solidFill>
            </a:endParaRPr>
          </a:p>
        </p:txBody>
      </p:sp>
      <p:sp>
        <p:nvSpPr>
          <p:cNvPr id="4" name="Slide Number Placeholder 3"/>
          <p:cNvSpPr>
            <a:spLocks noGrp="1"/>
          </p:cNvSpPr>
          <p:nvPr>
            <p:ph type="sldNum" sz="quarter" idx="12"/>
          </p:nvPr>
        </p:nvSpPr>
        <p:spPr/>
        <p:txBody>
          <a:bodyPr/>
          <a:lstStyle/>
          <a:p>
            <a:fld id="{D93C9281-498A-9D42-AA97-B74D709FF200}" type="slidenum">
              <a:rPr lang="en-US" smtClean="0"/>
              <a:t>15</a:t>
            </a:fld>
            <a:endParaRPr lang="en-US" dirty="0"/>
          </a:p>
        </p:txBody>
      </p:sp>
      <p:sp>
        <p:nvSpPr>
          <p:cNvPr id="5" name="Date Placeholder 4"/>
          <p:cNvSpPr>
            <a:spLocks noGrp="1"/>
          </p:cNvSpPr>
          <p:nvPr>
            <p:ph type="dt" sz="half" idx="10"/>
          </p:nvPr>
        </p:nvSpPr>
        <p:spPr/>
        <p:txBody>
          <a:bodyPr/>
          <a:lstStyle/>
          <a:p>
            <a:r>
              <a:rPr lang="en-US" dirty="0"/>
              <a:t>Jan 2018</a:t>
            </a:r>
          </a:p>
        </p:txBody>
      </p:sp>
      <p:sp>
        <p:nvSpPr>
          <p:cNvPr id="6" name="Footer Placeholder 5"/>
          <p:cNvSpPr>
            <a:spLocks noGrp="1"/>
          </p:cNvSpPr>
          <p:nvPr>
            <p:ph type="ftr" sz="quarter" idx="11"/>
          </p:nvPr>
        </p:nvSpPr>
        <p:spPr>
          <a:xfrm>
            <a:off x="2276807" y="6150942"/>
            <a:ext cx="4863376" cy="534322"/>
          </a:xfrm>
        </p:spPr>
        <p:txBody>
          <a:bodyPr/>
          <a:lstStyle/>
          <a:p>
            <a:r>
              <a:rPr lang="en-US" dirty="0" smtClean="0"/>
              <a:t>Lopez &amp; </a:t>
            </a:r>
            <a:r>
              <a:rPr lang="en-US" dirty="0" err="1" smtClean="0"/>
              <a:t>Stepler</a:t>
            </a:r>
            <a:r>
              <a:rPr lang="en-US" dirty="0" smtClean="0"/>
              <a:t>, 2016/Jan 19; Texas Demographic Center, </a:t>
            </a:r>
            <a:r>
              <a:rPr lang="en-US" dirty="0" err="1" smtClean="0"/>
              <a:t>n.d.</a:t>
            </a:r>
            <a:endParaRPr lang="en-US" dirty="0" smtClean="0"/>
          </a:p>
          <a:p>
            <a:r>
              <a:rPr lang="en-US" dirty="0" smtClean="0"/>
              <a:t>U.S. Census Bureau, 2016</a:t>
            </a:r>
            <a:r>
              <a:rPr lang="en-US" dirty="0"/>
              <a:t>/</a:t>
            </a:r>
            <a:r>
              <a:rPr lang="en-US" dirty="0" smtClean="0"/>
              <a:t>Sep 15 &amp; 2017</a:t>
            </a:r>
            <a:r>
              <a:rPr lang="en-US" dirty="0"/>
              <a:t>/</a:t>
            </a:r>
            <a:r>
              <a:rPr lang="en-US" dirty="0" smtClean="0"/>
              <a:t>May-a</a:t>
            </a:r>
            <a:endParaRPr lang="en-US" dirty="0"/>
          </a:p>
        </p:txBody>
      </p:sp>
      <p:sp>
        <p:nvSpPr>
          <p:cNvPr id="9" name="Rectangle 8"/>
          <p:cNvSpPr/>
          <p:nvPr/>
        </p:nvSpPr>
        <p:spPr>
          <a:xfrm rot="609244">
            <a:off x="5938635" y="647873"/>
            <a:ext cx="2286841" cy="923330"/>
          </a:xfrm>
          <a:prstGeom prst="rect">
            <a:avLst/>
          </a:prstGeom>
          <a:ln>
            <a:solidFill>
              <a:srgbClr val="000090"/>
            </a:solidFill>
          </a:ln>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en-US" sz="5400" b="1" dirty="0">
                <a:ln w="12700">
                  <a:solidFill>
                    <a:schemeClr val="tx2">
                      <a:satMod val="155000"/>
                    </a:schemeClr>
                  </a:solidFill>
                  <a:prstDash val="solid"/>
                </a:ln>
                <a:solidFill>
                  <a:srgbClr val="800000"/>
                </a:solidFill>
                <a:effectLst>
                  <a:outerShdw blurRad="41275" dist="20320" dir="1800000" algn="tl" rotWithShape="0">
                    <a:srgbClr val="000000">
                      <a:alpha val="40000"/>
                    </a:srgbClr>
                  </a:outerShdw>
                </a:effectLst>
              </a:rPr>
              <a:t>i</a:t>
            </a:r>
            <a:r>
              <a:rPr lang="en-US" sz="5400" b="1" dirty="0" smtClean="0">
                <a:ln w="12700">
                  <a:solidFill>
                    <a:schemeClr val="tx2">
                      <a:satMod val="155000"/>
                    </a:schemeClr>
                  </a:solidFill>
                  <a:prstDash val="solid"/>
                </a:ln>
                <a:solidFill>
                  <a:srgbClr val="800000"/>
                </a:solidFill>
                <a:effectLst>
                  <a:outerShdw blurRad="41275" dist="20320" dir="1800000" algn="tl" rotWithShape="0">
                    <a:srgbClr val="000000">
                      <a:alpha val="40000"/>
                    </a:srgbClr>
                  </a:outerShdw>
                </a:effectLst>
              </a:rPr>
              <a:t>n 2020</a:t>
            </a:r>
            <a:endParaRPr lang="en-US" sz="5400" b="1" cap="none" spc="0" dirty="0">
              <a:ln w="12700">
                <a:solidFill>
                  <a:schemeClr val="tx2">
                    <a:satMod val="155000"/>
                  </a:schemeClr>
                </a:solidFill>
                <a:prstDash val="solid"/>
              </a:ln>
              <a:solidFill>
                <a:srgbClr val="800000"/>
              </a:solidFill>
              <a:effectLst>
                <a:outerShdw blurRad="41275" dist="20320" dir="1800000" algn="tl" rotWithShape="0">
                  <a:srgbClr val="000000">
                    <a:alpha val="40000"/>
                  </a:srgbClr>
                </a:outerShdw>
              </a:effectLst>
            </a:endParaRPr>
          </a:p>
        </p:txBody>
      </p:sp>
      <p:sp>
        <p:nvSpPr>
          <p:cNvPr id="7" name="TextBox 6"/>
          <p:cNvSpPr txBox="1"/>
          <p:nvPr/>
        </p:nvSpPr>
        <p:spPr>
          <a:xfrm>
            <a:off x="946258" y="1290381"/>
            <a:ext cx="3940871" cy="369332"/>
          </a:xfrm>
          <a:prstGeom prst="rect">
            <a:avLst/>
          </a:prstGeom>
          <a:noFill/>
        </p:spPr>
        <p:txBody>
          <a:bodyPr wrap="square" rtlCol="0">
            <a:spAutoFit/>
          </a:bodyPr>
          <a:lstStyle/>
          <a:p>
            <a:r>
              <a:rPr lang="en-US" dirty="0">
                <a:solidFill>
                  <a:srgbClr val="800000"/>
                </a:solidFill>
                <a:latin typeface="Tahoma"/>
                <a:cs typeface="Tahoma"/>
              </a:rPr>
              <a:t>i</a:t>
            </a:r>
            <a:r>
              <a:rPr lang="en-US" dirty="0" smtClean="0">
                <a:solidFill>
                  <a:srgbClr val="800000"/>
                </a:solidFill>
                <a:latin typeface="Tahoma"/>
                <a:cs typeface="Tahoma"/>
              </a:rPr>
              <a:t>n Texas</a:t>
            </a:r>
            <a:endParaRPr lang="en-US" dirty="0">
              <a:solidFill>
                <a:srgbClr val="800000"/>
              </a:solidFill>
              <a:latin typeface="Tahoma"/>
              <a:cs typeface="Tahoma"/>
            </a:endParaRPr>
          </a:p>
        </p:txBody>
      </p:sp>
    </p:spTree>
    <p:extLst>
      <p:ext uri="{BB962C8B-B14F-4D97-AF65-F5344CB8AC3E}">
        <p14:creationId xmlns:p14="http://schemas.microsoft.com/office/powerpoint/2010/main" val="32340301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b="0" dirty="0">
                <a:solidFill>
                  <a:srgbClr val="800000"/>
                </a:solidFill>
              </a:rPr>
              <a:t>Who makes up the electorate?</a:t>
            </a:r>
            <a:endParaRPr lang="en-US" sz="3200"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236714" y="273050"/>
            <a:ext cx="3788422" cy="5853113"/>
          </a:xfrm>
        </p:spPr>
      </p:pic>
      <p:sp>
        <p:nvSpPr>
          <p:cNvPr id="9" name="Text Placeholder 8"/>
          <p:cNvSpPr>
            <a:spLocks noGrp="1"/>
          </p:cNvSpPr>
          <p:nvPr>
            <p:ph type="body" sz="half" idx="2"/>
          </p:nvPr>
        </p:nvSpPr>
        <p:spPr>
          <a:xfrm>
            <a:off x="457200" y="1735184"/>
            <a:ext cx="3117850" cy="4390979"/>
          </a:xfrm>
        </p:spPr>
        <p:txBody>
          <a:bodyPr>
            <a:normAutofit/>
          </a:bodyPr>
          <a:lstStyle/>
          <a:p>
            <a:r>
              <a:rPr lang="en-US" sz="2400" dirty="0"/>
              <a:t>T</a:t>
            </a:r>
            <a:r>
              <a:rPr lang="en-US" sz="2400" dirty="0" smtClean="0"/>
              <a:t>he growing Hispanic electorate </a:t>
            </a:r>
            <a:r>
              <a:rPr lang="en-US" sz="2400" i="1" dirty="0" smtClean="0"/>
              <a:t>could</a:t>
            </a:r>
            <a:r>
              <a:rPr lang="en-US" sz="2400" dirty="0" smtClean="0"/>
              <a:t> </a:t>
            </a:r>
            <a:r>
              <a:rPr lang="en-US" sz="2400" dirty="0"/>
              <a:t>become </a:t>
            </a:r>
            <a:r>
              <a:rPr lang="en-US" sz="2400" dirty="0" smtClean="0"/>
              <a:t>a powerful </a:t>
            </a:r>
            <a:r>
              <a:rPr lang="en-US" sz="2400" dirty="0"/>
              <a:t>share </a:t>
            </a:r>
            <a:r>
              <a:rPr lang="en-US" sz="2400" dirty="0" smtClean="0"/>
              <a:t>of the </a:t>
            </a:r>
            <a:r>
              <a:rPr lang="en-US" sz="2400" dirty="0"/>
              <a:t>voting population in the near future</a:t>
            </a:r>
            <a:r>
              <a:rPr lang="en-US" sz="2400" dirty="0" smtClean="0"/>
              <a:t>.</a:t>
            </a:r>
            <a:endParaRPr lang="en-US" sz="2400" dirty="0"/>
          </a:p>
        </p:txBody>
      </p:sp>
      <p:sp>
        <p:nvSpPr>
          <p:cNvPr id="4" name="Date Placeholder 3"/>
          <p:cNvSpPr>
            <a:spLocks noGrp="1"/>
          </p:cNvSpPr>
          <p:nvPr>
            <p:ph type="dt" sz="half" idx="10"/>
          </p:nvPr>
        </p:nvSpPr>
        <p:spPr/>
        <p:txBody>
          <a:bodyPr/>
          <a:lstStyle/>
          <a:p>
            <a:r>
              <a:rPr lang="en-US" dirty="0"/>
              <a:t>Jan 2018</a:t>
            </a:r>
          </a:p>
        </p:txBody>
      </p:sp>
      <p:sp>
        <p:nvSpPr>
          <p:cNvPr id="5" name="Footer Placeholder 4"/>
          <p:cNvSpPr>
            <a:spLocks noGrp="1"/>
          </p:cNvSpPr>
          <p:nvPr>
            <p:ph type="ftr" sz="quarter" idx="11"/>
          </p:nvPr>
        </p:nvSpPr>
        <p:spPr>
          <a:xfrm>
            <a:off x="3004780" y="6356350"/>
            <a:ext cx="3140222" cy="365125"/>
          </a:xfrm>
        </p:spPr>
        <p:txBody>
          <a:bodyPr/>
          <a:lstStyle/>
          <a:p>
            <a:r>
              <a:rPr lang="en-US" dirty="0" smtClean="0"/>
              <a:t>Garza, 2016; Grossman, 2015</a:t>
            </a:r>
            <a:endParaRPr lang="en-US" dirty="0"/>
          </a:p>
        </p:txBody>
      </p:sp>
      <p:sp>
        <p:nvSpPr>
          <p:cNvPr id="6" name="Slide Number Placeholder 5"/>
          <p:cNvSpPr>
            <a:spLocks noGrp="1"/>
          </p:cNvSpPr>
          <p:nvPr>
            <p:ph type="sldNum" sz="quarter" idx="12"/>
          </p:nvPr>
        </p:nvSpPr>
        <p:spPr/>
        <p:txBody>
          <a:bodyPr/>
          <a:lstStyle/>
          <a:p>
            <a:fld id="{D93C9281-498A-9D42-AA97-B74D709FF200}" type="slidenum">
              <a:rPr lang="en-US" smtClean="0"/>
              <a:t>16</a:t>
            </a:fld>
            <a:endParaRPr lang="en-US"/>
          </a:p>
        </p:txBody>
      </p:sp>
      <p:pic>
        <p:nvPicPr>
          <p:cNvPr id="8" name="Picture 7"/>
          <p:cNvPicPr/>
          <p:nvPr/>
        </p:nvPicPr>
        <p:blipFill>
          <a:blip r:embed="rId4" cstate="print">
            <a:extLst>
              <a:ext uri="{28A0092B-C50C-407E-A947-70E740481C1C}">
                <a14:useLocalDpi xmlns:a14="http://schemas.microsoft.com/office/drawing/2010/main"/>
              </a:ext>
            </a:extLst>
          </a:blip>
          <a:stretch>
            <a:fillRect/>
          </a:stretch>
        </p:blipFill>
        <p:spPr>
          <a:xfrm rot="20974956">
            <a:off x="3722818" y="2913533"/>
            <a:ext cx="3330388" cy="1612900"/>
          </a:xfrm>
          <a:prstGeom prst="rect">
            <a:avLst/>
          </a:prstGeom>
        </p:spPr>
      </p:pic>
      <p:sp>
        <p:nvSpPr>
          <p:cNvPr id="2" name="TextBox 1"/>
          <p:cNvSpPr txBox="1"/>
          <p:nvPr/>
        </p:nvSpPr>
        <p:spPr>
          <a:xfrm rot="21081805">
            <a:off x="4335602" y="4614580"/>
            <a:ext cx="2172390" cy="646331"/>
          </a:xfrm>
          <a:prstGeom prst="rect">
            <a:avLst/>
          </a:prstGeom>
          <a:solidFill>
            <a:schemeClr val="tx1"/>
          </a:solidFill>
        </p:spPr>
        <p:txBody>
          <a:bodyPr wrap="none" rtlCol="0">
            <a:spAutoFit/>
          </a:bodyPr>
          <a:lstStyle/>
          <a:p>
            <a:r>
              <a:rPr lang="en-US" dirty="0" smtClean="0">
                <a:solidFill>
                  <a:schemeClr val="bg1"/>
                </a:solidFill>
              </a:rPr>
              <a:t>This year your vote is</a:t>
            </a:r>
          </a:p>
          <a:p>
            <a:r>
              <a:rPr lang="en-US" dirty="0">
                <a:solidFill>
                  <a:schemeClr val="bg1"/>
                </a:solidFill>
              </a:rPr>
              <a:t>a</a:t>
            </a:r>
            <a:r>
              <a:rPr lang="en-US" dirty="0" smtClean="0">
                <a:solidFill>
                  <a:schemeClr val="bg1"/>
                </a:solidFill>
              </a:rPr>
              <a:t> serious matter</a:t>
            </a:r>
            <a:endParaRPr lang="en-US" dirty="0">
              <a:solidFill>
                <a:schemeClr val="bg1"/>
              </a:solidFill>
            </a:endParaRPr>
          </a:p>
        </p:txBody>
      </p:sp>
      <p:sp>
        <p:nvSpPr>
          <p:cNvPr id="3" name="TextBox 2"/>
          <p:cNvSpPr txBox="1"/>
          <p:nvPr/>
        </p:nvSpPr>
        <p:spPr>
          <a:xfrm>
            <a:off x="8025136" y="449822"/>
            <a:ext cx="711854" cy="1200329"/>
          </a:xfrm>
          <a:prstGeom prst="rect">
            <a:avLst/>
          </a:prstGeom>
          <a:noFill/>
        </p:spPr>
        <p:txBody>
          <a:bodyPr wrap="none" rtlCol="0">
            <a:spAutoFit/>
          </a:bodyPr>
          <a:lstStyle/>
          <a:p>
            <a:r>
              <a:rPr lang="en-US" sz="1200" dirty="0" smtClean="0">
                <a:solidFill>
                  <a:schemeClr val="tx1">
                    <a:lumMod val="50000"/>
                    <a:lumOff val="50000"/>
                  </a:schemeClr>
                </a:solidFill>
              </a:rPr>
              <a:t>Edward</a:t>
            </a:r>
          </a:p>
          <a:p>
            <a:r>
              <a:rPr lang="en-US" sz="1200" dirty="0" smtClean="0">
                <a:solidFill>
                  <a:schemeClr val="tx1">
                    <a:lumMod val="50000"/>
                    <a:lumOff val="50000"/>
                  </a:schemeClr>
                </a:solidFill>
              </a:rPr>
              <a:t>James</a:t>
            </a:r>
          </a:p>
          <a:p>
            <a:r>
              <a:rPr lang="en-US" sz="1200" dirty="0" smtClean="0">
                <a:solidFill>
                  <a:schemeClr val="tx1">
                    <a:lumMod val="50000"/>
                    <a:lumOff val="50000"/>
                  </a:schemeClr>
                </a:solidFill>
              </a:rPr>
              <a:t>Olmos,</a:t>
            </a:r>
          </a:p>
          <a:p>
            <a:r>
              <a:rPr lang="en-US" sz="1200" dirty="0" smtClean="0">
                <a:solidFill>
                  <a:schemeClr val="tx1">
                    <a:lumMod val="50000"/>
                    <a:lumOff val="50000"/>
                  </a:schemeClr>
                </a:solidFill>
              </a:rPr>
              <a:t>trusted</a:t>
            </a:r>
          </a:p>
          <a:p>
            <a:r>
              <a:rPr lang="en-US" sz="1200" dirty="0" smtClean="0">
                <a:solidFill>
                  <a:schemeClr val="tx1">
                    <a:lumMod val="50000"/>
                    <a:lumOff val="50000"/>
                  </a:schemeClr>
                </a:solidFill>
              </a:rPr>
              <a:t>Hispanic </a:t>
            </a:r>
          </a:p>
          <a:p>
            <a:r>
              <a:rPr lang="en-US" sz="1200" dirty="0" smtClean="0">
                <a:solidFill>
                  <a:schemeClr val="tx1">
                    <a:lumMod val="50000"/>
                    <a:lumOff val="50000"/>
                  </a:schemeClr>
                </a:solidFill>
              </a:rPr>
              <a:t>leader</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115289865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a:ext>
            </a:extLst>
          </a:blip>
          <a:stretch>
            <a:fillRect/>
          </a:stretch>
        </p:blipFill>
        <p:spPr>
          <a:xfrm rot="959483">
            <a:off x="534502" y="3653417"/>
            <a:ext cx="3784547" cy="1989939"/>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rot="20999346">
            <a:off x="4129108" y="4244948"/>
            <a:ext cx="2748197" cy="1828800"/>
          </a:xfrm>
          <a:prstGeom prst="rect">
            <a:avLst/>
          </a:prstGeom>
        </p:spPr>
      </p:pic>
      <p:pic>
        <p:nvPicPr>
          <p:cNvPr id="15" name="Content Placeholder 14"/>
          <p:cNvPicPr>
            <a:picLocks noGrp="1"/>
          </p:cNvPicPr>
          <p:nvPr>
            <p:ph sz="half" idx="2"/>
          </p:nvPr>
        </p:nvPicPr>
        <p:blipFill>
          <a:blip r:embed="rId5" cstate="print">
            <a:extLst>
              <a:ext uri="{28A0092B-C50C-407E-A947-70E740481C1C}">
                <a14:useLocalDpi xmlns:a14="http://schemas.microsoft.com/office/drawing/2010/main"/>
              </a:ext>
            </a:extLst>
          </a:blip>
          <a:srcRect/>
          <a:stretch>
            <a:fillRect/>
          </a:stretch>
        </p:blipFill>
        <p:spPr>
          <a:xfrm>
            <a:off x="5946500" y="295666"/>
            <a:ext cx="2682637" cy="2518972"/>
          </a:xfrm>
          <a:prstGeom prst="rect">
            <a:avLst/>
          </a:prstGeom>
        </p:spPr>
      </p:pic>
      <p:pic>
        <p:nvPicPr>
          <p:cNvPr id="17" name="Picture 16"/>
          <p:cNvPicPr/>
          <p:nvPr/>
        </p:nvPicPr>
        <p:blipFill>
          <a:blip r:embed="rId6">
            <a:extLst>
              <a:ext uri="{28A0092B-C50C-407E-A947-70E740481C1C}">
                <a14:useLocalDpi xmlns:a14="http://schemas.microsoft.com/office/drawing/2010/main"/>
              </a:ext>
            </a:extLst>
          </a:blip>
          <a:stretch>
            <a:fillRect/>
          </a:stretch>
        </p:blipFill>
        <p:spPr>
          <a:xfrm rot="1141590">
            <a:off x="5318243" y="2633358"/>
            <a:ext cx="2740660" cy="1828800"/>
          </a:xfrm>
          <a:prstGeom prst="rect">
            <a:avLst/>
          </a:prstGeom>
        </p:spPr>
      </p:pic>
      <p:sp>
        <p:nvSpPr>
          <p:cNvPr id="8" name="Title 7"/>
          <p:cNvSpPr>
            <a:spLocks noGrp="1"/>
          </p:cNvSpPr>
          <p:nvPr>
            <p:ph type="title"/>
          </p:nvPr>
        </p:nvSpPr>
        <p:spPr>
          <a:xfrm>
            <a:off x="457200" y="290918"/>
            <a:ext cx="8229600" cy="1143000"/>
          </a:xfrm>
        </p:spPr>
        <p:txBody>
          <a:bodyPr>
            <a:noAutofit/>
          </a:bodyPr>
          <a:lstStyle/>
          <a:p>
            <a:pPr algn="l"/>
            <a:r>
              <a:rPr lang="en-US" sz="3600" dirty="0" smtClean="0">
                <a:solidFill>
                  <a:srgbClr val="800000"/>
                </a:solidFill>
              </a:rPr>
              <a:t>Are Hispanics</a:t>
            </a:r>
            <a:br>
              <a:rPr lang="en-US" sz="3600" dirty="0" smtClean="0">
                <a:solidFill>
                  <a:srgbClr val="800000"/>
                </a:solidFill>
              </a:rPr>
            </a:br>
            <a:r>
              <a:rPr lang="en-US" sz="3600" dirty="0" smtClean="0">
                <a:solidFill>
                  <a:srgbClr val="800000"/>
                </a:solidFill>
              </a:rPr>
              <a:t>disengaged?</a:t>
            </a:r>
            <a:endParaRPr lang="en-US" sz="3600" dirty="0">
              <a:solidFill>
                <a:srgbClr val="800000"/>
              </a:solidFill>
            </a:endParaRPr>
          </a:p>
        </p:txBody>
      </p:sp>
      <p:sp>
        <p:nvSpPr>
          <p:cNvPr id="9" name="Content Placeholder 8"/>
          <p:cNvSpPr>
            <a:spLocks noGrp="1"/>
          </p:cNvSpPr>
          <p:nvPr>
            <p:ph sz="half" idx="1"/>
          </p:nvPr>
        </p:nvSpPr>
        <p:spPr>
          <a:xfrm>
            <a:off x="457200" y="1489075"/>
            <a:ext cx="6558140" cy="4525963"/>
          </a:xfrm>
        </p:spPr>
        <p:txBody>
          <a:bodyPr/>
          <a:lstStyle/>
          <a:p>
            <a:r>
              <a:rPr lang="en-US" dirty="0" smtClean="0"/>
              <a:t>Measures of civic engagement</a:t>
            </a:r>
          </a:p>
          <a:p>
            <a:pPr lvl="1"/>
            <a:r>
              <a:rPr lang="en-US" dirty="0" smtClean="0">
                <a:solidFill>
                  <a:schemeClr val="tx1">
                    <a:lumMod val="65000"/>
                    <a:lumOff val="35000"/>
                  </a:schemeClr>
                </a:solidFill>
              </a:rPr>
              <a:t>Social connectedness</a:t>
            </a:r>
          </a:p>
          <a:p>
            <a:pPr lvl="1"/>
            <a:r>
              <a:rPr lang="en-US" dirty="0" smtClean="0">
                <a:solidFill>
                  <a:schemeClr val="tx1">
                    <a:lumMod val="65000"/>
                    <a:lumOff val="35000"/>
                  </a:schemeClr>
                </a:solidFill>
              </a:rPr>
              <a:t>Civic involvement</a:t>
            </a:r>
          </a:p>
          <a:p>
            <a:pPr lvl="1"/>
            <a:r>
              <a:rPr lang="en-US" dirty="0" smtClean="0">
                <a:solidFill>
                  <a:schemeClr val="tx1">
                    <a:lumMod val="65000"/>
                    <a:lumOff val="35000"/>
                  </a:schemeClr>
                </a:solidFill>
              </a:rPr>
              <a:t>Political participation</a:t>
            </a:r>
          </a:p>
        </p:txBody>
      </p:sp>
      <p:sp>
        <p:nvSpPr>
          <p:cNvPr id="5" name="Date Placeholder 4"/>
          <p:cNvSpPr>
            <a:spLocks noGrp="1"/>
          </p:cNvSpPr>
          <p:nvPr>
            <p:ph type="dt" sz="half" idx="10"/>
          </p:nvPr>
        </p:nvSpPr>
        <p:spPr/>
        <p:txBody>
          <a:bodyPr/>
          <a:lstStyle/>
          <a:p>
            <a:r>
              <a:rPr lang="en-US" dirty="0"/>
              <a:t>Jan 2018</a:t>
            </a:r>
          </a:p>
        </p:txBody>
      </p:sp>
      <p:sp>
        <p:nvSpPr>
          <p:cNvPr id="6" name="Footer Placeholder 5"/>
          <p:cNvSpPr>
            <a:spLocks noGrp="1"/>
          </p:cNvSpPr>
          <p:nvPr>
            <p:ph type="ftr" sz="quarter" idx="11"/>
          </p:nvPr>
        </p:nvSpPr>
        <p:spPr/>
        <p:txBody>
          <a:bodyPr/>
          <a:lstStyle/>
          <a:p>
            <a:r>
              <a:rPr lang="en-US" dirty="0" smtClean="0"/>
              <a:t>University of Texas, 2013</a:t>
            </a:r>
            <a:endParaRPr lang="en-US" dirty="0"/>
          </a:p>
        </p:txBody>
      </p:sp>
      <p:sp>
        <p:nvSpPr>
          <p:cNvPr id="7" name="Slide Number Placeholder 6"/>
          <p:cNvSpPr>
            <a:spLocks noGrp="1"/>
          </p:cNvSpPr>
          <p:nvPr>
            <p:ph type="sldNum" sz="quarter" idx="12"/>
          </p:nvPr>
        </p:nvSpPr>
        <p:spPr/>
        <p:txBody>
          <a:bodyPr/>
          <a:lstStyle/>
          <a:p>
            <a:fld id="{D93C9281-498A-9D42-AA97-B74D709FF200}" type="slidenum">
              <a:rPr lang="en-US" smtClean="0"/>
              <a:t>17</a:t>
            </a:fld>
            <a:endParaRPr lang="en-US"/>
          </a:p>
        </p:txBody>
      </p:sp>
    </p:spTree>
    <p:extLst>
      <p:ext uri="{BB962C8B-B14F-4D97-AF65-F5344CB8AC3E}">
        <p14:creationId xmlns:p14="http://schemas.microsoft.com/office/powerpoint/2010/main" val="346619658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800" dirty="0" smtClean="0">
                <a:solidFill>
                  <a:srgbClr val="800000"/>
                </a:solidFill>
              </a:rPr>
              <a:t>Social connectedness</a:t>
            </a:r>
            <a:endParaRPr lang="en-US" sz="2800" dirty="0">
              <a:solidFill>
                <a:srgbClr val="800000"/>
              </a:solidFill>
            </a:endParaRPr>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635047" y="578546"/>
            <a:ext cx="5111750" cy="3244472"/>
          </a:xfrm>
        </p:spPr>
      </p:pic>
      <p:sp>
        <p:nvSpPr>
          <p:cNvPr id="10" name="Text Placeholder 9"/>
          <p:cNvSpPr>
            <a:spLocks noGrp="1"/>
          </p:cNvSpPr>
          <p:nvPr>
            <p:ph type="body" sz="half" idx="2"/>
          </p:nvPr>
        </p:nvSpPr>
        <p:spPr/>
        <p:txBody>
          <a:bodyPr/>
          <a:lstStyle/>
          <a:p>
            <a:pPr marL="0" lvl="1"/>
            <a:r>
              <a:rPr lang="en-US" sz="2400" dirty="0" smtClean="0">
                <a:solidFill>
                  <a:srgbClr val="000090"/>
                </a:solidFill>
              </a:rPr>
              <a:t>Individuals with </a:t>
            </a:r>
            <a:r>
              <a:rPr lang="en-US" sz="2400" dirty="0">
                <a:solidFill>
                  <a:srgbClr val="000090"/>
                </a:solidFill>
              </a:rPr>
              <a:t>strong relationships with family, friends, and neighbors are more likely to participate in the civic life of their community.</a:t>
            </a:r>
          </a:p>
          <a:p>
            <a:endParaRPr lang="en-US" dirty="0"/>
          </a:p>
        </p:txBody>
      </p:sp>
      <p:sp>
        <p:nvSpPr>
          <p:cNvPr id="5" name="Date Placeholder 4"/>
          <p:cNvSpPr>
            <a:spLocks noGrp="1"/>
          </p:cNvSpPr>
          <p:nvPr>
            <p:ph type="dt" sz="half" idx="10"/>
          </p:nvPr>
        </p:nvSpPr>
        <p:spPr/>
        <p:txBody>
          <a:bodyPr/>
          <a:lstStyle/>
          <a:p>
            <a:r>
              <a:rPr lang="en-US" dirty="0"/>
              <a:t>Jan 2018</a:t>
            </a:r>
          </a:p>
        </p:txBody>
      </p:sp>
      <p:sp>
        <p:nvSpPr>
          <p:cNvPr id="6" name="Footer Placeholder 5"/>
          <p:cNvSpPr>
            <a:spLocks noGrp="1"/>
          </p:cNvSpPr>
          <p:nvPr>
            <p:ph type="ftr" sz="quarter" idx="11"/>
          </p:nvPr>
        </p:nvSpPr>
        <p:spPr>
          <a:xfrm>
            <a:off x="2967219" y="6356350"/>
            <a:ext cx="3343374" cy="365125"/>
          </a:xfrm>
        </p:spPr>
        <p:txBody>
          <a:bodyPr/>
          <a:lstStyle/>
          <a:p>
            <a:r>
              <a:rPr lang="en-US" dirty="0" smtClean="0"/>
              <a:t>University of Texas, 2013</a:t>
            </a:r>
            <a:endParaRPr lang="en-US" dirty="0"/>
          </a:p>
        </p:txBody>
      </p:sp>
      <p:sp>
        <p:nvSpPr>
          <p:cNvPr id="7" name="Slide Number Placeholder 6"/>
          <p:cNvSpPr>
            <a:spLocks noGrp="1"/>
          </p:cNvSpPr>
          <p:nvPr>
            <p:ph type="sldNum" sz="quarter" idx="12"/>
          </p:nvPr>
        </p:nvSpPr>
        <p:spPr/>
        <p:txBody>
          <a:bodyPr/>
          <a:lstStyle/>
          <a:p>
            <a:fld id="{D93C9281-498A-9D42-AA97-B74D709FF200}" type="slidenum">
              <a:rPr lang="en-US" smtClean="0"/>
              <a:t>18</a:t>
            </a:fld>
            <a:endParaRPr lang="en-US"/>
          </a:p>
        </p:txBody>
      </p:sp>
      <p:pic>
        <p:nvPicPr>
          <p:cNvPr id="15" name="Picture 14"/>
          <p:cNvPicPr/>
          <p:nvPr/>
        </p:nvPicPr>
        <p:blipFill>
          <a:blip r:embed="rId4">
            <a:extLst>
              <a:ext uri="{28A0092B-C50C-407E-A947-70E740481C1C}">
                <a14:useLocalDpi xmlns:a14="http://schemas.microsoft.com/office/drawing/2010/main"/>
              </a:ext>
            </a:extLst>
          </a:blip>
          <a:stretch>
            <a:fillRect/>
          </a:stretch>
        </p:blipFill>
        <p:spPr>
          <a:xfrm>
            <a:off x="3209826" y="3827494"/>
            <a:ext cx="4064000" cy="1705547"/>
          </a:xfrm>
          <a:prstGeom prst="rect">
            <a:avLst/>
          </a:prstGeom>
        </p:spPr>
      </p:pic>
      <p:sp>
        <p:nvSpPr>
          <p:cNvPr id="16" name="TextBox 15"/>
          <p:cNvSpPr txBox="1"/>
          <p:nvPr/>
        </p:nvSpPr>
        <p:spPr>
          <a:xfrm rot="20440720">
            <a:off x="5484891" y="5577569"/>
            <a:ext cx="1146468" cy="369332"/>
          </a:xfrm>
          <a:prstGeom prst="rect">
            <a:avLst/>
          </a:prstGeom>
          <a:noFill/>
        </p:spPr>
        <p:txBody>
          <a:bodyPr wrap="none" rtlCol="0">
            <a:spAutoFit/>
          </a:bodyPr>
          <a:lstStyle/>
          <a:p>
            <a:r>
              <a:rPr lang="en-US" dirty="0" smtClean="0"/>
              <a:t>Neighbors</a:t>
            </a:r>
            <a:endParaRPr lang="en-US" dirty="0"/>
          </a:p>
        </p:txBody>
      </p:sp>
      <p:sp>
        <p:nvSpPr>
          <p:cNvPr id="17" name="TextBox 16"/>
          <p:cNvSpPr txBox="1"/>
          <p:nvPr/>
        </p:nvSpPr>
        <p:spPr>
          <a:xfrm rot="20440720">
            <a:off x="4828687" y="5513643"/>
            <a:ext cx="800219" cy="369332"/>
          </a:xfrm>
          <a:prstGeom prst="rect">
            <a:avLst/>
          </a:prstGeom>
          <a:noFill/>
        </p:spPr>
        <p:txBody>
          <a:bodyPr wrap="none" rtlCol="0">
            <a:spAutoFit/>
          </a:bodyPr>
          <a:lstStyle/>
          <a:p>
            <a:r>
              <a:rPr lang="en-US" dirty="0" smtClean="0"/>
              <a:t>Family</a:t>
            </a:r>
          </a:p>
        </p:txBody>
      </p:sp>
      <p:sp>
        <p:nvSpPr>
          <p:cNvPr id="18" name="TextBox 17"/>
          <p:cNvSpPr txBox="1"/>
          <p:nvPr/>
        </p:nvSpPr>
        <p:spPr>
          <a:xfrm rot="20440720">
            <a:off x="3926038" y="5506723"/>
            <a:ext cx="877163" cy="369332"/>
          </a:xfrm>
          <a:prstGeom prst="rect">
            <a:avLst/>
          </a:prstGeom>
          <a:noFill/>
        </p:spPr>
        <p:txBody>
          <a:bodyPr wrap="none" rtlCol="0">
            <a:spAutoFit/>
          </a:bodyPr>
          <a:lstStyle/>
          <a:p>
            <a:r>
              <a:rPr lang="en-US" dirty="0" smtClean="0"/>
              <a:t>Friends</a:t>
            </a:r>
            <a:endParaRPr lang="en-US" dirty="0"/>
          </a:p>
        </p:txBody>
      </p:sp>
      <p:sp>
        <p:nvSpPr>
          <p:cNvPr id="12" name="TextBox 11"/>
          <p:cNvSpPr txBox="1"/>
          <p:nvPr/>
        </p:nvSpPr>
        <p:spPr>
          <a:xfrm rot="20440720">
            <a:off x="2893454" y="5488361"/>
            <a:ext cx="1197764" cy="369332"/>
          </a:xfrm>
          <a:prstGeom prst="rect">
            <a:avLst/>
          </a:prstGeom>
          <a:noFill/>
        </p:spPr>
        <p:txBody>
          <a:bodyPr wrap="none" rtlCol="0">
            <a:spAutoFit/>
          </a:bodyPr>
          <a:lstStyle/>
          <a:p>
            <a:r>
              <a:rPr lang="en-US" dirty="0" smtClean="0"/>
              <a:t>Colleagues</a:t>
            </a:r>
            <a:endParaRPr lang="en-US" dirty="0"/>
          </a:p>
        </p:txBody>
      </p:sp>
      <p:sp>
        <p:nvSpPr>
          <p:cNvPr id="13" name="TextBox 12"/>
          <p:cNvSpPr txBox="1"/>
          <p:nvPr/>
        </p:nvSpPr>
        <p:spPr>
          <a:xfrm rot="20440720">
            <a:off x="6120270" y="5660924"/>
            <a:ext cx="1479892" cy="369332"/>
          </a:xfrm>
          <a:prstGeom prst="rect">
            <a:avLst/>
          </a:prstGeom>
          <a:noFill/>
        </p:spPr>
        <p:txBody>
          <a:bodyPr wrap="none" rtlCol="0">
            <a:spAutoFit/>
          </a:bodyPr>
          <a:lstStyle/>
          <a:p>
            <a:r>
              <a:rPr lang="en-US" dirty="0" smtClean="0"/>
              <a:t>Organizations</a:t>
            </a:r>
            <a:endParaRPr lang="en-US" dirty="0"/>
          </a:p>
        </p:txBody>
      </p:sp>
    </p:spTree>
    <p:extLst>
      <p:ext uri="{BB962C8B-B14F-4D97-AF65-F5344CB8AC3E}">
        <p14:creationId xmlns:p14="http://schemas.microsoft.com/office/powerpoint/2010/main" val="28949061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5866"/>
            <a:ext cx="8229600" cy="1143000"/>
          </a:xfrm>
        </p:spPr>
        <p:txBody>
          <a:bodyPr>
            <a:normAutofit/>
          </a:bodyPr>
          <a:lstStyle/>
          <a:p>
            <a:pPr algn="l"/>
            <a:r>
              <a:rPr lang="en-US" sz="4000" dirty="0" smtClean="0">
                <a:solidFill>
                  <a:srgbClr val="000090"/>
                </a:solidFill>
              </a:rPr>
              <a:t>Social connectedness</a:t>
            </a:r>
            <a:endParaRPr lang="en-US" sz="4000" dirty="0">
              <a:solidFill>
                <a:srgbClr val="000090"/>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452946056"/>
              </p:ext>
            </p:extLst>
          </p:nvPr>
        </p:nvGraphicFramePr>
        <p:xfrm>
          <a:off x="457200" y="169981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Date Placeholder 4"/>
          <p:cNvSpPr>
            <a:spLocks noGrp="1"/>
          </p:cNvSpPr>
          <p:nvPr>
            <p:ph type="dt" sz="half" idx="10"/>
          </p:nvPr>
        </p:nvSpPr>
        <p:spPr/>
        <p:txBody>
          <a:bodyPr/>
          <a:lstStyle/>
          <a:p>
            <a:r>
              <a:rPr lang="en-US" dirty="0"/>
              <a:t>Jan 2018</a:t>
            </a:r>
          </a:p>
        </p:txBody>
      </p:sp>
      <p:sp>
        <p:nvSpPr>
          <p:cNvPr id="6" name="Footer Placeholder 5"/>
          <p:cNvSpPr>
            <a:spLocks noGrp="1"/>
          </p:cNvSpPr>
          <p:nvPr>
            <p:ph type="ftr" sz="quarter" idx="11"/>
          </p:nvPr>
        </p:nvSpPr>
        <p:spPr>
          <a:xfrm>
            <a:off x="2654364" y="6356350"/>
            <a:ext cx="4067172" cy="365125"/>
          </a:xfrm>
        </p:spPr>
        <p:txBody>
          <a:bodyPr/>
          <a:lstStyle/>
          <a:p>
            <a:r>
              <a:rPr lang="en-US" dirty="0" smtClean="0"/>
              <a:t>Rouse et al., 2015</a:t>
            </a:r>
            <a:endParaRPr lang="en-US" dirty="0"/>
          </a:p>
        </p:txBody>
      </p:sp>
      <p:sp>
        <p:nvSpPr>
          <p:cNvPr id="7" name="Slide Number Placeholder 6"/>
          <p:cNvSpPr>
            <a:spLocks noGrp="1"/>
          </p:cNvSpPr>
          <p:nvPr>
            <p:ph type="sldNum" sz="quarter" idx="12"/>
          </p:nvPr>
        </p:nvSpPr>
        <p:spPr/>
        <p:txBody>
          <a:bodyPr/>
          <a:lstStyle/>
          <a:p>
            <a:fld id="{D93C9281-498A-9D42-AA97-B74D709FF200}" type="slidenum">
              <a:rPr lang="en-US" smtClean="0"/>
              <a:t>19</a:t>
            </a:fld>
            <a:endParaRPr lang="en-US"/>
          </a:p>
        </p:txBody>
      </p:sp>
      <p:sp>
        <p:nvSpPr>
          <p:cNvPr id="16" name="TextBox 15"/>
          <p:cNvSpPr txBox="1"/>
          <p:nvPr/>
        </p:nvSpPr>
        <p:spPr>
          <a:xfrm>
            <a:off x="2054537" y="2110225"/>
            <a:ext cx="5724243" cy="338554"/>
          </a:xfrm>
          <a:prstGeom prst="rect">
            <a:avLst/>
          </a:prstGeom>
          <a:noFill/>
        </p:spPr>
        <p:txBody>
          <a:bodyPr wrap="none" rtlCol="0">
            <a:spAutoFit/>
          </a:bodyPr>
          <a:lstStyle/>
          <a:p>
            <a:r>
              <a:rPr lang="en-US" sz="1600" dirty="0" smtClean="0"/>
              <a:t>2013 CPS Civic Engagement Supplement (</a:t>
            </a:r>
            <a:r>
              <a:rPr lang="en-US" sz="1600" i="1" dirty="0" smtClean="0"/>
              <a:t>N</a:t>
            </a:r>
            <a:r>
              <a:rPr lang="en-US" sz="1600" dirty="0" smtClean="0"/>
              <a:t> = 3539 Adults 18+ </a:t>
            </a:r>
            <a:r>
              <a:rPr lang="en-US" sz="1600" dirty="0" err="1" smtClean="0"/>
              <a:t>Yrs</a:t>
            </a:r>
            <a:r>
              <a:rPr lang="en-US" sz="1600" dirty="0" smtClean="0"/>
              <a:t> )</a:t>
            </a:r>
            <a:endParaRPr lang="en-US" sz="1600" dirty="0"/>
          </a:p>
        </p:txBody>
      </p:sp>
      <p:sp>
        <p:nvSpPr>
          <p:cNvPr id="9" name="TextBox 8"/>
          <p:cNvSpPr txBox="1"/>
          <p:nvPr/>
        </p:nvSpPr>
        <p:spPr>
          <a:xfrm rot="509975">
            <a:off x="5726945" y="349994"/>
            <a:ext cx="2429291" cy="1323439"/>
          </a:xfrm>
          <a:prstGeom prst="rect">
            <a:avLst/>
          </a:prstGeom>
          <a:noFill/>
        </p:spPr>
        <p:txBody>
          <a:bodyPr wrap="square" rtlCol="0">
            <a:spAutoFit/>
          </a:bodyPr>
          <a:lstStyle/>
          <a:p>
            <a:r>
              <a:rPr lang="en-US" sz="2000" dirty="0" smtClean="0">
                <a:solidFill>
                  <a:srgbClr val="000090"/>
                </a:solidFill>
                <a:latin typeface="Desyrel"/>
                <a:cs typeface="Desyrel"/>
              </a:rPr>
              <a:t>Hispanic adults trust &amp; interact less with their neighbors than non-Hispanic adults.</a:t>
            </a:r>
            <a:endParaRPr lang="en-US" sz="2000" dirty="0">
              <a:solidFill>
                <a:srgbClr val="000090"/>
              </a:solidFill>
              <a:latin typeface="Desyrel"/>
              <a:cs typeface="Desyrel"/>
            </a:endParaRPr>
          </a:p>
        </p:txBody>
      </p:sp>
    </p:spTree>
    <p:extLst>
      <p:ext uri="{BB962C8B-B14F-4D97-AF65-F5344CB8AC3E}">
        <p14:creationId xmlns:p14="http://schemas.microsoft.com/office/powerpoint/2010/main" val="36096285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800000"/>
                </a:solidFill>
              </a:rPr>
              <a:t>Table of Contents</a:t>
            </a:r>
            <a:endParaRPr lang="en-US" dirty="0">
              <a:solidFill>
                <a:srgbClr val="800000"/>
              </a:solidFill>
            </a:endParaRPr>
          </a:p>
        </p:txBody>
      </p:sp>
      <p:sp>
        <p:nvSpPr>
          <p:cNvPr id="3" name="Content Placeholder 2"/>
          <p:cNvSpPr>
            <a:spLocks noGrp="1"/>
          </p:cNvSpPr>
          <p:nvPr>
            <p:ph sz="half" idx="1"/>
          </p:nvPr>
        </p:nvSpPr>
        <p:spPr/>
        <p:txBody>
          <a:bodyPr/>
          <a:lstStyle/>
          <a:p>
            <a:pPr marL="0" indent="0">
              <a:buNone/>
            </a:pPr>
            <a:r>
              <a:rPr lang="en-US" dirty="0" smtClean="0"/>
              <a:t>Preface</a:t>
            </a:r>
          </a:p>
          <a:p>
            <a:pPr marL="514350" indent="-514350">
              <a:buFont typeface="+mj-lt"/>
              <a:buAutoNum type="arabicPeriod"/>
            </a:pPr>
            <a:r>
              <a:rPr lang="en-US" dirty="0" smtClean="0"/>
              <a:t>Hispanic voters</a:t>
            </a:r>
          </a:p>
          <a:p>
            <a:pPr marL="514350" indent="-514350">
              <a:spcBef>
                <a:spcPts val="1368"/>
              </a:spcBef>
              <a:buFont typeface="+mj-lt"/>
              <a:buAutoNum type="arabicPeriod"/>
            </a:pPr>
            <a:r>
              <a:rPr lang="en-US" dirty="0" smtClean="0"/>
              <a:t>Characteristics of the Hispanic population</a:t>
            </a:r>
          </a:p>
          <a:p>
            <a:pPr marL="514350" indent="-514350">
              <a:spcBef>
                <a:spcPts val="1368"/>
              </a:spcBef>
              <a:buFont typeface="+mj-lt"/>
              <a:buAutoNum type="arabicPeriod"/>
            </a:pPr>
            <a:r>
              <a:rPr lang="en-US" dirty="0" smtClean="0"/>
              <a:t>Tips for engaging Hispanic voters</a:t>
            </a:r>
          </a:p>
          <a:p>
            <a:pPr marL="514350" indent="-514350">
              <a:spcBef>
                <a:spcPts val="1368"/>
              </a:spcBef>
              <a:buFont typeface="+mj-lt"/>
              <a:buAutoNum type="arabicPeriod"/>
            </a:pPr>
            <a:r>
              <a:rPr lang="en-US" dirty="0" smtClean="0"/>
              <a:t>GOTV resources</a:t>
            </a:r>
          </a:p>
          <a:p>
            <a:pPr marL="514350" indent="-514350">
              <a:spcBef>
                <a:spcPts val="1368"/>
              </a:spcBef>
              <a:buFont typeface="+mj-lt"/>
              <a:buAutoNum type="arabicPeriod"/>
            </a:pPr>
            <a:r>
              <a:rPr lang="en-US" dirty="0" smtClean="0"/>
              <a:t>References</a:t>
            </a:r>
            <a:endParaRPr lang="en-US" dirty="0"/>
          </a:p>
        </p:txBody>
      </p:sp>
      <p:pic>
        <p:nvPicPr>
          <p:cNvPr id="9" name="Content Placeholder 8" descr="WhatsInBox.jpg"/>
          <p:cNvPicPr>
            <a:picLocks noGrp="1" noChangeAspect="1"/>
          </p:cNvPicPr>
          <p:nvPr>
            <p:ph sz="half" idx="2"/>
          </p:nvPr>
        </p:nvPicPr>
        <p:blipFill>
          <a:blip r:embed="rId2" cstate="print">
            <a:extLst>
              <a:ext uri="{28A0092B-C50C-407E-A947-70E740481C1C}">
                <a14:useLocalDpi xmlns:a14="http://schemas.microsoft.com/office/drawing/2010/main"/>
              </a:ext>
            </a:extLst>
          </a:blip>
          <a:srcRect/>
          <a:stretch>
            <a:fillRect/>
          </a:stretch>
        </p:blipFill>
        <p:spPr>
          <a:xfrm>
            <a:off x="5079750" y="1713730"/>
            <a:ext cx="3684264" cy="4128867"/>
          </a:xfrm>
        </p:spPr>
      </p:pic>
      <p:sp>
        <p:nvSpPr>
          <p:cNvPr id="4" name="Date Placeholder 3"/>
          <p:cNvSpPr>
            <a:spLocks noGrp="1"/>
          </p:cNvSpPr>
          <p:nvPr>
            <p:ph type="dt" sz="half" idx="10"/>
          </p:nvPr>
        </p:nvSpPr>
        <p:spPr/>
        <p:txBody>
          <a:bodyPr/>
          <a:lstStyle/>
          <a:p>
            <a:r>
              <a:rPr lang="en-US" dirty="0" smtClean="0"/>
              <a:t>Jan 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3C9281-498A-9D42-AA97-B74D709FF200}" type="slidenum">
              <a:rPr lang="en-US" smtClean="0"/>
              <a:t>2</a:t>
            </a:fld>
            <a:endParaRPr lang="en-US" dirty="0"/>
          </a:p>
        </p:txBody>
      </p:sp>
      <p:sp>
        <p:nvSpPr>
          <p:cNvPr id="8" name="TextBox 7"/>
          <p:cNvSpPr txBox="1"/>
          <p:nvPr/>
        </p:nvSpPr>
        <p:spPr>
          <a:xfrm>
            <a:off x="4450935" y="1600200"/>
            <a:ext cx="579495" cy="4321696"/>
          </a:xfrm>
          <a:prstGeom prst="rect">
            <a:avLst/>
          </a:prstGeom>
          <a:noFill/>
          <a:ln>
            <a:noFill/>
          </a:ln>
        </p:spPr>
        <p:txBody>
          <a:bodyPr wrap="square" rtlCol="0">
            <a:spAutoFit/>
          </a:bodyPr>
          <a:lstStyle/>
          <a:p>
            <a:pPr algn="r"/>
            <a:r>
              <a:rPr lang="en-US" sz="2800" dirty="0" smtClean="0">
                <a:solidFill>
                  <a:srgbClr val="3366FF"/>
                </a:solidFill>
              </a:rPr>
              <a:t>3</a:t>
            </a:r>
          </a:p>
          <a:p>
            <a:pPr algn="r">
              <a:spcBef>
                <a:spcPts val="600"/>
              </a:spcBef>
            </a:pPr>
            <a:r>
              <a:rPr lang="en-US" sz="2800" dirty="0" smtClean="0">
                <a:solidFill>
                  <a:srgbClr val="3366FF"/>
                </a:solidFill>
              </a:rPr>
              <a:t>7</a:t>
            </a:r>
          </a:p>
          <a:p>
            <a:pPr algn="r">
              <a:spcBef>
                <a:spcPts val="1400"/>
              </a:spcBef>
            </a:pPr>
            <a:r>
              <a:rPr lang="en-US" sz="2800" dirty="0" smtClean="0">
                <a:solidFill>
                  <a:srgbClr val="3366FF"/>
                </a:solidFill>
              </a:rPr>
              <a:t>30</a:t>
            </a:r>
          </a:p>
          <a:p>
            <a:pPr algn="r">
              <a:spcBef>
                <a:spcPts val="1200"/>
              </a:spcBef>
            </a:pPr>
            <a:endParaRPr lang="en-US" sz="2800" dirty="0">
              <a:solidFill>
                <a:srgbClr val="3366FF"/>
              </a:solidFill>
            </a:endParaRPr>
          </a:p>
          <a:p>
            <a:pPr algn="r">
              <a:spcBef>
                <a:spcPts val="500"/>
              </a:spcBef>
            </a:pPr>
            <a:r>
              <a:rPr lang="en-US" sz="2800" dirty="0" smtClean="0">
                <a:solidFill>
                  <a:srgbClr val="3366FF"/>
                </a:solidFill>
              </a:rPr>
              <a:t>36</a:t>
            </a:r>
          </a:p>
          <a:p>
            <a:pPr algn="r">
              <a:spcBef>
                <a:spcPts val="600"/>
              </a:spcBef>
            </a:pPr>
            <a:endParaRPr lang="en-US" sz="2800" dirty="0">
              <a:solidFill>
                <a:srgbClr val="3366FF"/>
              </a:solidFill>
            </a:endParaRPr>
          </a:p>
          <a:p>
            <a:pPr algn="r">
              <a:spcBef>
                <a:spcPts val="600"/>
              </a:spcBef>
            </a:pPr>
            <a:r>
              <a:rPr lang="en-US" sz="2800" dirty="0" smtClean="0">
                <a:solidFill>
                  <a:srgbClr val="3366FF"/>
                </a:solidFill>
              </a:rPr>
              <a:t>44</a:t>
            </a:r>
            <a:endParaRPr lang="en-US" sz="2800" dirty="0">
              <a:solidFill>
                <a:srgbClr val="3366FF"/>
              </a:solidFill>
            </a:endParaRPr>
          </a:p>
          <a:p>
            <a:pPr algn="r">
              <a:spcBef>
                <a:spcPts val="1200"/>
              </a:spcBef>
            </a:pPr>
            <a:r>
              <a:rPr lang="en-US" sz="2800" dirty="0" smtClean="0">
                <a:solidFill>
                  <a:srgbClr val="3366FF"/>
                </a:solidFill>
              </a:rPr>
              <a:t>48</a:t>
            </a:r>
            <a:endParaRPr lang="en-US" sz="2800" dirty="0">
              <a:solidFill>
                <a:srgbClr val="3366FF"/>
              </a:solidFill>
            </a:endParaRPr>
          </a:p>
        </p:txBody>
      </p:sp>
    </p:spTree>
    <p:extLst>
      <p:ext uri="{BB962C8B-B14F-4D97-AF65-F5344CB8AC3E}">
        <p14:creationId xmlns:p14="http://schemas.microsoft.com/office/powerpoint/2010/main" val="396609294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rot="20918007">
            <a:off x="4025957" y="4223674"/>
            <a:ext cx="3265714" cy="1828800"/>
          </a:xfrm>
          <a:prstGeom prst="rect">
            <a:avLst/>
          </a:prstGeom>
        </p:spPr>
      </p:pic>
      <p:sp>
        <p:nvSpPr>
          <p:cNvPr id="2" name="Title 1"/>
          <p:cNvSpPr>
            <a:spLocks noGrp="1"/>
          </p:cNvSpPr>
          <p:nvPr>
            <p:ph type="title"/>
          </p:nvPr>
        </p:nvSpPr>
        <p:spPr/>
        <p:txBody>
          <a:bodyPr>
            <a:normAutofit/>
          </a:bodyPr>
          <a:lstStyle/>
          <a:p>
            <a:pPr algn="l"/>
            <a:r>
              <a:rPr lang="en-US" sz="4000" dirty="0">
                <a:solidFill>
                  <a:srgbClr val="000090"/>
                </a:solidFill>
              </a:rPr>
              <a:t>Social </a:t>
            </a:r>
            <a:r>
              <a:rPr lang="en-US" sz="4000" dirty="0" smtClean="0">
                <a:solidFill>
                  <a:srgbClr val="000090"/>
                </a:solidFill>
              </a:rPr>
              <a:t>connectedness</a:t>
            </a:r>
            <a:endParaRPr lang="en-US" sz="4000" dirty="0"/>
          </a:p>
        </p:txBody>
      </p:sp>
      <p:sp>
        <p:nvSpPr>
          <p:cNvPr id="3" name="Content Placeholder 2"/>
          <p:cNvSpPr>
            <a:spLocks noGrp="1"/>
          </p:cNvSpPr>
          <p:nvPr>
            <p:ph idx="1"/>
          </p:nvPr>
        </p:nvSpPr>
        <p:spPr>
          <a:xfrm>
            <a:off x="457200" y="1417638"/>
            <a:ext cx="8229600" cy="4525963"/>
          </a:xfrm>
        </p:spPr>
        <p:txBody>
          <a:bodyPr/>
          <a:lstStyle/>
          <a:p>
            <a:r>
              <a:rPr lang="en-US" sz="3000" dirty="0" smtClean="0"/>
              <a:t>Despite being a diverse population, Hispanics generally, place a high value on</a:t>
            </a:r>
          </a:p>
          <a:p>
            <a:pPr lvl="1">
              <a:spcBef>
                <a:spcPts val="1176"/>
              </a:spcBef>
            </a:pPr>
            <a:r>
              <a:rPr lang="en-US" sz="2400" dirty="0" smtClean="0"/>
              <a:t>Close-knit families</a:t>
            </a:r>
          </a:p>
          <a:p>
            <a:pPr lvl="1"/>
            <a:r>
              <a:rPr lang="en-US" sz="2400" dirty="0" smtClean="0"/>
              <a:t>Group welfare</a:t>
            </a:r>
          </a:p>
          <a:p>
            <a:pPr lvl="1"/>
            <a:r>
              <a:rPr lang="en-US" sz="2400" dirty="0" smtClean="0"/>
              <a:t>Social harmony</a:t>
            </a:r>
          </a:p>
          <a:p>
            <a:pPr lvl="1"/>
            <a:r>
              <a:rPr lang="en-US" sz="2400" dirty="0" smtClean="0"/>
              <a:t>Personal respect</a:t>
            </a:r>
            <a:endParaRPr lang="en-US" sz="2400" dirty="0"/>
          </a:p>
        </p:txBody>
      </p:sp>
      <p:sp>
        <p:nvSpPr>
          <p:cNvPr id="4" name="Date Placeholder 3"/>
          <p:cNvSpPr>
            <a:spLocks noGrp="1"/>
          </p:cNvSpPr>
          <p:nvPr>
            <p:ph type="dt" sz="half" idx="10"/>
          </p:nvPr>
        </p:nvSpPr>
        <p:spPr/>
        <p:txBody>
          <a:bodyPr/>
          <a:lstStyle/>
          <a:p>
            <a:r>
              <a:rPr lang="en-US" dirty="0"/>
              <a:t>Jan 2018</a:t>
            </a:r>
          </a:p>
        </p:txBody>
      </p:sp>
      <p:sp>
        <p:nvSpPr>
          <p:cNvPr id="5" name="Footer Placeholder 4"/>
          <p:cNvSpPr>
            <a:spLocks noGrp="1"/>
          </p:cNvSpPr>
          <p:nvPr>
            <p:ph type="ftr" sz="quarter" idx="11"/>
          </p:nvPr>
        </p:nvSpPr>
        <p:spPr>
          <a:xfrm>
            <a:off x="2253682" y="6356350"/>
            <a:ext cx="4867435" cy="365125"/>
          </a:xfrm>
        </p:spPr>
        <p:txBody>
          <a:bodyPr/>
          <a:lstStyle/>
          <a:p>
            <a:r>
              <a:rPr lang="en-US" dirty="0" err="1" smtClean="0"/>
              <a:t>Noguera</a:t>
            </a:r>
            <a:r>
              <a:rPr lang="en-US" dirty="0" smtClean="0"/>
              <a:t>, 2016/Feb 25; Vega-Costas, 2012</a:t>
            </a:r>
            <a:endParaRPr lang="en-US" dirty="0"/>
          </a:p>
        </p:txBody>
      </p:sp>
      <p:sp>
        <p:nvSpPr>
          <p:cNvPr id="6" name="Slide Number Placeholder 5"/>
          <p:cNvSpPr>
            <a:spLocks noGrp="1"/>
          </p:cNvSpPr>
          <p:nvPr>
            <p:ph type="sldNum" sz="quarter" idx="12"/>
          </p:nvPr>
        </p:nvSpPr>
        <p:spPr/>
        <p:txBody>
          <a:bodyPr/>
          <a:lstStyle/>
          <a:p>
            <a:fld id="{D93C9281-498A-9D42-AA97-B74D709FF200}" type="slidenum">
              <a:rPr lang="en-US" smtClean="0"/>
              <a:t>20</a:t>
            </a:fld>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66945" y="2655424"/>
            <a:ext cx="3792255" cy="1600200"/>
          </a:xfrm>
          <a:prstGeom prst="rect">
            <a:avLst/>
          </a:prstGeom>
        </p:spPr>
      </p:pic>
      <p:pic>
        <p:nvPicPr>
          <p:cNvPr id="10" name="Picture 9"/>
          <p:cNvPicPr/>
          <p:nvPr/>
        </p:nvPicPr>
        <p:blipFill>
          <a:blip r:embed="rId5" cstate="print">
            <a:extLst>
              <a:ext uri="{28A0092B-C50C-407E-A947-70E740481C1C}">
                <a14:useLocalDpi xmlns:a14="http://schemas.microsoft.com/office/drawing/2010/main"/>
              </a:ext>
            </a:extLst>
          </a:blip>
          <a:stretch>
            <a:fillRect/>
          </a:stretch>
        </p:blipFill>
        <p:spPr>
          <a:xfrm>
            <a:off x="425366" y="4774422"/>
            <a:ext cx="457200" cy="457200"/>
          </a:xfrm>
          <a:prstGeom prst="rect">
            <a:avLst/>
          </a:prstGeom>
        </p:spPr>
      </p:pic>
      <p:sp>
        <p:nvSpPr>
          <p:cNvPr id="11" name="TextBox 10"/>
          <p:cNvSpPr txBox="1"/>
          <p:nvPr/>
        </p:nvSpPr>
        <p:spPr>
          <a:xfrm>
            <a:off x="358993" y="5200844"/>
            <a:ext cx="2890535" cy="646331"/>
          </a:xfrm>
          <a:prstGeom prst="rect">
            <a:avLst/>
          </a:prstGeom>
          <a:noFill/>
        </p:spPr>
        <p:txBody>
          <a:bodyPr wrap="none" rtlCol="0">
            <a:spAutoFit/>
          </a:bodyPr>
          <a:lstStyle/>
          <a:p>
            <a:r>
              <a:rPr lang="en-US" dirty="0" smtClean="0"/>
              <a:t>Latino Culture &amp; Values</a:t>
            </a:r>
          </a:p>
          <a:p>
            <a:r>
              <a:rPr lang="en-US" dirty="0">
                <a:solidFill>
                  <a:srgbClr val="0000FF"/>
                </a:solidFill>
              </a:rPr>
              <a:t>http://</a:t>
            </a:r>
            <a:r>
              <a:rPr lang="en-US" dirty="0" err="1">
                <a:solidFill>
                  <a:srgbClr val="0000FF"/>
                </a:solidFill>
              </a:rPr>
              <a:t>tinyurl.com</a:t>
            </a:r>
            <a:r>
              <a:rPr lang="en-US" dirty="0">
                <a:solidFill>
                  <a:srgbClr val="0000FF"/>
                </a:solidFill>
              </a:rPr>
              <a:t>/y896nhc4</a:t>
            </a:r>
          </a:p>
        </p:txBody>
      </p:sp>
      <p:sp>
        <p:nvSpPr>
          <p:cNvPr id="12" name="TextBox 11"/>
          <p:cNvSpPr txBox="1"/>
          <p:nvPr/>
        </p:nvSpPr>
        <p:spPr>
          <a:xfrm>
            <a:off x="823343" y="4862290"/>
            <a:ext cx="1557137" cy="338554"/>
          </a:xfrm>
          <a:prstGeom prst="rect">
            <a:avLst/>
          </a:prstGeom>
          <a:noFill/>
        </p:spPr>
        <p:txBody>
          <a:bodyPr wrap="none" rtlCol="0">
            <a:spAutoFit/>
          </a:bodyPr>
          <a:lstStyle/>
          <a:p>
            <a:r>
              <a:rPr lang="en-US" sz="1600" dirty="0" smtClean="0"/>
              <a:t>10-minute video</a:t>
            </a:r>
            <a:endParaRPr lang="en-US" sz="1600" dirty="0"/>
          </a:p>
        </p:txBody>
      </p:sp>
      <p:sp>
        <p:nvSpPr>
          <p:cNvPr id="13" name="TextBox 12"/>
          <p:cNvSpPr txBox="1"/>
          <p:nvPr/>
        </p:nvSpPr>
        <p:spPr>
          <a:xfrm rot="287521">
            <a:off x="6003794" y="220350"/>
            <a:ext cx="2710682" cy="1323439"/>
          </a:xfrm>
          <a:prstGeom prst="rect">
            <a:avLst/>
          </a:prstGeom>
          <a:noFill/>
        </p:spPr>
        <p:txBody>
          <a:bodyPr wrap="square" rtlCol="0">
            <a:spAutoFit/>
          </a:bodyPr>
          <a:lstStyle/>
          <a:p>
            <a:r>
              <a:rPr lang="en-US" sz="2000" dirty="0" smtClean="0">
                <a:solidFill>
                  <a:srgbClr val="000090"/>
                </a:solidFill>
                <a:latin typeface="Desyrel"/>
                <a:cs typeface="Desyrel"/>
              </a:rPr>
              <a:t>Hispanics have close family ties and loyalty with extended family bonds.</a:t>
            </a:r>
            <a:endParaRPr lang="en-US" sz="2000" dirty="0">
              <a:solidFill>
                <a:srgbClr val="000090"/>
              </a:solidFill>
              <a:latin typeface="Desyrel"/>
              <a:cs typeface="Desyrel"/>
            </a:endParaRPr>
          </a:p>
        </p:txBody>
      </p:sp>
    </p:spTree>
    <p:extLst>
      <p:ext uri="{BB962C8B-B14F-4D97-AF65-F5344CB8AC3E}">
        <p14:creationId xmlns:p14="http://schemas.microsoft.com/office/powerpoint/2010/main" val="219962562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33268" y="3894541"/>
            <a:ext cx="2057400" cy="2057400"/>
          </a:xfrm>
          <a:prstGeom prst="rect">
            <a:avLst/>
          </a:prstGeom>
        </p:spPr>
      </p:pic>
      <p:sp>
        <p:nvSpPr>
          <p:cNvPr id="8" name="Title 7"/>
          <p:cNvSpPr>
            <a:spLocks noGrp="1"/>
          </p:cNvSpPr>
          <p:nvPr>
            <p:ph type="title"/>
          </p:nvPr>
        </p:nvSpPr>
        <p:spPr/>
        <p:txBody>
          <a:bodyPr/>
          <a:lstStyle/>
          <a:p>
            <a:r>
              <a:rPr lang="en-US" sz="2800" dirty="0" smtClean="0">
                <a:solidFill>
                  <a:srgbClr val="800000"/>
                </a:solidFill>
              </a:rPr>
              <a:t>Civic involvement</a:t>
            </a:r>
            <a:endParaRPr lang="en-US" sz="2800" dirty="0">
              <a:solidFill>
                <a:srgbClr val="800000"/>
              </a:solidFill>
            </a:endParaRPr>
          </a:p>
        </p:txBody>
      </p:sp>
      <p:sp>
        <p:nvSpPr>
          <p:cNvPr id="10" name="Text Placeholder 9"/>
          <p:cNvSpPr>
            <a:spLocks noGrp="1"/>
          </p:cNvSpPr>
          <p:nvPr>
            <p:ph type="body" sz="half" idx="2"/>
          </p:nvPr>
        </p:nvSpPr>
        <p:spPr>
          <a:xfrm>
            <a:off x="457201" y="1435100"/>
            <a:ext cx="3452992" cy="4691063"/>
          </a:xfrm>
        </p:spPr>
        <p:txBody>
          <a:bodyPr>
            <a:normAutofit/>
          </a:bodyPr>
          <a:lstStyle/>
          <a:p>
            <a:pPr marL="0" lvl="1"/>
            <a:r>
              <a:rPr lang="en-US" sz="2400" dirty="0" smtClean="0">
                <a:solidFill>
                  <a:srgbClr val="000090"/>
                </a:solidFill>
              </a:rPr>
              <a:t>Residents </a:t>
            </a:r>
            <a:r>
              <a:rPr lang="en-US" sz="2400" dirty="0">
                <a:solidFill>
                  <a:srgbClr val="000090"/>
                </a:solidFill>
              </a:rPr>
              <a:t>improve their communities by </a:t>
            </a:r>
            <a:r>
              <a:rPr lang="en-US" sz="2400" dirty="0" smtClean="0">
                <a:solidFill>
                  <a:srgbClr val="000090"/>
                </a:solidFill>
              </a:rPr>
              <a:t>joining groups, volunteering and donating, </a:t>
            </a:r>
            <a:r>
              <a:rPr lang="en-US" sz="2400" dirty="0">
                <a:solidFill>
                  <a:srgbClr val="000090"/>
                </a:solidFill>
              </a:rPr>
              <a:t>attending community meetings, and working with their neighbors to address problems</a:t>
            </a:r>
            <a:r>
              <a:rPr lang="en-US" sz="2400" dirty="0" smtClean="0">
                <a:solidFill>
                  <a:srgbClr val="000090"/>
                </a:solidFill>
              </a:rPr>
              <a:t>.</a:t>
            </a:r>
            <a:endParaRPr lang="en-US" sz="2400" dirty="0">
              <a:solidFill>
                <a:srgbClr val="000090"/>
              </a:solidFill>
            </a:endParaRPr>
          </a:p>
        </p:txBody>
      </p:sp>
      <p:sp>
        <p:nvSpPr>
          <p:cNvPr id="5" name="Date Placeholder 4"/>
          <p:cNvSpPr>
            <a:spLocks noGrp="1"/>
          </p:cNvSpPr>
          <p:nvPr>
            <p:ph type="dt" sz="half" idx="10"/>
          </p:nvPr>
        </p:nvSpPr>
        <p:spPr/>
        <p:txBody>
          <a:bodyPr/>
          <a:lstStyle/>
          <a:p>
            <a:r>
              <a:rPr lang="en-US" dirty="0"/>
              <a:t>Jan 2018</a:t>
            </a:r>
          </a:p>
        </p:txBody>
      </p:sp>
      <p:sp>
        <p:nvSpPr>
          <p:cNvPr id="6" name="Footer Placeholder 5"/>
          <p:cNvSpPr>
            <a:spLocks noGrp="1"/>
          </p:cNvSpPr>
          <p:nvPr>
            <p:ph type="ftr" sz="quarter" idx="11"/>
          </p:nvPr>
        </p:nvSpPr>
        <p:spPr>
          <a:xfrm>
            <a:off x="3209826" y="6356350"/>
            <a:ext cx="2895600" cy="365125"/>
          </a:xfrm>
        </p:spPr>
        <p:txBody>
          <a:bodyPr/>
          <a:lstStyle/>
          <a:p>
            <a:r>
              <a:rPr lang="en-US" dirty="0" smtClean="0"/>
              <a:t>University of Texas, 2013</a:t>
            </a:r>
            <a:endParaRPr lang="en-US" dirty="0"/>
          </a:p>
        </p:txBody>
      </p:sp>
      <p:sp>
        <p:nvSpPr>
          <p:cNvPr id="7" name="Slide Number Placeholder 6"/>
          <p:cNvSpPr>
            <a:spLocks noGrp="1"/>
          </p:cNvSpPr>
          <p:nvPr>
            <p:ph type="sldNum" sz="quarter" idx="12"/>
          </p:nvPr>
        </p:nvSpPr>
        <p:spPr/>
        <p:txBody>
          <a:bodyPr/>
          <a:lstStyle/>
          <a:p>
            <a:fld id="{D93C9281-498A-9D42-AA97-B74D709FF200}" type="slidenum">
              <a:rPr lang="en-US" smtClean="0"/>
              <a:t>21</a:t>
            </a:fld>
            <a:endParaRPr lang="en-US"/>
          </a:p>
        </p:txBody>
      </p:sp>
      <p:pic>
        <p:nvPicPr>
          <p:cNvPr id="19" name="Picture 1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80718" y="472814"/>
            <a:ext cx="2286000" cy="2286000"/>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2806" y="4544660"/>
            <a:ext cx="2575932" cy="1371600"/>
          </a:xfrm>
          <a:prstGeom prst="rect">
            <a:avLst/>
          </a:prstGeom>
        </p:spPr>
      </p:pic>
      <p:pic>
        <p:nvPicPr>
          <p:cNvPr id="21" name="Picture 20"/>
          <p:cNvPicPr/>
          <p:nvPr/>
        </p:nvPicPr>
        <p:blipFill>
          <a:blip r:embed="rId6">
            <a:extLst>
              <a:ext uri="{28A0092B-C50C-407E-A947-70E740481C1C}">
                <a14:useLocalDpi xmlns:a14="http://schemas.microsoft.com/office/drawing/2010/main"/>
              </a:ext>
            </a:extLst>
          </a:blip>
          <a:stretch>
            <a:fillRect/>
          </a:stretch>
        </p:blipFill>
        <p:spPr>
          <a:xfrm rot="1065222">
            <a:off x="3165822" y="4087460"/>
            <a:ext cx="1217295" cy="1828800"/>
          </a:xfrm>
          <a:prstGeom prst="rect">
            <a:avLst/>
          </a:prstGeom>
        </p:spPr>
      </p:pic>
      <p:pic>
        <p:nvPicPr>
          <p:cNvPr id="23" name="Picture 22"/>
          <p:cNvPicPr/>
          <p:nvPr/>
        </p:nvPicPr>
        <p:blipFill>
          <a:blip r:embed="rId7">
            <a:extLst>
              <a:ext uri="{28A0092B-C50C-407E-A947-70E740481C1C}">
                <a14:useLocalDpi xmlns:a14="http://schemas.microsoft.com/office/drawing/2010/main"/>
              </a:ext>
            </a:extLst>
          </a:blip>
          <a:stretch>
            <a:fillRect/>
          </a:stretch>
        </p:blipFill>
        <p:spPr>
          <a:xfrm>
            <a:off x="6731824" y="3315106"/>
            <a:ext cx="2057400" cy="2743200"/>
          </a:xfrm>
          <a:prstGeom prst="rect">
            <a:avLst/>
          </a:prstGeom>
        </p:spPr>
      </p:pic>
      <p:pic>
        <p:nvPicPr>
          <p:cNvPr id="25" name="Picture 24"/>
          <p:cNvPicPr/>
          <p:nvPr/>
        </p:nvPicPr>
        <p:blipFill>
          <a:blip r:embed="rId8" cstate="print">
            <a:extLst>
              <a:ext uri="{28A0092B-C50C-407E-A947-70E740481C1C}">
                <a14:useLocalDpi xmlns:a14="http://schemas.microsoft.com/office/drawing/2010/main"/>
              </a:ext>
            </a:extLst>
          </a:blip>
          <a:stretch>
            <a:fillRect/>
          </a:stretch>
        </p:blipFill>
        <p:spPr>
          <a:xfrm>
            <a:off x="4114828" y="1649134"/>
            <a:ext cx="2275840" cy="1828800"/>
          </a:xfrm>
          <a:prstGeom prst="rect">
            <a:avLst/>
          </a:prstGeom>
        </p:spPr>
      </p:pic>
    </p:spTree>
    <p:extLst>
      <p:ext uri="{BB962C8B-B14F-4D97-AF65-F5344CB8AC3E}">
        <p14:creationId xmlns:p14="http://schemas.microsoft.com/office/powerpoint/2010/main" val="87821494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sz="2400" dirty="0" smtClean="0"/>
              <a:t>% Respondents (Aged 50+ Years) Involved in the Community, by Civic Activity &amp; Race/Ethnicity, U.S., August 2015</a:t>
            </a:r>
            <a:endParaRPr lang="en-US" sz="24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798839156"/>
              </p:ext>
            </p:extLst>
          </p:nvPr>
        </p:nvGraphicFramePr>
        <p:xfrm>
          <a:off x="457200" y="1313934"/>
          <a:ext cx="8229600" cy="5042416"/>
        </p:xfrm>
        <a:graphic>
          <a:graphicData uri="http://schemas.openxmlformats.org/drawingml/2006/chart">
            <c:chart xmlns:c="http://schemas.openxmlformats.org/drawingml/2006/chart" xmlns:r="http://schemas.openxmlformats.org/officeDocument/2006/relationships" r:id="rId3"/>
          </a:graphicData>
        </a:graphic>
      </p:graphicFrame>
      <p:sp>
        <p:nvSpPr>
          <p:cNvPr id="5" name="Date Placeholder 4"/>
          <p:cNvSpPr>
            <a:spLocks noGrp="1"/>
          </p:cNvSpPr>
          <p:nvPr>
            <p:ph type="dt" sz="half" idx="10"/>
          </p:nvPr>
        </p:nvSpPr>
        <p:spPr/>
        <p:txBody>
          <a:bodyPr/>
          <a:lstStyle/>
          <a:p>
            <a:r>
              <a:rPr lang="en-US" dirty="0"/>
              <a:t>Jan 2018</a:t>
            </a:r>
          </a:p>
        </p:txBody>
      </p:sp>
      <p:sp>
        <p:nvSpPr>
          <p:cNvPr id="6" name="Footer Placeholder 5"/>
          <p:cNvSpPr>
            <a:spLocks noGrp="1"/>
          </p:cNvSpPr>
          <p:nvPr>
            <p:ph type="ftr" sz="quarter" idx="11"/>
          </p:nvPr>
        </p:nvSpPr>
        <p:spPr>
          <a:xfrm>
            <a:off x="3211788" y="6356350"/>
            <a:ext cx="2895600" cy="365125"/>
          </a:xfrm>
        </p:spPr>
        <p:txBody>
          <a:bodyPr/>
          <a:lstStyle/>
          <a:p>
            <a:r>
              <a:rPr lang="en-US" dirty="0" smtClean="0"/>
              <a:t>Williams, 2017/Jan, p. 34</a:t>
            </a:r>
            <a:endParaRPr lang="en-US" dirty="0"/>
          </a:p>
        </p:txBody>
      </p:sp>
      <p:sp>
        <p:nvSpPr>
          <p:cNvPr id="7" name="Slide Number Placeholder 6"/>
          <p:cNvSpPr>
            <a:spLocks noGrp="1"/>
          </p:cNvSpPr>
          <p:nvPr>
            <p:ph type="sldNum" sz="quarter" idx="12"/>
          </p:nvPr>
        </p:nvSpPr>
        <p:spPr/>
        <p:txBody>
          <a:bodyPr/>
          <a:lstStyle/>
          <a:p>
            <a:fld id="{D93C9281-498A-9D42-AA97-B74D709FF200}" type="slidenum">
              <a:rPr lang="en-US" smtClean="0"/>
              <a:t>22</a:t>
            </a:fld>
            <a:endParaRPr lang="en-US"/>
          </a:p>
        </p:txBody>
      </p:sp>
      <p:sp>
        <p:nvSpPr>
          <p:cNvPr id="11" name="TextBox 10"/>
          <p:cNvSpPr txBox="1"/>
          <p:nvPr/>
        </p:nvSpPr>
        <p:spPr>
          <a:xfrm>
            <a:off x="442603" y="5013188"/>
            <a:ext cx="1747140" cy="1092607"/>
          </a:xfrm>
          <a:prstGeom prst="rect">
            <a:avLst/>
          </a:prstGeom>
          <a:noFill/>
          <a:ln w="3175" cmpd="sng">
            <a:solidFill>
              <a:schemeClr val="bg1">
                <a:lumMod val="75000"/>
              </a:schemeClr>
            </a:solidFill>
          </a:ln>
        </p:spPr>
        <p:txBody>
          <a:bodyPr wrap="square" rtlCol="0">
            <a:spAutoFit/>
          </a:bodyPr>
          <a:lstStyle/>
          <a:p>
            <a:r>
              <a:rPr lang="en-US" sz="1200" b="1" dirty="0"/>
              <a:t>#</a:t>
            </a:r>
            <a:r>
              <a:rPr lang="en-US" sz="1200" b="1" dirty="0" smtClean="0"/>
              <a:t> Respondents</a:t>
            </a:r>
          </a:p>
          <a:p>
            <a:r>
              <a:rPr lang="en-US" sz="1200" dirty="0" smtClean="0"/>
              <a:t>White NH = 1168 (*914)</a:t>
            </a:r>
          </a:p>
          <a:p>
            <a:r>
              <a:rPr lang="en-US" sz="1200" dirty="0" smtClean="0"/>
              <a:t>Black NH = 714 (*527)</a:t>
            </a:r>
          </a:p>
          <a:p>
            <a:r>
              <a:rPr lang="en-US" sz="1200" dirty="0" smtClean="0"/>
              <a:t>Hispanic = 725 (*406)</a:t>
            </a:r>
          </a:p>
          <a:p>
            <a:pPr>
              <a:spcBef>
                <a:spcPts val="600"/>
              </a:spcBef>
            </a:pPr>
            <a:r>
              <a:rPr lang="en-US" sz="1200" dirty="0" smtClean="0"/>
              <a:t>NH = Not Hispanic</a:t>
            </a:r>
            <a:endParaRPr lang="en-US" sz="1200" dirty="0"/>
          </a:p>
        </p:txBody>
      </p:sp>
      <p:sp>
        <p:nvSpPr>
          <p:cNvPr id="12" name="TextBox 11"/>
          <p:cNvSpPr txBox="1"/>
          <p:nvPr/>
        </p:nvSpPr>
        <p:spPr>
          <a:xfrm rot="764245">
            <a:off x="6635811" y="2116615"/>
            <a:ext cx="2511902" cy="1938992"/>
          </a:xfrm>
          <a:prstGeom prst="rect">
            <a:avLst/>
          </a:prstGeom>
          <a:noFill/>
        </p:spPr>
        <p:txBody>
          <a:bodyPr wrap="square" rtlCol="0">
            <a:spAutoFit/>
          </a:bodyPr>
          <a:lstStyle/>
          <a:p>
            <a:r>
              <a:rPr lang="en-US" sz="2000" dirty="0" smtClean="0">
                <a:solidFill>
                  <a:srgbClr val="000090"/>
                </a:solidFill>
                <a:latin typeface="Desyrel"/>
                <a:cs typeface="Desyrel"/>
              </a:rPr>
              <a:t>Civic involvement was less likely among midlife &amp; older Hispanic adults than their black or white counterparts.</a:t>
            </a:r>
            <a:endParaRPr lang="en-US" sz="2000" dirty="0">
              <a:solidFill>
                <a:srgbClr val="000090"/>
              </a:solidFill>
              <a:latin typeface="Desyrel"/>
              <a:cs typeface="Desyrel"/>
            </a:endParaRPr>
          </a:p>
        </p:txBody>
      </p:sp>
    </p:spTree>
    <p:extLst>
      <p:ext uri="{BB962C8B-B14F-4D97-AF65-F5344CB8AC3E}">
        <p14:creationId xmlns:p14="http://schemas.microsoft.com/office/powerpoint/2010/main" val="235550499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p:nvPr/>
        </p:nvPicPr>
        <p:blipFill>
          <a:blip r:embed="rId3" cstate="print">
            <a:extLst>
              <a:ext uri="{28A0092B-C50C-407E-A947-70E740481C1C}">
                <a14:useLocalDpi xmlns:a14="http://schemas.microsoft.com/office/drawing/2010/main"/>
              </a:ext>
            </a:extLst>
          </a:blip>
          <a:stretch>
            <a:fillRect/>
          </a:stretch>
        </p:blipFill>
        <p:spPr>
          <a:xfrm>
            <a:off x="5029200" y="2221596"/>
            <a:ext cx="3048000" cy="1828800"/>
          </a:xfrm>
          <a:prstGeom prst="rect">
            <a:avLst/>
          </a:prstGeom>
        </p:spPr>
      </p:pic>
      <p:sp>
        <p:nvSpPr>
          <p:cNvPr id="8" name="Title 7"/>
          <p:cNvSpPr>
            <a:spLocks noGrp="1"/>
          </p:cNvSpPr>
          <p:nvPr>
            <p:ph type="title"/>
          </p:nvPr>
        </p:nvSpPr>
        <p:spPr/>
        <p:txBody>
          <a:bodyPr/>
          <a:lstStyle/>
          <a:p>
            <a:r>
              <a:rPr lang="en-US" sz="2800" dirty="0" smtClean="0">
                <a:solidFill>
                  <a:srgbClr val="800000"/>
                </a:solidFill>
              </a:rPr>
              <a:t>Political participation</a:t>
            </a:r>
            <a:endParaRPr lang="en-US" sz="2800" dirty="0">
              <a:solidFill>
                <a:srgbClr val="800000"/>
              </a:solidFill>
            </a:endParaRPr>
          </a:p>
        </p:txBody>
      </p:sp>
      <p:sp>
        <p:nvSpPr>
          <p:cNvPr id="10" name="Text Placeholder 9"/>
          <p:cNvSpPr>
            <a:spLocks noGrp="1"/>
          </p:cNvSpPr>
          <p:nvPr>
            <p:ph type="body" sz="half" idx="2"/>
          </p:nvPr>
        </p:nvSpPr>
        <p:spPr>
          <a:xfrm>
            <a:off x="457201" y="1435100"/>
            <a:ext cx="3117850" cy="4691063"/>
          </a:xfrm>
        </p:spPr>
        <p:txBody>
          <a:bodyPr>
            <a:normAutofit/>
          </a:bodyPr>
          <a:lstStyle/>
          <a:p>
            <a:pPr marL="0" lvl="1"/>
            <a:r>
              <a:rPr lang="en-US" sz="2400" dirty="0" smtClean="0">
                <a:solidFill>
                  <a:srgbClr val="000090"/>
                </a:solidFill>
              </a:rPr>
              <a:t>Citizens influence government policies and decisions that affect their lives by participating in politics−voting and contacting their elected officials.</a:t>
            </a:r>
            <a:endParaRPr lang="en-US" sz="2400" dirty="0">
              <a:solidFill>
                <a:srgbClr val="000090"/>
              </a:solidFill>
            </a:endParaRPr>
          </a:p>
        </p:txBody>
      </p:sp>
      <p:sp>
        <p:nvSpPr>
          <p:cNvPr id="5" name="Date Placeholder 4"/>
          <p:cNvSpPr>
            <a:spLocks noGrp="1"/>
          </p:cNvSpPr>
          <p:nvPr>
            <p:ph type="dt" sz="half" idx="10"/>
          </p:nvPr>
        </p:nvSpPr>
        <p:spPr/>
        <p:txBody>
          <a:bodyPr/>
          <a:lstStyle/>
          <a:p>
            <a:r>
              <a:rPr lang="en-US" dirty="0"/>
              <a:t>Jan 2018</a:t>
            </a:r>
          </a:p>
        </p:txBody>
      </p:sp>
      <p:sp>
        <p:nvSpPr>
          <p:cNvPr id="6" name="Footer Placeholder 5"/>
          <p:cNvSpPr>
            <a:spLocks noGrp="1"/>
          </p:cNvSpPr>
          <p:nvPr>
            <p:ph type="ftr" sz="quarter" idx="11"/>
          </p:nvPr>
        </p:nvSpPr>
        <p:spPr>
          <a:xfrm>
            <a:off x="3209826" y="6356350"/>
            <a:ext cx="2895600" cy="365125"/>
          </a:xfrm>
        </p:spPr>
        <p:txBody>
          <a:bodyPr/>
          <a:lstStyle/>
          <a:p>
            <a:r>
              <a:rPr lang="en-US" dirty="0" smtClean="0"/>
              <a:t>University of Texas, 2013</a:t>
            </a:r>
            <a:endParaRPr lang="en-US" dirty="0"/>
          </a:p>
        </p:txBody>
      </p:sp>
      <p:sp>
        <p:nvSpPr>
          <p:cNvPr id="7" name="Slide Number Placeholder 6"/>
          <p:cNvSpPr>
            <a:spLocks noGrp="1"/>
          </p:cNvSpPr>
          <p:nvPr>
            <p:ph type="sldNum" sz="quarter" idx="12"/>
          </p:nvPr>
        </p:nvSpPr>
        <p:spPr/>
        <p:txBody>
          <a:bodyPr/>
          <a:lstStyle/>
          <a:p>
            <a:fld id="{D93C9281-498A-9D42-AA97-B74D709FF200}" type="slidenum">
              <a:rPr lang="en-US" smtClean="0"/>
              <a:t>23</a:t>
            </a:fld>
            <a:endParaRPr lang="en-US"/>
          </a:p>
        </p:txBody>
      </p:sp>
      <p:pic>
        <p:nvPicPr>
          <p:cNvPr id="9" name="Picture 8"/>
          <p:cNvPicPr/>
          <p:nvPr/>
        </p:nvPicPr>
        <p:blipFill>
          <a:blip r:embed="rId4">
            <a:extLst>
              <a:ext uri="{28A0092B-C50C-407E-A947-70E740481C1C}">
                <a14:useLocalDpi xmlns:a14="http://schemas.microsoft.com/office/drawing/2010/main"/>
              </a:ext>
            </a:extLst>
          </a:blip>
          <a:stretch>
            <a:fillRect/>
          </a:stretch>
        </p:blipFill>
        <p:spPr>
          <a:xfrm>
            <a:off x="6511925" y="1059763"/>
            <a:ext cx="2216150" cy="914400"/>
          </a:xfrm>
          <a:prstGeom prst="rect">
            <a:avLst/>
          </a:prstGeom>
        </p:spPr>
      </p:pic>
      <p:pic>
        <p:nvPicPr>
          <p:cNvPr id="11" name="Picture 10"/>
          <p:cNvPicPr/>
          <p:nvPr/>
        </p:nvPicPr>
        <p:blipFill>
          <a:blip r:embed="rId5" cstate="print">
            <a:extLst>
              <a:ext uri="{28A0092B-C50C-407E-A947-70E740481C1C}">
                <a14:useLocalDpi xmlns:a14="http://schemas.microsoft.com/office/drawing/2010/main"/>
              </a:ext>
            </a:extLst>
          </a:blip>
          <a:stretch>
            <a:fillRect/>
          </a:stretch>
        </p:blipFill>
        <p:spPr>
          <a:xfrm rot="21229633">
            <a:off x="3555882" y="902683"/>
            <a:ext cx="2743835" cy="1828800"/>
          </a:xfrm>
          <a:prstGeom prst="rect">
            <a:avLst/>
          </a:prstGeom>
        </p:spPr>
      </p:pic>
      <p:pic>
        <p:nvPicPr>
          <p:cNvPr id="12" name="Picture 11"/>
          <p:cNvPicPr/>
          <p:nvPr/>
        </p:nvPicPr>
        <p:blipFill>
          <a:blip r:embed="rId6">
            <a:extLst>
              <a:ext uri="{28A0092B-C50C-407E-A947-70E740481C1C}">
                <a14:useLocalDpi xmlns:a14="http://schemas.microsoft.com/office/drawing/2010/main"/>
              </a:ext>
            </a:extLst>
          </a:blip>
          <a:stretch>
            <a:fillRect/>
          </a:stretch>
        </p:blipFill>
        <p:spPr>
          <a:xfrm rot="541531">
            <a:off x="5690164" y="4161944"/>
            <a:ext cx="2757805" cy="182880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a:ext>
            </a:extLst>
          </a:blip>
          <a:stretch>
            <a:fillRect/>
          </a:stretch>
        </p:blipFill>
        <p:spPr>
          <a:xfrm rot="20632025">
            <a:off x="2224817" y="4194832"/>
            <a:ext cx="3110945" cy="1600200"/>
          </a:xfrm>
          <a:prstGeom prst="rect">
            <a:avLst/>
          </a:prstGeom>
        </p:spPr>
      </p:pic>
    </p:spTree>
    <p:extLst>
      <p:ext uri="{BB962C8B-B14F-4D97-AF65-F5344CB8AC3E}">
        <p14:creationId xmlns:p14="http://schemas.microsoft.com/office/powerpoint/2010/main" val="104881225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187436"/>
            <a:ext cx="3008313" cy="1162050"/>
          </a:xfrm>
        </p:spPr>
        <p:txBody>
          <a:bodyPr/>
          <a:lstStyle/>
          <a:p>
            <a:r>
              <a:rPr lang="en-US" sz="2800" dirty="0" smtClean="0">
                <a:solidFill>
                  <a:srgbClr val="800000"/>
                </a:solidFill>
              </a:rPr>
              <a:t>Political participation</a:t>
            </a:r>
            <a:endParaRPr lang="en-US" sz="2800" dirty="0">
              <a:solidFill>
                <a:srgbClr val="800000"/>
              </a:solidFill>
            </a:endParaRPr>
          </a:p>
        </p:txBody>
      </p:sp>
      <p:sp>
        <p:nvSpPr>
          <p:cNvPr id="10" name="Text Placeholder 9"/>
          <p:cNvSpPr>
            <a:spLocks noGrp="1"/>
          </p:cNvSpPr>
          <p:nvPr>
            <p:ph type="body" sz="half" idx="2"/>
          </p:nvPr>
        </p:nvSpPr>
        <p:spPr>
          <a:xfrm>
            <a:off x="457200" y="1477906"/>
            <a:ext cx="4266426" cy="4486503"/>
          </a:xfrm>
        </p:spPr>
        <p:txBody>
          <a:bodyPr>
            <a:noAutofit/>
          </a:bodyPr>
          <a:lstStyle/>
          <a:p>
            <a:pPr marL="0" lvl="1"/>
            <a:r>
              <a:rPr lang="en-US" sz="2800" dirty="0" smtClean="0">
                <a:solidFill>
                  <a:srgbClr val="000090"/>
                </a:solidFill>
                <a:latin typeface="Desyrel"/>
                <a:cs typeface="Desyrel"/>
              </a:rPr>
              <a:t>Hispanic citizens of voting age are less likely than others in Texas and nationwide to discuss politics, vote, contact public officials, boycott/</a:t>
            </a:r>
            <a:r>
              <a:rPr lang="en-US" sz="2800" dirty="0" err="1" smtClean="0">
                <a:solidFill>
                  <a:srgbClr val="000090"/>
                </a:solidFill>
                <a:latin typeface="Desyrel"/>
                <a:cs typeface="Desyrel"/>
              </a:rPr>
              <a:t>buycott</a:t>
            </a:r>
            <a:r>
              <a:rPr lang="en-US" sz="2800" dirty="0" smtClean="0">
                <a:solidFill>
                  <a:srgbClr val="000090"/>
                </a:solidFill>
                <a:latin typeface="Desyrel"/>
                <a:cs typeface="Desyrel"/>
              </a:rPr>
              <a:t> products and services or participate in other political activities.</a:t>
            </a:r>
            <a:endParaRPr lang="en-US" sz="2800" dirty="0">
              <a:solidFill>
                <a:srgbClr val="000090"/>
              </a:solidFill>
              <a:latin typeface="Desyrel"/>
              <a:cs typeface="Desyrel"/>
            </a:endParaRPr>
          </a:p>
        </p:txBody>
      </p:sp>
      <p:sp>
        <p:nvSpPr>
          <p:cNvPr id="5" name="Date Placeholder 4"/>
          <p:cNvSpPr>
            <a:spLocks noGrp="1"/>
          </p:cNvSpPr>
          <p:nvPr>
            <p:ph type="dt" sz="half" idx="10"/>
          </p:nvPr>
        </p:nvSpPr>
        <p:spPr/>
        <p:txBody>
          <a:bodyPr/>
          <a:lstStyle/>
          <a:p>
            <a:r>
              <a:rPr lang="en-US" dirty="0"/>
              <a:t>Jan 2018</a:t>
            </a:r>
          </a:p>
        </p:txBody>
      </p:sp>
      <p:sp>
        <p:nvSpPr>
          <p:cNvPr id="6" name="Footer Placeholder 5"/>
          <p:cNvSpPr>
            <a:spLocks noGrp="1"/>
          </p:cNvSpPr>
          <p:nvPr>
            <p:ph type="ftr" sz="quarter" idx="11"/>
          </p:nvPr>
        </p:nvSpPr>
        <p:spPr>
          <a:xfrm>
            <a:off x="2483107" y="6356350"/>
            <a:ext cx="4281234" cy="365125"/>
          </a:xfrm>
        </p:spPr>
        <p:txBody>
          <a:bodyPr/>
          <a:lstStyle/>
          <a:p>
            <a:r>
              <a:rPr lang="en-US" dirty="0" smtClean="0"/>
              <a:t>Rouse, 2015; University of Texas, 2013</a:t>
            </a:r>
            <a:endParaRPr lang="en-US" dirty="0"/>
          </a:p>
        </p:txBody>
      </p:sp>
      <p:sp>
        <p:nvSpPr>
          <p:cNvPr id="7" name="Slide Number Placeholder 6"/>
          <p:cNvSpPr>
            <a:spLocks noGrp="1"/>
          </p:cNvSpPr>
          <p:nvPr>
            <p:ph type="sldNum" sz="quarter" idx="12"/>
          </p:nvPr>
        </p:nvSpPr>
        <p:spPr/>
        <p:txBody>
          <a:bodyPr/>
          <a:lstStyle/>
          <a:p>
            <a:fld id="{D93C9281-498A-9D42-AA97-B74D709FF200}" type="slidenum">
              <a:rPr lang="en-US" smtClean="0"/>
              <a:t>24</a:t>
            </a:fld>
            <a:endParaRPr lang="en-US"/>
          </a:p>
        </p:txBody>
      </p:sp>
      <p:pic>
        <p:nvPicPr>
          <p:cNvPr id="14" name="Picture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62530" y="1563521"/>
            <a:ext cx="3657600" cy="3657600"/>
          </a:xfrm>
          <a:prstGeom prst="rect">
            <a:avLst/>
          </a:prstGeom>
        </p:spPr>
      </p:pic>
    </p:spTree>
    <p:extLst>
      <p:ext uri="{BB962C8B-B14F-4D97-AF65-F5344CB8AC3E}">
        <p14:creationId xmlns:p14="http://schemas.microsoft.com/office/powerpoint/2010/main" val="333974038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24242"/>
            <a:ext cx="8229600" cy="1143000"/>
          </a:xfrm>
        </p:spPr>
        <p:txBody>
          <a:bodyPr>
            <a:normAutofit/>
          </a:bodyPr>
          <a:lstStyle/>
          <a:p>
            <a:r>
              <a:rPr lang="en-US" sz="2400" dirty="0" smtClean="0"/>
              <a:t>% Respondents (Aged 50+ Years) Participated in Politics, by Civic Activity &amp; Race/Ethnicity, U.S., August 2015</a:t>
            </a:r>
            <a:endParaRPr lang="en-US" sz="24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007072982"/>
              </p:ext>
            </p:extLst>
          </p:nvPr>
        </p:nvGraphicFramePr>
        <p:xfrm>
          <a:off x="271680" y="1410049"/>
          <a:ext cx="8229600" cy="5042416"/>
        </p:xfrm>
        <a:graphic>
          <a:graphicData uri="http://schemas.openxmlformats.org/drawingml/2006/chart">
            <c:chart xmlns:c="http://schemas.openxmlformats.org/drawingml/2006/chart" xmlns:r="http://schemas.openxmlformats.org/officeDocument/2006/relationships" r:id="rId3"/>
          </a:graphicData>
        </a:graphic>
      </p:graphicFrame>
      <p:sp>
        <p:nvSpPr>
          <p:cNvPr id="5" name="Date Placeholder 4"/>
          <p:cNvSpPr>
            <a:spLocks noGrp="1"/>
          </p:cNvSpPr>
          <p:nvPr>
            <p:ph type="dt" sz="half" idx="10"/>
          </p:nvPr>
        </p:nvSpPr>
        <p:spPr/>
        <p:txBody>
          <a:bodyPr/>
          <a:lstStyle/>
          <a:p>
            <a:r>
              <a:rPr lang="en-US" dirty="0"/>
              <a:t>Jan 2018</a:t>
            </a:r>
          </a:p>
        </p:txBody>
      </p:sp>
      <p:sp>
        <p:nvSpPr>
          <p:cNvPr id="6" name="Footer Placeholder 5"/>
          <p:cNvSpPr>
            <a:spLocks noGrp="1"/>
          </p:cNvSpPr>
          <p:nvPr>
            <p:ph type="ftr" sz="quarter" idx="11"/>
          </p:nvPr>
        </p:nvSpPr>
        <p:spPr>
          <a:xfrm>
            <a:off x="3211788" y="6356350"/>
            <a:ext cx="2895600" cy="365125"/>
          </a:xfrm>
        </p:spPr>
        <p:txBody>
          <a:bodyPr/>
          <a:lstStyle/>
          <a:p>
            <a:r>
              <a:rPr lang="en-US" dirty="0" smtClean="0"/>
              <a:t>Williams, 2017/Jan, p. 34</a:t>
            </a:r>
            <a:endParaRPr lang="en-US" dirty="0"/>
          </a:p>
        </p:txBody>
      </p:sp>
      <p:sp>
        <p:nvSpPr>
          <p:cNvPr id="7" name="Slide Number Placeholder 6"/>
          <p:cNvSpPr>
            <a:spLocks noGrp="1"/>
          </p:cNvSpPr>
          <p:nvPr>
            <p:ph type="sldNum" sz="quarter" idx="12"/>
          </p:nvPr>
        </p:nvSpPr>
        <p:spPr/>
        <p:txBody>
          <a:bodyPr/>
          <a:lstStyle/>
          <a:p>
            <a:fld id="{D93C9281-498A-9D42-AA97-B74D709FF200}" type="slidenum">
              <a:rPr lang="en-US" smtClean="0"/>
              <a:t>25</a:t>
            </a:fld>
            <a:endParaRPr lang="en-US"/>
          </a:p>
        </p:txBody>
      </p:sp>
      <p:sp>
        <p:nvSpPr>
          <p:cNvPr id="11" name="TextBox 10"/>
          <p:cNvSpPr txBox="1"/>
          <p:nvPr/>
        </p:nvSpPr>
        <p:spPr>
          <a:xfrm>
            <a:off x="442603" y="5013188"/>
            <a:ext cx="1367584" cy="1092607"/>
          </a:xfrm>
          <a:prstGeom prst="rect">
            <a:avLst/>
          </a:prstGeom>
          <a:noFill/>
          <a:ln w="3175" cmpd="sng">
            <a:solidFill>
              <a:schemeClr val="bg1">
                <a:lumMod val="75000"/>
              </a:schemeClr>
            </a:solidFill>
          </a:ln>
        </p:spPr>
        <p:txBody>
          <a:bodyPr wrap="square" rtlCol="0">
            <a:spAutoFit/>
          </a:bodyPr>
          <a:lstStyle/>
          <a:p>
            <a:r>
              <a:rPr lang="en-US" sz="1200" b="1" dirty="0"/>
              <a:t>#</a:t>
            </a:r>
            <a:r>
              <a:rPr lang="en-US" sz="1200" b="1" dirty="0" smtClean="0"/>
              <a:t> Respondents</a:t>
            </a:r>
          </a:p>
          <a:p>
            <a:r>
              <a:rPr lang="en-US" sz="1200" dirty="0" smtClean="0"/>
              <a:t>White NH = 1168</a:t>
            </a:r>
          </a:p>
          <a:p>
            <a:r>
              <a:rPr lang="en-US" sz="1200" dirty="0" smtClean="0"/>
              <a:t>Black NH = 714</a:t>
            </a:r>
          </a:p>
          <a:p>
            <a:r>
              <a:rPr lang="en-US" sz="1200" dirty="0" smtClean="0"/>
              <a:t>Hispanic = 725</a:t>
            </a:r>
          </a:p>
          <a:p>
            <a:pPr>
              <a:spcBef>
                <a:spcPts val="600"/>
              </a:spcBef>
            </a:pPr>
            <a:r>
              <a:rPr lang="en-US" sz="1200" dirty="0" smtClean="0"/>
              <a:t>NH = Not Hispanic</a:t>
            </a:r>
            <a:endParaRPr lang="en-US" sz="1200" dirty="0"/>
          </a:p>
        </p:txBody>
      </p:sp>
      <p:sp>
        <p:nvSpPr>
          <p:cNvPr id="12" name="TextBox 11"/>
          <p:cNvSpPr txBox="1"/>
          <p:nvPr/>
        </p:nvSpPr>
        <p:spPr>
          <a:xfrm rot="645990">
            <a:off x="6409762" y="1303077"/>
            <a:ext cx="2637889" cy="1323439"/>
          </a:xfrm>
          <a:prstGeom prst="rect">
            <a:avLst/>
          </a:prstGeom>
          <a:noFill/>
        </p:spPr>
        <p:txBody>
          <a:bodyPr wrap="square" rtlCol="0">
            <a:spAutoFit/>
          </a:bodyPr>
          <a:lstStyle/>
          <a:p>
            <a:r>
              <a:rPr lang="en-US" sz="2000" dirty="0" smtClean="0">
                <a:solidFill>
                  <a:srgbClr val="800000"/>
                </a:solidFill>
                <a:latin typeface="Desyrel"/>
                <a:cs typeface="Desyrel"/>
              </a:rPr>
              <a:t>Political participation was less likely among Hispanic adults than black or white adults.</a:t>
            </a:r>
            <a:endParaRPr lang="en-US" sz="2000" dirty="0">
              <a:solidFill>
                <a:srgbClr val="800000"/>
              </a:solidFill>
              <a:latin typeface="Desyrel"/>
              <a:cs typeface="Desyrel"/>
            </a:endParaRPr>
          </a:p>
        </p:txBody>
      </p:sp>
    </p:spTree>
    <p:extLst>
      <p:ext uri="{BB962C8B-B14F-4D97-AF65-F5344CB8AC3E}">
        <p14:creationId xmlns:p14="http://schemas.microsoft.com/office/powerpoint/2010/main" val="417810038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9791" y="285378"/>
            <a:ext cx="8719444" cy="1417638"/>
          </a:xfrm>
        </p:spPr>
        <p:txBody>
          <a:bodyPr>
            <a:normAutofit/>
          </a:bodyPr>
          <a:lstStyle/>
          <a:p>
            <a:r>
              <a:rPr lang="en-US" sz="2400" b="1" dirty="0"/>
              <a:t>Estimated No. </a:t>
            </a:r>
            <a:r>
              <a:rPr lang="en-US" sz="2400" b="1" dirty="0" smtClean="0"/>
              <a:t>(Million) Hispanic Citizens of Voting</a:t>
            </a:r>
            <a:br>
              <a:rPr lang="en-US" sz="2400" b="1" dirty="0" smtClean="0"/>
            </a:br>
            <a:r>
              <a:rPr lang="en-US" sz="2400" b="1" dirty="0" smtClean="0"/>
              <a:t>Age</a:t>
            </a:r>
            <a:r>
              <a:rPr lang="en-US" sz="2400" b="1" dirty="0"/>
              <a:t>, Registered Voters, </a:t>
            </a:r>
            <a:r>
              <a:rPr lang="en-US" sz="2400" b="1" dirty="0" smtClean="0"/>
              <a:t>and </a:t>
            </a:r>
            <a:r>
              <a:rPr lang="en-US" sz="2400" b="1" dirty="0"/>
              <a:t>Voters </a:t>
            </a:r>
            <a:r>
              <a:rPr lang="en-US" sz="2400" b="1" dirty="0" smtClean="0"/>
              <a:t/>
            </a:r>
            <a:br>
              <a:rPr lang="en-US" sz="2400" b="1" dirty="0" smtClean="0"/>
            </a:br>
            <a:r>
              <a:rPr lang="en-US" sz="2400" b="1" dirty="0" smtClean="0"/>
              <a:t>in </a:t>
            </a:r>
            <a:r>
              <a:rPr lang="en-US" sz="2400" b="1" dirty="0"/>
              <a:t>Presidential Elections</a:t>
            </a:r>
            <a:r>
              <a:rPr lang="en-US" sz="2400" b="1" dirty="0" smtClean="0"/>
              <a:t>, 2016</a:t>
            </a:r>
            <a:endParaRPr lang="en-US" sz="2400" b="1" dirty="0"/>
          </a:p>
        </p:txBody>
      </p:sp>
      <p:sp>
        <p:nvSpPr>
          <p:cNvPr id="8" name="Text Placeholder 7"/>
          <p:cNvSpPr>
            <a:spLocks noGrp="1"/>
          </p:cNvSpPr>
          <p:nvPr>
            <p:ph type="body" idx="1"/>
          </p:nvPr>
        </p:nvSpPr>
        <p:spPr/>
        <p:txBody>
          <a:bodyPr/>
          <a:lstStyle/>
          <a:p>
            <a:pPr algn="ctr"/>
            <a:r>
              <a:rPr lang="en-US" dirty="0" smtClean="0"/>
              <a:t>United States</a:t>
            </a:r>
            <a:endParaRPr lang="en-US" dirty="0"/>
          </a:p>
        </p:txBody>
      </p:sp>
      <p:graphicFrame>
        <p:nvGraphicFramePr>
          <p:cNvPr id="12" name="Content Placeholder 11"/>
          <p:cNvGraphicFramePr>
            <a:graphicFrameLocks noGrp="1"/>
          </p:cNvGraphicFramePr>
          <p:nvPr>
            <p:ph sz="half" idx="2"/>
            <p:extLst>
              <p:ext uri="{D42A27DB-BD31-4B8C-83A1-F6EECF244321}">
                <p14:modId xmlns:p14="http://schemas.microsoft.com/office/powerpoint/2010/main" val="4115400274"/>
              </p:ext>
            </p:extLst>
          </p:nvPr>
        </p:nvGraphicFramePr>
        <p:xfrm>
          <a:off x="457200" y="2174875"/>
          <a:ext cx="4040188" cy="367538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p:cNvSpPr>
            <a:spLocks noGrp="1"/>
          </p:cNvSpPr>
          <p:nvPr>
            <p:ph type="body" sz="quarter" idx="3"/>
          </p:nvPr>
        </p:nvSpPr>
        <p:spPr/>
        <p:txBody>
          <a:bodyPr/>
          <a:lstStyle/>
          <a:p>
            <a:pPr algn="ctr"/>
            <a:r>
              <a:rPr lang="en-US" dirty="0" smtClean="0"/>
              <a:t>Texas</a:t>
            </a:r>
            <a:endParaRPr lang="en-US" dirty="0"/>
          </a:p>
        </p:txBody>
      </p:sp>
      <p:graphicFrame>
        <p:nvGraphicFramePr>
          <p:cNvPr id="13" name="Content Placeholder 12"/>
          <p:cNvGraphicFramePr>
            <a:graphicFrameLocks noGrp="1"/>
          </p:cNvGraphicFramePr>
          <p:nvPr>
            <p:ph sz="quarter" idx="4"/>
            <p:extLst>
              <p:ext uri="{D42A27DB-BD31-4B8C-83A1-F6EECF244321}">
                <p14:modId xmlns:p14="http://schemas.microsoft.com/office/powerpoint/2010/main" val="3216133336"/>
              </p:ext>
            </p:extLst>
          </p:nvPr>
        </p:nvGraphicFramePr>
        <p:xfrm>
          <a:off x="4645025" y="2109528"/>
          <a:ext cx="4041775" cy="3803803"/>
        </p:xfrm>
        <a:graphic>
          <a:graphicData uri="http://schemas.openxmlformats.org/drawingml/2006/chart">
            <c:chart xmlns:c="http://schemas.openxmlformats.org/drawingml/2006/chart" xmlns:r="http://schemas.openxmlformats.org/officeDocument/2006/relationships" r:id="rId4"/>
          </a:graphicData>
        </a:graphic>
      </p:graphicFrame>
      <p:sp>
        <p:nvSpPr>
          <p:cNvPr id="4" name="Date Placeholder 3"/>
          <p:cNvSpPr>
            <a:spLocks noGrp="1"/>
          </p:cNvSpPr>
          <p:nvPr>
            <p:ph type="dt" sz="half" idx="10"/>
          </p:nvPr>
        </p:nvSpPr>
        <p:spPr/>
        <p:txBody>
          <a:bodyPr/>
          <a:lstStyle/>
          <a:p>
            <a:r>
              <a:rPr lang="en-US" dirty="0"/>
              <a:t>Jan 2018</a:t>
            </a:r>
          </a:p>
        </p:txBody>
      </p:sp>
      <p:sp>
        <p:nvSpPr>
          <p:cNvPr id="5" name="Footer Placeholder 4"/>
          <p:cNvSpPr>
            <a:spLocks noGrp="1"/>
          </p:cNvSpPr>
          <p:nvPr>
            <p:ph type="ftr" sz="quarter" idx="11"/>
          </p:nvPr>
        </p:nvSpPr>
        <p:spPr/>
        <p:txBody>
          <a:bodyPr/>
          <a:lstStyle/>
          <a:p>
            <a:r>
              <a:rPr lang="en-US" dirty="0" smtClean="0"/>
              <a:t>U.S. Census Bureau, </a:t>
            </a:r>
            <a:r>
              <a:rPr lang="en-US" dirty="0" err="1" smtClean="0"/>
              <a:t>n.d.</a:t>
            </a:r>
            <a:r>
              <a:rPr lang="en-US" dirty="0" smtClean="0"/>
              <a:t>-b</a:t>
            </a:r>
            <a:endParaRPr lang="en-US" dirty="0"/>
          </a:p>
        </p:txBody>
      </p:sp>
      <p:sp>
        <p:nvSpPr>
          <p:cNvPr id="6" name="Slide Number Placeholder 5"/>
          <p:cNvSpPr>
            <a:spLocks noGrp="1"/>
          </p:cNvSpPr>
          <p:nvPr>
            <p:ph type="sldNum" sz="quarter" idx="12"/>
          </p:nvPr>
        </p:nvSpPr>
        <p:spPr/>
        <p:txBody>
          <a:bodyPr/>
          <a:lstStyle/>
          <a:p>
            <a:fld id="{D93C9281-498A-9D42-AA97-B74D709FF200}" type="slidenum">
              <a:rPr lang="en-US" smtClean="0"/>
              <a:t>26</a:t>
            </a:fld>
            <a:endParaRPr lang="en-US"/>
          </a:p>
        </p:txBody>
      </p:sp>
      <p:sp>
        <p:nvSpPr>
          <p:cNvPr id="14" name="TextBox 13"/>
          <p:cNvSpPr txBox="1"/>
          <p:nvPr/>
        </p:nvSpPr>
        <p:spPr>
          <a:xfrm rot="18806556">
            <a:off x="1173347" y="5292646"/>
            <a:ext cx="1155447" cy="369332"/>
          </a:xfrm>
          <a:prstGeom prst="rect">
            <a:avLst/>
          </a:prstGeom>
          <a:noFill/>
        </p:spPr>
        <p:txBody>
          <a:bodyPr wrap="none" rtlCol="0">
            <a:spAutoFit/>
          </a:bodyPr>
          <a:lstStyle/>
          <a:p>
            <a:r>
              <a:rPr lang="en-US" dirty="0"/>
              <a:t>v</a:t>
            </a:r>
            <a:r>
              <a:rPr lang="en-US" dirty="0" smtClean="0"/>
              <a:t>oting age</a:t>
            </a:r>
            <a:endParaRPr lang="en-US" dirty="0"/>
          </a:p>
        </p:txBody>
      </p:sp>
      <p:sp>
        <p:nvSpPr>
          <p:cNvPr id="15" name="TextBox 14"/>
          <p:cNvSpPr txBox="1"/>
          <p:nvPr/>
        </p:nvSpPr>
        <p:spPr>
          <a:xfrm rot="18806556">
            <a:off x="5299366" y="5306914"/>
            <a:ext cx="1155447" cy="369332"/>
          </a:xfrm>
          <a:prstGeom prst="rect">
            <a:avLst/>
          </a:prstGeom>
          <a:noFill/>
        </p:spPr>
        <p:txBody>
          <a:bodyPr wrap="none" rtlCol="0">
            <a:spAutoFit/>
          </a:bodyPr>
          <a:lstStyle/>
          <a:p>
            <a:r>
              <a:rPr lang="en-US" dirty="0"/>
              <a:t>v</a:t>
            </a:r>
            <a:r>
              <a:rPr lang="en-US" dirty="0" smtClean="0"/>
              <a:t>oting age</a:t>
            </a:r>
            <a:endParaRPr lang="en-US" dirty="0"/>
          </a:p>
        </p:txBody>
      </p:sp>
      <p:sp>
        <p:nvSpPr>
          <p:cNvPr id="16" name="TextBox 15"/>
          <p:cNvSpPr txBox="1"/>
          <p:nvPr/>
        </p:nvSpPr>
        <p:spPr>
          <a:xfrm rot="18814498">
            <a:off x="2155979" y="5428395"/>
            <a:ext cx="854057" cy="369332"/>
          </a:xfrm>
          <a:prstGeom prst="rect">
            <a:avLst/>
          </a:prstGeom>
          <a:noFill/>
        </p:spPr>
        <p:txBody>
          <a:bodyPr wrap="none" rtlCol="0">
            <a:spAutoFit/>
          </a:bodyPr>
          <a:lstStyle/>
          <a:p>
            <a:r>
              <a:rPr lang="en-US" dirty="0"/>
              <a:t>t</a:t>
            </a:r>
            <a:r>
              <a:rPr lang="en-US" dirty="0" smtClean="0"/>
              <a:t>o vote</a:t>
            </a:r>
            <a:endParaRPr lang="en-US" dirty="0"/>
          </a:p>
        </p:txBody>
      </p:sp>
      <p:sp>
        <p:nvSpPr>
          <p:cNvPr id="18" name="TextBox 17"/>
          <p:cNvSpPr txBox="1"/>
          <p:nvPr/>
        </p:nvSpPr>
        <p:spPr>
          <a:xfrm rot="18814498">
            <a:off x="6309651" y="5416699"/>
            <a:ext cx="854057" cy="369332"/>
          </a:xfrm>
          <a:prstGeom prst="rect">
            <a:avLst/>
          </a:prstGeom>
          <a:noFill/>
        </p:spPr>
        <p:txBody>
          <a:bodyPr wrap="none" rtlCol="0">
            <a:spAutoFit/>
          </a:bodyPr>
          <a:lstStyle/>
          <a:p>
            <a:r>
              <a:rPr lang="en-US" dirty="0"/>
              <a:t>t</a:t>
            </a:r>
            <a:r>
              <a:rPr lang="en-US" dirty="0" smtClean="0"/>
              <a:t>o vote</a:t>
            </a:r>
            <a:endParaRPr lang="en-US" dirty="0"/>
          </a:p>
        </p:txBody>
      </p:sp>
      <p:sp>
        <p:nvSpPr>
          <p:cNvPr id="21" name="TextBox 20"/>
          <p:cNvSpPr txBox="1"/>
          <p:nvPr/>
        </p:nvSpPr>
        <p:spPr>
          <a:xfrm rot="772473">
            <a:off x="2193677" y="2563108"/>
            <a:ext cx="1193795" cy="584776"/>
          </a:xfrm>
          <a:prstGeom prst="rect">
            <a:avLst/>
          </a:prstGeom>
          <a:noFill/>
        </p:spPr>
        <p:txBody>
          <a:bodyPr wrap="none" rtlCol="0">
            <a:spAutoFit/>
          </a:bodyPr>
          <a:lstStyle/>
          <a:p>
            <a:r>
              <a:rPr lang="en-US" sz="1600" cap="small" dirty="0" smtClean="0">
                <a:solidFill>
                  <a:srgbClr val="7F7F7F"/>
                </a:solidFill>
              </a:rPr>
              <a:t>14.0 million</a:t>
            </a:r>
          </a:p>
          <a:p>
            <a:r>
              <a:rPr lang="en-US" sz="1600" cap="small" dirty="0" smtClean="0">
                <a:solidFill>
                  <a:srgbClr val="7F7F7F"/>
                </a:solidFill>
              </a:rPr>
              <a:t>Unengaged*</a:t>
            </a:r>
            <a:endParaRPr lang="en-US" sz="1600" cap="small" dirty="0">
              <a:solidFill>
                <a:srgbClr val="7F7F7F"/>
              </a:solidFill>
            </a:endParaRPr>
          </a:p>
        </p:txBody>
      </p:sp>
      <p:sp>
        <p:nvSpPr>
          <p:cNvPr id="22" name="TextBox 21"/>
          <p:cNvSpPr txBox="1"/>
          <p:nvPr/>
        </p:nvSpPr>
        <p:spPr>
          <a:xfrm>
            <a:off x="6261960" y="5952354"/>
            <a:ext cx="2569934" cy="461665"/>
          </a:xfrm>
          <a:prstGeom prst="rect">
            <a:avLst/>
          </a:prstGeom>
          <a:noFill/>
          <a:ln w="3175" cmpd="sng">
            <a:solidFill>
              <a:schemeClr val="bg1">
                <a:lumMod val="75000"/>
              </a:schemeClr>
            </a:solidFill>
          </a:ln>
        </p:spPr>
        <p:txBody>
          <a:bodyPr wrap="none" rtlCol="0">
            <a:spAutoFit/>
          </a:bodyPr>
          <a:lstStyle/>
          <a:p>
            <a:r>
              <a:rPr lang="en-US" sz="1200" dirty="0" smtClean="0">
                <a:solidFill>
                  <a:schemeClr val="tx1">
                    <a:lumMod val="50000"/>
                    <a:lumOff val="50000"/>
                  </a:schemeClr>
                </a:solidFill>
              </a:rPr>
              <a:t>*Unregistered &amp; nonvoting-registered</a:t>
            </a:r>
          </a:p>
          <a:p>
            <a:r>
              <a:rPr lang="en-US" sz="1200" dirty="0" smtClean="0">
                <a:solidFill>
                  <a:schemeClr val="tx1">
                    <a:lumMod val="50000"/>
                    <a:lumOff val="50000"/>
                  </a:schemeClr>
                </a:solidFill>
              </a:rPr>
              <a:t>  Hispanic citizens of voting age.</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241424137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U.S. Census Bureau, 2017</a:t>
            </a:r>
            <a:r>
              <a:rPr lang="en-US" dirty="0"/>
              <a:t>/</a:t>
            </a:r>
            <a:r>
              <a:rPr lang="en-US" dirty="0" smtClean="0"/>
              <a:t>May-b</a:t>
            </a:r>
            <a:endParaRPr lang="en-US" dirty="0"/>
          </a:p>
        </p:txBody>
      </p:sp>
      <p:sp>
        <p:nvSpPr>
          <p:cNvPr id="3" name="Slide Number Placeholder 2"/>
          <p:cNvSpPr>
            <a:spLocks noGrp="1"/>
          </p:cNvSpPr>
          <p:nvPr>
            <p:ph type="sldNum" sz="quarter" idx="12"/>
          </p:nvPr>
        </p:nvSpPr>
        <p:spPr/>
        <p:txBody>
          <a:bodyPr/>
          <a:lstStyle/>
          <a:p>
            <a:fld id="{967E3F0E-2AEC-9345-B500-A53DBCEBD338}" type="slidenum">
              <a:rPr lang="en-US" smtClean="0"/>
              <a:t>27</a:t>
            </a:fld>
            <a:endParaRPr lang="en-US"/>
          </a:p>
        </p:txBody>
      </p:sp>
      <p:pic>
        <p:nvPicPr>
          <p:cNvPr id="5" name="Picture 4" descr="Not_Voting.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96758" y="2257931"/>
            <a:ext cx="1828800" cy="1371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rot="21238812">
            <a:off x="722407" y="749245"/>
            <a:ext cx="2682688" cy="2743200"/>
          </a:xfrm>
          <a:prstGeom prst="rect">
            <a:avLst/>
          </a:prstGeom>
        </p:spPr>
      </p:pic>
      <p:pic>
        <p:nvPicPr>
          <p:cNvPr id="9" name="Picture 8" descr="Why?.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445000" y="327531"/>
            <a:ext cx="4216400" cy="1930400"/>
          </a:xfrm>
          <a:prstGeom prst="rect">
            <a:avLst/>
          </a:prstGeom>
        </p:spPr>
      </p:pic>
      <p:pic>
        <p:nvPicPr>
          <p:cNvPr id="4" name="Picture 3" descr="voting_booth.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870885">
            <a:off x="6088653" y="2399927"/>
            <a:ext cx="2433668" cy="1622445"/>
          </a:xfrm>
          <a:prstGeom prst="rect">
            <a:avLst/>
          </a:prstGeom>
        </p:spPr>
      </p:pic>
      <p:sp>
        <p:nvSpPr>
          <p:cNvPr id="7" name="TextBox 6"/>
          <p:cNvSpPr txBox="1"/>
          <p:nvPr/>
        </p:nvSpPr>
        <p:spPr>
          <a:xfrm>
            <a:off x="314490" y="3633322"/>
            <a:ext cx="5705310" cy="1015663"/>
          </a:xfrm>
          <a:prstGeom prst="rect">
            <a:avLst/>
          </a:prstGeom>
          <a:noFill/>
        </p:spPr>
        <p:txBody>
          <a:bodyPr wrap="square" rtlCol="0">
            <a:spAutoFit/>
          </a:bodyPr>
          <a:lstStyle/>
          <a:p>
            <a:r>
              <a:rPr lang="en-US" sz="3000" dirty="0" smtClean="0">
                <a:effectLst>
                  <a:outerShdw blurRad="50800" dist="38100" dir="2700000" algn="tl" rotWithShape="0">
                    <a:prstClr val="black">
                      <a:alpha val="40000"/>
                    </a:prstClr>
                  </a:outerShdw>
                </a:effectLst>
                <a:latin typeface="Desyrel"/>
                <a:cs typeface="Desyrel"/>
              </a:rPr>
              <a:t>Among Hispanics, the top reasons </a:t>
            </a:r>
            <a:r>
              <a:rPr lang="en-US" sz="3000" dirty="0">
                <a:effectLst>
                  <a:outerShdw blurRad="50800" dist="38100" dir="2700000" algn="tl" rotWithShape="0">
                    <a:prstClr val="black">
                      <a:alpha val="40000"/>
                    </a:prstClr>
                  </a:outerShdw>
                </a:effectLst>
                <a:latin typeface="Desyrel"/>
                <a:cs typeface="Desyrel"/>
              </a:rPr>
              <a:t>for not voting </a:t>
            </a:r>
            <a:r>
              <a:rPr lang="en-US" sz="3000" dirty="0" smtClean="0">
                <a:effectLst>
                  <a:outerShdw blurRad="50800" dist="38100" dir="2700000" algn="tl" rotWithShape="0">
                    <a:prstClr val="black">
                      <a:alpha val="40000"/>
                    </a:prstClr>
                  </a:outerShdw>
                </a:effectLst>
                <a:latin typeface="Desyrel"/>
                <a:cs typeface="Desyrel"/>
              </a:rPr>
              <a:t>in 2016 were:</a:t>
            </a:r>
          </a:p>
        </p:txBody>
      </p:sp>
      <p:sp>
        <p:nvSpPr>
          <p:cNvPr id="8" name="Date Placeholder 7"/>
          <p:cNvSpPr>
            <a:spLocks noGrp="1"/>
          </p:cNvSpPr>
          <p:nvPr>
            <p:ph type="dt" sz="half" idx="10"/>
          </p:nvPr>
        </p:nvSpPr>
        <p:spPr/>
        <p:txBody>
          <a:bodyPr/>
          <a:lstStyle/>
          <a:p>
            <a:r>
              <a:rPr lang="en-US" dirty="0"/>
              <a:t>Jan 2018</a:t>
            </a:r>
          </a:p>
        </p:txBody>
      </p:sp>
      <p:sp>
        <p:nvSpPr>
          <p:cNvPr id="11" name="Diamond 10"/>
          <p:cNvSpPr/>
          <p:nvPr/>
        </p:nvSpPr>
        <p:spPr>
          <a:xfrm rot="1100619">
            <a:off x="6820282" y="4372851"/>
            <a:ext cx="1821630" cy="1991416"/>
          </a:xfrm>
          <a:prstGeom prst="diamond">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tx1"/>
                </a:solidFill>
              </a:rPr>
              <a:t>Too</a:t>
            </a:r>
          </a:p>
          <a:p>
            <a:pPr algn="ctr"/>
            <a:r>
              <a:rPr lang="en-US" sz="2800" b="1" dirty="0" smtClean="0">
                <a:solidFill>
                  <a:schemeClr val="tx1"/>
                </a:solidFill>
              </a:rPr>
              <a:t>Busy</a:t>
            </a:r>
            <a:endParaRPr lang="en-US" sz="2800" b="1" dirty="0">
              <a:solidFill>
                <a:schemeClr val="tx1"/>
              </a:solidFill>
            </a:endParaRPr>
          </a:p>
        </p:txBody>
      </p:sp>
      <p:pic>
        <p:nvPicPr>
          <p:cNvPr id="12" name="Picture 11"/>
          <p:cNvPicPr/>
          <p:nvPr/>
        </p:nvPicPr>
        <p:blipFill>
          <a:blip r:embed="rId7" cstate="print">
            <a:extLst>
              <a:ext uri="{28A0092B-C50C-407E-A947-70E740481C1C}">
                <a14:useLocalDpi xmlns:a14="http://schemas.microsoft.com/office/drawing/2010/main"/>
              </a:ext>
            </a:extLst>
          </a:blip>
          <a:stretch>
            <a:fillRect/>
          </a:stretch>
        </p:blipFill>
        <p:spPr>
          <a:xfrm>
            <a:off x="3881354" y="5380631"/>
            <a:ext cx="2743200" cy="548640"/>
          </a:xfrm>
          <a:prstGeom prst="rect">
            <a:avLst/>
          </a:prstGeom>
        </p:spPr>
      </p:pic>
      <p:sp>
        <p:nvSpPr>
          <p:cNvPr id="13" name="TextBox 12"/>
          <p:cNvSpPr txBox="1"/>
          <p:nvPr/>
        </p:nvSpPr>
        <p:spPr>
          <a:xfrm rot="1344293">
            <a:off x="7574040" y="4633880"/>
            <a:ext cx="721021" cy="461665"/>
          </a:xfrm>
          <a:prstGeom prst="rect">
            <a:avLst/>
          </a:prstGeom>
          <a:noFill/>
        </p:spPr>
        <p:txBody>
          <a:bodyPr wrap="none" rtlCol="0">
            <a:spAutoFit/>
          </a:bodyPr>
          <a:lstStyle/>
          <a:p>
            <a:r>
              <a:rPr lang="en-US" sz="2400" b="1" dirty="0" smtClean="0">
                <a:effectLst>
                  <a:outerShdw blurRad="50800" dist="38100" dir="2700000" algn="tl" rotWithShape="0">
                    <a:prstClr val="black">
                      <a:alpha val="40000"/>
                    </a:prstClr>
                  </a:outerShdw>
                </a:effectLst>
              </a:rPr>
              <a:t>16%</a:t>
            </a:r>
            <a:endParaRPr lang="en-US" sz="2400" b="1" dirty="0">
              <a:effectLst>
                <a:outerShdw blurRad="50800" dist="38100" dir="2700000" algn="tl" rotWithShape="0">
                  <a:prstClr val="black">
                    <a:alpha val="40000"/>
                  </a:prstClr>
                </a:outerShdw>
              </a:effectLst>
            </a:endParaRPr>
          </a:p>
        </p:txBody>
      </p:sp>
      <p:pic>
        <p:nvPicPr>
          <p:cNvPr id="15" name="Picture 14"/>
          <p:cNvPicPr/>
          <p:nvPr/>
        </p:nvPicPr>
        <p:blipFill>
          <a:blip r:embed="rId8">
            <a:extLst>
              <a:ext uri="{28A0092B-C50C-407E-A947-70E740481C1C}">
                <a14:useLocalDpi xmlns:a14="http://schemas.microsoft.com/office/drawing/2010/main"/>
              </a:ext>
            </a:extLst>
          </a:blip>
          <a:stretch>
            <a:fillRect/>
          </a:stretch>
        </p:blipFill>
        <p:spPr>
          <a:xfrm>
            <a:off x="1246958" y="4747190"/>
            <a:ext cx="2083435" cy="1371600"/>
          </a:xfrm>
          <a:prstGeom prst="rect">
            <a:avLst/>
          </a:prstGeom>
        </p:spPr>
      </p:pic>
      <p:pic>
        <p:nvPicPr>
          <p:cNvPr id="16" name="Picture 15"/>
          <p:cNvPicPr>
            <a:picLocks noChangeAspect="1"/>
          </p:cNvPicPr>
          <p:nvPr/>
        </p:nvPicPr>
        <p:blipFill>
          <a:blip r:embed="rId9" cstate="print">
            <a:extLst>
              <a:ext uri="{BEBA8EAE-BF5A-486C-A8C5-ECC9F3942E4B}">
                <a14:imgProps xmlns:a14="http://schemas.microsoft.com/office/drawing/2010/main">
                  <a14:imgLayer r:embed="rId10">
                    <a14:imgEffect>
                      <a14:backgroundRemoval t="1068" b="98932" l="0" r="100000">
                        <a14:foregroundMark x1="63700" y1="57265" x2="63700" y2="57265"/>
                      </a14:backgroundRemoval>
                    </a14:imgEffect>
                  </a14:imgLayer>
                </a14:imgProps>
              </a:ext>
              <a:ext uri="{28A0092B-C50C-407E-A947-70E740481C1C}">
                <a14:useLocalDpi xmlns:a14="http://schemas.microsoft.com/office/drawing/2010/main"/>
              </a:ext>
            </a:extLst>
          </a:blip>
          <a:stretch>
            <a:fillRect/>
          </a:stretch>
        </p:blipFill>
        <p:spPr>
          <a:xfrm rot="1744388">
            <a:off x="1273198" y="5299131"/>
            <a:ext cx="685800" cy="685800"/>
          </a:xfrm>
          <a:prstGeom prst="rect">
            <a:avLst/>
          </a:prstGeom>
        </p:spPr>
      </p:pic>
      <p:sp>
        <p:nvSpPr>
          <p:cNvPr id="17" name="TextBox 16"/>
          <p:cNvSpPr txBox="1"/>
          <p:nvPr/>
        </p:nvSpPr>
        <p:spPr>
          <a:xfrm>
            <a:off x="3816392" y="4956488"/>
            <a:ext cx="721021" cy="461665"/>
          </a:xfrm>
          <a:prstGeom prst="rect">
            <a:avLst/>
          </a:prstGeom>
          <a:noFill/>
        </p:spPr>
        <p:txBody>
          <a:bodyPr wrap="none" rtlCol="0">
            <a:spAutoFit/>
          </a:bodyPr>
          <a:lstStyle/>
          <a:p>
            <a:r>
              <a:rPr lang="en-US" sz="2400" b="1" dirty="0" smtClean="0">
                <a:effectLst>
                  <a:outerShdw blurRad="50800" dist="38100" dir="2700000" algn="tl" rotWithShape="0">
                    <a:prstClr val="black">
                      <a:alpha val="40000"/>
                    </a:prstClr>
                  </a:outerShdw>
                </a:effectLst>
              </a:rPr>
              <a:t>17%</a:t>
            </a:r>
            <a:endParaRPr lang="en-US" sz="2400" b="1" dirty="0">
              <a:effectLst>
                <a:outerShdw blurRad="50800" dist="38100" dir="2700000" algn="tl" rotWithShape="0">
                  <a:prstClr val="black">
                    <a:alpha val="40000"/>
                  </a:prstClr>
                </a:outerShdw>
              </a:effectLst>
            </a:endParaRPr>
          </a:p>
        </p:txBody>
      </p:sp>
      <p:sp>
        <p:nvSpPr>
          <p:cNvPr id="18" name="TextBox 17"/>
          <p:cNvSpPr txBox="1"/>
          <p:nvPr/>
        </p:nvSpPr>
        <p:spPr>
          <a:xfrm>
            <a:off x="253991" y="4727015"/>
            <a:ext cx="810413" cy="523220"/>
          </a:xfrm>
          <a:prstGeom prst="rect">
            <a:avLst/>
          </a:prstGeom>
          <a:noFill/>
        </p:spPr>
        <p:txBody>
          <a:bodyPr wrap="none" rtlCol="0">
            <a:spAutoFit/>
          </a:bodyPr>
          <a:lstStyle/>
          <a:p>
            <a:r>
              <a:rPr lang="en-US" sz="2800" b="1" dirty="0" smtClean="0">
                <a:effectLst>
                  <a:outerShdw blurRad="50800" dist="38100" dir="2700000" algn="tl" rotWithShape="0">
                    <a:prstClr val="black">
                      <a:alpha val="40000"/>
                    </a:prstClr>
                  </a:outerShdw>
                </a:effectLst>
              </a:rPr>
              <a:t>25%</a:t>
            </a:r>
            <a:endParaRPr lang="en-US" sz="2800" b="1" dirty="0">
              <a:effectLst>
                <a:outerShdw blurRad="50800" dist="38100" dir="2700000" algn="tl" rotWithShape="0">
                  <a:prstClr val="black">
                    <a:alpha val="40000"/>
                  </a:prstClr>
                </a:outerShdw>
              </a:effectLst>
            </a:endParaRPr>
          </a:p>
        </p:txBody>
      </p:sp>
      <p:sp>
        <p:nvSpPr>
          <p:cNvPr id="19" name="TextBox 18"/>
          <p:cNvSpPr txBox="1"/>
          <p:nvPr/>
        </p:nvSpPr>
        <p:spPr>
          <a:xfrm rot="16200000">
            <a:off x="489049" y="5185452"/>
            <a:ext cx="1172116" cy="369332"/>
          </a:xfrm>
          <a:prstGeom prst="rect">
            <a:avLst/>
          </a:prstGeom>
          <a:noFill/>
        </p:spPr>
        <p:txBody>
          <a:bodyPr wrap="none" rtlCol="0">
            <a:spAutoFit/>
          </a:bodyPr>
          <a:lstStyle/>
          <a:p>
            <a:r>
              <a:rPr lang="en-US" b="1" dirty="0" smtClean="0">
                <a:solidFill>
                  <a:srgbClr val="800000"/>
                </a:solidFill>
              </a:rPr>
              <a:t>Didn’t</a:t>
            </a:r>
            <a:r>
              <a:rPr lang="en-US" dirty="0" smtClean="0"/>
              <a:t> </a:t>
            </a:r>
            <a:r>
              <a:rPr lang="en-US" b="1" dirty="0" smtClean="0">
                <a:solidFill>
                  <a:srgbClr val="800000"/>
                </a:solidFill>
              </a:rPr>
              <a:t>like</a:t>
            </a:r>
            <a:endParaRPr lang="en-US" b="1" dirty="0">
              <a:solidFill>
                <a:srgbClr val="800000"/>
              </a:solidFill>
            </a:endParaRPr>
          </a:p>
        </p:txBody>
      </p:sp>
    </p:spTree>
    <p:extLst>
      <p:ext uri="{BB962C8B-B14F-4D97-AF65-F5344CB8AC3E}">
        <p14:creationId xmlns:p14="http://schemas.microsoft.com/office/powerpoint/2010/main" val="383597624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43238" y="108794"/>
            <a:ext cx="8229600" cy="1494650"/>
          </a:xfrm>
        </p:spPr>
        <p:txBody>
          <a:bodyPr>
            <a:normAutofit/>
          </a:bodyPr>
          <a:lstStyle/>
          <a:p>
            <a:pPr algn="l"/>
            <a:r>
              <a:rPr lang="en-US" dirty="0" smtClean="0">
                <a:solidFill>
                  <a:srgbClr val="800000"/>
                </a:solidFill>
              </a:rPr>
              <a:t>Other influencing factors</a:t>
            </a:r>
            <a:r>
              <a:rPr lang="mr-IN" dirty="0" smtClean="0">
                <a:solidFill>
                  <a:srgbClr val="800000"/>
                </a:solidFill>
              </a:rPr>
              <a:t>…</a:t>
            </a:r>
            <a:endParaRPr lang="en-US" sz="2700" dirty="0">
              <a:solidFill>
                <a:srgbClr val="000090"/>
              </a:solidFill>
            </a:endParaRPr>
          </a:p>
        </p:txBody>
      </p:sp>
      <p:sp>
        <p:nvSpPr>
          <p:cNvPr id="7" name="Date Placeholder 6"/>
          <p:cNvSpPr>
            <a:spLocks noGrp="1"/>
          </p:cNvSpPr>
          <p:nvPr>
            <p:ph type="dt" sz="half" idx="10"/>
          </p:nvPr>
        </p:nvSpPr>
        <p:spPr/>
        <p:txBody>
          <a:bodyPr/>
          <a:lstStyle/>
          <a:p>
            <a:r>
              <a:rPr lang="en-US" dirty="0"/>
              <a:t>Jan 2018</a:t>
            </a:r>
          </a:p>
        </p:txBody>
      </p:sp>
      <p:sp>
        <p:nvSpPr>
          <p:cNvPr id="8" name="Footer Placeholder 7"/>
          <p:cNvSpPr>
            <a:spLocks noGrp="1"/>
          </p:cNvSpPr>
          <p:nvPr>
            <p:ph type="ftr" sz="quarter" idx="11"/>
          </p:nvPr>
        </p:nvSpPr>
        <p:spPr>
          <a:xfrm>
            <a:off x="1973020" y="6356350"/>
            <a:ext cx="3145142" cy="365125"/>
          </a:xfrm>
        </p:spPr>
        <p:txBody>
          <a:bodyPr/>
          <a:lstStyle/>
          <a:p>
            <a:r>
              <a:rPr lang="en-US" dirty="0" smtClean="0"/>
              <a:t>Rouse et al., 2015; Williams, 2017/Jan, p. 16</a:t>
            </a:r>
            <a:endParaRPr lang="en-US" dirty="0"/>
          </a:p>
        </p:txBody>
      </p:sp>
      <p:sp>
        <p:nvSpPr>
          <p:cNvPr id="9" name="Slide Number Placeholder 8"/>
          <p:cNvSpPr>
            <a:spLocks noGrp="1"/>
          </p:cNvSpPr>
          <p:nvPr>
            <p:ph type="sldNum" sz="quarter" idx="12"/>
          </p:nvPr>
        </p:nvSpPr>
        <p:spPr/>
        <p:txBody>
          <a:bodyPr/>
          <a:lstStyle/>
          <a:p>
            <a:fld id="{D93C9281-498A-9D42-AA97-B74D709FF200}" type="slidenum">
              <a:rPr lang="en-US" smtClean="0"/>
              <a:t>28</a:t>
            </a:fld>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a:off x="6741530" y="949749"/>
            <a:ext cx="2831124" cy="1371600"/>
          </a:xfrm>
          <a:prstGeom prst="rect">
            <a:avLst/>
          </a:prstGeom>
        </p:spPr>
      </p:pic>
      <p:pic>
        <p:nvPicPr>
          <p:cNvPr id="15" name="Picture 14"/>
          <p:cNvPicPr/>
          <p:nvPr/>
        </p:nvPicPr>
        <p:blipFill>
          <a:blip r:embed="rId4">
            <a:extLst>
              <a:ext uri="{28A0092B-C50C-407E-A947-70E740481C1C}">
                <a14:useLocalDpi xmlns:a14="http://schemas.microsoft.com/office/drawing/2010/main"/>
              </a:ext>
            </a:extLst>
          </a:blip>
          <a:stretch>
            <a:fillRect/>
          </a:stretch>
        </p:blipFill>
        <p:spPr>
          <a:xfrm>
            <a:off x="607874" y="1664087"/>
            <a:ext cx="1027376" cy="1371600"/>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275986" y="1717596"/>
            <a:ext cx="1299068" cy="1371600"/>
          </a:xfrm>
          <a:prstGeom prst="rect">
            <a:avLst/>
          </a:prstGeom>
        </p:spPr>
      </p:pic>
      <p:sp>
        <p:nvSpPr>
          <p:cNvPr id="12" name="TextBox 11"/>
          <p:cNvSpPr txBox="1"/>
          <p:nvPr/>
        </p:nvSpPr>
        <p:spPr>
          <a:xfrm>
            <a:off x="1808129" y="3269772"/>
            <a:ext cx="389049" cy="584776"/>
          </a:xfrm>
          <a:prstGeom prst="rect">
            <a:avLst/>
          </a:prstGeom>
          <a:noFill/>
        </p:spPr>
        <p:txBody>
          <a:bodyPr wrap="none" rtlCol="0">
            <a:spAutoFit/>
          </a:bodyPr>
          <a:lstStyle/>
          <a:p>
            <a:r>
              <a:rPr lang="en-US" sz="3200" dirty="0" smtClean="0"/>
              <a:t>+</a:t>
            </a:r>
            <a:endParaRPr lang="en-US" sz="3200" dirty="0"/>
          </a:p>
        </p:txBody>
      </p:sp>
      <p:sp>
        <p:nvSpPr>
          <p:cNvPr id="19" name="TextBox 18"/>
          <p:cNvSpPr txBox="1"/>
          <p:nvPr/>
        </p:nvSpPr>
        <p:spPr>
          <a:xfrm>
            <a:off x="3647233" y="3255503"/>
            <a:ext cx="389049" cy="584776"/>
          </a:xfrm>
          <a:prstGeom prst="rect">
            <a:avLst/>
          </a:prstGeom>
          <a:noFill/>
        </p:spPr>
        <p:txBody>
          <a:bodyPr wrap="none" rtlCol="0">
            <a:spAutoFit/>
          </a:bodyPr>
          <a:lstStyle/>
          <a:p>
            <a:r>
              <a:rPr lang="en-US" sz="3200" dirty="0" smtClean="0"/>
              <a:t>+</a:t>
            </a:r>
            <a:endParaRPr lang="en-US" sz="3200" dirty="0"/>
          </a:p>
        </p:txBody>
      </p:sp>
      <p:sp>
        <p:nvSpPr>
          <p:cNvPr id="20" name="TextBox 19"/>
          <p:cNvSpPr txBox="1"/>
          <p:nvPr/>
        </p:nvSpPr>
        <p:spPr>
          <a:xfrm flipH="1">
            <a:off x="5054731" y="3284041"/>
            <a:ext cx="420206" cy="584776"/>
          </a:xfrm>
          <a:prstGeom prst="rect">
            <a:avLst/>
          </a:prstGeom>
          <a:noFill/>
        </p:spPr>
        <p:txBody>
          <a:bodyPr wrap="square" rtlCol="0">
            <a:spAutoFit/>
          </a:bodyPr>
          <a:lstStyle/>
          <a:p>
            <a:r>
              <a:rPr lang="en-US" sz="3200" dirty="0" smtClean="0"/>
              <a:t>+</a:t>
            </a:r>
            <a:endParaRPr lang="en-US" sz="3200" dirty="0"/>
          </a:p>
        </p:txBody>
      </p:sp>
      <p:pic>
        <p:nvPicPr>
          <p:cNvPr id="21" name="Picture 2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727122" y="1530631"/>
            <a:ext cx="1372615" cy="1600200"/>
          </a:xfrm>
          <a:prstGeom prst="rect">
            <a:avLst/>
          </a:prstGeom>
        </p:spPr>
      </p:pic>
      <p:sp>
        <p:nvSpPr>
          <p:cNvPr id="22" name="TextBox 21"/>
          <p:cNvSpPr txBox="1"/>
          <p:nvPr/>
        </p:nvSpPr>
        <p:spPr>
          <a:xfrm>
            <a:off x="459345" y="3051111"/>
            <a:ext cx="1323236" cy="769441"/>
          </a:xfrm>
          <a:prstGeom prst="rect">
            <a:avLst/>
          </a:prstGeom>
          <a:noFill/>
        </p:spPr>
        <p:txBody>
          <a:bodyPr wrap="none" rtlCol="0">
            <a:spAutoFit/>
          </a:bodyPr>
          <a:lstStyle/>
          <a:p>
            <a:pPr algn="ctr"/>
            <a:r>
              <a:rPr lang="en-US" sz="2200" dirty="0" smtClean="0">
                <a:solidFill>
                  <a:srgbClr val="000090"/>
                </a:solidFill>
              </a:rPr>
              <a:t>Dominant</a:t>
            </a:r>
          </a:p>
          <a:p>
            <a:pPr algn="ctr"/>
            <a:r>
              <a:rPr lang="en-US" sz="2200" dirty="0" smtClean="0">
                <a:solidFill>
                  <a:srgbClr val="000090"/>
                </a:solidFill>
              </a:rPr>
              <a:t>language</a:t>
            </a:r>
          </a:p>
        </p:txBody>
      </p:sp>
      <p:sp>
        <p:nvSpPr>
          <p:cNvPr id="23" name="TextBox 22"/>
          <p:cNvSpPr txBox="1"/>
          <p:nvPr/>
        </p:nvSpPr>
        <p:spPr>
          <a:xfrm>
            <a:off x="2173736" y="3036842"/>
            <a:ext cx="1473806" cy="1107996"/>
          </a:xfrm>
          <a:prstGeom prst="rect">
            <a:avLst/>
          </a:prstGeom>
          <a:noFill/>
        </p:spPr>
        <p:txBody>
          <a:bodyPr wrap="none" rtlCol="0">
            <a:spAutoFit/>
          </a:bodyPr>
          <a:lstStyle/>
          <a:p>
            <a:pPr algn="ctr"/>
            <a:r>
              <a:rPr lang="en-US" sz="2200" dirty="0" smtClean="0">
                <a:solidFill>
                  <a:srgbClr val="000090"/>
                </a:solidFill>
              </a:rPr>
              <a:t>Native or</a:t>
            </a:r>
          </a:p>
          <a:p>
            <a:pPr algn="ctr"/>
            <a:r>
              <a:rPr lang="en-US" sz="2200" dirty="0">
                <a:solidFill>
                  <a:srgbClr val="000090"/>
                </a:solidFill>
              </a:rPr>
              <a:t>n</a:t>
            </a:r>
            <a:r>
              <a:rPr lang="en-US" sz="2200" dirty="0" smtClean="0">
                <a:solidFill>
                  <a:srgbClr val="000090"/>
                </a:solidFill>
              </a:rPr>
              <a:t>aturalized</a:t>
            </a:r>
          </a:p>
          <a:p>
            <a:pPr algn="ctr"/>
            <a:r>
              <a:rPr lang="en-US" sz="2200" dirty="0" smtClean="0">
                <a:solidFill>
                  <a:srgbClr val="000090"/>
                </a:solidFill>
              </a:rPr>
              <a:t>citizen</a:t>
            </a:r>
            <a:endParaRPr lang="en-US" sz="2200" dirty="0"/>
          </a:p>
        </p:txBody>
      </p:sp>
      <p:sp>
        <p:nvSpPr>
          <p:cNvPr id="24" name="TextBox 23"/>
          <p:cNvSpPr txBox="1"/>
          <p:nvPr/>
        </p:nvSpPr>
        <p:spPr>
          <a:xfrm>
            <a:off x="3897589" y="3043323"/>
            <a:ext cx="1151176" cy="769441"/>
          </a:xfrm>
          <a:prstGeom prst="rect">
            <a:avLst/>
          </a:prstGeom>
          <a:noFill/>
        </p:spPr>
        <p:txBody>
          <a:bodyPr wrap="none" rtlCol="0">
            <a:spAutoFit/>
          </a:bodyPr>
          <a:lstStyle/>
          <a:p>
            <a:pPr algn="ctr"/>
            <a:r>
              <a:rPr lang="en-US" sz="2200" dirty="0" smtClean="0">
                <a:solidFill>
                  <a:srgbClr val="000090"/>
                </a:solidFill>
              </a:rPr>
              <a:t>Hispanic</a:t>
            </a:r>
            <a:endParaRPr lang="en-US" sz="2200" dirty="0">
              <a:solidFill>
                <a:srgbClr val="000090"/>
              </a:solidFill>
            </a:endParaRPr>
          </a:p>
          <a:p>
            <a:pPr algn="ctr"/>
            <a:r>
              <a:rPr lang="en-US" sz="2200" dirty="0" smtClean="0">
                <a:solidFill>
                  <a:srgbClr val="000090"/>
                </a:solidFill>
              </a:rPr>
              <a:t>origin</a:t>
            </a:r>
            <a:endParaRPr lang="en-US" sz="2200" dirty="0"/>
          </a:p>
        </p:txBody>
      </p:sp>
      <p:sp>
        <p:nvSpPr>
          <p:cNvPr id="25" name="TextBox 24"/>
          <p:cNvSpPr txBox="1"/>
          <p:nvPr/>
        </p:nvSpPr>
        <p:spPr>
          <a:xfrm>
            <a:off x="5367718" y="3069426"/>
            <a:ext cx="1673693" cy="1107996"/>
          </a:xfrm>
          <a:prstGeom prst="rect">
            <a:avLst/>
          </a:prstGeom>
          <a:noFill/>
        </p:spPr>
        <p:txBody>
          <a:bodyPr wrap="none" rtlCol="0">
            <a:spAutoFit/>
          </a:bodyPr>
          <a:lstStyle/>
          <a:p>
            <a:pPr algn="ctr"/>
            <a:r>
              <a:rPr lang="en-US" sz="2200" dirty="0" smtClean="0">
                <a:solidFill>
                  <a:srgbClr val="000090"/>
                </a:solidFill>
              </a:rPr>
              <a:t>Perceived</a:t>
            </a:r>
          </a:p>
          <a:p>
            <a:pPr algn="ctr"/>
            <a:r>
              <a:rPr lang="en-US" sz="2200" dirty="0" smtClean="0">
                <a:solidFill>
                  <a:srgbClr val="000090"/>
                </a:solidFill>
              </a:rPr>
              <a:t>Influence on</a:t>
            </a:r>
          </a:p>
          <a:p>
            <a:pPr algn="ctr"/>
            <a:r>
              <a:rPr lang="en-US" sz="2200" dirty="0" smtClean="0">
                <a:solidFill>
                  <a:srgbClr val="000090"/>
                </a:solidFill>
              </a:rPr>
              <a:t>community</a:t>
            </a:r>
            <a:endParaRPr lang="en-US" sz="2200" dirty="0"/>
          </a:p>
        </p:txBody>
      </p:sp>
      <p:sp>
        <p:nvSpPr>
          <p:cNvPr id="26" name="TextBox 25"/>
          <p:cNvSpPr txBox="1"/>
          <p:nvPr/>
        </p:nvSpPr>
        <p:spPr>
          <a:xfrm>
            <a:off x="7336870" y="3067302"/>
            <a:ext cx="1622860" cy="1107996"/>
          </a:xfrm>
          <a:prstGeom prst="rect">
            <a:avLst/>
          </a:prstGeom>
          <a:noFill/>
        </p:spPr>
        <p:txBody>
          <a:bodyPr wrap="none" rtlCol="0">
            <a:spAutoFit/>
          </a:bodyPr>
          <a:lstStyle/>
          <a:p>
            <a:pPr algn="ctr"/>
            <a:r>
              <a:rPr lang="en-US" sz="2200" dirty="0" smtClean="0">
                <a:solidFill>
                  <a:srgbClr val="000090"/>
                </a:solidFill>
              </a:rPr>
              <a:t>Level of</a:t>
            </a:r>
          </a:p>
          <a:p>
            <a:pPr algn="ctr"/>
            <a:r>
              <a:rPr lang="en-US" sz="2200" dirty="0">
                <a:solidFill>
                  <a:srgbClr val="000090"/>
                </a:solidFill>
              </a:rPr>
              <a:t>c</a:t>
            </a:r>
            <a:r>
              <a:rPr lang="en-US" sz="2200" dirty="0" smtClean="0">
                <a:solidFill>
                  <a:srgbClr val="000090"/>
                </a:solidFill>
              </a:rPr>
              <a:t>ivic</a:t>
            </a:r>
          </a:p>
          <a:p>
            <a:pPr algn="ctr"/>
            <a:r>
              <a:rPr lang="en-US" sz="2200" dirty="0" smtClean="0">
                <a:solidFill>
                  <a:srgbClr val="000090"/>
                </a:solidFill>
              </a:rPr>
              <a:t>engagement</a:t>
            </a:r>
            <a:endParaRPr lang="en-US" sz="2200" dirty="0"/>
          </a:p>
        </p:txBody>
      </p:sp>
      <p:sp>
        <p:nvSpPr>
          <p:cNvPr id="27" name="TextBox 26"/>
          <p:cNvSpPr txBox="1"/>
          <p:nvPr/>
        </p:nvSpPr>
        <p:spPr>
          <a:xfrm>
            <a:off x="7047337" y="3426479"/>
            <a:ext cx="431053" cy="369332"/>
          </a:xfrm>
          <a:prstGeom prst="rect">
            <a:avLst/>
          </a:prstGeom>
          <a:noFill/>
        </p:spPr>
        <p:txBody>
          <a:bodyPr wrap="none" rtlCol="0">
            <a:spAutoFit/>
          </a:bodyPr>
          <a:lstStyle/>
          <a:p>
            <a:r>
              <a:rPr lang="en-US" dirty="0" smtClean="0">
                <a:latin typeface="Wingdings"/>
                <a:ea typeface="Wingdings"/>
                <a:cs typeface="Wingdings"/>
                <a:sym typeface="Wingdings"/>
              </a:rPr>
              <a:t></a:t>
            </a:r>
            <a:endParaRPr lang="en-US" dirty="0"/>
          </a:p>
        </p:txBody>
      </p:sp>
      <p:sp>
        <p:nvSpPr>
          <p:cNvPr id="28" name="TextBox 27"/>
          <p:cNvSpPr txBox="1"/>
          <p:nvPr/>
        </p:nvSpPr>
        <p:spPr>
          <a:xfrm>
            <a:off x="175498" y="4007587"/>
            <a:ext cx="6345307" cy="461665"/>
          </a:xfrm>
          <a:prstGeom prst="rect">
            <a:avLst/>
          </a:prstGeom>
          <a:noFill/>
        </p:spPr>
        <p:txBody>
          <a:bodyPr wrap="none" rtlCol="0">
            <a:spAutoFit/>
          </a:bodyPr>
          <a:lstStyle/>
          <a:p>
            <a:r>
              <a:rPr lang="en-US" sz="2400" dirty="0" smtClean="0">
                <a:solidFill>
                  <a:srgbClr val="800000"/>
                </a:solidFill>
                <a:effectLst>
                  <a:outerShdw blurRad="50800" dist="38100" dir="2700000" algn="tl" rotWithShape="0">
                    <a:prstClr val="black">
                      <a:alpha val="40000"/>
                    </a:prstClr>
                  </a:outerShdw>
                </a:effectLst>
              </a:rPr>
              <a:t>Obstacles that hinder Hispanic civic participation</a:t>
            </a:r>
            <a:r>
              <a:rPr lang="en-US" sz="2400" dirty="0" smtClean="0">
                <a:solidFill>
                  <a:srgbClr val="800000"/>
                </a:solidFill>
              </a:rPr>
              <a:t>: </a:t>
            </a:r>
            <a:endParaRPr lang="en-US" sz="2400" dirty="0">
              <a:solidFill>
                <a:srgbClr val="800000"/>
              </a:solidFill>
            </a:endParaRPr>
          </a:p>
        </p:txBody>
      </p:sp>
      <p:sp>
        <p:nvSpPr>
          <p:cNvPr id="29" name="TextBox 28"/>
          <p:cNvSpPr txBox="1"/>
          <p:nvPr/>
        </p:nvSpPr>
        <p:spPr>
          <a:xfrm>
            <a:off x="199785" y="4330354"/>
            <a:ext cx="2121093" cy="1938992"/>
          </a:xfrm>
          <a:prstGeom prst="rect">
            <a:avLst/>
          </a:prstGeom>
          <a:noFill/>
        </p:spPr>
        <p:txBody>
          <a:bodyPr wrap="none" rtlCol="0">
            <a:spAutoFit/>
          </a:bodyPr>
          <a:lstStyle/>
          <a:p>
            <a:r>
              <a:rPr lang="en-US" sz="2000" dirty="0" smtClean="0">
                <a:solidFill>
                  <a:srgbClr val="000090"/>
                </a:solidFill>
                <a:latin typeface="Desyrel"/>
                <a:cs typeface="Desyrel"/>
              </a:rPr>
              <a:t>For 1</a:t>
            </a:r>
            <a:r>
              <a:rPr lang="en-US" sz="2000" baseline="30000" dirty="0" smtClean="0">
                <a:solidFill>
                  <a:srgbClr val="000090"/>
                </a:solidFill>
                <a:latin typeface="Desyrel"/>
                <a:cs typeface="Desyrel"/>
              </a:rPr>
              <a:t>st</a:t>
            </a:r>
            <a:r>
              <a:rPr lang="en-US" sz="2000" dirty="0" smtClean="0">
                <a:solidFill>
                  <a:srgbClr val="000090"/>
                </a:solidFill>
                <a:latin typeface="Desyrel"/>
                <a:cs typeface="Desyrel"/>
              </a:rPr>
              <a:t> generation:</a:t>
            </a:r>
          </a:p>
          <a:p>
            <a:r>
              <a:rPr lang="en-US" sz="2000" dirty="0" smtClean="0">
                <a:solidFill>
                  <a:srgbClr val="000090"/>
                </a:solidFill>
                <a:latin typeface="Desyrel"/>
                <a:cs typeface="Desyrel"/>
              </a:rPr>
              <a:t>Inability to speak</a:t>
            </a:r>
          </a:p>
          <a:p>
            <a:r>
              <a:rPr lang="en-US" sz="2000" dirty="0" smtClean="0">
                <a:solidFill>
                  <a:srgbClr val="000090"/>
                </a:solidFill>
                <a:latin typeface="Desyrel"/>
                <a:cs typeface="Desyrel"/>
              </a:rPr>
              <a:t>English well</a:t>
            </a:r>
          </a:p>
          <a:p>
            <a:r>
              <a:rPr lang="en-US" sz="2000" dirty="0">
                <a:solidFill>
                  <a:srgbClr val="000090"/>
                </a:solidFill>
                <a:latin typeface="Desyrel"/>
                <a:cs typeface="Desyrel"/>
              </a:rPr>
              <a:t>w</a:t>
            </a:r>
            <a:r>
              <a:rPr lang="en-US" sz="2000" dirty="0" smtClean="0">
                <a:solidFill>
                  <a:srgbClr val="000090"/>
                </a:solidFill>
                <a:latin typeface="Desyrel"/>
                <a:cs typeface="Desyrel"/>
              </a:rPr>
              <a:t>ell hinders</a:t>
            </a:r>
          </a:p>
          <a:p>
            <a:r>
              <a:rPr lang="en-US" sz="2000" dirty="0">
                <a:solidFill>
                  <a:srgbClr val="000090"/>
                </a:solidFill>
                <a:latin typeface="Desyrel"/>
                <a:cs typeface="Desyrel"/>
              </a:rPr>
              <a:t>v</a:t>
            </a:r>
            <a:r>
              <a:rPr lang="en-US" sz="2000" dirty="0" smtClean="0">
                <a:solidFill>
                  <a:srgbClr val="000090"/>
                </a:solidFill>
                <a:latin typeface="Desyrel"/>
                <a:cs typeface="Desyrel"/>
              </a:rPr>
              <a:t>oting &amp; group</a:t>
            </a:r>
          </a:p>
          <a:p>
            <a:r>
              <a:rPr lang="en-US" sz="2000" dirty="0" smtClean="0">
                <a:solidFill>
                  <a:srgbClr val="000090"/>
                </a:solidFill>
                <a:latin typeface="Desyrel"/>
                <a:cs typeface="Desyrel"/>
              </a:rPr>
              <a:t>participation.</a:t>
            </a:r>
          </a:p>
        </p:txBody>
      </p:sp>
      <p:sp>
        <p:nvSpPr>
          <p:cNvPr id="30" name="TextBox 29"/>
          <p:cNvSpPr txBox="1"/>
          <p:nvPr/>
        </p:nvSpPr>
        <p:spPr>
          <a:xfrm>
            <a:off x="2311346" y="4325795"/>
            <a:ext cx="1441420" cy="1323439"/>
          </a:xfrm>
          <a:prstGeom prst="rect">
            <a:avLst/>
          </a:prstGeom>
          <a:noFill/>
        </p:spPr>
        <p:txBody>
          <a:bodyPr wrap="none" rtlCol="0">
            <a:spAutoFit/>
          </a:bodyPr>
          <a:lstStyle/>
          <a:p>
            <a:r>
              <a:rPr lang="en-US" sz="2000" dirty="0" smtClean="0">
                <a:solidFill>
                  <a:srgbClr val="000090"/>
                </a:solidFill>
                <a:latin typeface="Desyrel"/>
                <a:cs typeface="Desyrel"/>
              </a:rPr>
              <a:t>Native-born</a:t>
            </a:r>
          </a:p>
          <a:p>
            <a:r>
              <a:rPr lang="en-US" sz="2000" dirty="0" smtClean="0">
                <a:solidFill>
                  <a:srgbClr val="000090"/>
                </a:solidFill>
                <a:latin typeface="Desyrel"/>
                <a:cs typeface="Desyrel"/>
              </a:rPr>
              <a:t>Hispanics</a:t>
            </a:r>
          </a:p>
          <a:p>
            <a:r>
              <a:rPr lang="en-US" sz="2000" dirty="0" smtClean="0">
                <a:solidFill>
                  <a:srgbClr val="000090"/>
                </a:solidFill>
                <a:latin typeface="Desyrel"/>
                <a:cs typeface="Desyrel"/>
              </a:rPr>
              <a:t>less likely</a:t>
            </a:r>
          </a:p>
          <a:p>
            <a:r>
              <a:rPr lang="en-US" sz="2000" dirty="0" smtClean="0">
                <a:solidFill>
                  <a:srgbClr val="000090"/>
                </a:solidFill>
                <a:latin typeface="Desyrel"/>
                <a:cs typeface="Desyrel"/>
              </a:rPr>
              <a:t>to vote.</a:t>
            </a:r>
          </a:p>
        </p:txBody>
      </p:sp>
      <p:sp>
        <p:nvSpPr>
          <p:cNvPr id="31" name="TextBox 30"/>
          <p:cNvSpPr txBox="1"/>
          <p:nvPr/>
        </p:nvSpPr>
        <p:spPr>
          <a:xfrm>
            <a:off x="5390329" y="4276388"/>
            <a:ext cx="1928733" cy="2246769"/>
          </a:xfrm>
          <a:prstGeom prst="rect">
            <a:avLst/>
          </a:prstGeom>
          <a:noFill/>
        </p:spPr>
        <p:txBody>
          <a:bodyPr wrap="none" rtlCol="0">
            <a:spAutoFit/>
          </a:bodyPr>
          <a:lstStyle/>
          <a:p>
            <a:r>
              <a:rPr lang="en-US" sz="2000" dirty="0" smtClean="0">
                <a:solidFill>
                  <a:srgbClr val="000090"/>
                </a:solidFill>
                <a:latin typeface="Desyrel"/>
                <a:cs typeface="Desyrel"/>
              </a:rPr>
              <a:t>Over half</a:t>
            </a:r>
          </a:p>
          <a:p>
            <a:r>
              <a:rPr lang="en-US" sz="2000" dirty="0" smtClean="0">
                <a:solidFill>
                  <a:srgbClr val="000090"/>
                </a:solidFill>
                <a:latin typeface="Desyrel"/>
                <a:cs typeface="Desyrel"/>
              </a:rPr>
              <a:t>Hispanics </a:t>
            </a:r>
          </a:p>
          <a:p>
            <a:r>
              <a:rPr lang="en-US" sz="2000" dirty="0">
                <a:solidFill>
                  <a:srgbClr val="000090"/>
                </a:solidFill>
                <a:latin typeface="Desyrel"/>
                <a:cs typeface="Desyrel"/>
              </a:rPr>
              <a:t>a</a:t>
            </a:r>
            <a:r>
              <a:rPr lang="en-US" sz="2000" dirty="0" smtClean="0">
                <a:solidFill>
                  <a:srgbClr val="000090"/>
                </a:solidFill>
                <a:latin typeface="Desyrel"/>
                <a:cs typeface="Desyrel"/>
              </a:rPr>
              <a:t>ge 50+ felt</a:t>
            </a:r>
          </a:p>
          <a:p>
            <a:r>
              <a:rPr lang="en-US" sz="2000" dirty="0">
                <a:solidFill>
                  <a:srgbClr val="000090"/>
                </a:solidFill>
                <a:latin typeface="Desyrel"/>
                <a:cs typeface="Desyrel"/>
              </a:rPr>
              <a:t>t</a:t>
            </a:r>
            <a:r>
              <a:rPr lang="en-US" sz="2000" dirty="0" smtClean="0">
                <a:solidFill>
                  <a:srgbClr val="000090"/>
                </a:solidFill>
                <a:latin typeface="Desyrel"/>
                <a:cs typeface="Desyrel"/>
              </a:rPr>
              <a:t>hey had little</a:t>
            </a:r>
          </a:p>
          <a:p>
            <a:r>
              <a:rPr lang="en-US" sz="2000" dirty="0">
                <a:solidFill>
                  <a:srgbClr val="000090"/>
                </a:solidFill>
                <a:latin typeface="Desyrel"/>
                <a:cs typeface="Desyrel"/>
              </a:rPr>
              <a:t>o</a:t>
            </a:r>
            <a:r>
              <a:rPr lang="en-US" sz="2000" dirty="0" smtClean="0">
                <a:solidFill>
                  <a:srgbClr val="000090"/>
                </a:solidFill>
                <a:latin typeface="Desyrel"/>
                <a:cs typeface="Desyrel"/>
              </a:rPr>
              <a:t>r no influence</a:t>
            </a:r>
          </a:p>
          <a:p>
            <a:r>
              <a:rPr lang="en-US" sz="2000" dirty="0">
                <a:solidFill>
                  <a:srgbClr val="000090"/>
                </a:solidFill>
                <a:latin typeface="Desyrel"/>
                <a:cs typeface="Desyrel"/>
              </a:rPr>
              <a:t>o</a:t>
            </a:r>
            <a:r>
              <a:rPr lang="en-US" sz="2000" dirty="0" smtClean="0">
                <a:solidFill>
                  <a:srgbClr val="000090"/>
                </a:solidFill>
                <a:latin typeface="Desyrel"/>
                <a:cs typeface="Desyrel"/>
              </a:rPr>
              <a:t>n community</a:t>
            </a:r>
          </a:p>
          <a:p>
            <a:r>
              <a:rPr lang="en-US" sz="2000" dirty="0">
                <a:solidFill>
                  <a:srgbClr val="000090"/>
                </a:solidFill>
                <a:latin typeface="Desyrel"/>
                <a:cs typeface="Desyrel"/>
              </a:rPr>
              <a:t>p</a:t>
            </a:r>
            <a:r>
              <a:rPr lang="en-US" sz="2000" dirty="0" smtClean="0">
                <a:solidFill>
                  <a:srgbClr val="000090"/>
                </a:solidFill>
                <a:latin typeface="Desyrel"/>
                <a:cs typeface="Desyrel"/>
              </a:rPr>
              <a:t>roblems.</a:t>
            </a:r>
            <a:endParaRPr lang="en-US" sz="2000" dirty="0">
              <a:solidFill>
                <a:srgbClr val="000090"/>
              </a:solidFill>
              <a:latin typeface="Desyrel"/>
              <a:cs typeface="Desyrel"/>
            </a:endParaRPr>
          </a:p>
        </p:txBody>
      </p:sp>
      <p:sp>
        <p:nvSpPr>
          <p:cNvPr id="32" name="TextBox 31"/>
          <p:cNvSpPr txBox="1"/>
          <p:nvPr/>
        </p:nvSpPr>
        <p:spPr>
          <a:xfrm>
            <a:off x="3831669" y="4304280"/>
            <a:ext cx="1544012" cy="1938992"/>
          </a:xfrm>
          <a:prstGeom prst="rect">
            <a:avLst/>
          </a:prstGeom>
          <a:noFill/>
        </p:spPr>
        <p:txBody>
          <a:bodyPr wrap="none" rtlCol="0">
            <a:spAutoFit/>
          </a:bodyPr>
          <a:lstStyle/>
          <a:p>
            <a:r>
              <a:rPr lang="en-US" sz="2000" dirty="0" smtClean="0">
                <a:solidFill>
                  <a:srgbClr val="000090"/>
                </a:solidFill>
                <a:latin typeface="Desyrel"/>
                <a:cs typeface="Desyrel"/>
              </a:rPr>
              <a:t>Cuban</a:t>
            </a:r>
          </a:p>
          <a:p>
            <a:r>
              <a:rPr lang="en-US" sz="2000" dirty="0" smtClean="0">
                <a:solidFill>
                  <a:srgbClr val="000090"/>
                </a:solidFill>
                <a:latin typeface="Desyrel"/>
                <a:cs typeface="Desyrel"/>
              </a:rPr>
              <a:t>Americans</a:t>
            </a:r>
          </a:p>
          <a:p>
            <a:r>
              <a:rPr lang="en-US" sz="2000" dirty="0">
                <a:solidFill>
                  <a:srgbClr val="000090"/>
                </a:solidFill>
                <a:latin typeface="Desyrel"/>
                <a:cs typeface="Desyrel"/>
              </a:rPr>
              <a:t>m</a:t>
            </a:r>
            <a:r>
              <a:rPr lang="en-US" sz="2000" dirty="0" smtClean="0">
                <a:solidFill>
                  <a:srgbClr val="000090"/>
                </a:solidFill>
                <a:latin typeface="Desyrel"/>
                <a:cs typeface="Desyrel"/>
              </a:rPr>
              <a:t>ore likely</a:t>
            </a:r>
          </a:p>
          <a:p>
            <a:r>
              <a:rPr lang="en-US" sz="2000" dirty="0">
                <a:solidFill>
                  <a:srgbClr val="000090"/>
                </a:solidFill>
                <a:latin typeface="Desyrel"/>
                <a:cs typeface="Desyrel"/>
              </a:rPr>
              <a:t>t</a:t>
            </a:r>
            <a:r>
              <a:rPr lang="en-US" sz="2000" dirty="0" smtClean="0">
                <a:solidFill>
                  <a:srgbClr val="000090"/>
                </a:solidFill>
                <a:latin typeface="Desyrel"/>
                <a:cs typeface="Desyrel"/>
              </a:rPr>
              <a:t>o vote than</a:t>
            </a:r>
          </a:p>
          <a:p>
            <a:r>
              <a:rPr lang="en-US" sz="2000" dirty="0" smtClean="0">
                <a:solidFill>
                  <a:srgbClr val="000090"/>
                </a:solidFill>
                <a:latin typeface="Desyrel"/>
                <a:cs typeface="Desyrel"/>
              </a:rPr>
              <a:t>Mexican</a:t>
            </a:r>
          </a:p>
          <a:p>
            <a:r>
              <a:rPr lang="en-US" sz="2000" dirty="0" smtClean="0">
                <a:solidFill>
                  <a:srgbClr val="000090"/>
                </a:solidFill>
                <a:latin typeface="Desyrel"/>
                <a:cs typeface="Desyrel"/>
              </a:rPr>
              <a:t>Americans.</a:t>
            </a:r>
          </a:p>
        </p:txBody>
      </p:sp>
      <p:sp>
        <p:nvSpPr>
          <p:cNvPr id="33" name="TextBox 32"/>
          <p:cNvSpPr txBox="1"/>
          <p:nvPr/>
        </p:nvSpPr>
        <p:spPr>
          <a:xfrm>
            <a:off x="7318486" y="4469301"/>
            <a:ext cx="1762021" cy="1323439"/>
          </a:xfrm>
          <a:prstGeom prst="rect">
            <a:avLst/>
          </a:prstGeom>
          <a:noFill/>
        </p:spPr>
        <p:txBody>
          <a:bodyPr wrap="none" rtlCol="0">
            <a:spAutoFit/>
          </a:bodyPr>
          <a:lstStyle/>
          <a:p>
            <a:r>
              <a:rPr lang="en-US" sz="2000" dirty="0" smtClean="0">
                <a:solidFill>
                  <a:srgbClr val="000090"/>
                </a:solidFill>
                <a:latin typeface="Desyrel"/>
                <a:cs typeface="Desyrel"/>
              </a:rPr>
              <a:t>Overall civic</a:t>
            </a:r>
          </a:p>
          <a:p>
            <a:r>
              <a:rPr lang="en-US" sz="2000" dirty="0" smtClean="0">
                <a:solidFill>
                  <a:srgbClr val="000090"/>
                </a:solidFill>
                <a:latin typeface="Desyrel"/>
                <a:cs typeface="Desyrel"/>
              </a:rPr>
              <a:t>engagement </a:t>
            </a:r>
          </a:p>
          <a:p>
            <a:r>
              <a:rPr lang="en-US" sz="2000" dirty="0">
                <a:solidFill>
                  <a:srgbClr val="000090"/>
                </a:solidFill>
                <a:latin typeface="Desyrel"/>
                <a:cs typeface="Desyrel"/>
              </a:rPr>
              <a:t>l</a:t>
            </a:r>
            <a:r>
              <a:rPr lang="en-US" sz="2000" dirty="0" smtClean="0">
                <a:solidFill>
                  <a:srgbClr val="000090"/>
                </a:solidFill>
                <a:latin typeface="Desyrel"/>
                <a:cs typeface="Desyrel"/>
              </a:rPr>
              <a:t>ags behind</a:t>
            </a:r>
          </a:p>
          <a:p>
            <a:r>
              <a:rPr lang="en-US" sz="2000" dirty="0">
                <a:solidFill>
                  <a:srgbClr val="000090"/>
                </a:solidFill>
                <a:latin typeface="Desyrel"/>
                <a:cs typeface="Desyrel"/>
              </a:rPr>
              <a:t>n</a:t>
            </a:r>
            <a:r>
              <a:rPr lang="en-US" sz="2000" dirty="0" smtClean="0">
                <a:solidFill>
                  <a:srgbClr val="000090"/>
                </a:solidFill>
                <a:latin typeface="Desyrel"/>
                <a:cs typeface="Desyrel"/>
              </a:rPr>
              <a:t>on-Hispanics</a:t>
            </a:r>
          </a:p>
        </p:txBody>
      </p:sp>
      <p:sp>
        <p:nvSpPr>
          <p:cNvPr id="34" name="TextBox 33"/>
          <p:cNvSpPr txBox="1"/>
          <p:nvPr/>
        </p:nvSpPr>
        <p:spPr>
          <a:xfrm>
            <a:off x="1940746" y="4849065"/>
            <a:ext cx="389049" cy="584776"/>
          </a:xfrm>
          <a:prstGeom prst="rect">
            <a:avLst/>
          </a:prstGeom>
          <a:noFill/>
        </p:spPr>
        <p:txBody>
          <a:bodyPr wrap="none" rtlCol="0">
            <a:spAutoFit/>
          </a:bodyPr>
          <a:lstStyle/>
          <a:p>
            <a:r>
              <a:rPr lang="en-US" sz="3200" dirty="0" smtClean="0"/>
              <a:t>+</a:t>
            </a:r>
            <a:endParaRPr lang="en-US" sz="3200" dirty="0"/>
          </a:p>
        </p:txBody>
      </p:sp>
      <p:sp>
        <p:nvSpPr>
          <p:cNvPr id="35" name="TextBox 34"/>
          <p:cNvSpPr txBox="1"/>
          <p:nvPr/>
        </p:nvSpPr>
        <p:spPr>
          <a:xfrm>
            <a:off x="3492628" y="4834796"/>
            <a:ext cx="389049" cy="584776"/>
          </a:xfrm>
          <a:prstGeom prst="rect">
            <a:avLst/>
          </a:prstGeom>
          <a:noFill/>
        </p:spPr>
        <p:txBody>
          <a:bodyPr wrap="none" rtlCol="0">
            <a:spAutoFit/>
          </a:bodyPr>
          <a:lstStyle/>
          <a:p>
            <a:r>
              <a:rPr lang="en-US" sz="3200" dirty="0" smtClean="0"/>
              <a:t>+</a:t>
            </a:r>
            <a:endParaRPr lang="en-US" sz="3200" dirty="0"/>
          </a:p>
        </p:txBody>
      </p:sp>
      <p:sp>
        <p:nvSpPr>
          <p:cNvPr id="36" name="TextBox 35"/>
          <p:cNvSpPr txBox="1"/>
          <p:nvPr/>
        </p:nvSpPr>
        <p:spPr>
          <a:xfrm>
            <a:off x="5137614" y="4842237"/>
            <a:ext cx="389049" cy="584776"/>
          </a:xfrm>
          <a:prstGeom prst="rect">
            <a:avLst/>
          </a:prstGeom>
          <a:noFill/>
        </p:spPr>
        <p:txBody>
          <a:bodyPr wrap="none" rtlCol="0">
            <a:spAutoFit/>
          </a:bodyPr>
          <a:lstStyle/>
          <a:p>
            <a:r>
              <a:rPr lang="en-US" sz="3200" dirty="0" smtClean="0"/>
              <a:t>+</a:t>
            </a:r>
            <a:endParaRPr lang="en-US" sz="3200" dirty="0"/>
          </a:p>
        </p:txBody>
      </p:sp>
      <p:sp>
        <p:nvSpPr>
          <p:cNvPr id="38" name="TextBox 37"/>
          <p:cNvSpPr txBox="1"/>
          <p:nvPr/>
        </p:nvSpPr>
        <p:spPr>
          <a:xfrm>
            <a:off x="6946246" y="4962386"/>
            <a:ext cx="431053" cy="369332"/>
          </a:xfrm>
          <a:prstGeom prst="rect">
            <a:avLst/>
          </a:prstGeom>
          <a:noFill/>
        </p:spPr>
        <p:txBody>
          <a:bodyPr wrap="none" rtlCol="0">
            <a:spAutoFit/>
          </a:bodyPr>
          <a:lstStyle/>
          <a:p>
            <a:r>
              <a:rPr lang="en-US" dirty="0" smtClean="0">
                <a:latin typeface="Wingdings"/>
                <a:ea typeface="Wingdings"/>
                <a:cs typeface="Wingdings"/>
                <a:sym typeface="Wingdings"/>
              </a:rPr>
              <a:t></a:t>
            </a:r>
            <a:endParaRPr lang="en-US" dirty="0"/>
          </a:p>
        </p:txBody>
      </p:sp>
      <p:pic>
        <p:nvPicPr>
          <p:cNvPr id="39" name="Picture 38"/>
          <p:cNvPicPr/>
          <p:nvPr/>
        </p:nvPicPr>
        <p:blipFill>
          <a:blip r:embed="rId7" cstate="print">
            <a:extLst>
              <a:ext uri="{28A0092B-C50C-407E-A947-70E740481C1C}">
                <a14:useLocalDpi xmlns:a14="http://schemas.microsoft.com/office/drawing/2010/main"/>
              </a:ext>
            </a:extLst>
          </a:blip>
          <a:stretch>
            <a:fillRect/>
          </a:stretch>
        </p:blipFill>
        <p:spPr>
          <a:xfrm>
            <a:off x="5354004" y="1289526"/>
            <a:ext cx="1828800" cy="1828800"/>
          </a:xfrm>
          <a:prstGeom prst="rect">
            <a:avLst/>
          </a:prstGeom>
        </p:spPr>
      </p:pic>
    </p:spTree>
    <p:extLst>
      <p:ext uri="{BB962C8B-B14F-4D97-AF65-F5344CB8AC3E}">
        <p14:creationId xmlns:p14="http://schemas.microsoft.com/office/powerpoint/2010/main" val="249647638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p:nvPr/>
        </p:nvPicPr>
        <p:blipFill>
          <a:blip r:embed="rId3" cstate="print">
            <a:extLst>
              <a:ext uri="{28A0092B-C50C-407E-A947-70E740481C1C}">
                <a14:useLocalDpi xmlns:a14="http://schemas.microsoft.com/office/drawing/2010/main"/>
              </a:ext>
            </a:extLst>
          </a:blip>
          <a:stretch>
            <a:fillRect/>
          </a:stretch>
        </p:blipFill>
        <p:spPr>
          <a:xfrm rot="728598">
            <a:off x="6820961" y="3524430"/>
            <a:ext cx="1828800" cy="3011170"/>
          </a:xfrm>
          <a:prstGeom prst="rect">
            <a:avLst/>
          </a:prstGeom>
          <a:ln w="3175" cmpd="sng">
            <a:solidFill>
              <a:schemeClr val="tx1"/>
            </a:solidFill>
          </a:ln>
        </p:spPr>
      </p:pic>
      <p:pic>
        <p:nvPicPr>
          <p:cNvPr id="23" name="Picture 22"/>
          <p:cNvPicPr/>
          <p:nvPr/>
        </p:nvPicPr>
        <p:blipFill>
          <a:blip r:embed="rId4">
            <a:extLst>
              <a:ext uri="{28A0092B-C50C-407E-A947-70E740481C1C}">
                <a14:useLocalDpi xmlns:a14="http://schemas.microsoft.com/office/drawing/2010/main"/>
              </a:ext>
            </a:extLst>
          </a:blip>
          <a:stretch>
            <a:fillRect/>
          </a:stretch>
        </p:blipFill>
        <p:spPr>
          <a:xfrm>
            <a:off x="844711" y="153487"/>
            <a:ext cx="1903095" cy="1828800"/>
          </a:xfrm>
          <a:prstGeom prst="rect">
            <a:avLst/>
          </a:prstGeom>
        </p:spPr>
      </p:pic>
      <p:sp>
        <p:nvSpPr>
          <p:cNvPr id="13" name="Title 12"/>
          <p:cNvSpPr>
            <a:spLocks noGrp="1"/>
          </p:cNvSpPr>
          <p:nvPr>
            <p:ph type="title"/>
          </p:nvPr>
        </p:nvSpPr>
        <p:spPr>
          <a:xfrm>
            <a:off x="114021" y="0"/>
            <a:ext cx="8229600" cy="1494650"/>
          </a:xfrm>
        </p:spPr>
        <p:txBody>
          <a:bodyPr>
            <a:normAutofit/>
          </a:bodyPr>
          <a:lstStyle/>
          <a:p>
            <a:pPr algn="l"/>
            <a:r>
              <a:rPr lang="en-US" dirty="0" smtClean="0">
                <a:solidFill>
                  <a:srgbClr val="800000"/>
                </a:solidFill>
              </a:rPr>
              <a:t>Other influencing factors</a:t>
            </a:r>
            <a:r>
              <a:rPr lang="mr-IN" dirty="0" smtClean="0">
                <a:solidFill>
                  <a:srgbClr val="800000"/>
                </a:solidFill>
              </a:rPr>
              <a:t>…</a:t>
            </a:r>
            <a:endParaRPr lang="en-US" sz="2700" dirty="0">
              <a:solidFill>
                <a:srgbClr val="000090"/>
              </a:solidFill>
            </a:endParaRPr>
          </a:p>
        </p:txBody>
      </p:sp>
      <p:sp>
        <p:nvSpPr>
          <p:cNvPr id="7" name="Date Placeholder 6"/>
          <p:cNvSpPr>
            <a:spLocks noGrp="1"/>
          </p:cNvSpPr>
          <p:nvPr>
            <p:ph type="dt" sz="half" idx="10"/>
          </p:nvPr>
        </p:nvSpPr>
        <p:spPr>
          <a:xfrm>
            <a:off x="457200" y="6356350"/>
            <a:ext cx="1432880" cy="365125"/>
          </a:xfrm>
        </p:spPr>
        <p:txBody>
          <a:bodyPr/>
          <a:lstStyle/>
          <a:p>
            <a:r>
              <a:rPr lang="en-US" dirty="0"/>
              <a:t>Jan 2018</a:t>
            </a:r>
          </a:p>
        </p:txBody>
      </p:sp>
      <p:sp>
        <p:nvSpPr>
          <p:cNvPr id="8" name="Footer Placeholder 7"/>
          <p:cNvSpPr>
            <a:spLocks noGrp="1"/>
          </p:cNvSpPr>
          <p:nvPr>
            <p:ph type="ftr" sz="quarter" idx="11"/>
          </p:nvPr>
        </p:nvSpPr>
        <p:spPr>
          <a:xfrm>
            <a:off x="1698117" y="6356350"/>
            <a:ext cx="4346104" cy="365125"/>
          </a:xfrm>
        </p:spPr>
        <p:txBody>
          <a:bodyPr/>
          <a:lstStyle/>
          <a:p>
            <a:r>
              <a:rPr lang="en-US" dirty="0" smtClean="0"/>
              <a:t>Acosta, 2010; </a:t>
            </a:r>
            <a:r>
              <a:rPr lang="en-US" dirty="0" err="1" smtClean="0"/>
              <a:t>Calmexcenter</a:t>
            </a:r>
            <a:r>
              <a:rPr lang="en-US" dirty="0" smtClean="0"/>
              <a:t>, 2016/Sep 14; Cruz, 2016/Oct 10; </a:t>
            </a:r>
          </a:p>
          <a:p>
            <a:r>
              <a:rPr lang="en-US" dirty="0" smtClean="0"/>
              <a:t>Gabriel-Robbins, 2015/Dec 24</a:t>
            </a:r>
            <a:endParaRPr lang="en-US" dirty="0"/>
          </a:p>
        </p:txBody>
      </p:sp>
      <p:sp>
        <p:nvSpPr>
          <p:cNvPr id="9" name="Slide Number Placeholder 8"/>
          <p:cNvSpPr>
            <a:spLocks noGrp="1"/>
          </p:cNvSpPr>
          <p:nvPr>
            <p:ph type="sldNum" sz="quarter" idx="12"/>
          </p:nvPr>
        </p:nvSpPr>
        <p:spPr/>
        <p:txBody>
          <a:bodyPr/>
          <a:lstStyle/>
          <a:p>
            <a:fld id="{D93C9281-498A-9D42-AA97-B74D709FF200}" type="slidenum">
              <a:rPr lang="en-US" smtClean="0"/>
              <a:t>29</a:t>
            </a:fld>
            <a:endParaRPr lang="en-US"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2228547">
            <a:off x="6337228" y="902423"/>
            <a:ext cx="2831124" cy="864779"/>
          </a:xfrm>
          <a:prstGeom prst="rect">
            <a:avLst/>
          </a:prstGeom>
        </p:spPr>
      </p:pic>
      <p:pic>
        <p:nvPicPr>
          <p:cNvPr id="14" name="Picture 13"/>
          <p:cNvPicPr/>
          <p:nvPr/>
        </p:nvPicPr>
        <p:blipFill>
          <a:blip r:embed="rId6" cstate="print">
            <a:extLst>
              <a:ext uri="{28A0092B-C50C-407E-A947-70E740481C1C}">
                <a14:useLocalDpi xmlns:a14="http://schemas.microsoft.com/office/drawing/2010/main"/>
              </a:ext>
            </a:extLst>
          </a:blip>
          <a:stretch>
            <a:fillRect/>
          </a:stretch>
        </p:blipFill>
        <p:spPr>
          <a:xfrm rot="20701689">
            <a:off x="969900" y="2379584"/>
            <a:ext cx="2980055" cy="1371600"/>
          </a:xfrm>
          <a:prstGeom prst="rect">
            <a:avLst/>
          </a:prstGeom>
        </p:spPr>
      </p:pic>
      <p:sp>
        <p:nvSpPr>
          <p:cNvPr id="2" name="TextBox 1"/>
          <p:cNvSpPr txBox="1"/>
          <p:nvPr/>
        </p:nvSpPr>
        <p:spPr>
          <a:xfrm>
            <a:off x="2269062" y="2810979"/>
            <a:ext cx="1191289" cy="646331"/>
          </a:xfrm>
          <a:prstGeom prst="rect">
            <a:avLst/>
          </a:prstGeom>
          <a:solidFill>
            <a:schemeClr val="bg1">
              <a:lumMod val="85000"/>
            </a:schemeClr>
          </a:solidFill>
          <a:ln w="3175" cmpd="sng">
            <a:solidFill>
              <a:schemeClr val="tx1"/>
            </a:solidFill>
          </a:ln>
        </p:spPr>
        <p:txBody>
          <a:bodyPr wrap="none" rtlCol="0">
            <a:spAutoFit/>
          </a:bodyPr>
          <a:lstStyle/>
          <a:p>
            <a:pPr algn="ctr"/>
            <a:r>
              <a:rPr lang="en-US" b="1" dirty="0" smtClean="0"/>
              <a:t>Poll Tax</a:t>
            </a:r>
          </a:p>
          <a:p>
            <a:r>
              <a:rPr lang="en-US" b="1" dirty="0" smtClean="0"/>
              <a:t>1902-1966</a:t>
            </a:r>
            <a:endParaRPr lang="en-US" b="1" dirty="0"/>
          </a:p>
        </p:txBody>
      </p:sp>
      <p:pic>
        <p:nvPicPr>
          <p:cNvPr id="10" name="Picture 9"/>
          <p:cNvPicPr/>
          <p:nvPr/>
        </p:nvPicPr>
        <p:blipFill>
          <a:blip r:embed="rId7" cstate="print">
            <a:extLst>
              <a:ext uri="{28A0092B-C50C-407E-A947-70E740481C1C}">
                <a14:useLocalDpi xmlns:a14="http://schemas.microsoft.com/office/drawing/2010/main"/>
              </a:ext>
            </a:extLst>
          </a:blip>
          <a:stretch>
            <a:fillRect/>
          </a:stretch>
        </p:blipFill>
        <p:spPr>
          <a:xfrm>
            <a:off x="402168" y="3641967"/>
            <a:ext cx="2743200" cy="1828800"/>
          </a:xfrm>
          <a:prstGeom prst="rect">
            <a:avLst/>
          </a:prstGeom>
        </p:spPr>
      </p:pic>
      <p:sp>
        <p:nvSpPr>
          <p:cNvPr id="3" name="TextBox 2"/>
          <p:cNvSpPr txBox="1"/>
          <p:nvPr/>
        </p:nvSpPr>
        <p:spPr>
          <a:xfrm rot="1007629">
            <a:off x="462539" y="5309032"/>
            <a:ext cx="1861908" cy="584776"/>
          </a:xfrm>
          <a:prstGeom prst="rect">
            <a:avLst/>
          </a:prstGeom>
          <a:solidFill>
            <a:schemeClr val="bg1">
              <a:lumMod val="85000"/>
            </a:schemeClr>
          </a:solidFill>
          <a:ln w="3175" cmpd="sng">
            <a:solidFill>
              <a:schemeClr val="tx1"/>
            </a:solidFill>
          </a:ln>
        </p:spPr>
        <p:txBody>
          <a:bodyPr wrap="none" rtlCol="0">
            <a:spAutoFit/>
          </a:bodyPr>
          <a:lstStyle/>
          <a:p>
            <a:pPr algn="ctr"/>
            <a:r>
              <a:rPr lang="en-US" sz="1600" b="1" dirty="0" smtClean="0"/>
              <a:t>All-</a:t>
            </a:r>
            <a:r>
              <a:rPr lang="en-US" sz="1600" b="1" dirty="0"/>
              <a:t>W</a:t>
            </a:r>
            <a:r>
              <a:rPr lang="en-US" sz="1600" b="1" dirty="0" smtClean="0"/>
              <a:t>hite </a:t>
            </a:r>
            <a:r>
              <a:rPr lang="en-US" sz="1600" b="1" dirty="0"/>
              <a:t>P</a:t>
            </a:r>
            <a:r>
              <a:rPr lang="en-US" sz="1600" b="1" dirty="0" smtClean="0"/>
              <a:t>rimaries</a:t>
            </a:r>
          </a:p>
          <a:p>
            <a:pPr algn="ctr"/>
            <a:r>
              <a:rPr lang="en-US" sz="1600" b="1" dirty="0" smtClean="0"/>
              <a:t>1923-1944</a:t>
            </a:r>
            <a:endParaRPr lang="en-US" sz="1600" b="1" dirty="0"/>
          </a:p>
        </p:txBody>
      </p:sp>
      <p:pic>
        <p:nvPicPr>
          <p:cNvPr id="12" name="Picture 11"/>
          <p:cNvPicPr/>
          <p:nvPr/>
        </p:nvPicPr>
        <p:blipFill>
          <a:blip r:embed="rId8">
            <a:extLst>
              <a:ext uri="{28A0092B-C50C-407E-A947-70E740481C1C}">
                <a14:useLocalDpi xmlns:a14="http://schemas.microsoft.com/office/drawing/2010/main"/>
              </a:ext>
            </a:extLst>
          </a:blip>
          <a:stretch>
            <a:fillRect/>
          </a:stretch>
        </p:blipFill>
        <p:spPr>
          <a:xfrm rot="622175">
            <a:off x="3395006" y="3820409"/>
            <a:ext cx="1600200" cy="1600200"/>
          </a:xfrm>
          <a:prstGeom prst="rect">
            <a:avLst/>
          </a:prstGeom>
          <a:ln w="3175" cmpd="sng">
            <a:solidFill>
              <a:schemeClr val="tx1"/>
            </a:solidFill>
          </a:ln>
        </p:spPr>
      </p:pic>
      <p:sp>
        <p:nvSpPr>
          <p:cNvPr id="5" name="TextBox 4"/>
          <p:cNvSpPr txBox="1"/>
          <p:nvPr/>
        </p:nvSpPr>
        <p:spPr>
          <a:xfrm rot="21253384">
            <a:off x="3667503" y="5366306"/>
            <a:ext cx="1645803" cy="584776"/>
          </a:xfrm>
          <a:prstGeom prst="rect">
            <a:avLst/>
          </a:prstGeom>
          <a:solidFill>
            <a:schemeClr val="bg1">
              <a:lumMod val="85000"/>
            </a:schemeClr>
          </a:solidFill>
          <a:ln w="3175" cmpd="sng">
            <a:solidFill>
              <a:schemeClr val="tx1"/>
            </a:solidFill>
          </a:ln>
        </p:spPr>
        <p:txBody>
          <a:bodyPr wrap="none" rtlCol="0">
            <a:spAutoFit/>
          </a:bodyPr>
          <a:lstStyle/>
          <a:p>
            <a:r>
              <a:rPr lang="en-US" sz="1600" b="1" dirty="0" smtClean="0"/>
              <a:t>Los </a:t>
            </a:r>
            <a:r>
              <a:rPr lang="en-US" sz="1600" b="1" dirty="0" err="1" smtClean="0"/>
              <a:t>Cinco</a:t>
            </a:r>
            <a:r>
              <a:rPr lang="en-US" sz="1600" b="1" dirty="0" smtClean="0"/>
              <a:t> Elected</a:t>
            </a:r>
          </a:p>
          <a:p>
            <a:r>
              <a:rPr lang="en-US" sz="1600" b="1" dirty="0" smtClean="0"/>
              <a:t>Crystal City 1963</a:t>
            </a:r>
            <a:endParaRPr lang="en-US" sz="1600" b="1" dirty="0"/>
          </a:p>
        </p:txBody>
      </p:sp>
      <p:pic>
        <p:nvPicPr>
          <p:cNvPr id="16" name="Picture 15"/>
          <p:cNvPicPr/>
          <p:nvPr/>
        </p:nvPicPr>
        <p:blipFill>
          <a:blip r:embed="rId9">
            <a:extLst>
              <a:ext uri="{28A0092B-C50C-407E-A947-70E740481C1C}">
                <a14:useLocalDpi xmlns:a14="http://schemas.microsoft.com/office/drawing/2010/main"/>
              </a:ext>
            </a:extLst>
          </a:blip>
          <a:stretch>
            <a:fillRect/>
          </a:stretch>
        </p:blipFill>
        <p:spPr>
          <a:xfrm rot="21054848">
            <a:off x="249644" y="1600003"/>
            <a:ext cx="1371600" cy="914400"/>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5703417" y="3901233"/>
            <a:ext cx="1712913" cy="2286000"/>
          </a:xfrm>
          <a:prstGeom prst="rect">
            <a:avLst/>
          </a:prstGeom>
          <a:ln w="3175" cmpd="sng">
            <a:solidFill>
              <a:schemeClr val="tx1"/>
            </a:solidFill>
          </a:ln>
        </p:spPr>
      </p:pic>
      <p:sp>
        <p:nvSpPr>
          <p:cNvPr id="6" name="TextBox 5"/>
          <p:cNvSpPr txBox="1"/>
          <p:nvPr/>
        </p:nvSpPr>
        <p:spPr>
          <a:xfrm rot="20910466">
            <a:off x="6024745" y="5894844"/>
            <a:ext cx="1018227" cy="584776"/>
          </a:xfrm>
          <a:prstGeom prst="rect">
            <a:avLst/>
          </a:prstGeom>
          <a:solidFill>
            <a:schemeClr val="bg1">
              <a:lumMod val="85000"/>
            </a:schemeClr>
          </a:solidFill>
          <a:ln w="3175" cmpd="sng">
            <a:solidFill>
              <a:schemeClr val="tx1"/>
            </a:solidFill>
          </a:ln>
        </p:spPr>
        <p:txBody>
          <a:bodyPr wrap="none" rtlCol="0">
            <a:spAutoFit/>
          </a:bodyPr>
          <a:lstStyle/>
          <a:p>
            <a:pPr algn="ctr"/>
            <a:r>
              <a:rPr lang="en-US" sz="1600" b="1" dirty="0" smtClean="0"/>
              <a:t>1975 VRA</a:t>
            </a:r>
          </a:p>
          <a:p>
            <a:pPr algn="ctr"/>
            <a:r>
              <a:rPr lang="en-US" sz="1600" b="1" dirty="0" smtClean="0"/>
              <a:t>Extension</a:t>
            </a:r>
            <a:endParaRPr lang="en-US" sz="1600" b="1" dirty="0"/>
          </a:p>
        </p:txBody>
      </p:sp>
      <p:pic>
        <p:nvPicPr>
          <p:cNvPr id="19" name="Picture 18"/>
          <p:cNvPicPr/>
          <p:nvPr/>
        </p:nvPicPr>
        <p:blipFill>
          <a:blip r:embed="rId11">
            <a:extLst>
              <a:ext uri="{28A0092B-C50C-407E-A947-70E740481C1C}">
                <a14:useLocalDpi xmlns:a14="http://schemas.microsoft.com/office/drawing/2010/main"/>
              </a:ext>
            </a:extLst>
          </a:blip>
          <a:stretch>
            <a:fillRect/>
          </a:stretch>
        </p:blipFill>
        <p:spPr>
          <a:xfrm>
            <a:off x="5174677" y="1349645"/>
            <a:ext cx="2745105" cy="1828800"/>
          </a:xfrm>
          <a:prstGeom prst="rect">
            <a:avLst/>
          </a:prstGeom>
          <a:ln w="3175" cmpd="sng">
            <a:solidFill>
              <a:schemeClr val="tx1"/>
            </a:solidFill>
          </a:ln>
        </p:spPr>
      </p:pic>
      <p:sp>
        <p:nvSpPr>
          <p:cNvPr id="21" name="TextBox 20"/>
          <p:cNvSpPr txBox="1"/>
          <p:nvPr/>
        </p:nvSpPr>
        <p:spPr>
          <a:xfrm rot="20926199">
            <a:off x="4803507" y="2975131"/>
            <a:ext cx="2916183" cy="584776"/>
          </a:xfrm>
          <a:prstGeom prst="rect">
            <a:avLst/>
          </a:prstGeom>
          <a:solidFill>
            <a:schemeClr val="bg1">
              <a:lumMod val="85000"/>
            </a:schemeClr>
          </a:solidFill>
          <a:ln w="3175" cmpd="sng">
            <a:solidFill>
              <a:schemeClr val="tx1"/>
            </a:solidFill>
          </a:ln>
        </p:spPr>
        <p:txBody>
          <a:bodyPr wrap="none" rtlCol="0">
            <a:spAutoFit/>
          </a:bodyPr>
          <a:lstStyle/>
          <a:p>
            <a:pPr algn="ctr"/>
            <a:r>
              <a:rPr lang="en-US" sz="1600" b="1" dirty="0" smtClean="0"/>
              <a:t>Southwest Voter Registration</a:t>
            </a:r>
          </a:p>
          <a:p>
            <a:pPr algn="ctr"/>
            <a:r>
              <a:rPr lang="en-US" sz="1600" b="1" dirty="0" smtClean="0"/>
              <a:t>Education Project founded 1974</a:t>
            </a:r>
            <a:endParaRPr lang="en-US" sz="1600" b="1" dirty="0"/>
          </a:p>
        </p:txBody>
      </p:sp>
      <p:sp>
        <p:nvSpPr>
          <p:cNvPr id="24" name="TextBox 23"/>
          <p:cNvSpPr txBox="1"/>
          <p:nvPr/>
        </p:nvSpPr>
        <p:spPr>
          <a:xfrm>
            <a:off x="1684838" y="980313"/>
            <a:ext cx="3445061" cy="369332"/>
          </a:xfrm>
          <a:prstGeom prst="rect">
            <a:avLst/>
          </a:prstGeom>
          <a:noFill/>
        </p:spPr>
        <p:txBody>
          <a:bodyPr wrap="none" rtlCol="0">
            <a:spAutoFit/>
          </a:bodyPr>
          <a:lstStyle/>
          <a:p>
            <a:r>
              <a:rPr lang="en-US" b="1" dirty="0" smtClean="0">
                <a:solidFill>
                  <a:srgbClr val="000090"/>
                </a:solidFill>
                <a:effectLst>
                  <a:outerShdw blurRad="50800" dist="38100" dir="2700000" algn="tl" rotWithShape="0">
                    <a:srgbClr val="000090">
                      <a:alpha val="43000"/>
                    </a:srgbClr>
                  </a:outerShdw>
                </a:effectLst>
              </a:rPr>
              <a:t>The fight for voting rights in Texas</a:t>
            </a:r>
            <a:endParaRPr lang="en-US" b="1" dirty="0">
              <a:solidFill>
                <a:srgbClr val="000090"/>
              </a:solidFill>
              <a:effectLst>
                <a:outerShdw blurRad="50800" dist="38100" dir="2700000" algn="tl" rotWithShape="0">
                  <a:srgbClr val="000090">
                    <a:alpha val="43000"/>
                  </a:srgbClr>
                </a:outerShdw>
              </a:effectLst>
            </a:endParaRPr>
          </a:p>
        </p:txBody>
      </p:sp>
      <p:sp>
        <p:nvSpPr>
          <p:cNvPr id="4" name="TextBox 3"/>
          <p:cNvSpPr txBox="1"/>
          <p:nvPr/>
        </p:nvSpPr>
        <p:spPr>
          <a:xfrm rot="238011">
            <a:off x="7669485" y="4749642"/>
            <a:ext cx="1190851" cy="1438855"/>
          </a:xfrm>
          <a:prstGeom prst="rect">
            <a:avLst/>
          </a:prstGeom>
          <a:solidFill>
            <a:schemeClr val="bg1">
              <a:lumMod val="85000"/>
            </a:schemeClr>
          </a:solidFill>
          <a:ln w="3175" cmpd="sng">
            <a:solidFill>
              <a:schemeClr val="tx1"/>
            </a:solidFill>
          </a:ln>
        </p:spPr>
        <p:txBody>
          <a:bodyPr wrap="none" rtlCol="0">
            <a:spAutoFit/>
          </a:bodyPr>
          <a:lstStyle/>
          <a:p>
            <a:pPr algn="ctr"/>
            <a:r>
              <a:rPr lang="en-US" sz="1600" b="1" dirty="0" smtClean="0"/>
              <a:t>1971</a:t>
            </a:r>
          </a:p>
          <a:p>
            <a:pPr algn="ctr"/>
            <a:r>
              <a:rPr lang="en-US" sz="1600" b="1" dirty="0" smtClean="0"/>
              <a:t>ID Required</a:t>
            </a:r>
          </a:p>
          <a:p>
            <a:pPr algn="ctr">
              <a:spcBef>
                <a:spcPts val="900"/>
              </a:spcBef>
            </a:pPr>
            <a:r>
              <a:rPr lang="en-US" sz="1600" b="1" dirty="0" smtClean="0"/>
              <a:t>2011 </a:t>
            </a:r>
          </a:p>
          <a:p>
            <a:pPr algn="ctr"/>
            <a:r>
              <a:rPr lang="en-US" sz="1600" b="1" dirty="0" smtClean="0"/>
              <a:t>Photo ID</a:t>
            </a:r>
          </a:p>
          <a:p>
            <a:pPr algn="ctr"/>
            <a:r>
              <a:rPr lang="en-US" sz="1600" b="1" dirty="0" smtClean="0"/>
              <a:t>Required</a:t>
            </a:r>
            <a:endParaRPr lang="en-US" sz="1600" b="1" dirty="0"/>
          </a:p>
        </p:txBody>
      </p:sp>
      <p:pic>
        <p:nvPicPr>
          <p:cNvPr id="20" name="Picture 19"/>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bwMode="auto">
          <a:xfrm rot="1083271">
            <a:off x="3141795" y="1564154"/>
            <a:ext cx="1828800" cy="1286257"/>
          </a:xfrm>
          <a:prstGeom prst="rect">
            <a:avLst/>
          </a:prstGeom>
          <a:noFill/>
          <a:ln w="3175" cmpd="sng">
            <a:solidFill>
              <a:schemeClr val="tx1"/>
            </a:solidFill>
          </a:ln>
        </p:spPr>
      </p:pic>
    </p:spTree>
    <p:extLst>
      <p:ext uri="{BB962C8B-B14F-4D97-AF65-F5344CB8AC3E}">
        <p14:creationId xmlns:p14="http://schemas.microsoft.com/office/powerpoint/2010/main" val="20882487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257" y="212993"/>
            <a:ext cx="8321533" cy="1143000"/>
          </a:xfrm>
        </p:spPr>
        <p:txBody>
          <a:bodyPr>
            <a:normAutofit/>
          </a:bodyPr>
          <a:lstStyle/>
          <a:p>
            <a:pPr algn="l"/>
            <a:r>
              <a:rPr lang="en-US" dirty="0" smtClean="0">
                <a:solidFill>
                  <a:srgbClr val="800000"/>
                </a:solidFill>
              </a:rPr>
              <a:t>Preface</a:t>
            </a:r>
            <a:endParaRPr lang="en-US" dirty="0">
              <a:solidFill>
                <a:srgbClr val="800000"/>
              </a:solidFill>
            </a:endParaRPr>
          </a:p>
        </p:txBody>
      </p:sp>
      <p:sp>
        <p:nvSpPr>
          <p:cNvPr id="3" name="Content Placeholder 2"/>
          <p:cNvSpPr>
            <a:spLocks noGrp="1"/>
          </p:cNvSpPr>
          <p:nvPr>
            <p:ph idx="1"/>
          </p:nvPr>
        </p:nvSpPr>
        <p:spPr>
          <a:xfrm>
            <a:off x="347230" y="1257361"/>
            <a:ext cx="8357521" cy="4845488"/>
          </a:xfrm>
        </p:spPr>
        <p:txBody>
          <a:bodyPr>
            <a:normAutofit/>
          </a:bodyPr>
          <a:lstStyle/>
          <a:p>
            <a:pPr marL="0" indent="0">
              <a:buNone/>
            </a:pPr>
            <a:r>
              <a:rPr lang="en-US" dirty="0" smtClean="0">
                <a:solidFill>
                  <a:srgbClr val="000090"/>
                </a:solidFill>
              </a:rPr>
              <a:t>Welcome to </a:t>
            </a:r>
            <a:r>
              <a:rPr lang="en-US" i="1" dirty="0" smtClean="0">
                <a:solidFill>
                  <a:srgbClr val="000090"/>
                </a:solidFill>
              </a:rPr>
              <a:t>Engaging Hispanics!</a:t>
            </a:r>
          </a:p>
          <a:p>
            <a:pPr algn="just">
              <a:spcBef>
                <a:spcPts val="1200"/>
              </a:spcBef>
            </a:pPr>
            <a:r>
              <a:rPr lang="en-US" sz="2800" dirty="0" smtClean="0">
                <a:solidFill>
                  <a:schemeClr val="tx1">
                    <a:lumMod val="75000"/>
                    <a:lumOff val="25000"/>
                  </a:schemeClr>
                </a:solidFill>
              </a:rPr>
              <a:t>This tutorial will help you plan and carry out simple and effective nonpartisan voter engagement activities through understanding the Hispanic population and their characteristics and using tips for engaging Hispanic voters.</a:t>
            </a:r>
          </a:p>
          <a:p>
            <a:pPr algn="just">
              <a:spcBef>
                <a:spcPts val="1200"/>
              </a:spcBef>
            </a:pPr>
            <a:r>
              <a:rPr lang="en-US" sz="2800" dirty="0" smtClean="0">
                <a:solidFill>
                  <a:schemeClr val="tx1">
                    <a:lumMod val="75000"/>
                    <a:lumOff val="25000"/>
                  </a:schemeClr>
                </a:solidFill>
              </a:rPr>
              <a:t>GOTV action involves vision, strategy, and tactics as depicted on the next page.</a:t>
            </a:r>
            <a:endParaRPr lang="en-US" sz="2800" dirty="0">
              <a:solidFill>
                <a:schemeClr val="tx1">
                  <a:lumMod val="75000"/>
                  <a:lumOff val="25000"/>
                </a:schemeClr>
              </a:solidFill>
            </a:endParaRPr>
          </a:p>
        </p:txBody>
      </p:sp>
      <p:sp>
        <p:nvSpPr>
          <p:cNvPr id="4" name="Date Placeholder 3"/>
          <p:cNvSpPr>
            <a:spLocks noGrp="1"/>
          </p:cNvSpPr>
          <p:nvPr>
            <p:ph type="dt" sz="half" idx="10"/>
          </p:nvPr>
        </p:nvSpPr>
        <p:spPr/>
        <p:txBody>
          <a:bodyPr/>
          <a:lstStyle/>
          <a:p>
            <a:r>
              <a:rPr lang="en-US" dirty="0" smtClean="0"/>
              <a:t>Jan 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3C9281-498A-9D42-AA97-B74D709FF200}" type="slidenum">
              <a:rPr lang="en-US" smtClean="0"/>
              <a:t>3</a:t>
            </a:fld>
            <a:endParaRPr lang="en-US" dirty="0"/>
          </a:p>
        </p:txBody>
      </p:sp>
    </p:spTree>
    <p:extLst>
      <p:ext uri="{BB962C8B-B14F-4D97-AF65-F5344CB8AC3E}">
        <p14:creationId xmlns:p14="http://schemas.microsoft.com/office/powerpoint/2010/main" val="113863481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0533"/>
            <a:ext cx="8229600" cy="1143000"/>
          </a:xfrm>
        </p:spPr>
        <p:txBody>
          <a:bodyPr>
            <a:normAutofit fontScale="90000"/>
          </a:bodyPr>
          <a:lstStyle/>
          <a:p>
            <a:pPr algn="l"/>
            <a:r>
              <a:rPr lang="en-US" b="1" cap="small" dirty="0">
                <a:solidFill>
                  <a:srgbClr val="800000"/>
                </a:solidFill>
              </a:rPr>
              <a:t>2</a:t>
            </a:r>
            <a:r>
              <a:rPr lang="en-US" b="1" cap="small" dirty="0" smtClean="0">
                <a:solidFill>
                  <a:srgbClr val="800000"/>
                </a:solidFill>
              </a:rPr>
              <a:t>.  Characteristics of</a:t>
            </a:r>
            <a:br>
              <a:rPr lang="en-US" b="1" cap="small" dirty="0" smtClean="0">
                <a:solidFill>
                  <a:srgbClr val="800000"/>
                </a:solidFill>
              </a:rPr>
            </a:br>
            <a:r>
              <a:rPr lang="en-US" b="1" cap="small" dirty="0" smtClean="0">
                <a:solidFill>
                  <a:srgbClr val="800000"/>
                </a:solidFill>
              </a:rPr>
              <a:t>     Hispanics</a:t>
            </a:r>
            <a:endParaRPr lang="en-US" dirty="0"/>
          </a:p>
        </p:txBody>
      </p:sp>
      <p:sp>
        <p:nvSpPr>
          <p:cNvPr id="4" name="Content Placeholder 3"/>
          <p:cNvSpPr>
            <a:spLocks noGrp="1"/>
          </p:cNvSpPr>
          <p:nvPr>
            <p:ph sz="half" idx="2"/>
          </p:nvPr>
        </p:nvSpPr>
        <p:spPr>
          <a:xfrm>
            <a:off x="4875826" y="1933374"/>
            <a:ext cx="3810973" cy="3784009"/>
          </a:xfrm>
        </p:spPr>
        <p:txBody>
          <a:bodyPr>
            <a:normAutofit/>
          </a:bodyPr>
          <a:lstStyle/>
          <a:p>
            <a:r>
              <a:rPr lang="en-US" dirty="0" smtClean="0"/>
              <a:t>Native, naturalized, undocumented</a:t>
            </a:r>
          </a:p>
          <a:p>
            <a:r>
              <a:rPr lang="en-US" dirty="0" smtClean="0"/>
              <a:t>Varying heritage</a:t>
            </a:r>
          </a:p>
          <a:p>
            <a:r>
              <a:rPr lang="en-US" dirty="0" smtClean="0"/>
              <a:t>Culturally diverse</a:t>
            </a:r>
            <a:endParaRPr lang="en-US" dirty="0"/>
          </a:p>
          <a:p>
            <a:r>
              <a:rPr lang="en-US" dirty="0" smtClean="0"/>
              <a:t>Shared values</a:t>
            </a:r>
            <a:endParaRPr lang="en-US" dirty="0"/>
          </a:p>
          <a:p>
            <a:r>
              <a:rPr lang="en-US" dirty="0" smtClean="0"/>
              <a:t>Common traits</a:t>
            </a:r>
            <a:endParaRPr lang="en-US" dirty="0"/>
          </a:p>
          <a:p>
            <a:pPr marL="0" indent="0">
              <a:buNone/>
            </a:pPr>
            <a:endParaRPr lang="en-US" dirty="0"/>
          </a:p>
        </p:txBody>
      </p:sp>
      <p:sp>
        <p:nvSpPr>
          <p:cNvPr id="5" name="Date Placeholder 4"/>
          <p:cNvSpPr>
            <a:spLocks noGrp="1"/>
          </p:cNvSpPr>
          <p:nvPr>
            <p:ph type="dt" sz="half" idx="10"/>
          </p:nvPr>
        </p:nvSpPr>
        <p:spPr/>
        <p:txBody>
          <a:bodyPr/>
          <a:lstStyle/>
          <a:p>
            <a:r>
              <a:rPr lang="en-US" dirty="0"/>
              <a:t>Jan 2018</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C9281-498A-9D42-AA97-B74D709FF200}" type="slidenum">
              <a:rPr lang="en-US" smtClean="0"/>
              <a:t>30</a:t>
            </a:fld>
            <a:endParaRPr lang="en-US"/>
          </a:p>
        </p:txBody>
      </p:sp>
      <p:pic>
        <p:nvPicPr>
          <p:cNvPr id="10" name="Content Placeholder 9"/>
          <p:cNvPicPr>
            <a:picLocks noGrp="1" noChangeAspect="1"/>
          </p:cNvPicPr>
          <p:nvPr>
            <p:ph sz="half" idx="1"/>
          </p:nvPr>
        </p:nvPicPr>
        <p:blipFill>
          <a:blip r:embed="rId2" cstate="print">
            <a:extLst>
              <a:ext uri="{BEBA8EAE-BF5A-486C-A8C5-ECC9F3942E4B}">
                <a14:imgProps xmlns:a14="http://schemas.microsoft.com/office/drawing/2010/main">
                  <a14:imgLayer r:embed="rId3">
                    <a14:imgEffect>
                      <a14:backgroundRemoval t="1487" b="98699" l="686" r="100000">
                        <a14:foregroundMark x1="95686" y1="89405" x2="95686" y2="89405"/>
                      </a14:backgroundRemoval>
                    </a14:imgEffect>
                  </a14:imgLayer>
                </a14:imgProps>
              </a:ext>
              <a:ext uri="{28A0092B-C50C-407E-A947-70E740481C1C}">
                <a14:useLocalDpi xmlns:a14="http://schemas.microsoft.com/office/drawing/2010/main"/>
              </a:ext>
            </a:extLst>
          </a:blip>
          <a:srcRect/>
          <a:stretch>
            <a:fillRect/>
          </a:stretch>
        </p:blipFill>
        <p:spPr>
          <a:xfrm>
            <a:off x="43341" y="2342154"/>
            <a:ext cx="5204103" cy="2743200"/>
          </a:xfrm>
          <a:prstGeom prst="rect">
            <a:avLst/>
          </a:prstGeom>
        </p:spPr>
      </p:pic>
    </p:spTree>
    <p:extLst>
      <p:ext uri="{BB962C8B-B14F-4D97-AF65-F5344CB8AC3E}">
        <p14:creationId xmlns:p14="http://schemas.microsoft.com/office/powerpoint/2010/main" val="336747664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200" b="1" dirty="0" smtClean="0"/>
              <a:t>Hispanic Population, by Citizenship, </a:t>
            </a:r>
            <a:br>
              <a:rPr lang="en-US" sz="3200" b="1" dirty="0" smtClean="0"/>
            </a:br>
            <a:r>
              <a:rPr lang="en-US" sz="3200" b="1" dirty="0" smtClean="0"/>
              <a:t>United States &amp; Texas, 2016</a:t>
            </a:r>
            <a:endParaRPr lang="en-US" sz="3200" b="1" dirty="0"/>
          </a:p>
        </p:txBody>
      </p:sp>
      <p:sp>
        <p:nvSpPr>
          <p:cNvPr id="14" name="Text Placeholder 13"/>
          <p:cNvSpPr>
            <a:spLocks noGrp="1"/>
          </p:cNvSpPr>
          <p:nvPr>
            <p:ph type="body" idx="1"/>
          </p:nvPr>
        </p:nvSpPr>
        <p:spPr/>
        <p:txBody>
          <a:bodyPr/>
          <a:lstStyle/>
          <a:p>
            <a:r>
              <a:rPr lang="en-US" dirty="0" smtClean="0">
                <a:solidFill>
                  <a:srgbClr val="800000"/>
                </a:solidFill>
              </a:rPr>
              <a:t>United States</a:t>
            </a:r>
            <a:endParaRPr lang="en-US" dirty="0">
              <a:solidFill>
                <a:srgbClr val="800000"/>
              </a:solidFill>
            </a:endParaRP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2828275218"/>
              </p:ext>
            </p:extLst>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14"/>
          <p:cNvSpPr>
            <a:spLocks noGrp="1"/>
          </p:cNvSpPr>
          <p:nvPr>
            <p:ph type="body" sz="quarter" idx="3"/>
          </p:nvPr>
        </p:nvSpPr>
        <p:spPr/>
        <p:txBody>
          <a:bodyPr/>
          <a:lstStyle/>
          <a:p>
            <a:r>
              <a:rPr lang="en-US" dirty="0" smtClean="0">
                <a:solidFill>
                  <a:srgbClr val="800000"/>
                </a:solidFill>
              </a:rPr>
              <a:t>Texas</a:t>
            </a:r>
            <a:endParaRPr lang="en-US" dirty="0">
              <a:solidFill>
                <a:srgbClr val="800000"/>
              </a:solidFill>
            </a:endParaRPr>
          </a:p>
        </p:txBody>
      </p:sp>
      <p:graphicFrame>
        <p:nvGraphicFramePr>
          <p:cNvPr id="13" name="Content Placeholder 12"/>
          <p:cNvGraphicFramePr>
            <a:graphicFrameLocks noGrp="1"/>
          </p:cNvGraphicFramePr>
          <p:nvPr>
            <p:ph sz="quarter" idx="4"/>
            <p:extLst>
              <p:ext uri="{D42A27DB-BD31-4B8C-83A1-F6EECF244321}">
                <p14:modId xmlns:p14="http://schemas.microsoft.com/office/powerpoint/2010/main" val="303007582"/>
              </p:ext>
            </p:extLst>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4"/>
          </a:graphicData>
        </a:graphic>
      </p:graphicFrame>
      <p:sp>
        <p:nvSpPr>
          <p:cNvPr id="5" name="Date Placeholder 4"/>
          <p:cNvSpPr>
            <a:spLocks noGrp="1"/>
          </p:cNvSpPr>
          <p:nvPr>
            <p:ph type="dt" sz="half" idx="10"/>
          </p:nvPr>
        </p:nvSpPr>
        <p:spPr/>
        <p:txBody>
          <a:bodyPr/>
          <a:lstStyle/>
          <a:p>
            <a:r>
              <a:rPr lang="en-US" dirty="0"/>
              <a:t>Jan 2018</a:t>
            </a:r>
          </a:p>
        </p:txBody>
      </p:sp>
      <p:sp>
        <p:nvSpPr>
          <p:cNvPr id="6" name="Footer Placeholder 5"/>
          <p:cNvSpPr>
            <a:spLocks noGrp="1"/>
          </p:cNvSpPr>
          <p:nvPr>
            <p:ph type="ftr" sz="quarter" idx="11"/>
          </p:nvPr>
        </p:nvSpPr>
        <p:spPr>
          <a:xfrm>
            <a:off x="2354679" y="6356350"/>
            <a:ext cx="4737898" cy="365125"/>
          </a:xfrm>
        </p:spPr>
        <p:txBody>
          <a:bodyPr/>
          <a:lstStyle/>
          <a:p>
            <a:r>
              <a:rPr lang="en-US" dirty="0" smtClean="0"/>
              <a:t>U.S. Census Bureau, 2016</a:t>
            </a:r>
            <a:r>
              <a:rPr lang="en-US" dirty="0"/>
              <a:t>/</a:t>
            </a:r>
            <a:r>
              <a:rPr lang="en-US" dirty="0" smtClean="0"/>
              <a:t>Sep 14 (Tables B050031 &amp; B16006)</a:t>
            </a:r>
            <a:endParaRPr lang="en-US" dirty="0"/>
          </a:p>
        </p:txBody>
      </p:sp>
      <p:sp>
        <p:nvSpPr>
          <p:cNvPr id="7" name="Slide Number Placeholder 6"/>
          <p:cNvSpPr>
            <a:spLocks noGrp="1"/>
          </p:cNvSpPr>
          <p:nvPr>
            <p:ph type="sldNum" sz="quarter" idx="12"/>
          </p:nvPr>
        </p:nvSpPr>
        <p:spPr/>
        <p:txBody>
          <a:bodyPr/>
          <a:lstStyle/>
          <a:p>
            <a:fld id="{D93C9281-498A-9D42-AA97-B74D709FF200}" type="slidenum">
              <a:rPr lang="en-US" smtClean="0"/>
              <a:t>31</a:t>
            </a:fld>
            <a:endParaRPr lang="en-US"/>
          </a:p>
        </p:txBody>
      </p:sp>
      <p:sp>
        <p:nvSpPr>
          <p:cNvPr id="10" name="TextBox 9"/>
          <p:cNvSpPr txBox="1"/>
          <p:nvPr/>
        </p:nvSpPr>
        <p:spPr>
          <a:xfrm rot="735190">
            <a:off x="6638496" y="1566721"/>
            <a:ext cx="2619697" cy="1200328"/>
          </a:xfrm>
          <a:prstGeom prst="rect">
            <a:avLst/>
          </a:prstGeom>
          <a:noFill/>
        </p:spPr>
        <p:txBody>
          <a:bodyPr wrap="square" rtlCol="0">
            <a:spAutoFit/>
          </a:bodyPr>
          <a:lstStyle/>
          <a:p>
            <a:r>
              <a:rPr lang="en-US" sz="2400" dirty="0" smtClean="0">
                <a:solidFill>
                  <a:srgbClr val="000090"/>
                </a:solidFill>
                <a:latin typeface="Desyrel"/>
                <a:cs typeface="Desyrel"/>
              </a:rPr>
              <a:t>Most Hispanics</a:t>
            </a:r>
          </a:p>
          <a:p>
            <a:r>
              <a:rPr lang="en-US" sz="2400" dirty="0">
                <a:solidFill>
                  <a:srgbClr val="000090"/>
                </a:solidFill>
                <a:latin typeface="Desyrel"/>
                <a:cs typeface="Desyrel"/>
              </a:rPr>
              <a:t>a</a:t>
            </a:r>
            <a:r>
              <a:rPr lang="en-US" sz="2400" dirty="0" smtClean="0">
                <a:solidFill>
                  <a:srgbClr val="000090"/>
                </a:solidFill>
                <a:latin typeface="Desyrel"/>
                <a:cs typeface="Desyrel"/>
              </a:rPr>
              <a:t>re born in the U.S.</a:t>
            </a:r>
            <a:r>
              <a:rPr lang="en-US" sz="2400" dirty="0">
                <a:solidFill>
                  <a:srgbClr val="000090"/>
                </a:solidFill>
                <a:latin typeface="Desyrel"/>
                <a:cs typeface="Desyrel"/>
              </a:rPr>
              <a:t> </a:t>
            </a:r>
            <a:r>
              <a:rPr lang="en-US" sz="2400" dirty="0" smtClean="0">
                <a:solidFill>
                  <a:srgbClr val="000090"/>
                </a:solidFill>
                <a:latin typeface="Desyrel"/>
                <a:cs typeface="Desyrel"/>
              </a:rPr>
              <a:t>&amp; bilingual</a:t>
            </a:r>
            <a:endParaRPr lang="en-US" sz="2400" dirty="0">
              <a:solidFill>
                <a:srgbClr val="000090"/>
              </a:solidFill>
              <a:latin typeface="Desyrel"/>
              <a:cs typeface="Desyrel"/>
            </a:endParaRPr>
          </a:p>
        </p:txBody>
      </p:sp>
      <p:sp>
        <p:nvSpPr>
          <p:cNvPr id="2" name="TextBox 1"/>
          <p:cNvSpPr txBox="1"/>
          <p:nvPr/>
        </p:nvSpPr>
        <p:spPr>
          <a:xfrm>
            <a:off x="456663" y="2046454"/>
            <a:ext cx="1812503" cy="307777"/>
          </a:xfrm>
          <a:prstGeom prst="rect">
            <a:avLst/>
          </a:prstGeom>
          <a:noFill/>
        </p:spPr>
        <p:txBody>
          <a:bodyPr wrap="none" rtlCol="0">
            <a:spAutoFit/>
          </a:bodyPr>
          <a:lstStyle/>
          <a:p>
            <a:r>
              <a:rPr lang="en-US" sz="1400" dirty="0" smtClean="0"/>
              <a:t>18% Hispanic </a:t>
            </a:r>
            <a:r>
              <a:rPr lang="en-US" sz="1400" dirty="0"/>
              <a:t>(57.4 </a:t>
            </a:r>
            <a:r>
              <a:rPr lang="en-US" sz="1400" dirty="0" smtClean="0"/>
              <a:t>M)</a:t>
            </a:r>
            <a:endParaRPr lang="en-US" sz="1400" dirty="0"/>
          </a:p>
        </p:txBody>
      </p:sp>
      <p:sp>
        <p:nvSpPr>
          <p:cNvPr id="12" name="TextBox 11"/>
          <p:cNvSpPr txBox="1"/>
          <p:nvPr/>
        </p:nvSpPr>
        <p:spPr>
          <a:xfrm>
            <a:off x="4672377" y="2056024"/>
            <a:ext cx="1812503" cy="307777"/>
          </a:xfrm>
          <a:prstGeom prst="rect">
            <a:avLst/>
          </a:prstGeom>
          <a:noFill/>
        </p:spPr>
        <p:txBody>
          <a:bodyPr wrap="none" rtlCol="0">
            <a:spAutoFit/>
          </a:bodyPr>
          <a:lstStyle/>
          <a:p>
            <a:r>
              <a:rPr lang="en-US" sz="1400" dirty="0"/>
              <a:t>39</a:t>
            </a:r>
            <a:r>
              <a:rPr lang="en-US" sz="1400" dirty="0" smtClean="0"/>
              <a:t>% Hispanic </a:t>
            </a:r>
            <a:r>
              <a:rPr lang="en-US" sz="1400" dirty="0"/>
              <a:t>(10.9 M)  </a:t>
            </a:r>
          </a:p>
        </p:txBody>
      </p:sp>
      <p:sp>
        <p:nvSpPr>
          <p:cNvPr id="3" name="TextBox 2"/>
          <p:cNvSpPr txBox="1"/>
          <p:nvPr/>
        </p:nvSpPr>
        <p:spPr>
          <a:xfrm rot="20522196">
            <a:off x="932774" y="3496178"/>
            <a:ext cx="1518364" cy="707886"/>
          </a:xfrm>
          <a:prstGeom prst="rect">
            <a:avLst/>
          </a:prstGeom>
          <a:noFill/>
        </p:spPr>
        <p:txBody>
          <a:bodyPr wrap="none" rtlCol="0">
            <a:spAutoFit/>
          </a:bodyPr>
          <a:lstStyle/>
          <a:p>
            <a:pPr algn="ctr"/>
            <a:r>
              <a:rPr lang="en-US" sz="2000" dirty="0" smtClean="0">
                <a:latin typeface="Desyrel"/>
                <a:cs typeface="Desyrel"/>
              </a:rPr>
              <a:t>Foreign</a:t>
            </a:r>
            <a:r>
              <a:rPr lang="en-US" dirty="0" smtClean="0">
                <a:latin typeface="Desyrel"/>
                <a:cs typeface="Desyrel"/>
              </a:rPr>
              <a:t>-born</a:t>
            </a:r>
          </a:p>
          <a:p>
            <a:pPr algn="ctr"/>
            <a:r>
              <a:rPr lang="en-US" sz="2000" dirty="0" smtClean="0">
                <a:latin typeface="Desyrel"/>
                <a:cs typeface="Desyrel"/>
              </a:rPr>
              <a:t>34</a:t>
            </a:r>
            <a:r>
              <a:rPr lang="en-US" dirty="0" smtClean="0">
                <a:latin typeface="Desyrel"/>
                <a:cs typeface="Desyrel"/>
              </a:rPr>
              <a:t>%</a:t>
            </a:r>
            <a:endParaRPr lang="en-US" dirty="0">
              <a:latin typeface="Desyrel"/>
              <a:cs typeface="Desyrel"/>
            </a:endParaRPr>
          </a:p>
        </p:txBody>
      </p:sp>
      <p:sp>
        <p:nvSpPr>
          <p:cNvPr id="16" name="TextBox 15"/>
          <p:cNvSpPr txBox="1"/>
          <p:nvPr/>
        </p:nvSpPr>
        <p:spPr>
          <a:xfrm rot="20522196">
            <a:off x="5160629" y="3409577"/>
            <a:ext cx="1518364" cy="707886"/>
          </a:xfrm>
          <a:prstGeom prst="rect">
            <a:avLst/>
          </a:prstGeom>
          <a:noFill/>
        </p:spPr>
        <p:txBody>
          <a:bodyPr wrap="none" rtlCol="0">
            <a:spAutoFit/>
          </a:bodyPr>
          <a:lstStyle/>
          <a:p>
            <a:pPr algn="ctr"/>
            <a:r>
              <a:rPr lang="en-US" sz="2000" dirty="0" smtClean="0">
                <a:latin typeface="Desyrel"/>
                <a:cs typeface="Desyrel"/>
              </a:rPr>
              <a:t>Foreign</a:t>
            </a:r>
            <a:r>
              <a:rPr lang="en-US" dirty="0" smtClean="0">
                <a:latin typeface="Desyrel"/>
                <a:cs typeface="Desyrel"/>
              </a:rPr>
              <a:t>-born</a:t>
            </a:r>
          </a:p>
          <a:p>
            <a:pPr algn="ctr"/>
            <a:r>
              <a:rPr lang="en-US" sz="2000" dirty="0" smtClean="0">
                <a:latin typeface="Desyrel"/>
                <a:cs typeface="Desyrel"/>
              </a:rPr>
              <a:t>29</a:t>
            </a:r>
            <a:r>
              <a:rPr lang="en-US" dirty="0" smtClean="0">
                <a:latin typeface="Desyrel"/>
                <a:cs typeface="Desyrel"/>
              </a:rPr>
              <a:t>%</a:t>
            </a:r>
            <a:endParaRPr lang="en-US" dirty="0">
              <a:latin typeface="Desyrel"/>
              <a:cs typeface="Desyrel"/>
            </a:endParaRPr>
          </a:p>
        </p:txBody>
      </p:sp>
    </p:spTree>
    <p:extLst>
      <p:ext uri="{BB962C8B-B14F-4D97-AF65-F5344CB8AC3E}">
        <p14:creationId xmlns:p14="http://schemas.microsoft.com/office/powerpoint/2010/main" val="95984435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200" b="1" dirty="0" smtClean="0"/>
              <a:t>Hispanic Population, by Specific Origin, </a:t>
            </a:r>
            <a:br>
              <a:rPr lang="en-US" sz="3200" b="1" dirty="0" smtClean="0"/>
            </a:br>
            <a:r>
              <a:rPr lang="en-US" sz="3200" b="1" dirty="0" smtClean="0"/>
              <a:t>United States &amp; Texas, 2016</a:t>
            </a:r>
            <a:endParaRPr lang="en-US" sz="3200" b="1" dirty="0"/>
          </a:p>
        </p:txBody>
      </p:sp>
      <p:sp>
        <p:nvSpPr>
          <p:cNvPr id="14" name="Text Placeholder 13"/>
          <p:cNvSpPr>
            <a:spLocks noGrp="1"/>
          </p:cNvSpPr>
          <p:nvPr>
            <p:ph type="body" idx="1"/>
          </p:nvPr>
        </p:nvSpPr>
        <p:spPr>
          <a:xfrm>
            <a:off x="457200" y="1463768"/>
            <a:ext cx="4040188" cy="639762"/>
          </a:xfrm>
        </p:spPr>
        <p:txBody>
          <a:bodyPr/>
          <a:lstStyle/>
          <a:p>
            <a:r>
              <a:rPr lang="en-US" dirty="0" smtClean="0">
                <a:solidFill>
                  <a:srgbClr val="800000"/>
                </a:solidFill>
              </a:rPr>
              <a:t>United States</a:t>
            </a:r>
            <a:endParaRPr lang="en-US" dirty="0">
              <a:solidFill>
                <a:srgbClr val="800000"/>
              </a:solidFill>
            </a:endParaRP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1477691698"/>
              </p:ext>
            </p:extLst>
          </p:nvPr>
        </p:nvGraphicFramePr>
        <p:xfrm>
          <a:off x="457200" y="2174875"/>
          <a:ext cx="4040188" cy="3951288"/>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14"/>
          <p:cNvSpPr>
            <a:spLocks noGrp="1"/>
          </p:cNvSpPr>
          <p:nvPr>
            <p:ph type="body" sz="quarter" idx="3"/>
          </p:nvPr>
        </p:nvSpPr>
        <p:spPr>
          <a:xfrm>
            <a:off x="4645025" y="1463768"/>
            <a:ext cx="4041775" cy="639762"/>
          </a:xfrm>
        </p:spPr>
        <p:txBody>
          <a:bodyPr/>
          <a:lstStyle/>
          <a:p>
            <a:r>
              <a:rPr lang="en-US" dirty="0" smtClean="0">
                <a:solidFill>
                  <a:srgbClr val="800000"/>
                </a:solidFill>
              </a:rPr>
              <a:t>Texas</a:t>
            </a:r>
            <a:endParaRPr lang="en-US" dirty="0">
              <a:solidFill>
                <a:srgbClr val="800000"/>
              </a:solidFill>
            </a:endParaRPr>
          </a:p>
        </p:txBody>
      </p:sp>
      <p:graphicFrame>
        <p:nvGraphicFramePr>
          <p:cNvPr id="13" name="Content Placeholder 12"/>
          <p:cNvGraphicFramePr>
            <a:graphicFrameLocks noGrp="1"/>
          </p:cNvGraphicFramePr>
          <p:nvPr>
            <p:ph sz="quarter" idx="4"/>
            <p:extLst>
              <p:ext uri="{D42A27DB-BD31-4B8C-83A1-F6EECF244321}">
                <p14:modId xmlns:p14="http://schemas.microsoft.com/office/powerpoint/2010/main" val="3747806998"/>
              </p:ext>
            </p:extLst>
          </p:nvPr>
        </p:nvGraphicFramePr>
        <p:xfrm>
          <a:off x="4645025" y="2174875"/>
          <a:ext cx="4041775" cy="3951288"/>
        </p:xfrm>
        <a:graphic>
          <a:graphicData uri="http://schemas.openxmlformats.org/drawingml/2006/chart">
            <c:chart xmlns:c="http://schemas.openxmlformats.org/drawingml/2006/chart" xmlns:r="http://schemas.openxmlformats.org/officeDocument/2006/relationships" r:id="rId4"/>
          </a:graphicData>
        </a:graphic>
      </p:graphicFrame>
      <p:sp>
        <p:nvSpPr>
          <p:cNvPr id="5" name="Date Placeholder 4"/>
          <p:cNvSpPr>
            <a:spLocks noGrp="1"/>
          </p:cNvSpPr>
          <p:nvPr>
            <p:ph type="dt" sz="half" idx="10"/>
          </p:nvPr>
        </p:nvSpPr>
        <p:spPr/>
        <p:txBody>
          <a:bodyPr/>
          <a:lstStyle/>
          <a:p>
            <a:r>
              <a:rPr lang="en-US" dirty="0"/>
              <a:t>Jan 2018</a:t>
            </a:r>
          </a:p>
        </p:txBody>
      </p:sp>
      <p:sp>
        <p:nvSpPr>
          <p:cNvPr id="6" name="Footer Placeholder 5"/>
          <p:cNvSpPr>
            <a:spLocks noGrp="1"/>
          </p:cNvSpPr>
          <p:nvPr>
            <p:ph type="ftr" sz="quarter" idx="11"/>
          </p:nvPr>
        </p:nvSpPr>
        <p:spPr>
          <a:xfrm>
            <a:off x="2739989" y="6356350"/>
            <a:ext cx="3813211" cy="365125"/>
          </a:xfrm>
        </p:spPr>
        <p:txBody>
          <a:bodyPr/>
          <a:lstStyle/>
          <a:p>
            <a:r>
              <a:rPr lang="en-US" dirty="0" smtClean="0"/>
              <a:t>U.S. Census Bureau, 2016</a:t>
            </a:r>
            <a:r>
              <a:rPr lang="en-US" dirty="0"/>
              <a:t>/</a:t>
            </a:r>
            <a:r>
              <a:rPr lang="en-US" dirty="0" smtClean="0"/>
              <a:t>Sep 14 (Table B03001)</a:t>
            </a:r>
            <a:endParaRPr lang="en-US" dirty="0"/>
          </a:p>
        </p:txBody>
      </p:sp>
      <p:sp>
        <p:nvSpPr>
          <p:cNvPr id="7" name="Slide Number Placeholder 6"/>
          <p:cNvSpPr>
            <a:spLocks noGrp="1"/>
          </p:cNvSpPr>
          <p:nvPr>
            <p:ph type="sldNum" sz="quarter" idx="12"/>
          </p:nvPr>
        </p:nvSpPr>
        <p:spPr/>
        <p:txBody>
          <a:bodyPr/>
          <a:lstStyle/>
          <a:p>
            <a:fld id="{D93C9281-498A-9D42-AA97-B74D709FF200}" type="slidenum">
              <a:rPr lang="en-US" smtClean="0"/>
              <a:t>32</a:t>
            </a:fld>
            <a:endParaRPr lang="en-US"/>
          </a:p>
        </p:txBody>
      </p:sp>
      <p:sp>
        <p:nvSpPr>
          <p:cNvPr id="16" name="TextBox 15"/>
          <p:cNvSpPr txBox="1"/>
          <p:nvPr/>
        </p:nvSpPr>
        <p:spPr>
          <a:xfrm rot="735190">
            <a:off x="6353406" y="1450911"/>
            <a:ext cx="2590800" cy="769441"/>
          </a:xfrm>
          <a:prstGeom prst="rect">
            <a:avLst/>
          </a:prstGeom>
          <a:noFill/>
        </p:spPr>
        <p:txBody>
          <a:bodyPr wrap="square" rtlCol="0">
            <a:spAutoFit/>
          </a:bodyPr>
          <a:lstStyle/>
          <a:p>
            <a:r>
              <a:rPr lang="en-US" sz="2200" dirty="0" smtClean="0">
                <a:solidFill>
                  <a:srgbClr val="000090"/>
                </a:solidFill>
                <a:latin typeface="Desyrel"/>
                <a:cs typeface="Desyrel"/>
              </a:rPr>
              <a:t>Most Hispanics are of Mexican heritage</a:t>
            </a:r>
            <a:endParaRPr lang="en-US" sz="2200" dirty="0">
              <a:solidFill>
                <a:srgbClr val="000090"/>
              </a:solidFill>
              <a:latin typeface="Desyrel"/>
              <a:cs typeface="Desyrel"/>
            </a:endParaRPr>
          </a:p>
        </p:txBody>
      </p:sp>
      <p:sp>
        <p:nvSpPr>
          <p:cNvPr id="17" name="TextBox 16"/>
          <p:cNvSpPr txBox="1"/>
          <p:nvPr/>
        </p:nvSpPr>
        <p:spPr>
          <a:xfrm>
            <a:off x="456663" y="1975109"/>
            <a:ext cx="1812503" cy="307777"/>
          </a:xfrm>
          <a:prstGeom prst="rect">
            <a:avLst/>
          </a:prstGeom>
          <a:noFill/>
        </p:spPr>
        <p:txBody>
          <a:bodyPr wrap="none" rtlCol="0">
            <a:spAutoFit/>
          </a:bodyPr>
          <a:lstStyle/>
          <a:p>
            <a:r>
              <a:rPr lang="en-US" sz="1400" dirty="0" smtClean="0"/>
              <a:t>18% Hispanic </a:t>
            </a:r>
            <a:r>
              <a:rPr lang="en-US" sz="1400" dirty="0"/>
              <a:t>(57.4 </a:t>
            </a:r>
            <a:r>
              <a:rPr lang="en-US" sz="1400" dirty="0" smtClean="0"/>
              <a:t>M)</a:t>
            </a:r>
            <a:endParaRPr lang="en-US" sz="1400" dirty="0"/>
          </a:p>
        </p:txBody>
      </p:sp>
      <p:sp>
        <p:nvSpPr>
          <p:cNvPr id="20" name="TextBox 19"/>
          <p:cNvSpPr txBox="1"/>
          <p:nvPr/>
        </p:nvSpPr>
        <p:spPr>
          <a:xfrm>
            <a:off x="4672377" y="1984679"/>
            <a:ext cx="1812503" cy="307777"/>
          </a:xfrm>
          <a:prstGeom prst="rect">
            <a:avLst/>
          </a:prstGeom>
          <a:noFill/>
        </p:spPr>
        <p:txBody>
          <a:bodyPr wrap="none" rtlCol="0">
            <a:spAutoFit/>
          </a:bodyPr>
          <a:lstStyle/>
          <a:p>
            <a:r>
              <a:rPr lang="en-US" sz="1400" dirty="0"/>
              <a:t>39</a:t>
            </a:r>
            <a:r>
              <a:rPr lang="en-US" sz="1400" dirty="0" smtClean="0"/>
              <a:t>% Hispanic </a:t>
            </a:r>
            <a:r>
              <a:rPr lang="en-US" sz="1400" dirty="0"/>
              <a:t>(10.9 M)  </a:t>
            </a:r>
          </a:p>
        </p:txBody>
      </p:sp>
      <p:sp>
        <p:nvSpPr>
          <p:cNvPr id="2" name="TextBox 1"/>
          <p:cNvSpPr txBox="1"/>
          <p:nvPr/>
        </p:nvSpPr>
        <p:spPr>
          <a:xfrm rot="4399313">
            <a:off x="2065352" y="3035313"/>
            <a:ext cx="549174" cy="276999"/>
          </a:xfrm>
          <a:prstGeom prst="rect">
            <a:avLst/>
          </a:prstGeom>
          <a:noFill/>
        </p:spPr>
        <p:txBody>
          <a:bodyPr wrap="none" rtlCol="0">
            <a:spAutoFit/>
          </a:bodyPr>
          <a:lstStyle/>
          <a:p>
            <a:r>
              <a:rPr lang="en-US" sz="1200" dirty="0" smtClean="0"/>
              <a:t>Other</a:t>
            </a:r>
            <a:endParaRPr lang="en-US" sz="1200" dirty="0"/>
          </a:p>
        </p:txBody>
      </p:sp>
      <p:sp>
        <p:nvSpPr>
          <p:cNvPr id="18" name="TextBox 17"/>
          <p:cNvSpPr txBox="1"/>
          <p:nvPr/>
        </p:nvSpPr>
        <p:spPr>
          <a:xfrm rot="4571002">
            <a:off x="6247257" y="2695046"/>
            <a:ext cx="549174" cy="276999"/>
          </a:xfrm>
          <a:prstGeom prst="rect">
            <a:avLst/>
          </a:prstGeom>
          <a:noFill/>
        </p:spPr>
        <p:txBody>
          <a:bodyPr wrap="none" rtlCol="0">
            <a:spAutoFit/>
          </a:bodyPr>
          <a:lstStyle/>
          <a:p>
            <a:r>
              <a:rPr lang="en-US" sz="1200" dirty="0" smtClean="0"/>
              <a:t>Other</a:t>
            </a:r>
            <a:endParaRPr lang="en-US" sz="1200" dirty="0"/>
          </a:p>
        </p:txBody>
      </p:sp>
    </p:spTree>
    <p:extLst>
      <p:ext uri="{BB962C8B-B14F-4D97-AF65-F5344CB8AC3E}">
        <p14:creationId xmlns:p14="http://schemas.microsoft.com/office/powerpoint/2010/main" val="344985670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rot="20882602">
            <a:off x="295748" y="306808"/>
            <a:ext cx="1991032" cy="1341940"/>
          </a:xfrm>
          <a:prstGeom prst="rect">
            <a:avLst/>
          </a:prstGeom>
        </p:spPr>
      </p:pic>
      <p:sp>
        <p:nvSpPr>
          <p:cNvPr id="2" name="Title 1"/>
          <p:cNvSpPr>
            <a:spLocks noGrp="1"/>
          </p:cNvSpPr>
          <p:nvPr>
            <p:ph type="title"/>
          </p:nvPr>
        </p:nvSpPr>
        <p:spPr>
          <a:xfrm>
            <a:off x="728460" y="265646"/>
            <a:ext cx="8045011" cy="1331531"/>
          </a:xfrm>
        </p:spPr>
        <p:txBody>
          <a:bodyPr>
            <a:normAutofit/>
          </a:bodyPr>
          <a:lstStyle/>
          <a:p>
            <a:pPr algn="r">
              <a:spcBef>
                <a:spcPts val="0"/>
              </a:spcBef>
            </a:pPr>
            <a:r>
              <a:rPr lang="en-US" sz="3200" dirty="0" smtClean="0">
                <a:solidFill>
                  <a:srgbClr val="000090"/>
                </a:solidFill>
              </a:rPr>
              <a:t>Culturally</a:t>
            </a:r>
            <a:r>
              <a:rPr lang="en-US" sz="3200" dirty="0">
                <a:solidFill>
                  <a:srgbClr val="000090"/>
                </a:solidFill>
              </a:rPr>
              <a:t> </a:t>
            </a:r>
            <a:r>
              <a:rPr lang="en-US" sz="3200" dirty="0" smtClean="0">
                <a:solidFill>
                  <a:srgbClr val="000090"/>
                </a:solidFill>
              </a:rPr>
              <a:t>diverse</a:t>
            </a:r>
            <a:endParaRPr lang="en-US" sz="3200" dirty="0">
              <a:solidFill>
                <a:srgbClr val="000090"/>
              </a:solidFill>
            </a:endParaRPr>
          </a:p>
        </p:txBody>
      </p:sp>
      <p:sp>
        <p:nvSpPr>
          <p:cNvPr id="3" name="Content Placeholder 2"/>
          <p:cNvSpPr>
            <a:spLocks noGrp="1"/>
          </p:cNvSpPr>
          <p:nvPr>
            <p:ph idx="1"/>
          </p:nvPr>
        </p:nvSpPr>
        <p:spPr>
          <a:xfrm>
            <a:off x="457200" y="2022027"/>
            <a:ext cx="7997190" cy="4264155"/>
          </a:xfrm>
        </p:spPr>
        <p:txBody>
          <a:bodyPr>
            <a:normAutofit lnSpcReduction="10000"/>
          </a:bodyPr>
          <a:lstStyle/>
          <a:p>
            <a:r>
              <a:rPr lang="en-US" sz="2400" dirty="0" smtClean="0"/>
              <a:t>Diverse social, economic, &amp; geographic backgrounds with different traditions, customs, cuisine, dialects</a:t>
            </a:r>
          </a:p>
          <a:p>
            <a:r>
              <a:rPr lang="en-US" sz="2400" dirty="0" smtClean="0"/>
              <a:t>Catholic and Protestant</a:t>
            </a:r>
          </a:p>
          <a:p>
            <a:r>
              <a:rPr lang="en-US" sz="2400" dirty="0" smtClean="0"/>
              <a:t>Different levels of acculturation, but slower assimilation</a:t>
            </a:r>
          </a:p>
          <a:p>
            <a:r>
              <a:rPr lang="en-US" sz="2400" dirty="0" smtClean="0"/>
              <a:t>Thus Hispanics don’t</a:t>
            </a:r>
          </a:p>
          <a:p>
            <a:pPr lvl="1"/>
            <a:r>
              <a:rPr lang="en-US" sz="2400" dirty="0" smtClean="0"/>
              <a:t>View the world the same</a:t>
            </a:r>
          </a:p>
          <a:p>
            <a:pPr lvl="1"/>
            <a:r>
              <a:rPr lang="en-US" sz="2400" dirty="0" smtClean="0"/>
              <a:t>Eat the same foods</a:t>
            </a:r>
          </a:p>
          <a:p>
            <a:pPr lvl="1"/>
            <a:r>
              <a:rPr lang="en-US" sz="2400" dirty="0" smtClean="0"/>
              <a:t>Dress the same</a:t>
            </a:r>
          </a:p>
          <a:p>
            <a:pPr lvl="1"/>
            <a:r>
              <a:rPr lang="en-US" sz="2400" dirty="0" smtClean="0"/>
              <a:t>1</a:t>
            </a:r>
            <a:r>
              <a:rPr lang="en-US" sz="2400" baseline="30000" dirty="0" smtClean="0"/>
              <a:t>st</a:t>
            </a:r>
            <a:r>
              <a:rPr lang="en-US" sz="2400" dirty="0" smtClean="0"/>
              <a:t> generation may not</a:t>
            </a:r>
          </a:p>
          <a:p>
            <a:pPr marL="777240" lvl="1" indent="0">
              <a:buNone/>
            </a:pPr>
            <a:r>
              <a:rPr lang="en-US" sz="2400" dirty="0"/>
              <a:t>b</a:t>
            </a:r>
            <a:r>
              <a:rPr lang="en-US" sz="2400" dirty="0" smtClean="0"/>
              <a:t>e bilingual</a:t>
            </a:r>
          </a:p>
          <a:p>
            <a:pPr lvl="1"/>
            <a:endParaRPr lang="en-US" sz="2400" dirty="0"/>
          </a:p>
        </p:txBody>
      </p:sp>
      <p:sp>
        <p:nvSpPr>
          <p:cNvPr id="4" name="Date Placeholder 3"/>
          <p:cNvSpPr>
            <a:spLocks noGrp="1"/>
          </p:cNvSpPr>
          <p:nvPr>
            <p:ph type="dt" sz="half" idx="10"/>
          </p:nvPr>
        </p:nvSpPr>
        <p:spPr/>
        <p:txBody>
          <a:bodyPr/>
          <a:lstStyle/>
          <a:p>
            <a:r>
              <a:rPr lang="en-US" dirty="0"/>
              <a:t>Jan 2018</a:t>
            </a:r>
          </a:p>
        </p:txBody>
      </p:sp>
      <p:sp>
        <p:nvSpPr>
          <p:cNvPr id="5" name="Footer Placeholder 4"/>
          <p:cNvSpPr>
            <a:spLocks noGrp="1"/>
          </p:cNvSpPr>
          <p:nvPr>
            <p:ph type="ftr" sz="quarter" idx="11"/>
          </p:nvPr>
        </p:nvSpPr>
        <p:spPr/>
        <p:txBody>
          <a:bodyPr/>
          <a:lstStyle/>
          <a:p>
            <a:r>
              <a:rPr lang="en-US" dirty="0" smtClean="0"/>
              <a:t>Vega-Costas, 2012</a:t>
            </a:r>
            <a:endParaRPr lang="en-US" dirty="0"/>
          </a:p>
        </p:txBody>
      </p:sp>
      <p:sp>
        <p:nvSpPr>
          <p:cNvPr id="6" name="Slide Number Placeholder 5"/>
          <p:cNvSpPr>
            <a:spLocks noGrp="1"/>
          </p:cNvSpPr>
          <p:nvPr>
            <p:ph type="sldNum" sz="quarter" idx="12"/>
          </p:nvPr>
        </p:nvSpPr>
        <p:spPr/>
        <p:txBody>
          <a:bodyPr/>
          <a:lstStyle/>
          <a:p>
            <a:fld id="{D93C9281-498A-9D42-AA97-B74D709FF200}" type="slidenum">
              <a:rPr lang="en-US" smtClean="0"/>
              <a:t>33</a:t>
            </a:fld>
            <a:endParaRPr lang="en-US"/>
          </a:p>
        </p:txBody>
      </p:sp>
      <p:pic>
        <p:nvPicPr>
          <p:cNvPr id="7" name="Picture 6"/>
          <p:cNvPicPr/>
          <p:nvPr/>
        </p:nvPicPr>
        <p:blipFill>
          <a:blip r:embed="rId4">
            <a:extLst>
              <a:ext uri="{28A0092B-C50C-407E-A947-70E740481C1C}">
                <a14:useLocalDpi xmlns:a14="http://schemas.microsoft.com/office/drawing/2010/main"/>
              </a:ext>
            </a:extLst>
          </a:blip>
          <a:stretch>
            <a:fillRect/>
          </a:stretch>
        </p:blipFill>
        <p:spPr>
          <a:xfrm rot="486632">
            <a:off x="4950056" y="4090235"/>
            <a:ext cx="3382647" cy="1964856"/>
          </a:xfrm>
          <a:prstGeom prst="rect">
            <a:avLst/>
          </a:prstGeom>
        </p:spPr>
      </p:pic>
      <p:sp>
        <p:nvSpPr>
          <p:cNvPr id="11" name="TextBox 10"/>
          <p:cNvSpPr txBox="1"/>
          <p:nvPr/>
        </p:nvSpPr>
        <p:spPr>
          <a:xfrm rot="20903348">
            <a:off x="595226" y="868162"/>
            <a:ext cx="1505540" cy="523220"/>
          </a:xfrm>
          <a:prstGeom prst="rect">
            <a:avLst/>
          </a:prstGeom>
          <a:noFill/>
        </p:spPr>
        <p:txBody>
          <a:bodyPr wrap="none" rtlCol="0">
            <a:spAutoFit/>
          </a:bodyPr>
          <a:lstStyle/>
          <a:p>
            <a:r>
              <a:rPr lang="en-US" sz="2800" dirty="0" smtClean="0">
                <a:latin typeface="Desyrel"/>
                <a:cs typeface="Desyrel"/>
              </a:rPr>
              <a:t>Hispanic</a:t>
            </a:r>
            <a:endParaRPr lang="en-US" sz="2800" dirty="0">
              <a:latin typeface="Desyrel"/>
              <a:cs typeface="Desyrel"/>
            </a:endParaRPr>
          </a:p>
        </p:txBody>
      </p:sp>
      <p:sp>
        <p:nvSpPr>
          <p:cNvPr id="12" name="TextBox 11"/>
          <p:cNvSpPr txBox="1"/>
          <p:nvPr/>
        </p:nvSpPr>
        <p:spPr>
          <a:xfrm>
            <a:off x="4189132" y="1087142"/>
            <a:ext cx="4596130" cy="769441"/>
          </a:xfrm>
          <a:prstGeom prst="rect">
            <a:avLst/>
          </a:prstGeom>
          <a:noFill/>
        </p:spPr>
        <p:txBody>
          <a:bodyPr wrap="none" rtlCol="0">
            <a:spAutoFit/>
          </a:bodyPr>
          <a:lstStyle/>
          <a:p>
            <a:pPr algn="r"/>
            <a:r>
              <a:rPr lang="en-US" sz="2200" dirty="0" smtClean="0">
                <a:latin typeface="Desyrel"/>
                <a:cs typeface="Desyrel"/>
              </a:rPr>
              <a:t>Hispanic describes countries of origin</a:t>
            </a:r>
          </a:p>
          <a:p>
            <a:pPr algn="r"/>
            <a:r>
              <a:rPr lang="en-US" sz="2200" dirty="0" smtClean="0">
                <a:latin typeface="Desyrel"/>
                <a:cs typeface="Desyrel"/>
              </a:rPr>
              <a:t>that were once under Spanish rule.</a:t>
            </a:r>
          </a:p>
        </p:txBody>
      </p:sp>
    </p:spTree>
    <p:extLst>
      <p:ext uri="{BB962C8B-B14F-4D97-AF65-F5344CB8AC3E}">
        <p14:creationId xmlns:p14="http://schemas.microsoft.com/office/powerpoint/2010/main" val="133148955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extLst>
              <a:ext uri="{28A0092B-C50C-407E-A947-70E740481C1C}">
                <a14:useLocalDpi xmlns:a14="http://schemas.microsoft.com/office/drawing/2010/main"/>
              </a:ext>
            </a:extLst>
          </a:blip>
          <a:stretch>
            <a:fillRect/>
          </a:stretch>
        </p:blipFill>
        <p:spPr>
          <a:xfrm rot="486632">
            <a:off x="5014588" y="4422583"/>
            <a:ext cx="3644141" cy="205209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rot="20882602">
            <a:off x="295748" y="306808"/>
            <a:ext cx="1991032" cy="1341940"/>
          </a:xfrm>
          <a:prstGeom prst="rect">
            <a:avLst/>
          </a:prstGeom>
        </p:spPr>
      </p:pic>
      <p:sp>
        <p:nvSpPr>
          <p:cNvPr id="2" name="Title 1"/>
          <p:cNvSpPr>
            <a:spLocks noGrp="1"/>
          </p:cNvSpPr>
          <p:nvPr>
            <p:ph type="title"/>
          </p:nvPr>
        </p:nvSpPr>
        <p:spPr>
          <a:xfrm>
            <a:off x="728460" y="265646"/>
            <a:ext cx="8045011" cy="1331531"/>
          </a:xfrm>
        </p:spPr>
        <p:txBody>
          <a:bodyPr>
            <a:normAutofit/>
          </a:bodyPr>
          <a:lstStyle/>
          <a:p>
            <a:pPr algn="r">
              <a:spcBef>
                <a:spcPts val="0"/>
              </a:spcBef>
            </a:pPr>
            <a:r>
              <a:rPr lang="en-US" sz="3200" dirty="0" smtClean="0">
                <a:solidFill>
                  <a:srgbClr val="000090"/>
                </a:solidFill>
              </a:rPr>
              <a:t>Shared values</a:t>
            </a:r>
            <a:endParaRPr lang="en-US" sz="3200" dirty="0">
              <a:solidFill>
                <a:srgbClr val="000090"/>
              </a:solidFill>
            </a:endParaRPr>
          </a:p>
        </p:txBody>
      </p:sp>
      <p:sp>
        <p:nvSpPr>
          <p:cNvPr id="3" name="Content Placeholder 2"/>
          <p:cNvSpPr>
            <a:spLocks noGrp="1"/>
          </p:cNvSpPr>
          <p:nvPr>
            <p:ph idx="1"/>
          </p:nvPr>
        </p:nvSpPr>
        <p:spPr>
          <a:xfrm>
            <a:off x="457200" y="2022027"/>
            <a:ext cx="7997190" cy="4264155"/>
          </a:xfrm>
        </p:spPr>
        <p:txBody>
          <a:bodyPr>
            <a:normAutofit/>
          </a:bodyPr>
          <a:lstStyle/>
          <a:p>
            <a:r>
              <a:rPr lang="en-US" sz="2400" dirty="0" smtClean="0"/>
              <a:t>Strong family identity, attachment, loyalty, reciprocity, and solidarity</a:t>
            </a:r>
          </a:p>
          <a:p>
            <a:r>
              <a:rPr lang="en-US" sz="2400" dirty="0" smtClean="0"/>
              <a:t>Emphasis on group welfare with shared </a:t>
            </a:r>
            <a:r>
              <a:rPr lang="en-US" sz="2400" dirty="0"/>
              <a:t>responsibility and </a:t>
            </a:r>
            <a:r>
              <a:rPr lang="en-US" sz="2400" dirty="0" smtClean="0"/>
              <a:t>accountability</a:t>
            </a:r>
          </a:p>
          <a:p>
            <a:r>
              <a:rPr lang="en-US" sz="2400" dirty="0" smtClean="0"/>
              <a:t>Social harmony−smooth, pleasant social relationships</a:t>
            </a:r>
          </a:p>
          <a:p>
            <a:r>
              <a:rPr lang="en-US" sz="2400" dirty="0" smtClean="0"/>
              <a:t>Respect for elders and authority figures </a:t>
            </a:r>
          </a:p>
        </p:txBody>
      </p:sp>
      <p:sp>
        <p:nvSpPr>
          <p:cNvPr id="4" name="Date Placeholder 3"/>
          <p:cNvSpPr>
            <a:spLocks noGrp="1"/>
          </p:cNvSpPr>
          <p:nvPr>
            <p:ph type="dt" sz="half" idx="10"/>
          </p:nvPr>
        </p:nvSpPr>
        <p:spPr/>
        <p:txBody>
          <a:bodyPr/>
          <a:lstStyle/>
          <a:p>
            <a:r>
              <a:rPr lang="en-US" dirty="0"/>
              <a:t>Jan 2018</a:t>
            </a:r>
          </a:p>
        </p:txBody>
      </p:sp>
      <p:sp>
        <p:nvSpPr>
          <p:cNvPr id="5" name="Footer Placeholder 4"/>
          <p:cNvSpPr>
            <a:spLocks noGrp="1"/>
          </p:cNvSpPr>
          <p:nvPr>
            <p:ph type="ftr" sz="quarter" idx="11"/>
          </p:nvPr>
        </p:nvSpPr>
        <p:spPr>
          <a:xfrm>
            <a:off x="1956176" y="6347568"/>
            <a:ext cx="5445160" cy="365125"/>
          </a:xfrm>
        </p:spPr>
        <p:txBody>
          <a:bodyPr/>
          <a:lstStyle/>
          <a:p>
            <a:r>
              <a:rPr lang="en-US" dirty="0" smtClean="0"/>
              <a:t>Camacho, 2006/Apr 5; Centers for Disease Control, </a:t>
            </a:r>
            <a:r>
              <a:rPr lang="en-US" dirty="0" err="1" smtClean="0"/>
              <a:t>n.d.</a:t>
            </a:r>
            <a:r>
              <a:rPr lang="en-US" dirty="0" smtClean="0"/>
              <a:t>; Vega-Costas, 2012 </a:t>
            </a:r>
            <a:endParaRPr lang="en-US" dirty="0"/>
          </a:p>
        </p:txBody>
      </p:sp>
      <p:sp>
        <p:nvSpPr>
          <p:cNvPr id="6" name="Slide Number Placeholder 5"/>
          <p:cNvSpPr>
            <a:spLocks noGrp="1"/>
          </p:cNvSpPr>
          <p:nvPr>
            <p:ph type="sldNum" sz="quarter" idx="12"/>
          </p:nvPr>
        </p:nvSpPr>
        <p:spPr/>
        <p:txBody>
          <a:bodyPr/>
          <a:lstStyle/>
          <a:p>
            <a:fld id="{D93C9281-498A-9D42-AA97-B74D709FF200}" type="slidenum">
              <a:rPr lang="en-US" smtClean="0"/>
              <a:t>34</a:t>
            </a:fld>
            <a:endParaRPr lang="en-US" dirty="0"/>
          </a:p>
        </p:txBody>
      </p:sp>
      <p:sp>
        <p:nvSpPr>
          <p:cNvPr id="11" name="TextBox 10"/>
          <p:cNvSpPr txBox="1"/>
          <p:nvPr/>
        </p:nvSpPr>
        <p:spPr>
          <a:xfrm rot="20903348">
            <a:off x="595226" y="868162"/>
            <a:ext cx="1505540" cy="523220"/>
          </a:xfrm>
          <a:prstGeom prst="rect">
            <a:avLst/>
          </a:prstGeom>
          <a:noFill/>
        </p:spPr>
        <p:txBody>
          <a:bodyPr wrap="none" rtlCol="0">
            <a:spAutoFit/>
          </a:bodyPr>
          <a:lstStyle/>
          <a:p>
            <a:r>
              <a:rPr lang="en-US" sz="2800" dirty="0" smtClean="0">
                <a:latin typeface="Desyrel"/>
                <a:cs typeface="Desyrel"/>
              </a:rPr>
              <a:t>Hispanic</a:t>
            </a:r>
            <a:endParaRPr lang="en-US" sz="2800" dirty="0">
              <a:latin typeface="Desyrel"/>
              <a:cs typeface="Desyrel"/>
            </a:endParaRPr>
          </a:p>
        </p:txBody>
      </p:sp>
      <p:sp>
        <p:nvSpPr>
          <p:cNvPr id="12" name="TextBox 11"/>
          <p:cNvSpPr txBox="1"/>
          <p:nvPr/>
        </p:nvSpPr>
        <p:spPr>
          <a:xfrm>
            <a:off x="5510006" y="1087142"/>
            <a:ext cx="3275256" cy="769441"/>
          </a:xfrm>
          <a:prstGeom prst="rect">
            <a:avLst/>
          </a:prstGeom>
          <a:noFill/>
        </p:spPr>
        <p:txBody>
          <a:bodyPr wrap="none" rtlCol="0">
            <a:spAutoFit/>
          </a:bodyPr>
          <a:lstStyle/>
          <a:p>
            <a:pPr algn="r"/>
            <a:r>
              <a:rPr lang="en-US" sz="2200" dirty="0" smtClean="0">
                <a:latin typeface="Desyrel"/>
                <a:cs typeface="Desyrel"/>
              </a:rPr>
              <a:t>Rich in diversity &amp;</a:t>
            </a:r>
          </a:p>
          <a:p>
            <a:pPr algn="r"/>
            <a:r>
              <a:rPr lang="en-US" sz="2200" dirty="0" smtClean="0">
                <a:latin typeface="Desyrel"/>
                <a:cs typeface="Desyrel"/>
              </a:rPr>
              <a:t>Rooted in common values</a:t>
            </a:r>
          </a:p>
        </p:txBody>
      </p:sp>
    </p:spTree>
    <p:extLst>
      <p:ext uri="{BB962C8B-B14F-4D97-AF65-F5344CB8AC3E}">
        <p14:creationId xmlns:p14="http://schemas.microsoft.com/office/powerpoint/2010/main" val="418444773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rot="486632">
            <a:off x="6172166" y="4906894"/>
            <a:ext cx="2738987" cy="18288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rot="20882602">
            <a:off x="295748" y="306808"/>
            <a:ext cx="1991032" cy="1341940"/>
          </a:xfrm>
          <a:prstGeom prst="rect">
            <a:avLst/>
          </a:prstGeom>
        </p:spPr>
      </p:pic>
      <p:sp>
        <p:nvSpPr>
          <p:cNvPr id="2" name="Title 1"/>
          <p:cNvSpPr>
            <a:spLocks noGrp="1"/>
          </p:cNvSpPr>
          <p:nvPr>
            <p:ph type="title"/>
          </p:nvPr>
        </p:nvSpPr>
        <p:spPr>
          <a:xfrm>
            <a:off x="728460" y="265646"/>
            <a:ext cx="8045011" cy="1331531"/>
          </a:xfrm>
        </p:spPr>
        <p:txBody>
          <a:bodyPr>
            <a:normAutofit/>
          </a:bodyPr>
          <a:lstStyle/>
          <a:p>
            <a:pPr algn="r">
              <a:spcBef>
                <a:spcPts val="0"/>
              </a:spcBef>
            </a:pPr>
            <a:r>
              <a:rPr lang="en-US" sz="3200" dirty="0" smtClean="0">
                <a:solidFill>
                  <a:srgbClr val="000090"/>
                </a:solidFill>
              </a:rPr>
              <a:t>Common traits</a:t>
            </a:r>
            <a:endParaRPr lang="en-US" sz="3200" dirty="0">
              <a:solidFill>
                <a:srgbClr val="000090"/>
              </a:solidFill>
            </a:endParaRPr>
          </a:p>
        </p:txBody>
      </p:sp>
      <p:sp>
        <p:nvSpPr>
          <p:cNvPr id="3" name="Content Placeholder 2"/>
          <p:cNvSpPr>
            <a:spLocks noGrp="1"/>
          </p:cNvSpPr>
          <p:nvPr>
            <p:ph idx="1"/>
          </p:nvPr>
        </p:nvSpPr>
        <p:spPr>
          <a:xfrm>
            <a:off x="457200" y="2022027"/>
            <a:ext cx="8229600" cy="4264155"/>
          </a:xfrm>
        </p:spPr>
        <p:txBody>
          <a:bodyPr>
            <a:normAutofit/>
          </a:bodyPr>
          <a:lstStyle/>
          <a:p>
            <a:r>
              <a:rPr lang="en-US" sz="2200" dirty="0" smtClean="0"/>
              <a:t>Many Hispanics speak Spanish at home.</a:t>
            </a:r>
            <a:endParaRPr lang="en-US" sz="2200" dirty="0"/>
          </a:p>
          <a:p>
            <a:r>
              <a:rPr lang="en-US" sz="2200" dirty="0" smtClean="0"/>
              <a:t>Hispanic families, on average, are larger with more children than non-Hispanic families.</a:t>
            </a:r>
          </a:p>
          <a:p>
            <a:pPr lvl="1">
              <a:spcBef>
                <a:spcPts val="1200"/>
              </a:spcBef>
            </a:pPr>
            <a:r>
              <a:rPr lang="en-US" sz="1800" dirty="0" smtClean="0"/>
              <a:t>Extended family members and close friends and associates are considered part of the family.</a:t>
            </a:r>
          </a:p>
          <a:p>
            <a:pPr lvl="1"/>
            <a:r>
              <a:rPr lang="en-US" sz="1800" dirty="0" smtClean="0"/>
              <a:t>While men tend to be the economic providers, women tend to make decisions on how income is spent.</a:t>
            </a:r>
            <a:endParaRPr lang="en-US" sz="1800" dirty="0"/>
          </a:p>
          <a:p>
            <a:pPr>
              <a:spcBef>
                <a:spcPts val="1200"/>
              </a:spcBef>
            </a:pPr>
            <a:r>
              <a:rPr lang="en-US" sz="2200" dirty="0" smtClean="0"/>
              <a:t>Religion is very important in a majority of Hispanic’s lives.</a:t>
            </a:r>
            <a:endParaRPr lang="en-US" sz="2200" dirty="0"/>
          </a:p>
          <a:p>
            <a:r>
              <a:rPr lang="en-US" sz="2200" dirty="0" smtClean="0"/>
              <a:t>Hispanics enjoy close personal space in social interactions.</a:t>
            </a:r>
            <a:endParaRPr lang="en-US" sz="2200" dirty="0"/>
          </a:p>
          <a:p>
            <a:pPr lvl="1"/>
            <a:endParaRPr lang="en-US" sz="2400" dirty="0"/>
          </a:p>
        </p:txBody>
      </p:sp>
      <p:sp>
        <p:nvSpPr>
          <p:cNvPr id="4" name="Date Placeholder 3"/>
          <p:cNvSpPr>
            <a:spLocks noGrp="1"/>
          </p:cNvSpPr>
          <p:nvPr>
            <p:ph type="dt" sz="half" idx="10"/>
          </p:nvPr>
        </p:nvSpPr>
        <p:spPr/>
        <p:txBody>
          <a:bodyPr/>
          <a:lstStyle/>
          <a:p>
            <a:r>
              <a:rPr lang="en-US" dirty="0"/>
              <a:t>Jan 2018</a:t>
            </a:r>
          </a:p>
        </p:txBody>
      </p:sp>
      <p:sp>
        <p:nvSpPr>
          <p:cNvPr id="5" name="Footer Placeholder 4"/>
          <p:cNvSpPr>
            <a:spLocks noGrp="1"/>
          </p:cNvSpPr>
          <p:nvPr>
            <p:ph type="ftr" sz="quarter" idx="11"/>
          </p:nvPr>
        </p:nvSpPr>
        <p:spPr>
          <a:xfrm>
            <a:off x="2404188" y="6356350"/>
            <a:ext cx="5741654" cy="365125"/>
          </a:xfrm>
        </p:spPr>
        <p:txBody>
          <a:bodyPr/>
          <a:lstStyle/>
          <a:p>
            <a:r>
              <a:rPr lang="en-US" dirty="0" smtClean="0"/>
              <a:t>Camacho, 2006; Pew Research Center, 2014; </a:t>
            </a:r>
            <a:r>
              <a:rPr lang="en-US" dirty="0" err="1" smtClean="0"/>
              <a:t>Krogstad</a:t>
            </a:r>
            <a:r>
              <a:rPr lang="en-US" dirty="0" smtClean="0"/>
              <a:t> &amp; Lopez, 2017/Oct 31</a:t>
            </a:r>
          </a:p>
          <a:p>
            <a:r>
              <a:rPr lang="en-US" dirty="0" smtClean="0"/>
              <a:t> U.S. Census Bureau, 2016/Nov-a &amp; b, 2017/Oct 19; Vega-Costas, 2012</a:t>
            </a:r>
            <a:endParaRPr lang="en-US" dirty="0"/>
          </a:p>
        </p:txBody>
      </p:sp>
      <p:sp>
        <p:nvSpPr>
          <p:cNvPr id="6" name="Slide Number Placeholder 5"/>
          <p:cNvSpPr>
            <a:spLocks noGrp="1"/>
          </p:cNvSpPr>
          <p:nvPr>
            <p:ph type="sldNum" sz="quarter" idx="12"/>
          </p:nvPr>
        </p:nvSpPr>
        <p:spPr/>
        <p:txBody>
          <a:bodyPr/>
          <a:lstStyle/>
          <a:p>
            <a:fld id="{D93C9281-498A-9D42-AA97-B74D709FF200}" type="slidenum">
              <a:rPr lang="en-US" smtClean="0"/>
              <a:t>35</a:t>
            </a:fld>
            <a:endParaRPr lang="en-US" dirty="0"/>
          </a:p>
        </p:txBody>
      </p:sp>
      <p:sp>
        <p:nvSpPr>
          <p:cNvPr id="11" name="TextBox 10"/>
          <p:cNvSpPr txBox="1"/>
          <p:nvPr/>
        </p:nvSpPr>
        <p:spPr>
          <a:xfrm rot="20903348">
            <a:off x="595226" y="868162"/>
            <a:ext cx="1505540" cy="523220"/>
          </a:xfrm>
          <a:prstGeom prst="rect">
            <a:avLst/>
          </a:prstGeom>
          <a:noFill/>
        </p:spPr>
        <p:txBody>
          <a:bodyPr wrap="none" rtlCol="0">
            <a:spAutoFit/>
          </a:bodyPr>
          <a:lstStyle/>
          <a:p>
            <a:r>
              <a:rPr lang="en-US" sz="2800" dirty="0" smtClean="0">
                <a:latin typeface="Desyrel"/>
                <a:cs typeface="Desyrel"/>
              </a:rPr>
              <a:t>Hispanic</a:t>
            </a:r>
            <a:endParaRPr lang="en-US" sz="2800" dirty="0">
              <a:latin typeface="Desyrel"/>
              <a:cs typeface="Desyrel"/>
            </a:endParaRPr>
          </a:p>
        </p:txBody>
      </p:sp>
      <p:sp>
        <p:nvSpPr>
          <p:cNvPr id="13" name="TextBox 12"/>
          <p:cNvSpPr txBox="1"/>
          <p:nvPr/>
        </p:nvSpPr>
        <p:spPr>
          <a:xfrm>
            <a:off x="5625423" y="1087142"/>
            <a:ext cx="3159839" cy="769441"/>
          </a:xfrm>
          <a:prstGeom prst="rect">
            <a:avLst/>
          </a:prstGeom>
          <a:noFill/>
        </p:spPr>
        <p:txBody>
          <a:bodyPr wrap="none" rtlCol="0">
            <a:spAutoFit/>
          </a:bodyPr>
          <a:lstStyle/>
          <a:p>
            <a:pPr algn="r"/>
            <a:r>
              <a:rPr lang="en-US" sz="2200" dirty="0" smtClean="0">
                <a:latin typeface="Desyrel"/>
                <a:cs typeface="Desyrel"/>
              </a:rPr>
              <a:t>Rich in diversity &amp;</a:t>
            </a:r>
          </a:p>
          <a:p>
            <a:pPr algn="r"/>
            <a:r>
              <a:rPr lang="en-US" sz="2200" dirty="0" smtClean="0">
                <a:latin typeface="Desyrel"/>
                <a:cs typeface="Desyrel"/>
              </a:rPr>
              <a:t>Sharing attitudes &amp; ways</a:t>
            </a:r>
          </a:p>
        </p:txBody>
      </p:sp>
    </p:spTree>
    <p:extLst>
      <p:ext uri="{BB962C8B-B14F-4D97-AF65-F5344CB8AC3E}">
        <p14:creationId xmlns:p14="http://schemas.microsoft.com/office/powerpoint/2010/main" val="149158535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TX-Voter-Registration.jpg" descr="/Users/erkelea/Pictures/ClipArt/Hispanic/TX-Voter-Registration.jpg"/>
          <p:cNvPicPr>
            <a:picLocks noChangeAspect="1"/>
          </p:cNvPicPr>
          <p:nvPr/>
        </p:nvPicPr>
        <p:blipFill>
          <a:blip r:embed="rId3" r:link="rId4">
            <a:extLst>
              <a:ext uri="{28A0092B-C50C-407E-A947-70E740481C1C}">
                <a14:useLocalDpi xmlns:a14="http://schemas.microsoft.com/office/drawing/2010/main"/>
              </a:ext>
            </a:extLst>
          </a:blip>
          <a:stretch>
            <a:fillRect/>
          </a:stretch>
        </p:blipFill>
        <p:spPr>
          <a:xfrm rot="20672957">
            <a:off x="463194" y="2322209"/>
            <a:ext cx="4425216" cy="2487508"/>
          </a:xfrm>
          <a:prstGeom prst="rect">
            <a:avLst/>
          </a:prstGeom>
        </p:spPr>
      </p:pic>
      <p:sp>
        <p:nvSpPr>
          <p:cNvPr id="2" name="Title 1"/>
          <p:cNvSpPr>
            <a:spLocks noGrp="1"/>
          </p:cNvSpPr>
          <p:nvPr>
            <p:ph type="title"/>
          </p:nvPr>
        </p:nvSpPr>
        <p:spPr>
          <a:xfrm>
            <a:off x="457200" y="406029"/>
            <a:ext cx="8229600" cy="1143000"/>
          </a:xfrm>
        </p:spPr>
        <p:txBody>
          <a:bodyPr>
            <a:normAutofit fontScale="90000"/>
          </a:bodyPr>
          <a:lstStyle/>
          <a:p>
            <a:pPr algn="l"/>
            <a:r>
              <a:rPr lang="en-US" b="1" cap="small" dirty="0">
                <a:solidFill>
                  <a:srgbClr val="800000"/>
                </a:solidFill>
              </a:rPr>
              <a:t>3.  Tips for </a:t>
            </a:r>
            <a:r>
              <a:rPr lang="en-US" b="1" cap="small" dirty="0" smtClean="0">
                <a:solidFill>
                  <a:srgbClr val="800000"/>
                </a:solidFill>
              </a:rPr>
              <a:t>Engaging</a:t>
            </a:r>
            <a:r>
              <a:rPr lang="en-US" b="1" cap="small" dirty="0">
                <a:solidFill>
                  <a:srgbClr val="800000"/>
                </a:solidFill>
              </a:rPr>
              <a:t/>
            </a:r>
            <a:br>
              <a:rPr lang="en-US" b="1" cap="small" dirty="0">
                <a:solidFill>
                  <a:srgbClr val="800000"/>
                </a:solidFill>
              </a:rPr>
            </a:br>
            <a:r>
              <a:rPr lang="en-US" b="1" cap="small" dirty="0">
                <a:solidFill>
                  <a:srgbClr val="800000"/>
                </a:solidFill>
              </a:rPr>
              <a:t>      </a:t>
            </a:r>
            <a:r>
              <a:rPr lang="en-US" b="1" cap="small" dirty="0" smtClean="0">
                <a:solidFill>
                  <a:srgbClr val="800000"/>
                </a:solidFill>
              </a:rPr>
              <a:t>Hispanic Voters</a:t>
            </a:r>
            <a:endParaRPr lang="en-US" dirty="0"/>
          </a:p>
        </p:txBody>
      </p:sp>
      <p:sp>
        <p:nvSpPr>
          <p:cNvPr id="17" name="Content Placeholder 16"/>
          <p:cNvSpPr>
            <a:spLocks noGrp="1"/>
          </p:cNvSpPr>
          <p:nvPr>
            <p:ph sz="half" idx="2"/>
          </p:nvPr>
        </p:nvSpPr>
        <p:spPr>
          <a:xfrm>
            <a:off x="5313775" y="1693513"/>
            <a:ext cx="3373024" cy="4365176"/>
          </a:xfrm>
        </p:spPr>
        <p:txBody>
          <a:bodyPr/>
          <a:lstStyle/>
          <a:p>
            <a:pPr marL="0" indent="0">
              <a:buNone/>
            </a:pPr>
            <a:r>
              <a:rPr lang="en-US" dirty="0" smtClean="0"/>
              <a:t>Hispanic voters are similar to other voters in that personal contact, outreach, and mobilization campaigns work</a:t>
            </a:r>
          </a:p>
          <a:p>
            <a:pPr>
              <a:spcBef>
                <a:spcPts val="1176"/>
              </a:spcBef>
            </a:pPr>
            <a:r>
              <a:rPr lang="en-US" sz="2400" dirty="0" smtClean="0"/>
              <a:t>Different tactics have different effects</a:t>
            </a:r>
          </a:p>
        </p:txBody>
      </p:sp>
      <p:sp>
        <p:nvSpPr>
          <p:cNvPr id="7" name="Date Placeholder 6"/>
          <p:cNvSpPr>
            <a:spLocks noGrp="1"/>
          </p:cNvSpPr>
          <p:nvPr>
            <p:ph type="dt" sz="half" idx="10"/>
          </p:nvPr>
        </p:nvSpPr>
        <p:spPr/>
        <p:txBody>
          <a:bodyPr/>
          <a:lstStyle/>
          <a:p>
            <a:r>
              <a:rPr lang="en-US" dirty="0"/>
              <a:t>Jan 2018</a:t>
            </a:r>
          </a:p>
        </p:txBody>
      </p:sp>
      <p:sp>
        <p:nvSpPr>
          <p:cNvPr id="8" name="Footer Placeholder 7"/>
          <p:cNvSpPr>
            <a:spLocks noGrp="1"/>
          </p:cNvSpPr>
          <p:nvPr>
            <p:ph type="ftr" sz="quarter" idx="11"/>
          </p:nvPr>
        </p:nvSpPr>
        <p:spPr/>
        <p:txBody>
          <a:bodyPr/>
          <a:lstStyle/>
          <a:p>
            <a:r>
              <a:rPr lang="en-US" dirty="0" err="1" smtClean="0"/>
              <a:t>Barreto</a:t>
            </a:r>
            <a:r>
              <a:rPr lang="en-US" dirty="0" smtClean="0"/>
              <a:t>, 2017/Aug</a:t>
            </a:r>
            <a:endParaRPr lang="en-US" dirty="0"/>
          </a:p>
        </p:txBody>
      </p:sp>
      <p:sp>
        <p:nvSpPr>
          <p:cNvPr id="9" name="Slide Number Placeholder 8"/>
          <p:cNvSpPr>
            <a:spLocks noGrp="1"/>
          </p:cNvSpPr>
          <p:nvPr>
            <p:ph type="sldNum" sz="quarter" idx="12"/>
          </p:nvPr>
        </p:nvSpPr>
        <p:spPr/>
        <p:txBody>
          <a:bodyPr/>
          <a:lstStyle/>
          <a:p>
            <a:fld id="{D93C9281-498A-9D42-AA97-B74D709FF200}" type="slidenum">
              <a:rPr lang="en-US" smtClean="0"/>
              <a:t>36</a:t>
            </a:fld>
            <a:endParaRPr lang="en-US"/>
          </a:p>
        </p:txBody>
      </p:sp>
    </p:spTree>
    <p:extLst>
      <p:ext uri="{BB962C8B-B14F-4D97-AF65-F5344CB8AC3E}">
        <p14:creationId xmlns:p14="http://schemas.microsoft.com/office/powerpoint/2010/main" val="303633318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3" cstate="print">
            <a:extLst>
              <a:ext uri="{28A0092B-C50C-407E-A947-70E740481C1C}">
                <a14:useLocalDpi xmlns:a14="http://schemas.microsoft.com/office/drawing/2010/main"/>
              </a:ext>
            </a:extLst>
          </a:blip>
          <a:stretch>
            <a:fillRect/>
          </a:stretch>
        </p:blipFill>
        <p:spPr>
          <a:xfrm rot="21081980">
            <a:off x="5720824" y="4614265"/>
            <a:ext cx="2788644" cy="1549264"/>
          </a:xfrm>
          <a:prstGeom prst="rect">
            <a:avLst/>
          </a:prstGeom>
        </p:spPr>
      </p:pic>
      <p:sp>
        <p:nvSpPr>
          <p:cNvPr id="2" name="Title 1"/>
          <p:cNvSpPr>
            <a:spLocks noGrp="1"/>
          </p:cNvSpPr>
          <p:nvPr>
            <p:ph type="title"/>
          </p:nvPr>
        </p:nvSpPr>
        <p:spPr/>
        <p:txBody>
          <a:bodyPr>
            <a:normAutofit fontScale="90000"/>
          </a:bodyPr>
          <a:lstStyle/>
          <a:p>
            <a:pPr algn="l"/>
            <a:r>
              <a:rPr lang="en-US" dirty="0">
                <a:solidFill>
                  <a:srgbClr val="000090"/>
                </a:solidFill>
              </a:rPr>
              <a:t>Person-to person contact</a:t>
            </a:r>
            <a:br>
              <a:rPr lang="en-US" dirty="0">
                <a:solidFill>
                  <a:srgbClr val="000090"/>
                </a:solidFill>
              </a:rPr>
            </a:br>
            <a:r>
              <a:rPr lang="en-US" sz="3100" dirty="0">
                <a:solidFill>
                  <a:srgbClr val="000090"/>
                </a:solidFill>
              </a:rPr>
              <a:t>most effective with Hispanics</a:t>
            </a:r>
            <a:endParaRPr lang="en-US" sz="3100" dirty="0"/>
          </a:p>
        </p:txBody>
      </p:sp>
      <p:sp>
        <p:nvSpPr>
          <p:cNvPr id="3" name="Text Placeholder 2"/>
          <p:cNvSpPr>
            <a:spLocks noGrp="1"/>
          </p:cNvSpPr>
          <p:nvPr>
            <p:ph type="body" idx="1"/>
          </p:nvPr>
        </p:nvSpPr>
        <p:spPr>
          <a:xfrm>
            <a:off x="457200" y="1286930"/>
            <a:ext cx="4040188" cy="639762"/>
          </a:xfrm>
        </p:spPr>
        <p:txBody>
          <a:bodyPr/>
          <a:lstStyle/>
          <a:p>
            <a:r>
              <a:rPr lang="en-US" dirty="0" smtClean="0">
                <a:solidFill>
                  <a:srgbClr val="800000"/>
                </a:solidFill>
              </a:rPr>
              <a:t>Informal conversations</a:t>
            </a:r>
            <a:endParaRPr lang="en-US" dirty="0">
              <a:solidFill>
                <a:srgbClr val="800000"/>
              </a:solidFill>
            </a:endParaRPr>
          </a:p>
        </p:txBody>
      </p:sp>
      <p:sp>
        <p:nvSpPr>
          <p:cNvPr id="4" name="Content Placeholder 3"/>
          <p:cNvSpPr>
            <a:spLocks noGrp="1"/>
          </p:cNvSpPr>
          <p:nvPr>
            <p:ph sz="half" idx="2"/>
          </p:nvPr>
        </p:nvSpPr>
        <p:spPr>
          <a:xfrm>
            <a:off x="457200" y="1897494"/>
            <a:ext cx="4040188" cy="3951288"/>
          </a:xfrm>
        </p:spPr>
        <p:txBody>
          <a:bodyPr/>
          <a:lstStyle/>
          <a:p>
            <a:r>
              <a:rPr lang="en-US" dirty="0"/>
              <a:t>Talk about voting informally with friends, family, co-workers, and neighbors</a:t>
            </a:r>
          </a:p>
          <a:p>
            <a:pPr lvl="1">
              <a:spcBef>
                <a:spcPts val="624"/>
              </a:spcBef>
            </a:pPr>
            <a:r>
              <a:rPr lang="en-US" sz="2200" dirty="0"/>
              <a:t>Use a flexible, personalized </a:t>
            </a:r>
            <a:r>
              <a:rPr lang="en-US" sz="2200" dirty="0" smtClean="0"/>
              <a:t>message</a:t>
            </a:r>
            <a:endParaRPr lang="en-US" sz="2200" dirty="0"/>
          </a:p>
          <a:p>
            <a:endParaRPr lang="en-US" dirty="0"/>
          </a:p>
        </p:txBody>
      </p:sp>
      <p:sp>
        <p:nvSpPr>
          <p:cNvPr id="5" name="Text Placeholder 4"/>
          <p:cNvSpPr>
            <a:spLocks noGrp="1"/>
          </p:cNvSpPr>
          <p:nvPr>
            <p:ph type="body" sz="quarter" idx="3"/>
          </p:nvPr>
        </p:nvSpPr>
        <p:spPr>
          <a:xfrm>
            <a:off x="4645025" y="1286930"/>
            <a:ext cx="4041775" cy="639762"/>
          </a:xfrm>
        </p:spPr>
        <p:txBody>
          <a:bodyPr/>
          <a:lstStyle/>
          <a:p>
            <a:r>
              <a:rPr lang="en-US" dirty="0" smtClean="0">
                <a:solidFill>
                  <a:srgbClr val="800000"/>
                </a:solidFill>
              </a:rPr>
              <a:t>Canvassing</a:t>
            </a:r>
            <a:endParaRPr lang="en-US" dirty="0">
              <a:solidFill>
                <a:srgbClr val="800000"/>
              </a:solidFill>
            </a:endParaRPr>
          </a:p>
        </p:txBody>
      </p:sp>
      <p:sp>
        <p:nvSpPr>
          <p:cNvPr id="6" name="Content Placeholder 5"/>
          <p:cNvSpPr>
            <a:spLocks noGrp="1"/>
          </p:cNvSpPr>
          <p:nvPr>
            <p:ph sz="quarter" idx="4"/>
          </p:nvPr>
        </p:nvSpPr>
        <p:spPr>
          <a:xfrm>
            <a:off x="4645025" y="1897494"/>
            <a:ext cx="4041775" cy="3951288"/>
          </a:xfrm>
        </p:spPr>
        <p:txBody>
          <a:bodyPr/>
          <a:lstStyle/>
          <a:p>
            <a:r>
              <a:rPr lang="en-US" dirty="0" smtClean="0"/>
              <a:t>Local, </a:t>
            </a:r>
            <a:r>
              <a:rPr lang="en-US" dirty="0" err="1" smtClean="0"/>
              <a:t>bilinguual</a:t>
            </a:r>
            <a:r>
              <a:rPr lang="en-US" dirty="0" smtClean="0"/>
              <a:t>, Hispanic </a:t>
            </a:r>
            <a:r>
              <a:rPr lang="en-US" dirty="0"/>
              <a:t>canvassers </a:t>
            </a:r>
            <a:r>
              <a:rPr lang="en-US" dirty="0" smtClean="0"/>
              <a:t>are </a:t>
            </a:r>
            <a:r>
              <a:rPr lang="en-US" dirty="0"/>
              <a:t>more effective than outsiders.</a:t>
            </a:r>
          </a:p>
          <a:p>
            <a:pPr lvl="1">
              <a:spcBef>
                <a:spcPts val="1176"/>
              </a:spcBef>
            </a:pPr>
            <a:r>
              <a:rPr lang="en-US" dirty="0"/>
              <a:t>Most effective within the 2 weeks before Election Day</a:t>
            </a:r>
          </a:p>
          <a:p>
            <a:endParaRPr lang="en-US" dirty="0"/>
          </a:p>
        </p:txBody>
      </p:sp>
      <p:sp>
        <p:nvSpPr>
          <p:cNvPr id="7" name="Date Placeholder 6"/>
          <p:cNvSpPr>
            <a:spLocks noGrp="1"/>
          </p:cNvSpPr>
          <p:nvPr>
            <p:ph type="dt" sz="half" idx="10"/>
          </p:nvPr>
        </p:nvSpPr>
        <p:spPr>
          <a:xfrm>
            <a:off x="561788" y="6356350"/>
            <a:ext cx="1394382" cy="365125"/>
          </a:xfrm>
        </p:spPr>
        <p:txBody>
          <a:bodyPr/>
          <a:lstStyle/>
          <a:p>
            <a:r>
              <a:rPr lang="en-US" dirty="0" smtClean="0"/>
              <a:t>Jan 2018</a:t>
            </a:r>
            <a:endParaRPr lang="en-US" dirty="0"/>
          </a:p>
        </p:txBody>
      </p:sp>
      <p:sp>
        <p:nvSpPr>
          <p:cNvPr id="8" name="Footer Placeholder 7"/>
          <p:cNvSpPr>
            <a:spLocks noGrp="1"/>
          </p:cNvSpPr>
          <p:nvPr>
            <p:ph type="ftr" sz="quarter" idx="11"/>
          </p:nvPr>
        </p:nvSpPr>
        <p:spPr>
          <a:xfrm>
            <a:off x="2435414" y="6356350"/>
            <a:ext cx="5065841" cy="372837"/>
          </a:xfrm>
        </p:spPr>
        <p:txBody>
          <a:bodyPr/>
          <a:lstStyle/>
          <a:p>
            <a:r>
              <a:rPr lang="en-US" dirty="0" err="1" smtClean="0"/>
              <a:t>Barreto</a:t>
            </a:r>
            <a:r>
              <a:rPr lang="en-US" dirty="0" smtClean="0"/>
              <a:t>, 2017/Aug; Green &amp; Gerber, 2015, p. 33; Michelson et al., 2009, p. 6 </a:t>
            </a:r>
            <a:endParaRPr lang="en-US" dirty="0"/>
          </a:p>
        </p:txBody>
      </p:sp>
      <p:sp>
        <p:nvSpPr>
          <p:cNvPr id="9" name="Slide Number Placeholder 8"/>
          <p:cNvSpPr>
            <a:spLocks noGrp="1"/>
          </p:cNvSpPr>
          <p:nvPr>
            <p:ph type="sldNum" sz="quarter" idx="12"/>
          </p:nvPr>
        </p:nvSpPr>
        <p:spPr/>
        <p:txBody>
          <a:bodyPr/>
          <a:lstStyle/>
          <a:p>
            <a:fld id="{D93C9281-498A-9D42-AA97-B74D709FF200}" type="slidenum">
              <a:rPr lang="en-US" smtClean="0"/>
              <a:t>37</a:t>
            </a:fld>
            <a:endParaRPr lang="en-US"/>
          </a:p>
        </p:txBody>
      </p:sp>
      <p:pic>
        <p:nvPicPr>
          <p:cNvPr id="10" name="Picture 9"/>
          <p:cNvPicPr/>
          <p:nvPr/>
        </p:nvPicPr>
        <p:blipFill>
          <a:blip r:embed="rId4">
            <a:extLst>
              <a:ext uri="{28A0092B-C50C-407E-A947-70E740481C1C}">
                <a14:useLocalDpi xmlns:a14="http://schemas.microsoft.com/office/drawing/2010/main"/>
              </a:ext>
            </a:extLst>
          </a:blip>
          <a:stretch>
            <a:fillRect/>
          </a:stretch>
        </p:blipFill>
        <p:spPr>
          <a:xfrm>
            <a:off x="1792602" y="4336805"/>
            <a:ext cx="1618047" cy="1843828"/>
          </a:xfrm>
          <a:prstGeom prst="rect">
            <a:avLst/>
          </a:prstGeom>
        </p:spPr>
      </p:pic>
    </p:spTree>
    <p:extLst>
      <p:ext uri="{BB962C8B-B14F-4D97-AF65-F5344CB8AC3E}">
        <p14:creationId xmlns:p14="http://schemas.microsoft.com/office/powerpoint/2010/main" val="85684243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solidFill>
                  <a:srgbClr val="000090"/>
                </a:solidFill>
              </a:rPr>
              <a:t>Person-to person contact</a:t>
            </a:r>
            <a:br>
              <a:rPr lang="en-US" dirty="0">
                <a:solidFill>
                  <a:srgbClr val="000090"/>
                </a:solidFill>
              </a:rPr>
            </a:br>
            <a:r>
              <a:rPr lang="en-US" sz="3100" dirty="0">
                <a:solidFill>
                  <a:srgbClr val="000090"/>
                </a:solidFill>
              </a:rPr>
              <a:t>most effective with Hispanics</a:t>
            </a:r>
          </a:p>
        </p:txBody>
      </p:sp>
      <p:sp>
        <p:nvSpPr>
          <p:cNvPr id="3" name="Text Placeholder 2"/>
          <p:cNvSpPr>
            <a:spLocks noGrp="1"/>
          </p:cNvSpPr>
          <p:nvPr>
            <p:ph type="body" idx="1"/>
          </p:nvPr>
        </p:nvSpPr>
        <p:spPr>
          <a:xfrm>
            <a:off x="457200" y="1215232"/>
            <a:ext cx="4040188" cy="639762"/>
          </a:xfrm>
        </p:spPr>
        <p:txBody>
          <a:bodyPr/>
          <a:lstStyle/>
          <a:p>
            <a:r>
              <a:rPr lang="en-US" dirty="0" smtClean="0">
                <a:solidFill>
                  <a:srgbClr val="800000"/>
                </a:solidFill>
              </a:rPr>
              <a:t>Phone banks</a:t>
            </a:r>
            <a:endParaRPr lang="en-US" dirty="0">
              <a:solidFill>
                <a:srgbClr val="800000"/>
              </a:solidFill>
            </a:endParaRPr>
          </a:p>
        </p:txBody>
      </p:sp>
      <p:pic>
        <p:nvPicPr>
          <p:cNvPr id="8" name="Content Placeholder 7" descr="PhoneBank_Photo.jpg"/>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a:fillRect/>
          </a:stretch>
        </p:blipFill>
        <p:spPr>
          <a:xfrm>
            <a:off x="457200" y="1854994"/>
            <a:ext cx="4040188" cy="4271169"/>
          </a:xfrm>
        </p:spPr>
      </p:pic>
      <p:sp>
        <p:nvSpPr>
          <p:cNvPr id="4" name="Content Placeholder 3"/>
          <p:cNvSpPr>
            <a:spLocks noGrp="1"/>
          </p:cNvSpPr>
          <p:nvPr>
            <p:ph sz="quarter" idx="4"/>
          </p:nvPr>
        </p:nvSpPr>
        <p:spPr>
          <a:xfrm>
            <a:off x="4645025" y="1869179"/>
            <a:ext cx="4041775" cy="4256984"/>
          </a:xfrm>
        </p:spPr>
        <p:txBody>
          <a:bodyPr>
            <a:normAutofit fontScale="92500" lnSpcReduction="10000"/>
          </a:bodyPr>
          <a:lstStyle/>
          <a:p>
            <a:r>
              <a:rPr lang="en-US" sz="2400" dirty="0" smtClean="0"/>
              <a:t>Live!</a:t>
            </a:r>
          </a:p>
          <a:p>
            <a:r>
              <a:rPr lang="en-US" dirty="0"/>
              <a:t>Bilingual </a:t>
            </a:r>
            <a:r>
              <a:rPr lang="en-US" dirty="0" smtClean="0"/>
              <a:t>callers</a:t>
            </a:r>
            <a:endParaRPr lang="en-US" sz="2400" dirty="0" smtClean="0"/>
          </a:p>
          <a:p>
            <a:r>
              <a:rPr lang="en-US" sz="2400" dirty="0" smtClean="0"/>
              <a:t>Relaxed, authentic style</a:t>
            </a:r>
          </a:p>
          <a:p>
            <a:r>
              <a:rPr lang="en-US" sz="2400" dirty="0" smtClean="0"/>
              <a:t>Short-interactive script</a:t>
            </a:r>
          </a:p>
          <a:p>
            <a:r>
              <a:rPr lang="en-US" sz="2400" dirty="0" smtClean="0"/>
              <a:t>Two-round phone banks improve impact:</a:t>
            </a:r>
          </a:p>
          <a:p>
            <a:pPr lvl="1"/>
            <a:r>
              <a:rPr lang="en-US" sz="2000" dirty="0" smtClean="0"/>
              <a:t>Make follow-up calls </a:t>
            </a:r>
            <a:r>
              <a:rPr lang="en-US" sz="2000" dirty="0"/>
              <a:t>to those who said they would </a:t>
            </a:r>
            <a:r>
              <a:rPr lang="en-US" sz="2000" dirty="0" smtClean="0"/>
              <a:t>vote made during the week before Election Day.</a:t>
            </a:r>
          </a:p>
          <a:p>
            <a:r>
              <a:rPr lang="en-US" sz="2400" dirty="0" smtClean="0"/>
              <a:t>~ one voter produced for every 35 contacts</a:t>
            </a:r>
            <a:endParaRPr lang="en-US" sz="2400" dirty="0"/>
          </a:p>
        </p:txBody>
      </p:sp>
      <p:sp>
        <p:nvSpPr>
          <p:cNvPr id="5" name="Date Placeholder 4"/>
          <p:cNvSpPr>
            <a:spLocks noGrp="1"/>
          </p:cNvSpPr>
          <p:nvPr>
            <p:ph type="dt" sz="half" idx="10"/>
          </p:nvPr>
        </p:nvSpPr>
        <p:spPr/>
        <p:txBody>
          <a:bodyPr/>
          <a:lstStyle/>
          <a:p>
            <a:r>
              <a:rPr lang="en-US" dirty="0" smtClean="0"/>
              <a:t>Jan 2018</a:t>
            </a:r>
            <a:endParaRPr lang="en-US" dirty="0"/>
          </a:p>
        </p:txBody>
      </p:sp>
      <p:sp>
        <p:nvSpPr>
          <p:cNvPr id="6" name="Footer Placeholder 5"/>
          <p:cNvSpPr>
            <a:spLocks noGrp="1"/>
          </p:cNvSpPr>
          <p:nvPr>
            <p:ph type="ftr" sz="quarter" idx="11"/>
          </p:nvPr>
        </p:nvSpPr>
        <p:spPr>
          <a:xfrm>
            <a:off x="2063750" y="6356350"/>
            <a:ext cx="5541956" cy="365125"/>
          </a:xfrm>
        </p:spPr>
        <p:txBody>
          <a:bodyPr/>
          <a:lstStyle/>
          <a:p>
            <a:r>
              <a:rPr lang="en-US" dirty="0" err="1" smtClean="0"/>
              <a:t>Arceneaux</a:t>
            </a:r>
            <a:r>
              <a:rPr lang="en-US" dirty="0" smtClean="0"/>
              <a:t>, 2007; </a:t>
            </a:r>
            <a:r>
              <a:rPr lang="en-US" dirty="0" err="1" smtClean="0"/>
              <a:t>Bedolla</a:t>
            </a:r>
            <a:r>
              <a:rPr lang="en-US" dirty="0" smtClean="0"/>
              <a:t> &amp; Michelson, 2012, pp. 78 &amp; 83; </a:t>
            </a:r>
          </a:p>
          <a:p>
            <a:r>
              <a:rPr lang="en-US" dirty="0" smtClean="0"/>
              <a:t>Green &amp; Gerber, 2015, pp. 80-83; Nickerson, 2007</a:t>
            </a:r>
            <a:endParaRPr lang="en-US" dirty="0"/>
          </a:p>
        </p:txBody>
      </p:sp>
      <p:sp>
        <p:nvSpPr>
          <p:cNvPr id="7" name="Slide Number Placeholder 6"/>
          <p:cNvSpPr>
            <a:spLocks noGrp="1"/>
          </p:cNvSpPr>
          <p:nvPr>
            <p:ph type="sldNum" sz="quarter" idx="12"/>
          </p:nvPr>
        </p:nvSpPr>
        <p:spPr/>
        <p:txBody>
          <a:bodyPr/>
          <a:lstStyle/>
          <a:p>
            <a:fld id="{D93C9281-498A-9D42-AA97-B74D709FF200}" type="slidenum">
              <a:rPr lang="en-US" smtClean="0"/>
              <a:t>38</a:t>
            </a:fld>
            <a:endParaRPr lang="en-US"/>
          </a:p>
        </p:txBody>
      </p:sp>
    </p:spTree>
    <p:extLst>
      <p:ext uri="{BB962C8B-B14F-4D97-AF65-F5344CB8AC3E}">
        <p14:creationId xmlns:p14="http://schemas.microsoft.com/office/powerpoint/2010/main" val="368995093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537425"/>
            <a:ext cx="8229600" cy="1143000"/>
          </a:xfrm>
        </p:spPr>
        <p:txBody>
          <a:bodyPr>
            <a:normAutofit fontScale="90000"/>
          </a:bodyPr>
          <a:lstStyle/>
          <a:p>
            <a:pPr algn="l"/>
            <a:r>
              <a:rPr lang="en-US" sz="4000" dirty="0" smtClean="0">
                <a:solidFill>
                  <a:srgbClr val="000090"/>
                </a:solidFill>
              </a:rPr>
              <a:t>Messages that resonate</a:t>
            </a:r>
            <a:br>
              <a:rPr lang="en-US" sz="4000" dirty="0" smtClean="0">
                <a:solidFill>
                  <a:srgbClr val="000090"/>
                </a:solidFill>
              </a:rPr>
            </a:br>
            <a:r>
              <a:rPr lang="en-US" sz="2400" dirty="0" smtClean="0">
                <a:solidFill>
                  <a:srgbClr val="000090"/>
                </a:solidFill>
              </a:rPr>
              <a:t>with unengaged Hispanic voters</a:t>
            </a:r>
            <a:br>
              <a:rPr lang="en-US" sz="2400" dirty="0" smtClean="0">
                <a:solidFill>
                  <a:srgbClr val="000090"/>
                </a:solidFill>
              </a:rPr>
            </a:br>
            <a:r>
              <a:rPr lang="en-US" sz="2000" dirty="0" smtClean="0">
                <a:solidFill>
                  <a:srgbClr val="800000"/>
                </a:solidFill>
              </a:rPr>
              <a:t>Unregistered or nonvoters</a:t>
            </a:r>
            <a:endParaRPr lang="en-US" sz="2000" dirty="0">
              <a:solidFill>
                <a:srgbClr val="800000"/>
              </a:solidFill>
            </a:endParaRPr>
          </a:p>
        </p:txBody>
      </p:sp>
      <p:sp>
        <p:nvSpPr>
          <p:cNvPr id="11" name="Content Placeholder 10"/>
          <p:cNvSpPr>
            <a:spLocks noGrp="1"/>
          </p:cNvSpPr>
          <p:nvPr>
            <p:ph idx="1"/>
          </p:nvPr>
        </p:nvSpPr>
        <p:spPr>
          <a:xfrm>
            <a:off x="436880" y="2204487"/>
            <a:ext cx="8229600" cy="4189943"/>
          </a:xfrm>
        </p:spPr>
        <p:txBody>
          <a:bodyPr/>
          <a:lstStyle/>
          <a:p>
            <a:r>
              <a:rPr lang="en-US" dirty="0" smtClean="0"/>
              <a:t>Community</a:t>
            </a:r>
            <a:endParaRPr lang="en-US" dirty="0"/>
          </a:p>
          <a:p>
            <a:r>
              <a:rPr lang="en-US" dirty="0" smtClean="0"/>
              <a:t>Ethnic pride</a:t>
            </a:r>
            <a:endParaRPr lang="en-US" dirty="0"/>
          </a:p>
          <a:p>
            <a:r>
              <a:rPr lang="en-US" dirty="0" smtClean="0"/>
              <a:t>Solidarity</a:t>
            </a:r>
          </a:p>
          <a:p>
            <a:endParaRPr lang="en-US" dirty="0"/>
          </a:p>
        </p:txBody>
      </p:sp>
      <p:sp>
        <p:nvSpPr>
          <p:cNvPr id="7" name="Date Placeholder 6"/>
          <p:cNvSpPr>
            <a:spLocks noGrp="1"/>
          </p:cNvSpPr>
          <p:nvPr>
            <p:ph type="dt" sz="half" idx="10"/>
          </p:nvPr>
        </p:nvSpPr>
        <p:spPr/>
        <p:txBody>
          <a:bodyPr/>
          <a:lstStyle/>
          <a:p>
            <a:r>
              <a:rPr lang="en-US" dirty="0" smtClean="0"/>
              <a:t>Jan 2018</a:t>
            </a:r>
            <a:endParaRPr lang="en-US" dirty="0"/>
          </a:p>
        </p:txBody>
      </p:sp>
      <p:sp>
        <p:nvSpPr>
          <p:cNvPr id="8" name="Footer Placeholder 7"/>
          <p:cNvSpPr>
            <a:spLocks noGrp="1"/>
          </p:cNvSpPr>
          <p:nvPr>
            <p:ph type="ftr" sz="quarter" idx="11"/>
          </p:nvPr>
        </p:nvSpPr>
        <p:spPr/>
        <p:txBody>
          <a:bodyPr/>
          <a:lstStyle/>
          <a:p>
            <a:r>
              <a:rPr lang="en-US" dirty="0" err="1" smtClean="0"/>
              <a:t>Barreto</a:t>
            </a:r>
            <a:r>
              <a:rPr lang="en-US" dirty="0" smtClean="0"/>
              <a:t>, 2017; NALEO, 2012</a:t>
            </a:r>
            <a:endParaRPr lang="en-US" dirty="0"/>
          </a:p>
        </p:txBody>
      </p:sp>
      <p:sp>
        <p:nvSpPr>
          <p:cNvPr id="9" name="Slide Number Placeholder 8"/>
          <p:cNvSpPr>
            <a:spLocks noGrp="1"/>
          </p:cNvSpPr>
          <p:nvPr>
            <p:ph type="sldNum" sz="quarter" idx="12"/>
          </p:nvPr>
        </p:nvSpPr>
        <p:spPr/>
        <p:txBody>
          <a:bodyPr/>
          <a:lstStyle/>
          <a:p>
            <a:fld id="{D93C9281-498A-9D42-AA97-B74D709FF200}" type="slidenum">
              <a:rPr lang="en-US" smtClean="0"/>
              <a:t>39</a:t>
            </a:fld>
            <a:endParaRPr lang="en-US"/>
          </a:p>
        </p:txBody>
      </p:sp>
      <p:pic>
        <p:nvPicPr>
          <p:cNvPr id="12" name="Picture 11"/>
          <p:cNvPicPr/>
          <p:nvPr/>
        </p:nvPicPr>
        <p:blipFill>
          <a:blip r:embed="rId3">
            <a:extLst>
              <a:ext uri="{28A0092B-C50C-407E-A947-70E740481C1C}">
                <a14:useLocalDpi xmlns:a14="http://schemas.microsoft.com/office/drawing/2010/main"/>
              </a:ext>
            </a:extLst>
          </a:blip>
          <a:stretch>
            <a:fillRect/>
          </a:stretch>
        </p:blipFill>
        <p:spPr>
          <a:xfrm rot="827524">
            <a:off x="3756190" y="2547103"/>
            <a:ext cx="4868758" cy="2313257"/>
          </a:xfrm>
          <a:prstGeom prst="rect">
            <a:avLst/>
          </a:prstGeom>
        </p:spPr>
      </p:pic>
    </p:spTree>
    <p:extLst>
      <p:ext uri="{BB962C8B-B14F-4D97-AF65-F5344CB8AC3E}">
        <p14:creationId xmlns:p14="http://schemas.microsoft.com/office/powerpoint/2010/main" val="10389740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Jan 2018</a:t>
            </a:r>
          </a:p>
        </p:txBody>
      </p:sp>
      <p:sp>
        <p:nvSpPr>
          <p:cNvPr id="5" name="Footer Placeholder 4"/>
          <p:cNvSpPr>
            <a:spLocks noGrp="1"/>
          </p:cNvSpPr>
          <p:nvPr>
            <p:ph type="ftr" sz="quarter" idx="11"/>
          </p:nvPr>
        </p:nvSpPr>
        <p:spPr>
          <a:xfrm>
            <a:off x="2231661" y="6356350"/>
            <a:ext cx="4919545" cy="365125"/>
          </a:xfrm>
        </p:spPr>
        <p:txBody>
          <a:bodyPr/>
          <a:lstStyle/>
          <a:p>
            <a:endParaRPr lang="en-US" dirty="0"/>
          </a:p>
        </p:txBody>
      </p:sp>
      <p:sp>
        <p:nvSpPr>
          <p:cNvPr id="6" name="Slide Number Placeholder 5"/>
          <p:cNvSpPr>
            <a:spLocks noGrp="1"/>
          </p:cNvSpPr>
          <p:nvPr>
            <p:ph type="sldNum" sz="quarter" idx="12"/>
          </p:nvPr>
        </p:nvSpPr>
        <p:spPr/>
        <p:txBody>
          <a:bodyPr/>
          <a:lstStyle/>
          <a:p>
            <a:fld id="{D93C9281-498A-9D42-AA97-B74D709FF200}" type="slidenum">
              <a:rPr lang="en-US" smtClean="0"/>
              <a:t>4</a:t>
            </a:fld>
            <a:endParaRPr lang="en-US" dirty="0"/>
          </a:p>
        </p:txBody>
      </p:sp>
      <p:pic>
        <p:nvPicPr>
          <p:cNvPr id="8" name="Picture 7" descr="Map_VisionStratTactic.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5630" y="955323"/>
            <a:ext cx="8890000" cy="3962400"/>
          </a:xfrm>
          <a:prstGeom prst="rect">
            <a:avLst/>
          </a:prstGeom>
        </p:spPr>
      </p:pic>
      <p:sp>
        <p:nvSpPr>
          <p:cNvPr id="9" name="TextBox 8"/>
          <p:cNvSpPr txBox="1"/>
          <p:nvPr/>
        </p:nvSpPr>
        <p:spPr>
          <a:xfrm rot="20667319">
            <a:off x="141722" y="4402542"/>
            <a:ext cx="3375518" cy="1200329"/>
          </a:xfrm>
          <a:prstGeom prst="rect">
            <a:avLst/>
          </a:prstGeom>
          <a:noFill/>
        </p:spPr>
        <p:txBody>
          <a:bodyPr wrap="none" rtlCol="0">
            <a:spAutoFit/>
          </a:bodyPr>
          <a:lstStyle/>
          <a:p>
            <a:r>
              <a:rPr lang="en-US" b="1" dirty="0" smtClean="0">
                <a:solidFill>
                  <a:srgbClr val="800000"/>
                </a:solidFill>
                <a:latin typeface="Tahoma"/>
                <a:cs typeface="Tahoma"/>
              </a:rPr>
              <a:t>Encouraging informed</a:t>
            </a:r>
          </a:p>
          <a:p>
            <a:r>
              <a:rPr lang="en-US" b="1" dirty="0">
                <a:solidFill>
                  <a:srgbClr val="800000"/>
                </a:solidFill>
                <a:latin typeface="Tahoma"/>
                <a:cs typeface="Tahoma"/>
              </a:rPr>
              <a:t>a</a:t>
            </a:r>
            <a:r>
              <a:rPr lang="en-US" b="1" dirty="0" smtClean="0">
                <a:solidFill>
                  <a:srgbClr val="800000"/>
                </a:solidFill>
                <a:latin typeface="Tahoma"/>
                <a:cs typeface="Tahoma"/>
              </a:rPr>
              <a:t>nd active participation in</a:t>
            </a:r>
          </a:p>
          <a:p>
            <a:r>
              <a:rPr lang="en-US" b="1" dirty="0">
                <a:solidFill>
                  <a:srgbClr val="800000"/>
                </a:solidFill>
                <a:latin typeface="Tahoma"/>
                <a:cs typeface="Tahoma"/>
              </a:rPr>
              <a:t>g</a:t>
            </a:r>
            <a:r>
              <a:rPr lang="en-US" b="1" dirty="0" smtClean="0">
                <a:solidFill>
                  <a:srgbClr val="800000"/>
                </a:solidFill>
                <a:latin typeface="Tahoma"/>
                <a:cs typeface="Tahoma"/>
              </a:rPr>
              <a:t>overnment by facilitating</a:t>
            </a:r>
          </a:p>
          <a:p>
            <a:r>
              <a:rPr lang="en-US" b="1" dirty="0" smtClean="0">
                <a:solidFill>
                  <a:srgbClr val="800000"/>
                </a:solidFill>
                <a:effectLst>
                  <a:outerShdw blurRad="50800" dist="38100" dir="2700000" algn="tl" rotWithShape="0">
                    <a:prstClr val="black">
                      <a:alpha val="40000"/>
                    </a:prstClr>
                  </a:outerShdw>
                </a:effectLst>
                <a:latin typeface="Tahoma"/>
                <a:cs typeface="Tahoma"/>
              </a:rPr>
              <a:t>voter engagement</a:t>
            </a:r>
            <a:r>
              <a:rPr lang="en-US" dirty="0" smtClean="0"/>
              <a:t>.</a:t>
            </a:r>
            <a:endParaRPr lang="en-US" dirty="0"/>
          </a:p>
        </p:txBody>
      </p:sp>
      <p:sp>
        <p:nvSpPr>
          <p:cNvPr id="10" name="TextBox 9"/>
          <p:cNvSpPr txBox="1"/>
          <p:nvPr/>
        </p:nvSpPr>
        <p:spPr>
          <a:xfrm rot="20716427">
            <a:off x="3211550" y="4746465"/>
            <a:ext cx="1970010" cy="923330"/>
          </a:xfrm>
          <a:prstGeom prst="rect">
            <a:avLst/>
          </a:prstGeom>
          <a:noFill/>
        </p:spPr>
        <p:txBody>
          <a:bodyPr wrap="none" rtlCol="0">
            <a:spAutoFit/>
          </a:bodyPr>
          <a:lstStyle/>
          <a:p>
            <a:r>
              <a:rPr lang="en-US" b="1" dirty="0" smtClean="0">
                <a:solidFill>
                  <a:srgbClr val="000090"/>
                </a:solidFill>
                <a:latin typeface="Tahoma"/>
                <a:cs typeface="Tahoma"/>
              </a:rPr>
              <a:t>Interactive </a:t>
            </a:r>
          </a:p>
          <a:p>
            <a:r>
              <a:rPr lang="en-US" b="1" dirty="0" smtClean="0">
                <a:solidFill>
                  <a:srgbClr val="000090"/>
                </a:solidFill>
                <a:latin typeface="Tahoma"/>
                <a:cs typeface="Tahoma"/>
              </a:rPr>
              <a:t>&amp; meaningful</a:t>
            </a:r>
          </a:p>
          <a:p>
            <a:r>
              <a:rPr lang="en-US" b="1" dirty="0" smtClean="0">
                <a:solidFill>
                  <a:srgbClr val="000090"/>
                </a:solidFill>
                <a:effectLst>
                  <a:outerShdw blurRad="50800" dist="38100" dir="2700000" algn="tl" rotWithShape="0">
                    <a:prstClr val="black">
                      <a:alpha val="40000"/>
                    </a:prstClr>
                  </a:outerShdw>
                </a:effectLst>
                <a:latin typeface="Tahoma"/>
                <a:cs typeface="Tahoma"/>
              </a:rPr>
              <a:t>communication</a:t>
            </a:r>
            <a:endParaRPr lang="en-US" b="1" dirty="0">
              <a:solidFill>
                <a:srgbClr val="000090"/>
              </a:solidFill>
              <a:effectLst>
                <a:outerShdw blurRad="50800" dist="38100" dir="2700000" algn="tl" rotWithShape="0">
                  <a:prstClr val="black">
                    <a:alpha val="40000"/>
                  </a:prstClr>
                </a:outerShdw>
              </a:effectLst>
              <a:latin typeface="Tahoma"/>
              <a:cs typeface="Tahoma"/>
            </a:endParaRPr>
          </a:p>
        </p:txBody>
      </p:sp>
      <p:sp>
        <p:nvSpPr>
          <p:cNvPr id="11" name="TextBox 10"/>
          <p:cNvSpPr txBox="1"/>
          <p:nvPr/>
        </p:nvSpPr>
        <p:spPr>
          <a:xfrm rot="20804381">
            <a:off x="7146598" y="4590603"/>
            <a:ext cx="1342209" cy="1200329"/>
          </a:xfrm>
          <a:prstGeom prst="rect">
            <a:avLst/>
          </a:prstGeom>
          <a:noFill/>
        </p:spPr>
        <p:txBody>
          <a:bodyPr wrap="none" rtlCol="0">
            <a:spAutoFit/>
          </a:bodyPr>
          <a:lstStyle/>
          <a:p>
            <a:r>
              <a:rPr lang="en-US" b="1" dirty="0" smtClean="0">
                <a:solidFill>
                  <a:srgbClr val="008000"/>
                </a:solidFill>
                <a:latin typeface="Tahoma"/>
                <a:cs typeface="Tahoma"/>
              </a:rPr>
              <a:t>Increased</a:t>
            </a:r>
          </a:p>
          <a:p>
            <a:r>
              <a:rPr lang="en-US" b="1" dirty="0">
                <a:solidFill>
                  <a:srgbClr val="008000"/>
                </a:solidFill>
                <a:latin typeface="Tahoma"/>
                <a:cs typeface="Tahoma"/>
              </a:rPr>
              <a:t>v</a:t>
            </a:r>
            <a:r>
              <a:rPr lang="en-US" b="1" dirty="0" smtClean="0">
                <a:solidFill>
                  <a:srgbClr val="008000"/>
                </a:solidFill>
                <a:latin typeface="Tahoma"/>
                <a:cs typeface="Tahoma"/>
              </a:rPr>
              <a:t>oter</a:t>
            </a:r>
          </a:p>
          <a:p>
            <a:r>
              <a:rPr lang="en-US" b="1" dirty="0">
                <a:solidFill>
                  <a:srgbClr val="008000"/>
                </a:solidFill>
                <a:latin typeface="Tahoma"/>
                <a:cs typeface="Tahoma"/>
              </a:rPr>
              <a:t>t</a:t>
            </a:r>
            <a:r>
              <a:rPr lang="en-US" b="1" dirty="0" smtClean="0">
                <a:solidFill>
                  <a:srgbClr val="008000"/>
                </a:solidFill>
                <a:latin typeface="Tahoma"/>
                <a:cs typeface="Tahoma"/>
              </a:rPr>
              <a:t>urnout</a:t>
            </a:r>
          </a:p>
          <a:p>
            <a:r>
              <a:rPr lang="en-US" b="1" dirty="0">
                <a:solidFill>
                  <a:srgbClr val="008000"/>
                </a:solidFill>
                <a:latin typeface="Tahoma"/>
                <a:cs typeface="Tahoma"/>
              </a:rPr>
              <a:t>i</a:t>
            </a:r>
            <a:r>
              <a:rPr lang="en-US" b="1" dirty="0" smtClean="0">
                <a:solidFill>
                  <a:srgbClr val="008000"/>
                </a:solidFill>
                <a:latin typeface="Tahoma"/>
                <a:cs typeface="Tahoma"/>
              </a:rPr>
              <a:t>n Texas</a:t>
            </a:r>
            <a:endParaRPr lang="en-US" b="1" dirty="0">
              <a:solidFill>
                <a:srgbClr val="008000"/>
              </a:solidFill>
              <a:latin typeface="Tahoma"/>
              <a:cs typeface="Tahoma"/>
            </a:endParaRPr>
          </a:p>
        </p:txBody>
      </p:sp>
      <p:sp>
        <p:nvSpPr>
          <p:cNvPr id="14" name="TextBox 13"/>
          <p:cNvSpPr txBox="1"/>
          <p:nvPr/>
        </p:nvSpPr>
        <p:spPr>
          <a:xfrm>
            <a:off x="457200" y="311822"/>
            <a:ext cx="5562600" cy="707886"/>
          </a:xfrm>
          <a:prstGeom prst="rect">
            <a:avLst/>
          </a:prstGeom>
          <a:noFill/>
        </p:spPr>
        <p:txBody>
          <a:bodyPr wrap="square" rtlCol="0">
            <a:spAutoFit/>
          </a:bodyPr>
          <a:lstStyle/>
          <a:p>
            <a:r>
              <a:rPr lang="en-US" sz="4000" dirty="0" smtClean="0">
                <a:solidFill>
                  <a:srgbClr val="000090"/>
                </a:solidFill>
                <a:latin typeface="Tahoma"/>
                <a:cs typeface="Tahoma"/>
              </a:rPr>
              <a:t>GOTV Action Program</a:t>
            </a:r>
            <a:endParaRPr lang="en-US" sz="4000" dirty="0">
              <a:solidFill>
                <a:srgbClr val="000090"/>
              </a:solidFill>
              <a:latin typeface="Tahoma"/>
              <a:cs typeface="Tahoma"/>
            </a:endParaRPr>
          </a:p>
        </p:txBody>
      </p:sp>
      <p:sp>
        <p:nvSpPr>
          <p:cNvPr id="15" name="TextBox 14"/>
          <p:cNvSpPr txBox="1"/>
          <p:nvPr/>
        </p:nvSpPr>
        <p:spPr>
          <a:xfrm rot="20602414">
            <a:off x="5371690" y="4841262"/>
            <a:ext cx="1799905" cy="646331"/>
          </a:xfrm>
          <a:prstGeom prst="rect">
            <a:avLst/>
          </a:prstGeom>
          <a:noFill/>
        </p:spPr>
        <p:txBody>
          <a:bodyPr wrap="square" rtlCol="0">
            <a:spAutoFit/>
          </a:bodyPr>
          <a:lstStyle/>
          <a:p>
            <a:r>
              <a:rPr lang="en-US" b="1" dirty="0" smtClean="0">
                <a:solidFill>
                  <a:schemeClr val="accent2"/>
                </a:solidFill>
                <a:latin typeface="Tahoma"/>
                <a:cs typeface="Tahoma"/>
              </a:rPr>
              <a:t>GOTV tactics</a:t>
            </a:r>
          </a:p>
          <a:p>
            <a:r>
              <a:rPr lang="en-US" b="1" dirty="0">
                <a:solidFill>
                  <a:schemeClr val="accent2"/>
                </a:solidFill>
                <a:latin typeface="Tahoma"/>
                <a:cs typeface="Tahoma"/>
              </a:rPr>
              <a:t>t</a:t>
            </a:r>
            <a:r>
              <a:rPr lang="en-US" b="1" dirty="0" smtClean="0">
                <a:solidFill>
                  <a:schemeClr val="accent2"/>
                </a:solidFill>
                <a:latin typeface="Tahoma"/>
                <a:cs typeface="Tahoma"/>
              </a:rPr>
              <a:t>hat work*</a:t>
            </a:r>
          </a:p>
        </p:txBody>
      </p:sp>
      <p:sp>
        <p:nvSpPr>
          <p:cNvPr id="16" name="TextBox 15"/>
          <p:cNvSpPr txBox="1"/>
          <p:nvPr/>
        </p:nvSpPr>
        <p:spPr>
          <a:xfrm>
            <a:off x="5736217" y="5806387"/>
            <a:ext cx="2009738" cy="307777"/>
          </a:xfrm>
          <a:prstGeom prst="rect">
            <a:avLst/>
          </a:prstGeom>
          <a:noFill/>
        </p:spPr>
        <p:txBody>
          <a:bodyPr wrap="square" rtlCol="0">
            <a:spAutoFit/>
          </a:bodyPr>
          <a:lstStyle/>
          <a:p>
            <a:r>
              <a:rPr lang="en-US" sz="1400" dirty="0" smtClean="0">
                <a:solidFill>
                  <a:srgbClr val="C0504D"/>
                </a:solidFill>
              </a:rPr>
              <a:t>*Evidence-based</a:t>
            </a:r>
            <a:endParaRPr lang="en-US" sz="1400" dirty="0">
              <a:solidFill>
                <a:srgbClr val="C0504D"/>
              </a:solidFill>
            </a:endParaRPr>
          </a:p>
        </p:txBody>
      </p:sp>
      <p:sp>
        <p:nvSpPr>
          <p:cNvPr id="19" name="Right Arrow 18"/>
          <p:cNvSpPr/>
          <p:nvPr/>
        </p:nvSpPr>
        <p:spPr>
          <a:xfrm>
            <a:off x="2539912" y="5309426"/>
            <a:ext cx="587841" cy="484632"/>
          </a:xfrm>
          <a:prstGeom prst="rightArrow">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ight Arrow 19"/>
          <p:cNvSpPr/>
          <p:nvPr/>
        </p:nvSpPr>
        <p:spPr>
          <a:xfrm>
            <a:off x="4862336" y="5325640"/>
            <a:ext cx="587841" cy="484632"/>
          </a:xfrm>
          <a:prstGeom prst="rightArrow">
            <a:avLst/>
          </a:prstGeom>
          <a:no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ight Arrow 20"/>
          <p:cNvSpPr/>
          <p:nvPr/>
        </p:nvSpPr>
        <p:spPr>
          <a:xfrm>
            <a:off x="6639968" y="5221729"/>
            <a:ext cx="587841" cy="484632"/>
          </a:xfrm>
          <a:prstGeom prst="rightArrow">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a:xfrm rot="5400000">
            <a:off x="8197109" y="4851673"/>
            <a:ext cx="1148622" cy="523220"/>
          </a:xfrm>
          <a:prstGeom prst="rect">
            <a:avLst/>
          </a:prstGeom>
          <a:noFill/>
        </p:spPr>
        <p:txBody>
          <a:bodyPr wrap="none" rtlCol="0">
            <a:spAutoFit/>
          </a:bodyPr>
          <a:lstStyle/>
          <a:p>
            <a:pPr algn="ctr"/>
            <a:r>
              <a:rPr lang="en-US" sz="1400" dirty="0" smtClean="0">
                <a:solidFill>
                  <a:srgbClr val="008000"/>
                </a:solidFill>
              </a:rPr>
              <a:t>5% from</a:t>
            </a:r>
          </a:p>
          <a:p>
            <a:pPr algn="ctr"/>
            <a:r>
              <a:rPr lang="en-US" sz="1400" dirty="0" smtClean="0">
                <a:solidFill>
                  <a:srgbClr val="008000"/>
                </a:solidFill>
              </a:rPr>
              <a:t>2012 to 2020 </a:t>
            </a:r>
            <a:endParaRPr lang="en-US" sz="1400" dirty="0">
              <a:solidFill>
                <a:srgbClr val="008000"/>
              </a:solidFill>
            </a:endParaRPr>
          </a:p>
        </p:txBody>
      </p:sp>
      <p:sp>
        <p:nvSpPr>
          <p:cNvPr id="29" name="Right Brace 28"/>
          <p:cNvSpPr/>
          <p:nvPr/>
        </p:nvSpPr>
        <p:spPr>
          <a:xfrm>
            <a:off x="8297870" y="4378694"/>
            <a:ext cx="228639" cy="1415363"/>
          </a:xfrm>
          <a:prstGeom prst="rightBrace">
            <a:avLst/>
          </a:prstGeom>
          <a:ln>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79868353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rgbClr val="000090"/>
                </a:solidFill>
              </a:rPr>
              <a:t>Messages that resonate</a:t>
            </a:r>
            <a:endParaRPr lang="en-US" sz="3600" dirty="0">
              <a:solidFill>
                <a:srgbClr val="000090"/>
              </a:solidFill>
            </a:endParaRPr>
          </a:p>
        </p:txBody>
      </p:sp>
      <p:sp>
        <p:nvSpPr>
          <p:cNvPr id="3" name="Content Placeholder 2"/>
          <p:cNvSpPr>
            <a:spLocks noGrp="1"/>
          </p:cNvSpPr>
          <p:nvPr>
            <p:ph idx="1"/>
          </p:nvPr>
        </p:nvSpPr>
        <p:spPr>
          <a:xfrm>
            <a:off x="457200" y="1293621"/>
            <a:ext cx="8229600" cy="4525963"/>
          </a:xfrm>
        </p:spPr>
        <p:txBody>
          <a:bodyPr>
            <a:normAutofit lnSpcReduction="10000"/>
          </a:bodyPr>
          <a:lstStyle/>
          <a:p>
            <a:pPr marL="0" indent="0">
              <a:buNone/>
            </a:pPr>
            <a:r>
              <a:rPr lang="en-US" sz="4400" dirty="0" smtClean="0">
                <a:latin typeface="Desyrel"/>
                <a:cs typeface="Desyrel"/>
              </a:rPr>
              <a:t>“From Mexico to the Middle East, across the world thousands of people risk their lives to vote and be heard. We can’t take it for granted. It’s time we vote.”</a:t>
            </a:r>
          </a:p>
          <a:p>
            <a:pPr marL="0" indent="0">
              <a:buNone/>
            </a:pPr>
            <a:endParaRPr lang="en-US" sz="2000" dirty="0" smtClean="0">
              <a:latin typeface="+mn-lt"/>
              <a:cs typeface="Desyrel"/>
            </a:endParaRPr>
          </a:p>
          <a:p>
            <a:pPr marL="457200" indent="0">
              <a:buNone/>
            </a:pPr>
            <a:r>
              <a:rPr lang="en-US" sz="2000" dirty="0" smtClean="0">
                <a:solidFill>
                  <a:srgbClr val="800000"/>
                </a:solidFill>
                <a:latin typeface="+mn-lt"/>
                <a:cs typeface="Desyrel"/>
              </a:rPr>
              <a:t>Civic participation message most effective with:</a:t>
            </a:r>
          </a:p>
          <a:p>
            <a:pPr marL="914400"/>
            <a:r>
              <a:rPr lang="en-US" sz="2000" dirty="0" smtClean="0">
                <a:solidFill>
                  <a:srgbClr val="000090"/>
                </a:solidFill>
                <a:latin typeface="+mn-lt"/>
                <a:cs typeface="Desyrel"/>
              </a:rPr>
              <a:t>Spanish-speaking citizens </a:t>
            </a:r>
          </a:p>
          <a:p>
            <a:pPr marL="914400"/>
            <a:r>
              <a:rPr lang="en-US" sz="2000" dirty="0" smtClean="0">
                <a:solidFill>
                  <a:srgbClr val="000090"/>
                </a:solidFill>
                <a:latin typeface="+mn-lt"/>
                <a:cs typeface="Desyrel"/>
              </a:rPr>
              <a:t>Citizens 25-39 years old </a:t>
            </a:r>
            <a:endParaRPr lang="en-US" sz="2000" dirty="0">
              <a:solidFill>
                <a:srgbClr val="000090"/>
              </a:solidFill>
              <a:latin typeface="+mn-lt"/>
              <a:cs typeface="Desyrel"/>
            </a:endParaRPr>
          </a:p>
        </p:txBody>
      </p:sp>
      <p:sp>
        <p:nvSpPr>
          <p:cNvPr id="4" name="Date Placeholder 3"/>
          <p:cNvSpPr>
            <a:spLocks noGrp="1"/>
          </p:cNvSpPr>
          <p:nvPr>
            <p:ph type="dt" sz="half" idx="10"/>
          </p:nvPr>
        </p:nvSpPr>
        <p:spPr/>
        <p:txBody>
          <a:bodyPr/>
          <a:lstStyle/>
          <a:p>
            <a:r>
              <a:rPr lang="en-US" dirty="0" smtClean="0"/>
              <a:t>Jan 2018</a:t>
            </a:r>
            <a:endParaRPr lang="en-US" dirty="0"/>
          </a:p>
        </p:txBody>
      </p:sp>
      <p:sp>
        <p:nvSpPr>
          <p:cNvPr id="5" name="Footer Placeholder 4"/>
          <p:cNvSpPr>
            <a:spLocks noGrp="1"/>
          </p:cNvSpPr>
          <p:nvPr>
            <p:ph type="ftr" sz="quarter" idx="11"/>
          </p:nvPr>
        </p:nvSpPr>
        <p:spPr/>
        <p:txBody>
          <a:bodyPr/>
          <a:lstStyle/>
          <a:p>
            <a:r>
              <a:rPr lang="en-US" dirty="0"/>
              <a:t>NALEO, 2012</a:t>
            </a:r>
          </a:p>
        </p:txBody>
      </p:sp>
      <p:sp>
        <p:nvSpPr>
          <p:cNvPr id="6" name="Slide Number Placeholder 5"/>
          <p:cNvSpPr>
            <a:spLocks noGrp="1"/>
          </p:cNvSpPr>
          <p:nvPr>
            <p:ph type="sldNum" sz="quarter" idx="12"/>
          </p:nvPr>
        </p:nvSpPr>
        <p:spPr/>
        <p:txBody>
          <a:bodyPr/>
          <a:lstStyle/>
          <a:p>
            <a:fld id="{D93C9281-498A-9D42-AA97-B74D709FF200}" type="slidenum">
              <a:rPr lang="en-US" smtClean="0"/>
              <a:t>40</a:t>
            </a:fld>
            <a:endParaRPr lang="en-US"/>
          </a:p>
        </p:txBody>
      </p:sp>
    </p:spTree>
    <p:extLst>
      <p:ext uri="{BB962C8B-B14F-4D97-AF65-F5344CB8AC3E}">
        <p14:creationId xmlns:p14="http://schemas.microsoft.com/office/powerpoint/2010/main" val="329223542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9390"/>
            <a:ext cx="8229600" cy="849505"/>
          </a:xfrm>
        </p:spPr>
        <p:txBody>
          <a:bodyPr>
            <a:normAutofit fontScale="90000"/>
          </a:bodyPr>
          <a:lstStyle/>
          <a:p>
            <a:pPr algn="l"/>
            <a:r>
              <a:rPr lang="en-US" sz="4000" dirty="0" smtClean="0">
                <a:solidFill>
                  <a:srgbClr val="000090"/>
                </a:solidFill>
              </a:rPr>
              <a:t>Messages that resonate</a:t>
            </a:r>
            <a:br>
              <a:rPr lang="en-US" sz="4000" dirty="0" smtClean="0">
                <a:solidFill>
                  <a:srgbClr val="000090"/>
                </a:solidFill>
              </a:rPr>
            </a:br>
            <a:endParaRPr lang="en-US" sz="4000" dirty="0">
              <a:solidFill>
                <a:srgbClr val="000090"/>
              </a:solidFill>
            </a:endParaRPr>
          </a:p>
        </p:txBody>
      </p:sp>
      <p:sp>
        <p:nvSpPr>
          <p:cNvPr id="3" name="Content Placeholder 2"/>
          <p:cNvSpPr>
            <a:spLocks noGrp="1"/>
          </p:cNvSpPr>
          <p:nvPr>
            <p:ph idx="1"/>
          </p:nvPr>
        </p:nvSpPr>
        <p:spPr>
          <a:xfrm>
            <a:off x="457200" y="1366612"/>
            <a:ext cx="8229600" cy="4525963"/>
          </a:xfrm>
        </p:spPr>
        <p:txBody>
          <a:bodyPr>
            <a:normAutofit lnSpcReduction="10000"/>
          </a:bodyPr>
          <a:lstStyle/>
          <a:p>
            <a:pPr marL="0" indent="0">
              <a:buNone/>
            </a:pPr>
            <a:r>
              <a:rPr lang="en-US" sz="4400" dirty="0" smtClean="0">
                <a:latin typeface="Desyrel"/>
                <a:cs typeface="Desyrel"/>
              </a:rPr>
              <a:t>“We CAN make a difference. Make your voice heard in our democracy. We need to vote, one vote can make a difference.”</a:t>
            </a:r>
            <a:endParaRPr lang="en-US" sz="2000" dirty="0" smtClean="0">
              <a:latin typeface="+mn-lt"/>
              <a:cs typeface="Desyrel"/>
            </a:endParaRPr>
          </a:p>
          <a:p>
            <a:pPr marL="0" indent="0">
              <a:spcBef>
                <a:spcPts val="0"/>
              </a:spcBef>
              <a:buNone/>
            </a:pPr>
            <a:endParaRPr lang="en-US" sz="2000" dirty="0" smtClean="0">
              <a:latin typeface="+mn-lt"/>
              <a:cs typeface="Desyrel"/>
            </a:endParaRPr>
          </a:p>
          <a:p>
            <a:pPr marL="457200" indent="0">
              <a:spcBef>
                <a:spcPts val="0"/>
              </a:spcBef>
              <a:buNone/>
            </a:pPr>
            <a:r>
              <a:rPr lang="en-US" sz="2000" dirty="0" smtClean="0">
                <a:solidFill>
                  <a:srgbClr val="800000"/>
                </a:solidFill>
                <a:latin typeface="+mn-lt"/>
                <a:cs typeface="Desyrel"/>
              </a:rPr>
              <a:t>Make a difference message most </a:t>
            </a:r>
            <a:r>
              <a:rPr lang="en-US" sz="2000" dirty="0">
                <a:solidFill>
                  <a:srgbClr val="800000"/>
                </a:solidFill>
                <a:latin typeface="+mn-lt"/>
                <a:cs typeface="Desyrel"/>
              </a:rPr>
              <a:t>effective with</a:t>
            </a:r>
            <a:r>
              <a:rPr lang="en-US" sz="2000" dirty="0" smtClean="0">
                <a:solidFill>
                  <a:srgbClr val="800000"/>
                </a:solidFill>
                <a:latin typeface="+mn-lt"/>
                <a:cs typeface="Desyrel"/>
              </a:rPr>
              <a:t>:</a:t>
            </a:r>
          </a:p>
          <a:p>
            <a:pPr marL="914400">
              <a:spcBef>
                <a:spcPts val="300"/>
              </a:spcBef>
            </a:pPr>
            <a:r>
              <a:rPr lang="en-US" sz="2000" dirty="0" smtClean="0">
                <a:solidFill>
                  <a:srgbClr val="000090"/>
                </a:solidFill>
                <a:latin typeface="+mn-lt"/>
                <a:cs typeface="Desyrel"/>
              </a:rPr>
              <a:t>Foreign-born citizens</a:t>
            </a:r>
          </a:p>
          <a:p>
            <a:pPr marL="914400">
              <a:spcBef>
                <a:spcPts val="300"/>
              </a:spcBef>
            </a:pPr>
            <a:r>
              <a:rPr lang="en-US" sz="2000" dirty="0" smtClean="0">
                <a:solidFill>
                  <a:srgbClr val="000090"/>
                </a:solidFill>
                <a:latin typeface="+mn-lt"/>
                <a:cs typeface="Desyrel"/>
              </a:rPr>
              <a:t>Those 60 years old and older</a:t>
            </a:r>
          </a:p>
          <a:p>
            <a:pPr marL="914400">
              <a:spcBef>
                <a:spcPts val="300"/>
              </a:spcBef>
            </a:pPr>
            <a:r>
              <a:rPr lang="en-US" sz="2000" dirty="0" smtClean="0">
                <a:solidFill>
                  <a:srgbClr val="000090"/>
                </a:solidFill>
                <a:latin typeface="+mn-lt"/>
                <a:cs typeface="Desyrel"/>
              </a:rPr>
              <a:t>Moderate and higher income</a:t>
            </a:r>
          </a:p>
          <a:p>
            <a:pPr marL="914400">
              <a:spcBef>
                <a:spcPts val="300"/>
              </a:spcBef>
            </a:pPr>
            <a:r>
              <a:rPr lang="en-US" sz="2000" dirty="0" smtClean="0">
                <a:solidFill>
                  <a:srgbClr val="000090"/>
                </a:solidFill>
                <a:latin typeface="+mn-lt"/>
                <a:cs typeface="Desyrel"/>
              </a:rPr>
              <a:t>Those with a high school education or less</a:t>
            </a:r>
          </a:p>
          <a:p>
            <a:pPr>
              <a:spcBef>
                <a:spcPts val="300"/>
              </a:spcBef>
            </a:pPr>
            <a:endParaRPr lang="en-US" dirty="0"/>
          </a:p>
        </p:txBody>
      </p:sp>
      <p:sp>
        <p:nvSpPr>
          <p:cNvPr id="4" name="Date Placeholder 3"/>
          <p:cNvSpPr>
            <a:spLocks noGrp="1"/>
          </p:cNvSpPr>
          <p:nvPr>
            <p:ph type="dt" sz="half" idx="10"/>
          </p:nvPr>
        </p:nvSpPr>
        <p:spPr/>
        <p:txBody>
          <a:bodyPr/>
          <a:lstStyle/>
          <a:p>
            <a:r>
              <a:rPr lang="en-US" dirty="0" smtClean="0"/>
              <a:t>Jan 2018</a:t>
            </a:r>
            <a:endParaRPr lang="en-US" dirty="0"/>
          </a:p>
        </p:txBody>
      </p:sp>
      <p:sp>
        <p:nvSpPr>
          <p:cNvPr id="5" name="Footer Placeholder 4"/>
          <p:cNvSpPr>
            <a:spLocks noGrp="1"/>
          </p:cNvSpPr>
          <p:nvPr>
            <p:ph type="ftr" sz="quarter" idx="11"/>
          </p:nvPr>
        </p:nvSpPr>
        <p:spPr/>
        <p:txBody>
          <a:bodyPr/>
          <a:lstStyle/>
          <a:p>
            <a:r>
              <a:rPr lang="en-US" dirty="0"/>
              <a:t>NALEO, 2012</a:t>
            </a:r>
          </a:p>
        </p:txBody>
      </p:sp>
      <p:sp>
        <p:nvSpPr>
          <p:cNvPr id="6" name="Slide Number Placeholder 5"/>
          <p:cNvSpPr>
            <a:spLocks noGrp="1"/>
          </p:cNvSpPr>
          <p:nvPr>
            <p:ph type="sldNum" sz="quarter" idx="12"/>
          </p:nvPr>
        </p:nvSpPr>
        <p:spPr/>
        <p:txBody>
          <a:bodyPr/>
          <a:lstStyle/>
          <a:p>
            <a:fld id="{D93C9281-498A-9D42-AA97-B74D709FF200}" type="slidenum">
              <a:rPr lang="en-US" smtClean="0"/>
              <a:t>41</a:t>
            </a:fld>
            <a:endParaRPr lang="en-US"/>
          </a:p>
        </p:txBody>
      </p:sp>
    </p:spTree>
    <p:extLst>
      <p:ext uri="{BB962C8B-B14F-4D97-AF65-F5344CB8AC3E}">
        <p14:creationId xmlns:p14="http://schemas.microsoft.com/office/powerpoint/2010/main" val="104628099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534"/>
            <a:ext cx="8229600" cy="1143000"/>
          </a:xfrm>
        </p:spPr>
        <p:txBody>
          <a:bodyPr>
            <a:normAutofit/>
          </a:bodyPr>
          <a:lstStyle/>
          <a:p>
            <a:pPr algn="l"/>
            <a:r>
              <a:rPr lang="en-US" sz="3600" dirty="0" smtClean="0">
                <a:solidFill>
                  <a:srgbClr val="000090"/>
                </a:solidFill>
              </a:rPr>
              <a:t>Messages that resonate</a:t>
            </a:r>
            <a:endParaRPr lang="en-US" sz="3600" dirty="0">
              <a:solidFill>
                <a:srgbClr val="000090"/>
              </a:solidFill>
            </a:endParaRPr>
          </a:p>
        </p:txBody>
      </p:sp>
      <p:sp>
        <p:nvSpPr>
          <p:cNvPr id="3" name="Content Placeholder 2"/>
          <p:cNvSpPr>
            <a:spLocks noGrp="1"/>
          </p:cNvSpPr>
          <p:nvPr>
            <p:ph idx="1"/>
          </p:nvPr>
        </p:nvSpPr>
        <p:spPr>
          <a:xfrm>
            <a:off x="457200" y="1245374"/>
            <a:ext cx="8540820" cy="4938712"/>
          </a:xfrm>
        </p:spPr>
        <p:txBody>
          <a:bodyPr>
            <a:normAutofit fontScale="92500" lnSpcReduction="10000"/>
          </a:bodyPr>
          <a:lstStyle/>
          <a:p>
            <a:pPr marL="0" indent="0">
              <a:spcBef>
                <a:spcPts val="0"/>
              </a:spcBef>
              <a:buNone/>
            </a:pPr>
            <a:r>
              <a:rPr lang="en-US" sz="4300" dirty="0" smtClean="0">
                <a:latin typeface="Desyrel"/>
                <a:cs typeface="Desyrel"/>
              </a:rPr>
              <a:t>“If you don’t vote and take part in democracy nothing will ever change. The only way to change our communities for the better and move our country forward is to vote.”</a:t>
            </a:r>
          </a:p>
          <a:p>
            <a:pPr marL="0" indent="0">
              <a:spcBef>
                <a:spcPts val="0"/>
              </a:spcBef>
              <a:buNone/>
            </a:pPr>
            <a:endParaRPr lang="en-US" sz="2000" dirty="0" smtClean="0">
              <a:latin typeface="+mn-lt"/>
              <a:cs typeface="Desyrel"/>
            </a:endParaRPr>
          </a:p>
          <a:p>
            <a:pPr marL="457200" indent="0">
              <a:spcBef>
                <a:spcPts val="0"/>
              </a:spcBef>
              <a:buNone/>
            </a:pPr>
            <a:r>
              <a:rPr lang="en-US" sz="2200" dirty="0" smtClean="0">
                <a:solidFill>
                  <a:srgbClr val="800000"/>
                </a:solidFill>
                <a:latin typeface="+mn-lt"/>
                <a:cs typeface="Desyrel"/>
              </a:rPr>
              <a:t>Impact message most effective with:</a:t>
            </a:r>
          </a:p>
          <a:p>
            <a:pPr marL="914400">
              <a:spcBef>
                <a:spcPts val="300"/>
              </a:spcBef>
            </a:pPr>
            <a:r>
              <a:rPr lang="en-US" sz="2200" dirty="0" smtClean="0">
                <a:solidFill>
                  <a:srgbClr val="000090"/>
                </a:solidFill>
                <a:latin typeface="+mn-lt"/>
                <a:cs typeface="Desyrel"/>
              </a:rPr>
              <a:t>English-speaking citizens</a:t>
            </a:r>
          </a:p>
          <a:p>
            <a:pPr marL="914400">
              <a:spcBef>
                <a:spcPts val="300"/>
              </a:spcBef>
            </a:pPr>
            <a:r>
              <a:rPr lang="en-US" sz="2200" dirty="0" smtClean="0">
                <a:solidFill>
                  <a:srgbClr val="000090"/>
                </a:solidFill>
                <a:latin typeface="+mn-lt"/>
                <a:cs typeface="Desyrel"/>
              </a:rPr>
              <a:t>U.S. born citizens</a:t>
            </a:r>
          </a:p>
          <a:p>
            <a:pPr marL="914400">
              <a:spcBef>
                <a:spcPts val="300"/>
              </a:spcBef>
            </a:pPr>
            <a:r>
              <a:rPr lang="en-US" sz="2200" dirty="0" smtClean="0">
                <a:solidFill>
                  <a:srgbClr val="000090"/>
                </a:solidFill>
                <a:latin typeface="+mn-lt"/>
                <a:cs typeface="Desyrel"/>
              </a:rPr>
              <a:t>Those 40-59 years old</a:t>
            </a:r>
          </a:p>
          <a:p>
            <a:pPr marL="914400">
              <a:spcBef>
                <a:spcPts val="300"/>
              </a:spcBef>
            </a:pPr>
            <a:r>
              <a:rPr lang="en-US" sz="2200" dirty="0" smtClean="0">
                <a:solidFill>
                  <a:srgbClr val="000090"/>
                </a:solidFill>
                <a:latin typeface="+mn-lt"/>
                <a:cs typeface="Desyrel"/>
              </a:rPr>
              <a:t>Low-income citizens</a:t>
            </a:r>
          </a:p>
          <a:p>
            <a:pPr marL="914400">
              <a:spcBef>
                <a:spcPts val="300"/>
              </a:spcBef>
            </a:pPr>
            <a:r>
              <a:rPr lang="en-US" sz="2200" dirty="0">
                <a:solidFill>
                  <a:srgbClr val="000090"/>
                </a:solidFill>
                <a:latin typeface="+mn-lt"/>
                <a:cs typeface="Desyrel"/>
              </a:rPr>
              <a:t>Those with some college or </a:t>
            </a:r>
            <a:r>
              <a:rPr lang="en-US" sz="2200" dirty="0" smtClean="0">
                <a:solidFill>
                  <a:srgbClr val="000090"/>
                </a:solidFill>
                <a:latin typeface="+mn-lt"/>
                <a:cs typeface="Desyrel"/>
              </a:rPr>
              <a:t>more</a:t>
            </a:r>
          </a:p>
          <a:p>
            <a:pPr>
              <a:spcBef>
                <a:spcPts val="0"/>
              </a:spcBef>
            </a:pPr>
            <a:endParaRPr lang="en-US" sz="2000" dirty="0">
              <a:latin typeface="+mn-lt"/>
              <a:cs typeface="Desyrel"/>
            </a:endParaRPr>
          </a:p>
          <a:p>
            <a:pPr marL="0" indent="0">
              <a:buNone/>
            </a:pPr>
            <a:endParaRPr lang="en-US" sz="4400" dirty="0"/>
          </a:p>
        </p:txBody>
      </p:sp>
      <p:sp>
        <p:nvSpPr>
          <p:cNvPr id="4" name="Date Placeholder 3"/>
          <p:cNvSpPr>
            <a:spLocks noGrp="1"/>
          </p:cNvSpPr>
          <p:nvPr>
            <p:ph type="dt" sz="half" idx="10"/>
          </p:nvPr>
        </p:nvSpPr>
        <p:spPr/>
        <p:txBody>
          <a:bodyPr/>
          <a:lstStyle/>
          <a:p>
            <a:r>
              <a:rPr lang="en-US" dirty="0" smtClean="0"/>
              <a:t>Jan 2018</a:t>
            </a:r>
            <a:endParaRPr lang="en-US" dirty="0"/>
          </a:p>
        </p:txBody>
      </p:sp>
      <p:sp>
        <p:nvSpPr>
          <p:cNvPr id="5" name="Footer Placeholder 4"/>
          <p:cNvSpPr>
            <a:spLocks noGrp="1"/>
          </p:cNvSpPr>
          <p:nvPr>
            <p:ph type="ftr" sz="quarter" idx="11"/>
          </p:nvPr>
        </p:nvSpPr>
        <p:spPr/>
        <p:txBody>
          <a:bodyPr/>
          <a:lstStyle/>
          <a:p>
            <a:r>
              <a:rPr lang="en-US" dirty="0"/>
              <a:t>NALEO, 2012</a:t>
            </a:r>
          </a:p>
        </p:txBody>
      </p:sp>
      <p:sp>
        <p:nvSpPr>
          <p:cNvPr id="6" name="Slide Number Placeholder 5"/>
          <p:cNvSpPr>
            <a:spLocks noGrp="1"/>
          </p:cNvSpPr>
          <p:nvPr>
            <p:ph type="sldNum" sz="quarter" idx="12"/>
          </p:nvPr>
        </p:nvSpPr>
        <p:spPr/>
        <p:txBody>
          <a:bodyPr/>
          <a:lstStyle/>
          <a:p>
            <a:fld id="{D93C9281-498A-9D42-AA97-B74D709FF200}" type="slidenum">
              <a:rPr lang="en-US" smtClean="0"/>
              <a:t>42</a:t>
            </a:fld>
            <a:endParaRPr lang="en-US"/>
          </a:p>
        </p:txBody>
      </p:sp>
    </p:spTree>
    <p:extLst>
      <p:ext uri="{BB962C8B-B14F-4D97-AF65-F5344CB8AC3E}">
        <p14:creationId xmlns:p14="http://schemas.microsoft.com/office/powerpoint/2010/main" val="227918661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rgbClr val="000090"/>
                </a:solidFill>
              </a:rPr>
              <a:t>Messages that resonate</a:t>
            </a:r>
            <a:endParaRPr lang="en-US" sz="3600" spc="70" dirty="0">
              <a:solidFill>
                <a:srgbClr val="000090"/>
              </a:solidFill>
            </a:endParaRPr>
          </a:p>
        </p:txBody>
      </p:sp>
      <p:sp>
        <p:nvSpPr>
          <p:cNvPr id="3" name="Content Placeholder 2"/>
          <p:cNvSpPr>
            <a:spLocks noGrp="1"/>
          </p:cNvSpPr>
          <p:nvPr>
            <p:ph idx="1"/>
          </p:nvPr>
        </p:nvSpPr>
        <p:spPr>
          <a:xfrm>
            <a:off x="457200" y="1441318"/>
            <a:ext cx="8229600" cy="4525963"/>
          </a:xfrm>
        </p:spPr>
        <p:txBody>
          <a:bodyPr>
            <a:normAutofit lnSpcReduction="10000"/>
          </a:bodyPr>
          <a:lstStyle/>
          <a:p>
            <a:pPr marL="0" indent="0">
              <a:buNone/>
            </a:pPr>
            <a:r>
              <a:rPr lang="en-US" sz="4400" dirty="0" smtClean="0">
                <a:latin typeface="Desyrel"/>
                <a:cs typeface="Desyrel"/>
              </a:rPr>
              <a:t>“Many states are considering passing laws that discriminate against Hispanics, like S.B. 1070 in Arizona. Only by voting can we change these laws.”</a:t>
            </a:r>
          </a:p>
          <a:p>
            <a:pPr marL="0" indent="0">
              <a:buNone/>
            </a:pPr>
            <a:endParaRPr lang="en-US" sz="2000" dirty="0" smtClean="0">
              <a:latin typeface="+mn-lt"/>
              <a:cs typeface="Desyrel"/>
            </a:endParaRPr>
          </a:p>
          <a:p>
            <a:pPr marL="457200" indent="0">
              <a:buNone/>
            </a:pPr>
            <a:r>
              <a:rPr lang="en-US" sz="2000" dirty="0" smtClean="0">
                <a:solidFill>
                  <a:srgbClr val="800000"/>
                </a:solidFill>
                <a:latin typeface="+mn-lt"/>
                <a:cs typeface="Desyrel"/>
              </a:rPr>
              <a:t>Discrimination message most effective with:</a:t>
            </a:r>
          </a:p>
          <a:p>
            <a:pPr marL="914400"/>
            <a:r>
              <a:rPr lang="en-US" sz="2000" dirty="0" smtClean="0">
                <a:solidFill>
                  <a:srgbClr val="000090"/>
                </a:solidFill>
                <a:latin typeface="+mn-lt"/>
                <a:cs typeface="Desyrel"/>
              </a:rPr>
              <a:t>Those 28-24 years old</a:t>
            </a:r>
            <a:endParaRPr lang="en-US" sz="2000" dirty="0">
              <a:solidFill>
                <a:srgbClr val="000090"/>
              </a:solidFill>
              <a:latin typeface="+mn-lt"/>
              <a:cs typeface="Desyrel"/>
            </a:endParaRPr>
          </a:p>
          <a:p>
            <a:pPr marL="0" indent="0">
              <a:buNone/>
            </a:pPr>
            <a:endParaRPr lang="en-US" dirty="0"/>
          </a:p>
        </p:txBody>
      </p:sp>
      <p:sp>
        <p:nvSpPr>
          <p:cNvPr id="4" name="Date Placeholder 3"/>
          <p:cNvSpPr>
            <a:spLocks noGrp="1"/>
          </p:cNvSpPr>
          <p:nvPr>
            <p:ph type="dt" sz="half" idx="10"/>
          </p:nvPr>
        </p:nvSpPr>
        <p:spPr/>
        <p:txBody>
          <a:bodyPr/>
          <a:lstStyle/>
          <a:p>
            <a:r>
              <a:rPr lang="en-US" smtClean="0"/>
              <a:t>Oct 2017</a:t>
            </a:r>
            <a:endParaRPr lang="en-US"/>
          </a:p>
        </p:txBody>
      </p:sp>
      <p:sp>
        <p:nvSpPr>
          <p:cNvPr id="5" name="Footer Placeholder 4"/>
          <p:cNvSpPr>
            <a:spLocks noGrp="1"/>
          </p:cNvSpPr>
          <p:nvPr>
            <p:ph type="ftr" sz="quarter" idx="11"/>
          </p:nvPr>
        </p:nvSpPr>
        <p:spPr/>
        <p:txBody>
          <a:bodyPr/>
          <a:lstStyle/>
          <a:p>
            <a:r>
              <a:rPr lang="en-US" dirty="0"/>
              <a:t>NALEO, 2012</a:t>
            </a:r>
          </a:p>
        </p:txBody>
      </p:sp>
      <p:sp>
        <p:nvSpPr>
          <p:cNvPr id="6" name="Slide Number Placeholder 5"/>
          <p:cNvSpPr>
            <a:spLocks noGrp="1"/>
          </p:cNvSpPr>
          <p:nvPr>
            <p:ph type="sldNum" sz="quarter" idx="12"/>
          </p:nvPr>
        </p:nvSpPr>
        <p:spPr/>
        <p:txBody>
          <a:bodyPr/>
          <a:lstStyle/>
          <a:p>
            <a:fld id="{D93C9281-498A-9D42-AA97-B74D709FF200}" type="slidenum">
              <a:rPr lang="en-US" smtClean="0"/>
              <a:t>43</a:t>
            </a:fld>
            <a:endParaRPr lang="en-US"/>
          </a:p>
        </p:txBody>
      </p:sp>
    </p:spTree>
    <p:extLst>
      <p:ext uri="{BB962C8B-B14F-4D97-AF65-F5344CB8AC3E}">
        <p14:creationId xmlns:p14="http://schemas.microsoft.com/office/powerpoint/2010/main" val="193988278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p:nvPr/>
        </p:nvPicPr>
        <p:blipFill>
          <a:blip r:embed="rId2">
            <a:extLst>
              <a:ext uri="{28A0092B-C50C-407E-A947-70E740481C1C}">
                <a14:useLocalDpi xmlns:a14="http://schemas.microsoft.com/office/drawing/2010/main"/>
              </a:ext>
            </a:extLst>
          </a:blip>
          <a:stretch>
            <a:fillRect/>
          </a:stretch>
        </p:blipFill>
        <p:spPr>
          <a:xfrm rot="21184635">
            <a:off x="2695968" y="4531926"/>
            <a:ext cx="1789309" cy="1647555"/>
          </a:xfrm>
          <a:prstGeom prst="rect">
            <a:avLst/>
          </a:prstGeom>
        </p:spPr>
      </p:pic>
      <p:sp>
        <p:nvSpPr>
          <p:cNvPr id="2" name="Title 1"/>
          <p:cNvSpPr>
            <a:spLocks noGrp="1"/>
          </p:cNvSpPr>
          <p:nvPr>
            <p:ph type="title"/>
          </p:nvPr>
        </p:nvSpPr>
        <p:spPr/>
        <p:txBody>
          <a:bodyPr/>
          <a:lstStyle/>
          <a:p>
            <a:pPr algn="l"/>
            <a:r>
              <a:rPr lang="en-US" b="1" dirty="0" smtClean="0">
                <a:solidFill>
                  <a:srgbClr val="800000"/>
                </a:solidFill>
              </a:rPr>
              <a:t>4.  </a:t>
            </a:r>
            <a:r>
              <a:rPr lang="en-US" b="1" cap="small" dirty="0" smtClean="0">
                <a:solidFill>
                  <a:srgbClr val="800000"/>
                </a:solidFill>
              </a:rPr>
              <a:t>GOTV Resources</a:t>
            </a:r>
            <a:endParaRPr lang="en-US" b="1" cap="small" dirty="0">
              <a:solidFill>
                <a:srgbClr val="800000"/>
              </a:solidFill>
            </a:endParaRPr>
          </a:p>
        </p:txBody>
      </p:sp>
      <p:sp>
        <p:nvSpPr>
          <p:cNvPr id="7" name="Content Placeholder 6"/>
          <p:cNvSpPr>
            <a:spLocks noGrp="1"/>
          </p:cNvSpPr>
          <p:nvPr>
            <p:ph sz="half" idx="2"/>
          </p:nvPr>
        </p:nvSpPr>
        <p:spPr>
          <a:xfrm>
            <a:off x="4283075" y="2270125"/>
            <a:ext cx="4464050" cy="3729038"/>
          </a:xfrm>
        </p:spPr>
        <p:txBody>
          <a:bodyPr>
            <a:normAutofit/>
          </a:bodyPr>
          <a:lstStyle/>
          <a:p>
            <a:pPr marL="0" indent="0">
              <a:buNone/>
            </a:pPr>
            <a:r>
              <a:rPr lang="en-US" sz="3200" dirty="0" smtClean="0">
                <a:effectLst>
                  <a:outerShdw blurRad="50800" dist="38100" dir="2700000" algn="tl" rotWithShape="0">
                    <a:prstClr val="black">
                      <a:alpha val="40000"/>
                    </a:prstClr>
                  </a:outerShdw>
                </a:effectLst>
                <a:latin typeface="Comic Sans MS"/>
                <a:cs typeface="Comic Sans MS"/>
              </a:rPr>
              <a:t>Evidence-Based Practices for Voter Mobilization</a:t>
            </a:r>
            <a:endParaRPr lang="en-US" sz="3200" dirty="0" smtClean="0">
              <a:effectLst>
                <a:outerShdw blurRad="50800" dist="38100" dir="2700000" algn="tl" rotWithShape="0">
                  <a:prstClr val="black">
                    <a:alpha val="40000"/>
                  </a:prstClr>
                </a:outerShdw>
              </a:effectLst>
            </a:endParaRPr>
          </a:p>
          <a:p>
            <a:pPr>
              <a:spcBef>
                <a:spcPts val="1224"/>
              </a:spcBef>
            </a:pPr>
            <a:r>
              <a:rPr lang="en-US" sz="2400" dirty="0" smtClean="0"/>
              <a:t>The principles behind effective GOTV campaigns</a:t>
            </a:r>
          </a:p>
          <a:p>
            <a:pPr marL="0" indent="0">
              <a:buNone/>
            </a:pPr>
            <a:endParaRPr lang="en-US" dirty="0"/>
          </a:p>
        </p:txBody>
      </p:sp>
      <p:sp>
        <p:nvSpPr>
          <p:cNvPr id="3" name="Date Placeholder 2"/>
          <p:cNvSpPr>
            <a:spLocks noGrp="1"/>
          </p:cNvSpPr>
          <p:nvPr>
            <p:ph type="dt" sz="half" idx="10"/>
          </p:nvPr>
        </p:nvSpPr>
        <p:spPr/>
        <p:txBody>
          <a:bodyPr/>
          <a:lstStyle/>
          <a:p>
            <a:r>
              <a:rPr lang="en-US" dirty="0" smtClean="0"/>
              <a:t>Jan 2018</a:t>
            </a:r>
            <a:endParaRPr lang="en-US" dirty="0"/>
          </a:p>
        </p:txBody>
      </p:sp>
      <p:sp>
        <p:nvSpPr>
          <p:cNvPr id="9" name="Footer Placeholder 5"/>
          <p:cNvSpPr>
            <a:spLocks noGrp="1"/>
          </p:cNvSpPr>
          <p:nvPr>
            <p:ph type="ftr" sz="quarter" idx="11"/>
          </p:nvPr>
        </p:nvSpPr>
        <p:spPr>
          <a:xfrm>
            <a:off x="1936750" y="6388101"/>
            <a:ext cx="5524499" cy="238124"/>
          </a:xfrm>
        </p:spPr>
        <p:txBody>
          <a:bodyPr/>
          <a:lstStyle/>
          <a:p>
            <a:r>
              <a:rPr lang="en-US" sz="2000" dirty="0" err="1">
                <a:solidFill>
                  <a:srgbClr val="0000FF"/>
                </a:solidFill>
              </a:rPr>
              <a:t>my.LWV.org</a:t>
            </a:r>
            <a:r>
              <a:rPr lang="en-US" sz="2000" dirty="0">
                <a:solidFill>
                  <a:srgbClr val="0000FF"/>
                </a:solidFill>
              </a:rPr>
              <a:t>/Texas/Best-Practices-</a:t>
            </a:r>
            <a:r>
              <a:rPr lang="en-US" sz="2000" dirty="0" smtClean="0">
                <a:solidFill>
                  <a:srgbClr val="0000FF"/>
                </a:solidFill>
              </a:rPr>
              <a:t>GOTV</a:t>
            </a:r>
            <a:endParaRPr lang="en-US" sz="2000" dirty="0">
              <a:solidFill>
                <a:srgbClr val="0000FF"/>
              </a:solidFill>
            </a:endParaRPr>
          </a:p>
        </p:txBody>
      </p:sp>
      <p:sp>
        <p:nvSpPr>
          <p:cNvPr id="5" name="Slide Number Placeholder 4"/>
          <p:cNvSpPr>
            <a:spLocks noGrp="1"/>
          </p:cNvSpPr>
          <p:nvPr>
            <p:ph type="sldNum" sz="quarter" idx="12"/>
          </p:nvPr>
        </p:nvSpPr>
        <p:spPr/>
        <p:txBody>
          <a:bodyPr/>
          <a:lstStyle/>
          <a:p>
            <a:fld id="{D93C9281-498A-9D42-AA97-B74D709FF200}" type="slidenum">
              <a:rPr lang="en-US" smtClean="0"/>
              <a:t>44</a:t>
            </a:fld>
            <a:endParaRPr lang="en-US" dirty="0"/>
          </a:p>
        </p:txBody>
      </p:sp>
      <p:pic>
        <p:nvPicPr>
          <p:cNvPr id="11" name="Picture 10"/>
          <p:cNvPicPr/>
          <p:nvPr/>
        </p:nvPicPr>
        <p:blipFill>
          <a:blip r:embed="rId3">
            <a:extLst>
              <a:ext uri="{28A0092B-C50C-407E-A947-70E740481C1C}">
                <a14:useLocalDpi xmlns:a14="http://schemas.microsoft.com/office/drawing/2010/main"/>
              </a:ext>
            </a:extLst>
          </a:blip>
          <a:stretch>
            <a:fillRect/>
          </a:stretch>
        </p:blipFill>
        <p:spPr>
          <a:xfrm>
            <a:off x="6553200" y="36513"/>
            <a:ext cx="1876425" cy="1698625"/>
          </a:xfrm>
          <a:prstGeom prst="rect">
            <a:avLst/>
          </a:prstGeom>
        </p:spPr>
      </p:pic>
      <p:sp>
        <p:nvSpPr>
          <p:cNvPr id="13" name="Text Placeholder 8"/>
          <p:cNvSpPr txBox="1">
            <a:spLocks/>
          </p:cNvSpPr>
          <p:nvPr/>
        </p:nvSpPr>
        <p:spPr>
          <a:xfrm>
            <a:off x="503237" y="1177132"/>
            <a:ext cx="8294688" cy="77916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Tahoma"/>
                <a:ea typeface="+mn-ea"/>
                <a:cs typeface="Tahoma"/>
              </a:defRPr>
            </a:lvl1pPr>
            <a:lvl2pPr marL="742950" indent="-285750" algn="l" defTabSz="457200" rtl="0" eaLnBrk="1" latinLnBrk="0" hangingPunct="1">
              <a:spcBef>
                <a:spcPct val="20000"/>
              </a:spcBef>
              <a:buFont typeface="Arial"/>
              <a:buChar char="–"/>
              <a:defRPr sz="2800" kern="1200">
                <a:solidFill>
                  <a:schemeClr val="tx1"/>
                </a:solidFill>
                <a:latin typeface="Tahoma"/>
                <a:ea typeface="+mn-ea"/>
                <a:cs typeface="Tahoma"/>
              </a:defRPr>
            </a:lvl2pPr>
            <a:lvl3pPr marL="1143000" indent="-228600" algn="l" defTabSz="457200" rtl="0" eaLnBrk="1" latinLnBrk="0" hangingPunct="1">
              <a:spcBef>
                <a:spcPct val="20000"/>
              </a:spcBef>
              <a:buFont typeface="Arial"/>
              <a:buChar char="•"/>
              <a:defRPr sz="2400" kern="1200">
                <a:solidFill>
                  <a:schemeClr val="tx1"/>
                </a:solidFill>
                <a:latin typeface="Tahoma"/>
                <a:ea typeface="+mn-ea"/>
                <a:cs typeface="Tahoma"/>
              </a:defRPr>
            </a:lvl3pPr>
            <a:lvl4pPr marL="1600200" indent="-228600" algn="l" defTabSz="457200" rtl="0" eaLnBrk="1" latinLnBrk="0" hangingPunct="1">
              <a:spcBef>
                <a:spcPct val="20000"/>
              </a:spcBef>
              <a:buFont typeface="Arial"/>
              <a:buChar char="–"/>
              <a:defRPr sz="2000" kern="1200">
                <a:solidFill>
                  <a:schemeClr val="tx1"/>
                </a:solidFill>
                <a:latin typeface="Tahoma"/>
                <a:ea typeface="+mn-ea"/>
                <a:cs typeface="Tahoma"/>
              </a:defRPr>
            </a:lvl4pPr>
            <a:lvl5pPr marL="2057400" indent="-228600" algn="l" defTabSz="457200" rtl="0" eaLnBrk="1" latinLnBrk="0" hangingPunct="1">
              <a:spcBef>
                <a:spcPct val="20000"/>
              </a:spcBef>
              <a:buFont typeface="Arial"/>
              <a:buChar char="»"/>
              <a:defRPr sz="200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b="1" dirty="0" smtClean="0">
                <a:solidFill>
                  <a:srgbClr val="000090"/>
                </a:solidFill>
              </a:rPr>
              <a:t>Voter mobilization tutorials</a:t>
            </a:r>
          </a:p>
        </p:txBody>
      </p:sp>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rot="20067434">
            <a:off x="346929" y="3166931"/>
            <a:ext cx="3646779" cy="1828800"/>
          </a:xfrm>
          <a:prstGeom prst="rect">
            <a:avLst/>
          </a:prstGeom>
        </p:spPr>
      </p:pic>
      <p:pic>
        <p:nvPicPr>
          <p:cNvPr id="14" name="Picture 13"/>
          <p:cNvPicPr/>
          <p:nvPr/>
        </p:nvPicPr>
        <p:blipFill>
          <a:blip r:embed="rId5">
            <a:extLst>
              <a:ext uri="{28A0092B-C50C-407E-A947-70E740481C1C}">
                <a14:useLocalDpi xmlns:a14="http://schemas.microsoft.com/office/drawing/2010/main"/>
              </a:ext>
            </a:extLst>
          </a:blip>
          <a:stretch>
            <a:fillRect/>
          </a:stretch>
        </p:blipFill>
        <p:spPr>
          <a:xfrm rot="708090">
            <a:off x="951536" y="1879606"/>
            <a:ext cx="1563633" cy="1459921"/>
          </a:xfrm>
          <a:prstGeom prst="rect">
            <a:avLst/>
          </a:prstGeom>
        </p:spPr>
      </p:pic>
    </p:spTree>
    <p:extLst>
      <p:ext uri="{BB962C8B-B14F-4D97-AF65-F5344CB8AC3E}">
        <p14:creationId xmlns:p14="http://schemas.microsoft.com/office/powerpoint/2010/main" val="169581279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p:nvPr/>
        </p:nvPicPr>
        <p:blipFill>
          <a:blip r:embed="rId2">
            <a:extLst>
              <a:ext uri="{28A0092B-C50C-407E-A947-70E740481C1C}">
                <a14:useLocalDpi xmlns:a14="http://schemas.microsoft.com/office/drawing/2010/main"/>
              </a:ext>
            </a:extLst>
          </a:blip>
          <a:stretch>
            <a:fillRect/>
          </a:stretch>
        </p:blipFill>
        <p:spPr>
          <a:xfrm rot="20452273">
            <a:off x="894736" y="2294420"/>
            <a:ext cx="2814094" cy="2395429"/>
          </a:xfrm>
          <a:prstGeom prst="rect">
            <a:avLst/>
          </a:prstGeom>
        </p:spPr>
      </p:pic>
      <p:sp>
        <p:nvSpPr>
          <p:cNvPr id="2" name="Title 1"/>
          <p:cNvSpPr>
            <a:spLocks noGrp="1"/>
          </p:cNvSpPr>
          <p:nvPr>
            <p:ph type="title"/>
          </p:nvPr>
        </p:nvSpPr>
        <p:spPr>
          <a:xfrm>
            <a:off x="457200" y="452576"/>
            <a:ext cx="8229600" cy="965061"/>
          </a:xfrm>
        </p:spPr>
        <p:txBody>
          <a:bodyPr>
            <a:normAutofit/>
          </a:bodyPr>
          <a:lstStyle/>
          <a:p>
            <a:pPr algn="l"/>
            <a:r>
              <a:rPr lang="en-US" sz="2800" b="1" dirty="0">
                <a:solidFill>
                  <a:srgbClr val="000090"/>
                </a:solidFill>
              </a:rPr>
              <a:t>Voter mobilization tutorials</a:t>
            </a:r>
            <a:br>
              <a:rPr lang="en-US" sz="2800" b="1" dirty="0">
                <a:solidFill>
                  <a:srgbClr val="000090"/>
                </a:solidFill>
              </a:rPr>
            </a:br>
            <a:endParaRPr lang="en-US" sz="2800" b="1" dirty="0">
              <a:solidFill>
                <a:srgbClr val="800000"/>
              </a:solidFill>
            </a:endParaRPr>
          </a:p>
        </p:txBody>
      </p:sp>
      <p:sp>
        <p:nvSpPr>
          <p:cNvPr id="7" name="Content Placeholder 6"/>
          <p:cNvSpPr>
            <a:spLocks noGrp="1"/>
          </p:cNvSpPr>
          <p:nvPr>
            <p:ph sz="half" idx="2"/>
          </p:nvPr>
        </p:nvSpPr>
        <p:spPr>
          <a:xfrm>
            <a:off x="4283075" y="2248285"/>
            <a:ext cx="4464050" cy="3484372"/>
          </a:xfrm>
        </p:spPr>
        <p:txBody>
          <a:bodyPr>
            <a:normAutofit/>
          </a:bodyPr>
          <a:lstStyle/>
          <a:p>
            <a:pPr marL="0" indent="0">
              <a:buNone/>
            </a:pPr>
            <a:r>
              <a:rPr lang="en-US" sz="3200" dirty="0" smtClean="0">
                <a:effectLst>
                  <a:outerShdw blurRad="50800" dist="38100" dir="2700000" algn="tl" rotWithShape="0">
                    <a:prstClr val="black">
                      <a:alpha val="40000"/>
                    </a:prstClr>
                  </a:outerShdw>
                </a:effectLst>
              </a:rPr>
              <a:t>Tactics That Work for Voter Mobilization</a:t>
            </a:r>
          </a:p>
          <a:p>
            <a:pPr>
              <a:spcBef>
                <a:spcPts val="1224"/>
              </a:spcBef>
            </a:pPr>
            <a:r>
              <a:rPr lang="en-US" sz="2400" dirty="0" smtClean="0"/>
              <a:t>Choosing and using effective GOTV tactics</a:t>
            </a:r>
          </a:p>
          <a:p>
            <a:pPr marL="0" indent="0">
              <a:buNone/>
            </a:pPr>
            <a:endParaRPr lang="en-US" dirty="0"/>
          </a:p>
        </p:txBody>
      </p:sp>
      <p:sp>
        <p:nvSpPr>
          <p:cNvPr id="3" name="Date Placeholder 2"/>
          <p:cNvSpPr>
            <a:spLocks noGrp="1"/>
          </p:cNvSpPr>
          <p:nvPr>
            <p:ph type="dt" sz="half" idx="10"/>
          </p:nvPr>
        </p:nvSpPr>
        <p:spPr/>
        <p:txBody>
          <a:bodyPr/>
          <a:lstStyle/>
          <a:p>
            <a:r>
              <a:rPr lang="en-US" dirty="0" smtClean="0"/>
              <a:t>Jan 2018</a:t>
            </a:r>
            <a:endParaRPr lang="en-US" dirty="0"/>
          </a:p>
        </p:txBody>
      </p:sp>
      <p:sp>
        <p:nvSpPr>
          <p:cNvPr id="9" name="Footer Placeholder 5"/>
          <p:cNvSpPr>
            <a:spLocks noGrp="1"/>
          </p:cNvSpPr>
          <p:nvPr>
            <p:ph type="ftr" sz="quarter" idx="11"/>
          </p:nvPr>
        </p:nvSpPr>
        <p:spPr>
          <a:xfrm>
            <a:off x="1936750" y="6388101"/>
            <a:ext cx="5524499" cy="238124"/>
          </a:xfrm>
        </p:spPr>
        <p:txBody>
          <a:bodyPr/>
          <a:lstStyle/>
          <a:p>
            <a:r>
              <a:rPr lang="en-US" sz="2000" dirty="0" err="1">
                <a:solidFill>
                  <a:srgbClr val="0000FF"/>
                </a:solidFill>
              </a:rPr>
              <a:t>my.LWV.org</a:t>
            </a:r>
            <a:r>
              <a:rPr lang="en-US" sz="2000" dirty="0">
                <a:solidFill>
                  <a:srgbClr val="0000FF"/>
                </a:solidFill>
              </a:rPr>
              <a:t>/Texas/Best-Practices-</a:t>
            </a:r>
            <a:r>
              <a:rPr lang="en-US" sz="2000" dirty="0" smtClean="0">
                <a:solidFill>
                  <a:srgbClr val="0000FF"/>
                </a:solidFill>
              </a:rPr>
              <a:t>GOTV</a:t>
            </a:r>
            <a:endParaRPr lang="en-US" sz="2000" dirty="0">
              <a:solidFill>
                <a:srgbClr val="0000FF"/>
              </a:solidFill>
            </a:endParaRPr>
          </a:p>
        </p:txBody>
      </p:sp>
      <p:sp>
        <p:nvSpPr>
          <p:cNvPr id="5" name="Slide Number Placeholder 4"/>
          <p:cNvSpPr>
            <a:spLocks noGrp="1"/>
          </p:cNvSpPr>
          <p:nvPr>
            <p:ph type="sldNum" sz="quarter" idx="12"/>
          </p:nvPr>
        </p:nvSpPr>
        <p:spPr/>
        <p:txBody>
          <a:bodyPr/>
          <a:lstStyle/>
          <a:p>
            <a:fld id="{D93C9281-498A-9D42-AA97-B74D709FF200}" type="slidenum">
              <a:rPr lang="en-US" smtClean="0"/>
              <a:t>45</a:t>
            </a:fld>
            <a:endParaRPr lang="en-US" dirty="0"/>
          </a:p>
        </p:txBody>
      </p:sp>
      <p:pic>
        <p:nvPicPr>
          <p:cNvPr id="11" name="Picture 10"/>
          <p:cNvPicPr/>
          <p:nvPr/>
        </p:nvPicPr>
        <p:blipFill>
          <a:blip r:embed="rId3">
            <a:extLst>
              <a:ext uri="{28A0092B-C50C-407E-A947-70E740481C1C}">
                <a14:useLocalDpi xmlns:a14="http://schemas.microsoft.com/office/drawing/2010/main"/>
              </a:ext>
            </a:extLst>
          </a:blip>
          <a:stretch>
            <a:fillRect/>
          </a:stretch>
        </p:blipFill>
        <p:spPr>
          <a:xfrm>
            <a:off x="6553200" y="36513"/>
            <a:ext cx="1876425" cy="1698625"/>
          </a:xfrm>
          <a:prstGeom prst="rect">
            <a:avLst/>
          </a:prstGeom>
        </p:spPr>
      </p:pic>
      <p:sp>
        <p:nvSpPr>
          <p:cNvPr id="13" name="Text Placeholder 8"/>
          <p:cNvSpPr txBox="1">
            <a:spLocks/>
          </p:cNvSpPr>
          <p:nvPr/>
        </p:nvSpPr>
        <p:spPr>
          <a:xfrm>
            <a:off x="503237" y="1177132"/>
            <a:ext cx="8294688" cy="77916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Tahoma"/>
                <a:ea typeface="+mn-ea"/>
                <a:cs typeface="Tahoma"/>
              </a:defRPr>
            </a:lvl1pPr>
            <a:lvl2pPr marL="742950" indent="-285750" algn="l" defTabSz="457200" rtl="0" eaLnBrk="1" latinLnBrk="0" hangingPunct="1">
              <a:spcBef>
                <a:spcPct val="20000"/>
              </a:spcBef>
              <a:buFont typeface="Arial"/>
              <a:buChar char="–"/>
              <a:defRPr sz="2800" kern="1200">
                <a:solidFill>
                  <a:schemeClr val="tx1"/>
                </a:solidFill>
                <a:latin typeface="Tahoma"/>
                <a:ea typeface="+mn-ea"/>
                <a:cs typeface="Tahoma"/>
              </a:defRPr>
            </a:lvl2pPr>
            <a:lvl3pPr marL="1143000" indent="-228600" algn="l" defTabSz="457200" rtl="0" eaLnBrk="1" latinLnBrk="0" hangingPunct="1">
              <a:spcBef>
                <a:spcPct val="20000"/>
              </a:spcBef>
              <a:buFont typeface="Arial"/>
              <a:buChar char="•"/>
              <a:defRPr sz="2400" kern="1200">
                <a:solidFill>
                  <a:schemeClr val="tx1"/>
                </a:solidFill>
                <a:latin typeface="Tahoma"/>
                <a:ea typeface="+mn-ea"/>
                <a:cs typeface="Tahoma"/>
              </a:defRPr>
            </a:lvl3pPr>
            <a:lvl4pPr marL="1600200" indent="-228600" algn="l" defTabSz="457200" rtl="0" eaLnBrk="1" latinLnBrk="0" hangingPunct="1">
              <a:spcBef>
                <a:spcPct val="20000"/>
              </a:spcBef>
              <a:buFont typeface="Arial"/>
              <a:buChar char="–"/>
              <a:defRPr sz="2000" kern="1200">
                <a:solidFill>
                  <a:schemeClr val="tx1"/>
                </a:solidFill>
                <a:latin typeface="Tahoma"/>
                <a:ea typeface="+mn-ea"/>
                <a:cs typeface="Tahoma"/>
              </a:defRPr>
            </a:lvl4pPr>
            <a:lvl5pPr marL="2057400" indent="-228600" algn="l" defTabSz="457200" rtl="0" eaLnBrk="1" latinLnBrk="0" hangingPunct="1">
              <a:spcBef>
                <a:spcPct val="20000"/>
              </a:spcBef>
              <a:buFont typeface="Arial"/>
              <a:buChar char="»"/>
              <a:defRPr sz="200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800" b="1" dirty="0" smtClean="0">
              <a:solidFill>
                <a:srgbClr val="000090"/>
              </a:solidFill>
            </a:endParaRPr>
          </a:p>
        </p:txBody>
      </p:sp>
      <p:sp>
        <p:nvSpPr>
          <p:cNvPr id="12" name="Oval 11"/>
          <p:cNvSpPr/>
          <p:nvPr/>
        </p:nvSpPr>
        <p:spPr>
          <a:xfrm rot="20716654">
            <a:off x="32824" y="1313015"/>
            <a:ext cx="3619016" cy="1856242"/>
          </a:xfrm>
          <a:prstGeom prst="ellipse">
            <a:avLst/>
          </a:prstGeom>
          <a:noFill/>
          <a:ln w="3175">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rot="20525892">
            <a:off x="136638" y="1604284"/>
            <a:ext cx="3086602" cy="830997"/>
          </a:xfrm>
          <a:prstGeom prst="rect">
            <a:avLst/>
          </a:prstGeom>
          <a:noFill/>
        </p:spPr>
        <p:txBody>
          <a:bodyPr wrap="none" rtlCol="0">
            <a:spAutoFit/>
          </a:bodyPr>
          <a:lstStyle/>
          <a:p>
            <a:pPr algn="ctr"/>
            <a:r>
              <a:rPr lang="en-US" sz="2400" dirty="0" smtClean="0">
                <a:solidFill>
                  <a:srgbClr val="000090"/>
                </a:solidFill>
                <a:effectLst>
                  <a:outerShdw blurRad="50800" dist="38100" dir="2700000" algn="tl" rotWithShape="0">
                    <a:prstClr val="black">
                      <a:alpha val="40000"/>
                    </a:prstClr>
                  </a:outerShdw>
                </a:effectLst>
              </a:rPr>
              <a:t>Interactive, meaningful</a:t>
            </a:r>
          </a:p>
          <a:p>
            <a:pPr algn="ctr"/>
            <a:r>
              <a:rPr lang="en-US" sz="2400" dirty="0" smtClean="0">
                <a:solidFill>
                  <a:srgbClr val="000090"/>
                </a:solidFill>
                <a:effectLst>
                  <a:outerShdw blurRad="50800" dist="38100" dir="2700000" algn="tl" rotWithShape="0">
                    <a:prstClr val="black">
                      <a:alpha val="40000"/>
                    </a:prstClr>
                  </a:outerShdw>
                </a:effectLst>
              </a:rPr>
              <a:t>communication</a:t>
            </a:r>
            <a:endParaRPr lang="en-US" sz="2400" dirty="0">
              <a:solidFill>
                <a:srgbClr val="000090"/>
              </a:solidFill>
              <a:effectLst>
                <a:outerShdw blurRad="50800" dist="38100" dir="2700000" algn="tl" rotWithShape="0">
                  <a:prstClr val="black">
                    <a:alpha val="40000"/>
                  </a:prstClr>
                </a:outerShdw>
              </a:effectLst>
            </a:endParaRPr>
          </a:p>
        </p:txBody>
      </p:sp>
      <p:sp>
        <p:nvSpPr>
          <p:cNvPr id="6" name="TextBox 5"/>
          <p:cNvSpPr txBox="1"/>
          <p:nvPr/>
        </p:nvSpPr>
        <p:spPr>
          <a:xfrm rot="3739590">
            <a:off x="992680" y="4686359"/>
            <a:ext cx="1219191" cy="307777"/>
          </a:xfrm>
          <a:prstGeom prst="rect">
            <a:avLst/>
          </a:prstGeom>
          <a:noFill/>
        </p:spPr>
        <p:txBody>
          <a:bodyPr wrap="none" rtlCol="0">
            <a:spAutoFit/>
          </a:bodyPr>
          <a:lstStyle/>
          <a:p>
            <a:r>
              <a:rPr lang="en-US" sz="1400" dirty="0" smtClean="0"/>
              <a:t>Conversations</a:t>
            </a:r>
            <a:endParaRPr lang="en-US" sz="1400" dirty="0"/>
          </a:p>
        </p:txBody>
      </p:sp>
      <p:sp>
        <p:nvSpPr>
          <p:cNvPr id="16" name="TextBox 15"/>
          <p:cNvSpPr txBox="1"/>
          <p:nvPr/>
        </p:nvSpPr>
        <p:spPr>
          <a:xfrm rot="3637402">
            <a:off x="2041126" y="4984488"/>
            <a:ext cx="988284" cy="307777"/>
          </a:xfrm>
          <a:prstGeom prst="rect">
            <a:avLst/>
          </a:prstGeom>
          <a:noFill/>
        </p:spPr>
        <p:txBody>
          <a:bodyPr wrap="none" rtlCol="0">
            <a:spAutoFit/>
          </a:bodyPr>
          <a:lstStyle/>
          <a:p>
            <a:r>
              <a:rPr lang="en-US" sz="1400" dirty="0" smtClean="0"/>
              <a:t>Canvassing</a:t>
            </a:r>
            <a:endParaRPr lang="en-US" sz="1400" dirty="0"/>
          </a:p>
        </p:txBody>
      </p:sp>
      <p:sp>
        <p:nvSpPr>
          <p:cNvPr id="17" name="TextBox 16"/>
          <p:cNvSpPr txBox="1"/>
          <p:nvPr/>
        </p:nvSpPr>
        <p:spPr>
          <a:xfrm rot="3739590">
            <a:off x="1975494" y="4108809"/>
            <a:ext cx="1105754" cy="307777"/>
          </a:xfrm>
          <a:prstGeom prst="rect">
            <a:avLst/>
          </a:prstGeom>
          <a:noFill/>
        </p:spPr>
        <p:txBody>
          <a:bodyPr wrap="none" rtlCol="0">
            <a:spAutoFit/>
          </a:bodyPr>
          <a:lstStyle/>
          <a:p>
            <a:r>
              <a:rPr lang="en-US" sz="1400" dirty="0" smtClean="0"/>
              <a:t>Pledge cards</a:t>
            </a:r>
            <a:endParaRPr lang="en-US" sz="1400" dirty="0"/>
          </a:p>
        </p:txBody>
      </p:sp>
      <p:sp>
        <p:nvSpPr>
          <p:cNvPr id="18" name="TextBox 17"/>
          <p:cNvSpPr txBox="1"/>
          <p:nvPr/>
        </p:nvSpPr>
        <p:spPr>
          <a:xfrm rot="3739590">
            <a:off x="2257702" y="4429987"/>
            <a:ext cx="1446417" cy="307777"/>
          </a:xfrm>
          <a:prstGeom prst="rect">
            <a:avLst/>
          </a:prstGeom>
          <a:noFill/>
        </p:spPr>
        <p:txBody>
          <a:bodyPr wrap="none" rtlCol="0">
            <a:spAutoFit/>
          </a:bodyPr>
          <a:lstStyle/>
          <a:p>
            <a:r>
              <a:rPr lang="en-US" sz="1400" dirty="0" smtClean="0"/>
              <a:t>Live phone banks</a:t>
            </a:r>
            <a:endParaRPr lang="en-US" sz="1400" dirty="0"/>
          </a:p>
        </p:txBody>
      </p:sp>
      <p:sp>
        <p:nvSpPr>
          <p:cNvPr id="19" name="TextBox 18"/>
          <p:cNvSpPr txBox="1"/>
          <p:nvPr/>
        </p:nvSpPr>
        <p:spPr>
          <a:xfrm rot="3739590">
            <a:off x="2651264" y="4196403"/>
            <a:ext cx="1243211" cy="307777"/>
          </a:xfrm>
          <a:prstGeom prst="rect">
            <a:avLst/>
          </a:prstGeom>
          <a:noFill/>
        </p:spPr>
        <p:txBody>
          <a:bodyPr wrap="none" rtlCol="0">
            <a:spAutoFit/>
          </a:bodyPr>
          <a:lstStyle/>
          <a:p>
            <a:r>
              <a:rPr lang="en-US" sz="1400" dirty="0" smtClean="0"/>
              <a:t>Text messages</a:t>
            </a:r>
            <a:endParaRPr lang="en-US" sz="1400" dirty="0"/>
          </a:p>
        </p:txBody>
      </p:sp>
      <p:sp>
        <p:nvSpPr>
          <p:cNvPr id="20" name="TextBox 19"/>
          <p:cNvSpPr txBox="1"/>
          <p:nvPr/>
        </p:nvSpPr>
        <p:spPr>
          <a:xfrm rot="3739590">
            <a:off x="3299673" y="3495651"/>
            <a:ext cx="676287" cy="307777"/>
          </a:xfrm>
          <a:prstGeom prst="rect">
            <a:avLst/>
          </a:prstGeom>
          <a:noFill/>
        </p:spPr>
        <p:txBody>
          <a:bodyPr wrap="none" rtlCol="0">
            <a:spAutoFit/>
          </a:bodyPr>
          <a:lstStyle/>
          <a:p>
            <a:r>
              <a:rPr lang="en-US" sz="1400" dirty="0" smtClean="0"/>
              <a:t>Videos</a:t>
            </a:r>
            <a:endParaRPr lang="en-US" sz="1400" dirty="0"/>
          </a:p>
        </p:txBody>
      </p:sp>
      <p:sp>
        <p:nvSpPr>
          <p:cNvPr id="21" name="TextBox 20"/>
          <p:cNvSpPr txBox="1"/>
          <p:nvPr/>
        </p:nvSpPr>
        <p:spPr>
          <a:xfrm rot="3739590">
            <a:off x="2291200" y="4494793"/>
            <a:ext cx="3202419" cy="307777"/>
          </a:xfrm>
          <a:prstGeom prst="rect">
            <a:avLst/>
          </a:prstGeom>
          <a:noFill/>
        </p:spPr>
        <p:txBody>
          <a:bodyPr wrap="none" rtlCol="0">
            <a:spAutoFit/>
          </a:bodyPr>
          <a:lstStyle/>
          <a:p>
            <a:r>
              <a:rPr lang="en-US" sz="1400" dirty="0" smtClean="0"/>
              <a:t>Social pressure on social networking sites</a:t>
            </a:r>
            <a:endParaRPr lang="en-US" sz="1400" dirty="0"/>
          </a:p>
        </p:txBody>
      </p:sp>
      <p:sp>
        <p:nvSpPr>
          <p:cNvPr id="22" name="TextBox 21"/>
          <p:cNvSpPr txBox="1"/>
          <p:nvPr/>
        </p:nvSpPr>
        <p:spPr>
          <a:xfrm rot="3739590">
            <a:off x="1142370" y="4342393"/>
            <a:ext cx="1341395" cy="307777"/>
          </a:xfrm>
          <a:prstGeom prst="rect">
            <a:avLst/>
          </a:prstGeom>
          <a:noFill/>
        </p:spPr>
        <p:txBody>
          <a:bodyPr wrap="none" rtlCol="0">
            <a:spAutoFit/>
          </a:bodyPr>
          <a:lstStyle/>
          <a:p>
            <a:r>
              <a:rPr lang="en-US" sz="1400" dirty="0" smtClean="0"/>
              <a:t>Elevator speech</a:t>
            </a:r>
            <a:endParaRPr lang="en-US" sz="1400" dirty="0"/>
          </a:p>
        </p:txBody>
      </p:sp>
    </p:spTree>
    <p:extLst>
      <p:ext uri="{BB962C8B-B14F-4D97-AF65-F5344CB8AC3E}">
        <p14:creationId xmlns:p14="http://schemas.microsoft.com/office/powerpoint/2010/main" val="107276026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576"/>
            <a:ext cx="8229600" cy="965061"/>
          </a:xfrm>
        </p:spPr>
        <p:txBody>
          <a:bodyPr>
            <a:normAutofit/>
          </a:bodyPr>
          <a:lstStyle/>
          <a:p>
            <a:pPr algn="l"/>
            <a:r>
              <a:rPr lang="en-US" sz="2800" b="1" dirty="0">
                <a:solidFill>
                  <a:srgbClr val="000090"/>
                </a:solidFill>
              </a:rPr>
              <a:t>Voter mobilization tutorials</a:t>
            </a:r>
            <a:br>
              <a:rPr lang="en-US" sz="2800" b="1" dirty="0">
                <a:solidFill>
                  <a:srgbClr val="000090"/>
                </a:solidFill>
              </a:rPr>
            </a:br>
            <a:endParaRPr lang="en-US" sz="2800" b="1" dirty="0">
              <a:solidFill>
                <a:srgbClr val="800000"/>
              </a:solidFill>
            </a:endParaRPr>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534769" y="1727779"/>
            <a:ext cx="3883462" cy="3983038"/>
          </a:xfrm>
        </p:spPr>
      </p:pic>
      <p:sp>
        <p:nvSpPr>
          <p:cNvPr id="7" name="Content Placeholder 6"/>
          <p:cNvSpPr>
            <a:spLocks noGrp="1"/>
          </p:cNvSpPr>
          <p:nvPr>
            <p:ph sz="half" idx="2"/>
          </p:nvPr>
        </p:nvSpPr>
        <p:spPr>
          <a:xfrm>
            <a:off x="4283075" y="2003619"/>
            <a:ext cx="4464050" cy="3729038"/>
          </a:xfrm>
        </p:spPr>
        <p:txBody>
          <a:bodyPr>
            <a:normAutofit/>
          </a:bodyPr>
          <a:lstStyle/>
          <a:p>
            <a:pPr marL="0" indent="0">
              <a:buNone/>
            </a:pPr>
            <a:r>
              <a:rPr lang="en-US" sz="3200" dirty="0" smtClean="0">
                <a:effectLst>
                  <a:outerShdw blurRad="50800" dist="38100" dir="2700000" algn="tl" rotWithShape="0">
                    <a:prstClr val="black">
                      <a:alpha val="40000"/>
                    </a:prstClr>
                  </a:outerShdw>
                </a:effectLst>
              </a:rPr>
              <a:t>What to Say: Effective GOTV Conversations</a:t>
            </a:r>
          </a:p>
          <a:p>
            <a:pPr>
              <a:spcBef>
                <a:spcPts val="1224"/>
              </a:spcBef>
            </a:pPr>
            <a:r>
              <a:rPr lang="en-US" sz="2400" dirty="0" smtClean="0"/>
              <a:t>How to talk about voting</a:t>
            </a:r>
          </a:p>
          <a:p>
            <a:pPr>
              <a:spcBef>
                <a:spcPts val="1224"/>
              </a:spcBef>
            </a:pPr>
            <a:r>
              <a:rPr lang="en-US" sz="2400" dirty="0" smtClean="0"/>
              <a:t>Snippets of conversation you can use</a:t>
            </a:r>
          </a:p>
          <a:p>
            <a:pPr marL="0" indent="0">
              <a:buNone/>
            </a:pPr>
            <a:endParaRPr lang="en-US" dirty="0"/>
          </a:p>
        </p:txBody>
      </p:sp>
      <p:sp>
        <p:nvSpPr>
          <p:cNvPr id="3" name="Date Placeholder 2"/>
          <p:cNvSpPr>
            <a:spLocks noGrp="1"/>
          </p:cNvSpPr>
          <p:nvPr>
            <p:ph type="dt" sz="half" idx="10"/>
          </p:nvPr>
        </p:nvSpPr>
        <p:spPr/>
        <p:txBody>
          <a:bodyPr/>
          <a:lstStyle/>
          <a:p>
            <a:r>
              <a:rPr lang="en-US" dirty="0" smtClean="0"/>
              <a:t>Jan 2018</a:t>
            </a:r>
            <a:endParaRPr lang="en-US" dirty="0"/>
          </a:p>
        </p:txBody>
      </p:sp>
      <p:sp>
        <p:nvSpPr>
          <p:cNvPr id="9" name="Footer Placeholder 5"/>
          <p:cNvSpPr>
            <a:spLocks noGrp="1"/>
          </p:cNvSpPr>
          <p:nvPr>
            <p:ph type="ftr" sz="quarter" idx="11"/>
          </p:nvPr>
        </p:nvSpPr>
        <p:spPr>
          <a:xfrm>
            <a:off x="1936750" y="6388101"/>
            <a:ext cx="5524499" cy="238124"/>
          </a:xfrm>
        </p:spPr>
        <p:txBody>
          <a:bodyPr/>
          <a:lstStyle/>
          <a:p>
            <a:r>
              <a:rPr lang="en-US" sz="2000" dirty="0" err="1">
                <a:solidFill>
                  <a:srgbClr val="0000FF"/>
                </a:solidFill>
              </a:rPr>
              <a:t>my.LWV.org</a:t>
            </a:r>
            <a:r>
              <a:rPr lang="en-US" sz="2000" dirty="0">
                <a:solidFill>
                  <a:srgbClr val="0000FF"/>
                </a:solidFill>
              </a:rPr>
              <a:t>/Texas/Best-Practices-</a:t>
            </a:r>
            <a:r>
              <a:rPr lang="en-US" sz="2000" dirty="0" smtClean="0">
                <a:solidFill>
                  <a:srgbClr val="0000FF"/>
                </a:solidFill>
              </a:rPr>
              <a:t>GOTV</a:t>
            </a:r>
            <a:endParaRPr lang="en-US" sz="2000" dirty="0">
              <a:solidFill>
                <a:srgbClr val="0000FF"/>
              </a:solidFill>
            </a:endParaRPr>
          </a:p>
        </p:txBody>
      </p:sp>
      <p:sp>
        <p:nvSpPr>
          <p:cNvPr id="5" name="Slide Number Placeholder 4"/>
          <p:cNvSpPr>
            <a:spLocks noGrp="1"/>
          </p:cNvSpPr>
          <p:nvPr>
            <p:ph type="sldNum" sz="quarter" idx="12"/>
          </p:nvPr>
        </p:nvSpPr>
        <p:spPr/>
        <p:txBody>
          <a:bodyPr/>
          <a:lstStyle/>
          <a:p>
            <a:fld id="{D93C9281-498A-9D42-AA97-B74D709FF200}" type="slidenum">
              <a:rPr lang="en-US" smtClean="0"/>
              <a:t>46</a:t>
            </a:fld>
            <a:endParaRPr lang="en-US" dirty="0"/>
          </a:p>
        </p:txBody>
      </p:sp>
      <p:pic>
        <p:nvPicPr>
          <p:cNvPr id="11" name="Picture 10"/>
          <p:cNvPicPr/>
          <p:nvPr/>
        </p:nvPicPr>
        <p:blipFill>
          <a:blip r:embed="rId3">
            <a:extLst>
              <a:ext uri="{28A0092B-C50C-407E-A947-70E740481C1C}">
                <a14:useLocalDpi xmlns:a14="http://schemas.microsoft.com/office/drawing/2010/main"/>
              </a:ext>
            </a:extLst>
          </a:blip>
          <a:stretch>
            <a:fillRect/>
          </a:stretch>
        </p:blipFill>
        <p:spPr>
          <a:xfrm>
            <a:off x="6553200" y="36513"/>
            <a:ext cx="1876425" cy="1698625"/>
          </a:xfrm>
          <a:prstGeom prst="rect">
            <a:avLst/>
          </a:prstGeom>
        </p:spPr>
      </p:pic>
      <p:sp>
        <p:nvSpPr>
          <p:cNvPr id="13" name="Text Placeholder 8"/>
          <p:cNvSpPr txBox="1">
            <a:spLocks/>
          </p:cNvSpPr>
          <p:nvPr/>
        </p:nvSpPr>
        <p:spPr>
          <a:xfrm>
            <a:off x="503237" y="1177132"/>
            <a:ext cx="8294688" cy="77916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Tahoma"/>
                <a:ea typeface="+mn-ea"/>
                <a:cs typeface="Tahoma"/>
              </a:defRPr>
            </a:lvl1pPr>
            <a:lvl2pPr marL="742950" indent="-285750" algn="l" defTabSz="457200" rtl="0" eaLnBrk="1" latinLnBrk="0" hangingPunct="1">
              <a:spcBef>
                <a:spcPct val="20000"/>
              </a:spcBef>
              <a:buFont typeface="Arial"/>
              <a:buChar char="–"/>
              <a:defRPr sz="2800" kern="1200">
                <a:solidFill>
                  <a:schemeClr val="tx1"/>
                </a:solidFill>
                <a:latin typeface="Tahoma"/>
                <a:ea typeface="+mn-ea"/>
                <a:cs typeface="Tahoma"/>
              </a:defRPr>
            </a:lvl2pPr>
            <a:lvl3pPr marL="1143000" indent="-228600" algn="l" defTabSz="457200" rtl="0" eaLnBrk="1" latinLnBrk="0" hangingPunct="1">
              <a:spcBef>
                <a:spcPct val="20000"/>
              </a:spcBef>
              <a:buFont typeface="Arial"/>
              <a:buChar char="•"/>
              <a:defRPr sz="2400" kern="1200">
                <a:solidFill>
                  <a:schemeClr val="tx1"/>
                </a:solidFill>
                <a:latin typeface="Tahoma"/>
                <a:ea typeface="+mn-ea"/>
                <a:cs typeface="Tahoma"/>
              </a:defRPr>
            </a:lvl3pPr>
            <a:lvl4pPr marL="1600200" indent="-228600" algn="l" defTabSz="457200" rtl="0" eaLnBrk="1" latinLnBrk="0" hangingPunct="1">
              <a:spcBef>
                <a:spcPct val="20000"/>
              </a:spcBef>
              <a:buFont typeface="Arial"/>
              <a:buChar char="–"/>
              <a:defRPr sz="2000" kern="1200">
                <a:solidFill>
                  <a:schemeClr val="tx1"/>
                </a:solidFill>
                <a:latin typeface="Tahoma"/>
                <a:ea typeface="+mn-ea"/>
                <a:cs typeface="Tahoma"/>
              </a:defRPr>
            </a:lvl4pPr>
            <a:lvl5pPr marL="2057400" indent="-228600" algn="l" defTabSz="457200" rtl="0" eaLnBrk="1" latinLnBrk="0" hangingPunct="1">
              <a:spcBef>
                <a:spcPct val="20000"/>
              </a:spcBef>
              <a:buFont typeface="Arial"/>
              <a:buChar char="»"/>
              <a:defRPr sz="200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800" b="1" dirty="0" smtClean="0">
              <a:solidFill>
                <a:srgbClr val="000090"/>
              </a:solidFill>
            </a:endParaRPr>
          </a:p>
        </p:txBody>
      </p:sp>
    </p:spTree>
    <p:extLst>
      <p:ext uri="{BB962C8B-B14F-4D97-AF65-F5344CB8AC3E}">
        <p14:creationId xmlns:p14="http://schemas.microsoft.com/office/powerpoint/2010/main" val="154287908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1235075" y="1825624"/>
            <a:ext cx="7451725" cy="4435475"/>
          </a:xfrm>
        </p:spPr>
        <p:txBody>
          <a:bodyPr>
            <a:normAutofit/>
          </a:bodyPr>
          <a:lstStyle/>
          <a:p>
            <a:r>
              <a:rPr lang="en-US" sz="2400" dirty="0" smtClean="0"/>
              <a:t>Presentations</a:t>
            </a:r>
          </a:p>
          <a:p>
            <a:pPr lvl="1"/>
            <a:r>
              <a:rPr lang="en-US" sz="2000" dirty="0" smtClean="0"/>
              <a:t>Grab n’ Go packages combining a PowerPoint presentation with its script, a handout, and teaser video</a:t>
            </a:r>
          </a:p>
          <a:p>
            <a:r>
              <a:rPr lang="en-US" sz="2400" dirty="0"/>
              <a:t>Printed </a:t>
            </a:r>
            <a:r>
              <a:rPr lang="en-US" sz="2400" dirty="0" smtClean="0"/>
              <a:t>Materials</a:t>
            </a:r>
          </a:p>
          <a:p>
            <a:pPr lvl="1"/>
            <a:r>
              <a:rPr lang="en-US" sz="2000" dirty="0" smtClean="0"/>
              <a:t>Bookmarks, Cards		− Brochures</a:t>
            </a:r>
          </a:p>
          <a:p>
            <a:pPr lvl="1"/>
            <a:r>
              <a:rPr lang="en-US" sz="2000" dirty="0" smtClean="0"/>
              <a:t>Fact Sheets				− Graphics</a:t>
            </a:r>
          </a:p>
          <a:p>
            <a:r>
              <a:rPr lang="en-US" sz="2400" dirty="0" smtClean="0"/>
              <a:t>Social Media &amp; Web Sties</a:t>
            </a:r>
          </a:p>
          <a:p>
            <a:pPr lvl="1"/>
            <a:r>
              <a:rPr lang="en-US" sz="2000" dirty="0" smtClean="0"/>
              <a:t>Links					− Examples of social media content</a:t>
            </a:r>
          </a:p>
          <a:p>
            <a:r>
              <a:rPr lang="en-US" sz="2400" dirty="0" smtClean="0"/>
              <a:t>Toolboxes</a:t>
            </a:r>
          </a:p>
          <a:p>
            <a:pPr lvl="1"/>
            <a:r>
              <a:rPr lang="en-US" sz="2000" dirty="0" smtClean="0"/>
              <a:t>Instructions for implementing successful GOTV ideas a local League has used.</a:t>
            </a:r>
          </a:p>
          <a:p>
            <a:pPr lvl="1"/>
            <a:endParaRPr lang="en-US" dirty="0" smtClean="0"/>
          </a:p>
        </p:txBody>
      </p:sp>
      <p:sp>
        <p:nvSpPr>
          <p:cNvPr id="3" name="Date Placeholder 2"/>
          <p:cNvSpPr>
            <a:spLocks noGrp="1"/>
          </p:cNvSpPr>
          <p:nvPr>
            <p:ph type="dt" sz="half" idx="10"/>
          </p:nvPr>
        </p:nvSpPr>
        <p:spPr/>
        <p:txBody>
          <a:bodyPr/>
          <a:lstStyle/>
          <a:p>
            <a:r>
              <a:rPr lang="en-US" dirty="0" smtClean="0"/>
              <a:t>Jan 2018</a:t>
            </a:r>
            <a:endParaRPr lang="en-US" dirty="0"/>
          </a:p>
        </p:txBody>
      </p:sp>
      <p:sp>
        <p:nvSpPr>
          <p:cNvPr id="5" name="Slide Number Placeholder 4"/>
          <p:cNvSpPr>
            <a:spLocks noGrp="1"/>
          </p:cNvSpPr>
          <p:nvPr>
            <p:ph type="sldNum" sz="quarter" idx="12"/>
          </p:nvPr>
        </p:nvSpPr>
        <p:spPr/>
        <p:txBody>
          <a:bodyPr/>
          <a:lstStyle/>
          <a:p>
            <a:fld id="{D93C9281-498A-9D42-AA97-B74D709FF200}" type="slidenum">
              <a:rPr lang="en-US" smtClean="0"/>
              <a:t>47</a:t>
            </a:fld>
            <a:endParaRPr lang="en-US" dirty="0"/>
          </a:p>
        </p:txBody>
      </p:sp>
      <p:pic>
        <p:nvPicPr>
          <p:cNvPr id="11" name="Picture 10"/>
          <p:cNvPicPr/>
          <p:nvPr/>
        </p:nvPicPr>
        <p:blipFill>
          <a:blip r:embed="rId2">
            <a:extLst>
              <a:ext uri="{28A0092B-C50C-407E-A947-70E740481C1C}">
                <a14:useLocalDpi xmlns:a14="http://schemas.microsoft.com/office/drawing/2010/main"/>
              </a:ext>
            </a:extLst>
          </a:blip>
          <a:stretch>
            <a:fillRect/>
          </a:stretch>
        </p:blipFill>
        <p:spPr>
          <a:xfrm>
            <a:off x="6553200" y="36513"/>
            <a:ext cx="1876425" cy="1698625"/>
          </a:xfrm>
          <a:prstGeom prst="rect">
            <a:avLst/>
          </a:prstGeom>
        </p:spPr>
      </p:pic>
      <p:sp>
        <p:nvSpPr>
          <p:cNvPr id="13" name="Text Placeholder 8"/>
          <p:cNvSpPr txBox="1">
            <a:spLocks/>
          </p:cNvSpPr>
          <p:nvPr/>
        </p:nvSpPr>
        <p:spPr>
          <a:xfrm>
            <a:off x="503237" y="764382"/>
            <a:ext cx="8294688" cy="110886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Tahoma"/>
                <a:ea typeface="+mn-ea"/>
                <a:cs typeface="Tahoma"/>
              </a:defRPr>
            </a:lvl1pPr>
            <a:lvl2pPr marL="742950" indent="-285750" algn="l" defTabSz="457200" rtl="0" eaLnBrk="1" latinLnBrk="0" hangingPunct="1">
              <a:spcBef>
                <a:spcPct val="20000"/>
              </a:spcBef>
              <a:buFont typeface="Arial"/>
              <a:buChar char="–"/>
              <a:defRPr sz="2800" kern="1200">
                <a:solidFill>
                  <a:schemeClr val="tx1"/>
                </a:solidFill>
                <a:latin typeface="Tahoma"/>
                <a:ea typeface="+mn-ea"/>
                <a:cs typeface="Tahoma"/>
              </a:defRPr>
            </a:lvl2pPr>
            <a:lvl3pPr marL="1143000" indent="-228600" algn="l" defTabSz="457200" rtl="0" eaLnBrk="1" latinLnBrk="0" hangingPunct="1">
              <a:spcBef>
                <a:spcPct val="20000"/>
              </a:spcBef>
              <a:buFont typeface="Arial"/>
              <a:buChar char="•"/>
              <a:defRPr sz="2400" kern="1200">
                <a:solidFill>
                  <a:schemeClr val="tx1"/>
                </a:solidFill>
                <a:latin typeface="Tahoma"/>
                <a:ea typeface="+mn-ea"/>
                <a:cs typeface="Tahoma"/>
              </a:defRPr>
            </a:lvl3pPr>
            <a:lvl4pPr marL="1600200" indent="-228600" algn="l" defTabSz="457200" rtl="0" eaLnBrk="1" latinLnBrk="0" hangingPunct="1">
              <a:spcBef>
                <a:spcPct val="20000"/>
              </a:spcBef>
              <a:buFont typeface="Arial"/>
              <a:buChar char="–"/>
              <a:defRPr sz="2000" kern="1200">
                <a:solidFill>
                  <a:schemeClr val="tx1"/>
                </a:solidFill>
                <a:latin typeface="Tahoma"/>
                <a:ea typeface="+mn-ea"/>
                <a:cs typeface="Tahoma"/>
              </a:defRPr>
            </a:lvl4pPr>
            <a:lvl5pPr marL="2057400" indent="-228600" algn="l" defTabSz="457200" rtl="0" eaLnBrk="1" latinLnBrk="0" hangingPunct="1">
              <a:spcBef>
                <a:spcPct val="20000"/>
              </a:spcBef>
              <a:buFont typeface="Arial"/>
              <a:buChar char="»"/>
              <a:defRPr sz="200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b="1" dirty="0">
                <a:solidFill>
                  <a:srgbClr val="000090"/>
                </a:solidFill>
              </a:rPr>
              <a:t>V</a:t>
            </a:r>
            <a:r>
              <a:rPr lang="en-US" sz="2800" b="1" dirty="0" smtClean="0">
                <a:solidFill>
                  <a:srgbClr val="000090"/>
                </a:solidFill>
              </a:rPr>
              <a:t>oter education resources</a:t>
            </a:r>
          </a:p>
          <a:p>
            <a:pPr marL="0" indent="0">
              <a:buNone/>
            </a:pPr>
            <a:r>
              <a:rPr lang="en-US" sz="2400" dirty="0" err="1" smtClean="0">
                <a:solidFill>
                  <a:srgbClr val="0000FF"/>
                </a:solidFill>
              </a:rPr>
              <a:t>my.LWV.org</a:t>
            </a:r>
            <a:r>
              <a:rPr lang="en-US" sz="2400" dirty="0" smtClean="0">
                <a:solidFill>
                  <a:srgbClr val="0000FF"/>
                </a:solidFill>
              </a:rPr>
              <a:t>/Texas/Get-Out-Vote-0</a:t>
            </a:r>
            <a:endParaRPr lang="en-US" sz="2400" dirty="0">
              <a:solidFill>
                <a:srgbClr val="0000FF"/>
              </a:solidFill>
            </a:endParaRPr>
          </a:p>
        </p:txBody>
      </p:sp>
      <p:sp>
        <p:nvSpPr>
          <p:cNvPr id="9" name="Footer Placeholder 5"/>
          <p:cNvSpPr>
            <a:spLocks noGrp="1"/>
          </p:cNvSpPr>
          <p:nvPr>
            <p:ph type="ftr" sz="quarter" idx="11"/>
          </p:nvPr>
        </p:nvSpPr>
        <p:spPr>
          <a:xfrm>
            <a:off x="3124200" y="6403975"/>
            <a:ext cx="2895600" cy="365125"/>
          </a:xfrm>
        </p:spPr>
        <p:txBody>
          <a:bodyPr/>
          <a:lstStyle/>
          <a:p>
            <a:endParaRPr lang="en-US"/>
          </a:p>
        </p:txBody>
      </p:sp>
    </p:spTree>
    <p:extLst>
      <p:ext uri="{BB962C8B-B14F-4D97-AF65-F5344CB8AC3E}">
        <p14:creationId xmlns:p14="http://schemas.microsoft.com/office/powerpoint/2010/main" val="41922440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3">
            <a:extLst>
              <a:ext uri="{28A0092B-C50C-407E-A947-70E740481C1C}">
                <a14:useLocalDpi xmlns:a14="http://schemas.microsoft.com/office/drawing/2010/main"/>
              </a:ext>
            </a:extLst>
          </a:blip>
          <a:stretch>
            <a:fillRect/>
          </a:stretch>
        </p:blipFill>
        <p:spPr>
          <a:xfrm>
            <a:off x="974369" y="2715395"/>
            <a:ext cx="1371600" cy="1371600"/>
          </a:xfrm>
          <a:prstGeom prst="rect">
            <a:avLst/>
          </a:prstGeom>
        </p:spPr>
      </p:pic>
      <p:sp>
        <p:nvSpPr>
          <p:cNvPr id="8" name="Title 7"/>
          <p:cNvSpPr>
            <a:spLocks noGrp="1"/>
          </p:cNvSpPr>
          <p:nvPr>
            <p:ph type="title"/>
          </p:nvPr>
        </p:nvSpPr>
        <p:spPr/>
        <p:txBody>
          <a:bodyPr/>
          <a:lstStyle/>
          <a:p>
            <a:r>
              <a:rPr lang="en-US" sz="3200" dirty="0" smtClean="0">
                <a:solidFill>
                  <a:srgbClr val="800000"/>
                </a:solidFill>
              </a:rPr>
              <a:t>Hispanic?</a:t>
            </a:r>
            <a:br>
              <a:rPr lang="en-US" sz="3200" dirty="0" smtClean="0">
                <a:solidFill>
                  <a:srgbClr val="800000"/>
                </a:solidFill>
              </a:rPr>
            </a:br>
            <a:r>
              <a:rPr lang="en-US" sz="3200" dirty="0" smtClean="0">
                <a:solidFill>
                  <a:srgbClr val="800000"/>
                </a:solidFill>
              </a:rPr>
              <a:t>Latino?</a:t>
            </a:r>
            <a:endParaRPr lang="en-US" sz="3200" dirty="0">
              <a:solidFill>
                <a:srgbClr val="800000"/>
              </a:solidFill>
            </a:endParaRPr>
          </a:p>
        </p:txBody>
      </p:sp>
      <p:sp>
        <p:nvSpPr>
          <p:cNvPr id="9" name="Content Placeholder 8"/>
          <p:cNvSpPr>
            <a:spLocks noGrp="1"/>
          </p:cNvSpPr>
          <p:nvPr>
            <p:ph idx="1"/>
          </p:nvPr>
        </p:nvSpPr>
        <p:spPr/>
        <p:txBody>
          <a:bodyPr/>
          <a:lstStyle/>
          <a:p>
            <a:endParaRPr lang="en-US" dirty="0"/>
          </a:p>
        </p:txBody>
      </p:sp>
      <p:sp>
        <p:nvSpPr>
          <p:cNvPr id="10" name="Text Placeholder 9"/>
          <p:cNvSpPr>
            <a:spLocks noGrp="1"/>
          </p:cNvSpPr>
          <p:nvPr>
            <p:ph type="body" sz="half" idx="2"/>
          </p:nvPr>
        </p:nvSpPr>
        <p:spPr>
          <a:xfrm>
            <a:off x="457200" y="1435100"/>
            <a:ext cx="3008313" cy="4001359"/>
          </a:xfrm>
        </p:spPr>
        <p:txBody>
          <a:bodyPr>
            <a:normAutofit/>
          </a:bodyPr>
          <a:lstStyle/>
          <a:p>
            <a:r>
              <a:rPr lang="en-US" sz="2400" dirty="0" smtClean="0">
                <a:solidFill>
                  <a:srgbClr val="000090"/>
                </a:solidFill>
              </a:rPr>
              <a:t>Or </a:t>
            </a:r>
            <a:r>
              <a:rPr lang="en-US" sz="2400" dirty="0" err="1" smtClean="0">
                <a:solidFill>
                  <a:srgbClr val="000090"/>
                </a:solidFill>
              </a:rPr>
              <a:t>Latinx</a:t>
            </a:r>
            <a:r>
              <a:rPr lang="en-US" sz="2400" dirty="0" smtClean="0">
                <a:solidFill>
                  <a:srgbClr val="000090"/>
                </a:solidFill>
              </a:rPr>
              <a:t>?</a:t>
            </a:r>
            <a:endParaRPr lang="en-US" sz="2400" dirty="0">
              <a:solidFill>
                <a:srgbClr val="000090"/>
              </a:solidFill>
            </a:endParaRPr>
          </a:p>
        </p:txBody>
      </p:sp>
      <p:sp>
        <p:nvSpPr>
          <p:cNvPr id="2" name="Date Placeholder 1"/>
          <p:cNvSpPr>
            <a:spLocks noGrp="1"/>
          </p:cNvSpPr>
          <p:nvPr>
            <p:ph type="dt" sz="half" idx="10"/>
          </p:nvPr>
        </p:nvSpPr>
        <p:spPr/>
        <p:txBody>
          <a:bodyPr/>
          <a:lstStyle/>
          <a:p>
            <a:r>
              <a:rPr lang="en-US" dirty="0"/>
              <a:t>Jan 2018</a:t>
            </a:r>
          </a:p>
        </p:txBody>
      </p:sp>
      <p:sp>
        <p:nvSpPr>
          <p:cNvPr id="3" name="Footer Placeholder 2"/>
          <p:cNvSpPr>
            <a:spLocks noGrp="1"/>
          </p:cNvSpPr>
          <p:nvPr>
            <p:ph type="ftr" sz="quarter" idx="11"/>
          </p:nvPr>
        </p:nvSpPr>
        <p:spPr>
          <a:xfrm>
            <a:off x="322186" y="5559454"/>
            <a:ext cx="2895600" cy="365125"/>
          </a:xfrm>
        </p:spPr>
        <p:txBody>
          <a:bodyPr/>
          <a:lstStyle/>
          <a:p>
            <a:r>
              <a:rPr lang="en-US" dirty="0" smtClean="0"/>
              <a:t>Blas, 2015; Garcia-Navarro, 2015;</a:t>
            </a:r>
          </a:p>
          <a:p>
            <a:r>
              <a:rPr lang="en-US" dirty="0" smtClean="0"/>
              <a:t>Passel &amp; Taylor, 2009/May 28</a:t>
            </a:r>
            <a:endParaRPr lang="en-US" dirty="0"/>
          </a:p>
        </p:txBody>
      </p:sp>
      <p:sp>
        <p:nvSpPr>
          <p:cNvPr id="4" name="Slide Number Placeholder 3"/>
          <p:cNvSpPr>
            <a:spLocks noGrp="1"/>
          </p:cNvSpPr>
          <p:nvPr>
            <p:ph type="sldNum" sz="quarter" idx="12"/>
          </p:nvPr>
        </p:nvSpPr>
        <p:spPr/>
        <p:txBody>
          <a:bodyPr/>
          <a:lstStyle/>
          <a:p>
            <a:fld id="{D93C9281-498A-9D42-AA97-B74D709FF200}" type="slidenum">
              <a:rPr lang="en-US" smtClean="0"/>
              <a:t>5</a:t>
            </a:fld>
            <a:endParaRPr lang="en-US"/>
          </a:p>
        </p:txBody>
      </p:sp>
      <p:pic>
        <p:nvPicPr>
          <p:cNvPr id="5" name="Picture 4" descr="lation-6.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72235" y="0"/>
            <a:ext cx="4436269" cy="6858000"/>
          </a:xfrm>
          <a:prstGeom prst="rect">
            <a:avLst/>
          </a:prstGeom>
        </p:spPr>
      </p:pic>
      <p:sp>
        <p:nvSpPr>
          <p:cNvPr id="6" name="TextBox 5"/>
          <p:cNvSpPr txBox="1"/>
          <p:nvPr/>
        </p:nvSpPr>
        <p:spPr>
          <a:xfrm rot="20259751">
            <a:off x="465362" y="2909725"/>
            <a:ext cx="2744261" cy="584776"/>
          </a:xfrm>
          <a:prstGeom prst="rect">
            <a:avLst/>
          </a:prstGeom>
          <a:noFill/>
        </p:spPr>
        <p:txBody>
          <a:bodyPr wrap="none" rtlCol="0">
            <a:spAutoFit/>
          </a:bodyPr>
          <a:lstStyle/>
          <a:p>
            <a:r>
              <a:rPr lang="en-US" sz="3200" b="1" dirty="0" smtClean="0"/>
              <a:t>Latin American</a:t>
            </a:r>
            <a:endParaRPr lang="en-US" sz="3200" b="1" dirty="0"/>
          </a:p>
        </p:txBody>
      </p:sp>
    </p:spTree>
    <p:extLst>
      <p:ext uri="{BB962C8B-B14F-4D97-AF65-F5344CB8AC3E}">
        <p14:creationId xmlns:p14="http://schemas.microsoft.com/office/powerpoint/2010/main" val="14104409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00000"/>
                </a:solidFill>
              </a:rPr>
              <a:t>Hispanic?</a:t>
            </a:r>
            <a:br>
              <a:rPr lang="en-US" dirty="0">
                <a:solidFill>
                  <a:srgbClr val="800000"/>
                </a:solidFill>
              </a:rPr>
            </a:br>
            <a:r>
              <a:rPr lang="en-US" dirty="0">
                <a:solidFill>
                  <a:srgbClr val="800000"/>
                </a:solidFill>
              </a:rPr>
              <a:t>Latino?</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800058017"/>
              </p:ext>
            </p:extLst>
          </p:nvPr>
        </p:nvGraphicFramePr>
        <p:xfrm>
          <a:off x="3385844" y="273050"/>
          <a:ext cx="5562600" cy="585311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half" idx="2"/>
          </p:nvPr>
        </p:nvSpPr>
        <p:spPr/>
        <p:txBody>
          <a:bodyPr/>
          <a:lstStyle/>
          <a:p>
            <a:r>
              <a:rPr lang="en-US" dirty="0" smtClean="0"/>
              <a:t>“Do you happen to prefer one of these terms more than the other?”</a:t>
            </a:r>
            <a:endParaRPr lang="en-US" sz="1200" dirty="0" smtClean="0">
              <a:solidFill>
                <a:schemeClr val="tx1">
                  <a:lumMod val="50000"/>
                  <a:lumOff val="50000"/>
                </a:schemeClr>
              </a:solidFill>
            </a:endParaRPr>
          </a:p>
          <a:p>
            <a:pPr>
              <a:spcBef>
                <a:spcPts val="600"/>
              </a:spcBef>
            </a:pPr>
            <a:r>
              <a:rPr lang="en-US" sz="1200" dirty="0" smtClean="0">
                <a:solidFill>
                  <a:schemeClr val="tx1">
                    <a:lumMod val="50000"/>
                    <a:lumOff val="50000"/>
                  </a:schemeClr>
                </a:solidFill>
              </a:rPr>
              <a:t>Pew Research Center Survey of Hispanic Adults, May 24-July 28, 2013</a:t>
            </a:r>
            <a:endParaRPr lang="en-US" sz="1200" dirty="0">
              <a:solidFill>
                <a:schemeClr val="tx1">
                  <a:lumMod val="50000"/>
                  <a:lumOff val="50000"/>
                </a:schemeClr>
              </a:solidFill>
            </a:endParaRPr>
          </a:p>
        </p:txBody>
      </p:sp>
      <p:sp>
        <p:nvSpPr>
          <p:cNvPr id="5" name="Date Placeholder 4"/>
          <p:cNvSpPr>
            <a:spLocks noGrp="1"/>
          </p:cNvSpPr>
          <p:nvPr>
            <p:ph type="dt" sz="half" idx="10"/>
          </p:nvPr>
        </p:nvSpPr>
        <p:spPr/>
        <p:txBody>
          <a:bodyPr/>
          <a:lstStyle/>
          <a:p>
            <a:r>
              <a:rPr lang="en-US" dirty="0"/>
              <a:t>Jan 2018</a:t>
            </a:r>
          </a:p>
        </p:txBody>
      </p:sp>
      <p:sp>
        <p:nvSpPr>
          <p:cNvPr id="6" name="Footer Placeholder 5"/>
          <p:cNvSpPr>
            <a:spLocks noGrp="1"/>
          </p:cNvSpPr>
          <p:nvPr>
            <p:ph type="ftr" sz="quarter" idx="11"/>
          </p:nvPr>
        </p:nvSpPr>
        <p:spPr/>
        <p:txBody>
          <a:bodyPr/>
          <a:lstStyle/>
          <a:p>
            <a:r>
              <a:rPr lang="en-US" dirty="0" smtClean="0"/>
              <a:t>Lopez, 2013/Oct 28</a:t>
            </a:r>
            <a:endParaRPr lang="en-US" dirty="0"/>
          </a:p>
        </p:txBody>
      </p:sp>
      <p:sp>
        <p:nvSpPr>
          <p:cNvPr id="7" name="Slide Number Placeholder 6"/>
          <p:cNvSpPr>
            <a:spLocks noGrp="1"/>
          </p:cNvSpPr>
          <p:nvPr>
            <p:ph type="sldNum" sz="quarter" idx="12"/>
          </p:nvPr>
        </p:nvSpPr>
        <p:spPr/>
        <p:txBody>
          <a:bodyPr/>
          <a:lstStyle/>
          <a:p>
            <a:fld id="{D93C9281-498A-9D42-AA97-B74D709FF200}" type="slidenum">
              <a:rPr lang="en-US" smtClean="0"/>
              <a:t>6</a:t>
            </a:fld>
            <a:endParaRPr lang="en-US"/>
          </a:p>
        </p:txBody>
      </p:sp>
      <p:pic>
        <p:nvPicPr>
          <p:cNvPr id="8" name="Picture 7"/>
          <p:cNvPicPr/>
          <p:nvPr/>
        </p:nvPicPr>
        <p:blipFill>
          <a:blip r:embed="rId4">
            <a:extLst>
              <a:ext uri="{28A0092B-C50C-407E-A947-70E740481C1C}">
                <a14:useLocalDpi xmlns:a14="http://schemas.microsoft.com/office/drawing/2010/main"/>
              </a:ext>
            </a:extLst>
          </a:blip>
          <a:stretch>
            <a:fillRect/>
          </a:stretch>
        </p:blipFill>
        <p:spPr>
          <a:xfrm rot="20970935">
            <a:off x="587936" y="3478714"/>
            <a:ext cx="2286000" cy="2286000"/>
          </a:xfrm>
          <a:prstGeom prst="rect">
            <a:avLst/>
          </a:prstGeom>
        </p:spPr>
      </p:pic>
      <p:sp>
        <p:nvSpPr>
          <p:cNvPr id="11" name="TextBox 10"/>
          <p:cNvSpPr txBox="1"/>
          <p:nvPr/>
        </p:nvSpPr>
        <p:spPr>
          <a:xfrm>
            <a:off x="6153978" y="5941497"/>
            <a:ext cx="1752591" cy="369332"/>
          </a:xfrm>
          <a:prstGeom prst="rect">
            <a:avLst/>
          </a:prstGeom>
          <a:noFill/>
        </p:spPr>
        <p:txBody>
          <a:bodyPr wrap="none" rtlCol="0">
            <a:spAutoFit/>
          </a:bodyPr>
          <a:lstStyle/>
          <a:p>
            <a:r>
              <a:rPr lang="en-US" dirty="0" smtClean="0"/>
              <a:t>5,103 Responses</a:t>
            </a:r>
            <a:endParaRPr lang="en-US" dirty="0"/>
          </a:p>
        </p:txBody>
      </p:sp>
      <p:sp>
        <p:nvSpPr>
          <p:cNvPr id="12" name="Oval 11"/>
          <p:cNvSpPr/>
          <p:nvPr/>
        </p:nvSpPr>
        <p:spPr>
          <a:xfrm rot="550327">
            <a:off x="3248104" y="273050"/>
            <a:ext cx="3429000" cy="160118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rot="21103826">
            <a:off x="2244779" y="766140"/>
            <a:ext cx="2704350" cy="707886"/>
          </a:xfrm>
          <a:prstGeom prst="rect">
            <a:avLst/>
          </a:prstGeom>
          <a:noFill/>
          <a:ln w="3175" cmpd="sng">
            <a:noFill/>
          </a:ln>
        </p:spPr>
        <p:txBody>
          <a:bodyPr wrap="square" rtlCol="0">
            <a:spAutoFit/>
          </a:bodyPr>
          <a:lstStyle/>
          <a:p>
            <a:pPr algn="ctr"/>
            <a:r>
              <a:rPr lang="en-US" sz="2000" dirty="0" smtClean="0">
                <a:solidFill>
                  <a:srgbClr val="000090"/>
                </a:solidFill>
                <a:latin typeface="Desyrel"/>
                <a:cs typeface="Desyrel"/>
              </a:rPr>
              <a:t>Texans prefer Hispanic over Latino</a:t>
            </a:r>
            <a:endParaRPr lang="en-US" sz="2000" dirty="0">
              <a:solidFill>
                <a:srgbClr val="000090"/>
              </a:solidFill>
              <a:latin typeface="Desyrel"/>
              <a:cs typeface="Desyrel"/>
            </a:endParaRPr>
          </a:p>
        </p:txBody>
      </p:sp>
    </p:spTree>
    <p:extLst>
      <p:ext uri="{BB962C8B-B14F-4D97-AF65-F5344CB8AC3E}">
        <p14:creationId xmlns:p14="http://schemas.microsoft.com/office/powerpoint/2010/main" val="6657506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cap="small" dirty="0">
                <a:solidFill>
                  <a:srgbClr val="800000"/>
                </a:solidFill>
              </a:rPr>
              <a:t>1.  </a:t>
            </a:r>
            <a:r>
              <a:rPr lang="en-US" b="1" cap="small" dirty="0" smtClean="0">
                <a:solidFill>
                  <a:srgbClr val="800000"/>
                </a:solidFill>
              </a:rPr>
              <a:t>Hispanic </a:t>
            </a:r>
            <a:r>
              <a:rPr lang="en-US" b="1" cap="small" dirty="0">
                <a:solidFill>
                  <a:srgbClr val="800000"/>
                </a:solidFill>
              </a:rPr>
              <a:t>voters</a:t>
            </a:r>
            <a:endParaRPr lang="en-US" dirty="0"/>
          </a:p>
        </p:txBody>
      </p:sp>
      <p:sp>
        <p:nvSpPr>
          <p:cNvPr id="3" name="Content Placeholder 2"/>
          <p:cNvSpPr>
            <a:spLocks noGrp="1"/>
          </p:cNvSpPr>
          <p:nvPr>
            <p:ph sz="half" idx="1"/>
          </p:nvPr>
        </p:nvSpPr>
        <p:spPr/>
        <p:txBody>
          <a:bodyPr/>
          <a:lstStyle/>
          <a:p>
            <a:pPr marL="0" indent="0">
              <a:buNone/>
            </a:pPr>
            <a:endParaRPr lang="en-US" dirty="0"/>
          </a:p>
        </p:txBody>
      </p:sp>
      <p:sp>
        <p:nvSpPr>
          <p:cNvPr id="4" name="Content Placeholder 3"/>
          <p:cNvSpPr>
            <a:spLocks noGrp="1"/>
          </p:cNvSpPr>
          <p:nvPr>
            <p:ph sz="half" idx="2"/>
          </p:nvPr>
        </p:nvSpPr>
        <p:spPr/>
        <p:txBody>
          <a:bodyPr/>
          <a:lstStyle/>
          <a:p>
            <a:r>
              <a:rPr lang="en-US" dirty="0"/>
              <a:t>Who makes up the electorate?</a:t>
            </a:r>
          </a:p>
          <a:p>
            <a:r>
              <a:rPr lang="en-US" dirty="0"/>
              <a:t>Who votes?</a:t>
            </a:r>
          </a:p>
          <a:p>
            <a:r>
              <a:rPr lang="en-US" dirty="0"/>
              <a:t>Are </a:t>
            </a:r>
            <a:r>
              <a:rPr lang="en-US" dirty="0" smtClean="0"/>
              <a:t>Hispanics </a:t>
            </a:r>
            <a:r>
              <a:rPr lang="en-US" dirty="0"/>
              <a:t>politically disengaged?</a:t>
            </a:r>
          </a:p>
          <a:p>
            <a:r>
              <a:rPr lang="en-US" dirty="0"/>
              <a:t>Why a</a:t>
            </a:r>
            <a:r>
              <a:rPr lang="en-US" dirty="0" smtClean="0"/>
              <a:t> lower </a:t>
            </a:r>
            <a:r>
              <a:rPr lang="en-US" dirty="0"/>
              <a:t>turnout among </a:t>
            </a:r>
            <a:r>
              <a:rPr lang="en-US" dirty="0" smtClean="0"/>
              <a:t>Hispanics?</a:t>
            </a:r>
            <a:endParaRPr lang="en-US" dirty="0"/>
          </a:p>
          <a:p>
            <a:pPr marL="0" indent="0">
              <a:buNone/>
            </a:pPr>
            <a:endParaRPr lang="en-US" dirty="0"/>
          </a:p>
        </p:txBody>
      </p:sp>
      <p:sp>
        <p:nvSpPr>
          <p:cNvPr id="5" name="Date Placeholder 4"/>
          <p:cNvSpPr>
            <a:spLocks noGrp="1"/>
          </p:cNvSpPr>
          <p:nvPr>
            <p:ph type="dt" sz="half" idx="10"/>
          </p:nvPr>
        </p:nvSpPr>
        <p:spPr/>
        <p:txBody>
          <a:bodyPr/>
          <a:lstStyle/>
          <a:p>
            <a:r>
              <a:rPr lang="en-US" dirty="0"/>
              <a:t>Jan 2018</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3C9281-498A-9D42-AA97-B74D709FF200}" type="slidenum">
              <a:rPr lang="en-US" smtClean="0"/>
              <a:t>7</a:t>
            </a:fld>
            <a:endParaRPr lang="en-US"/>
          </a:p>
        </p:txBody>
      </p:sp>
      <p:pic>
        <p:nvPicPr>
          <p:cNvPr id="9" name="Picture 8" descr="TalkingAboutVoting.jpeg"/>
          <p:cNvPicPr>
            <a:picLocks noChangeAspect="1"/>
          </p:cNvPicPr>
          <p:nvPr/>
        </p:nvPicPr>
        <p:blipFill>
          <a:blip r:embed="rId3">
            <a:extLst>
              <a:ext uri="{28A0092B-C50C-407E-A947-70E740481C1C}">
                <a14:useLocalDpi xmlns:a14="http://schemas.microsoft.com/office/drawing/2010/main"/>
              </a:ext>
            </a:extLst>
          </a:blip>
          <a:stretch>
            <a:fillRect/>
          </a:stretch>
        </p:blipFill>
        <p:spPr>
          <a:xfrm rot="21008356">
            <a:off x="1027760" y="2102147"/>
            <a:ext cx="2765329" cy="1755297"/>
          </a:xfrm>
          <a:prstGeom prst="rect">
            <a:avLst/>
          </a:prstGeom>
        </p:spPr>
      </p:pic>
    </p:spTree>
    <p:extLst>
      <p:ext uri="{BB962C8B-B14F-4D97-AF65-F5344CB8AC3E}">
        <p14:creationId xmlns:p14="http://schemas.microsoft.com/office/powerpoint/2010/main" val="31432107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800000"/>
                </a:solidFill>
              </a:rPr>
              <a:t>Who makes up the electorate?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37002727"/>
              </p:ext>
            </p:extLst>
          </p:nvPr>
        </p:nvGraphicFramePr>
        <p:xfrm>
          <a:off x="457200" y="1200260"/>
          <a:ext cx="8229600" cy="5156090"/>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half" idx="10"/>
          </p:nvPr>
        </p:nvSpPr>
        <p:spPr/>
        <p:txBody>
          <a:bodyPr/>
          <a:lstStyle/>
          <a:p>
            <a:r>
              <a:rPr lang="en-US" dirty="0"/>
              <a:t>Jan 2018</a:t>
            </a:r>
          </a:p>
        </p:txBody>
      </p:sp>
      <p:sp>
        <p:nvSpPr>
          <p:cNvPr id="5" name="Footer Placeholder 4"/>
          <p:cNvSpPr>
            <a:spLocks noGrp="1"/>
          </p:cNvSpPr>
          <p:nvPr>
            <p:ph type="ftr" sz="quarter" idx="11"/>
          </p:nvPr>
        </p:nvSpPr>
        <p:spPr/>
        <p:txBody>
          <a:bodyPr/>
          <a:lstStyle/>
          <a:p>
            <a:r>
              <a:rPr lang="en-US" dirty="0" smtClean="0"/>
              <a:t>U.S. Census Bureau, 2016</a:t>
            </a:r>
            <a:r>
              <a:rPr lang="en-US" dirty="0"/>
              <a:t>/</a:t>
            </a:r>
            <a:r>
              <a:rPr lang="en-US" dirty="0" smtClean="0"/>
              <a:t>Oct 28</a:t>
            </a:r>
            <a:endParaRPr lang="en-US" dirty="0"/>
          </a:p>
        </p:txBody>
      </p:sp>
      <p:sp>
        <p:nvSpPr>
          <p:cNvPr id="6" name="Slide Number Placeholder 5"/>
          <p:cNvSpPr>
            <a:spLocks noGrp="1"/>
          </p:cNvSpPr>
          <p:nvPr>
            <p:ph type="sldNum" sz="quarter" idx="12"/>
          </p:nvPr>
        </p:nvSpPr>
        <p:spPr/>
        <p:txBody>
          <a:bodyPr/>
          <a:lstStyle/>
          <a:p>
            <a:fld id="{D93C9281-498A-9D42-AA97-B74D709FF200}" type="slidenum">
              <a:rPr lang="en-US" smtClean="0"/>
              <a:t>8</a:t>
            </a:fld>
            <a:endParaRPr lang="en-US"/>
          </a:p>
        </p:txBody>
      </p:sp>
      <p:sp>
        <p:nvSpPr>
          <p:cNvPr id="10" name="TextBox 9"/>
          <p:cNvSpPr txBox="1"/>
          <p:nvPr/>
        </p:nvSpPr>
        <p:spPr>
          <a:xfrm rot="547301">
            <a:off x="6332928" y="2621674"/>
            <a:ext cx="2330900" cy="830997"/>
          </a:xfrm>
          <a:prstGeom prst="rect">
            <a:avLst/>
          </a:prstGeom>
          <a:noFill/>
        </p:spPr>
        <p:txBody>
          <a:bodyPr wrap="square" rtlCol="0">
            <a:spAutoFit/>
          </a:bodyPr>
          <a:lstStyle/>
          <a:p>
            <a:pPr algn="ctr"/>
            <a:r>
              <a:rPr lang="en-US" sz="2400" b="1" dirty="0" smtClean="0">
                <a:solidFill>
                  <a:srgbClr val="800000"/>
                </a:solidFill>
              </a:rPr>
              <a:t>2016</a:t>
            </a:r>
            <a:endParaRPr lang="en-US" sz="2400" b="1" dirty="0" smtClean="0">
              <a:solidFill>
                <a:srgbClr val="000090"/>
              </a:solidFill>
            </a:endParaRPr>
          </a:p>
          <a:p>
            <a:pPr algn="ctr"/>
            <a:r>
              <a:rPr lang="en-US" sz="2400" b="1" u="sng" dirty="0" smtClean="0">
                <a:solidFill>
                  <a:srgbClr val="000090"/>
                </a:solidFill>
              </a:rPr>
              <a:t>Eligible</a:t>
            </a:r>
            <a:r>
              <a:rPr lang="en-US" sz="2400" b="1" dirty="0">
                <a:solidFill>
                  <a:srgbClr val="000090"/>
                </a:solidFill>
              </a:rPr>
              <a:t> </a:t>
            </a:r>
            <a:r>
              <a:rPr lang="en-US" sz="2400" b="1" dirty="0" smtClean="0">
                <a:solidFill>
                  <a:srgbClr val="000090"/>
                </a:solidFill>
              </a:rPr>
              <a:t>Voters</a:t>
            </a:r>
          </a:p>
        </p:txBody>
      </p:sp>
      <p:sp>
        <p:nvSpPr>
          <p:cNvPr id="11" name="Oval 10"/>
          <p:cNvSpPr/>
          <p:nvPr/>
        </p:nvSpPr>
        <p:spPr>
          <a:xfrm rot="21040159">
            <a:off x="1315590" y="4651709"/>
            <a:ext cx="4301725" cy="1713844"/>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rot="367262">
            <a:off x="5986632" y="4857723"/>
            <a:ext cx="2954655" cy="1323439"/>
          </a:xfrm>
          <a:prstGeom prst="rect">
            <a:avLst/>
          </a:prstGeom>
          <a:noFill/>
          <a:ln w="3175" cmpd="sng">
            <a:noFill/>
          </a:ln>
        </p:spPr>
        <p:txBody>
          <a:bodyPr wrap="none" rtlCol="0">
            <a:spAutoFit/>
          </a:bodyPr>
          <a:lstStyle/>
          <a:p>
            <a:r>
              <a:rPr lang="en-US" sz="2000" dirty="0" smtClean="0">
                <a:solidFill>
                  <a:srgbClr val="000090"/>
                </a:solidFill>
                <a:latin typeface="Desyrel"/>
                <a:cs typeface="Desyrel"/>
              </a:rPr>
              <a:t>The proportion of eligible</a:t>
            </a:r>
          </a:p>
          <a:p>
            <a:r>
              <a:rPr lang="en-US" sz="2000" dirty="0" smtClean="0">
                <a:solidFill>
                  <a:srgbClr val="000090"/>
                </a:solidFill>
                <a:latin typeface="Desyrel"/>
                <a:cs typeface="Desyrel"/>
              </a:rPr>
              <a:t>voters who are Hispanic</a:t>
            </a:r>
          </a:p>
          <a:p>
            <a:r>
              <a:rPr lang="en-US" sz="2000" dirty="0">
                <a:solidFill>
                  <a:srgbClr val="000090"/>
                </a:solidFill>
                <a:latin typeface="Desyrel"/>
                <a:cs typeface="Desyrel"/>
              </a:rPr>
              <a:t>i</a:t>
            </a:r>
            <a:r>
              <a:rPr lang="en-US" sz="2000" dirty="0" smtClean="0">
                <a:solidFill>
                  <a:srgbClr val="000090"/>
                </a:solidFill>
                <a:latin typeface="Desyrel"/>
                <a:cs typeface="Desyrel"/>
              </a:rPr>
              <a:t>s higher in Texas than</a:t>
            </a:r>
          </a:p>
          <a:p>
            <a:r>
              <a:rPr lang="en-US" sz="2000" dirty="0" smtClean="0">
                <a:solidFill>
                  <a:srgbClr val="000090"/>
                </a:solidFill>
                <a:latin typeface="Desyrel"/>
                <a:cs typeface="Desyrel"/>
              </a:rPr>
              <a:t>the</a:t>
            </a:r>
            <a:r>
              <a:rPr lang="en-US" sz="2000" dirty="0">
                <a:solidFill>
                  <a:srgbClr val="000090"/>
                </a:solidFill>
                <a:latin typeface="Desyrel"/>
                <a:cs typeface="Desyrel"/>
              </a:rPr>
              <a:t> </a:t>
            </a:r>
            <a:r>
              <a:rPr lang="en-US" sz="2000" dirty="0" smtClean="0">
                <a:solidFill>
                  <a:srgbClr val="000090"/>
                </a:solidFill>
                <a:latin typeface="Desyrel"/>
                <a:cs typeface="Desyrel"/>
              </a:rPr>
              <a:t>nation as a whole.</a:t>
            </a:r>
            <a:endParaRPr lang="en-US" sz="2000" dirty="0">
              <a:solidFill>
                <a:srgbClr val="000090"/>
              </a:solidFill>
              <a:latin typeface="Desyrel"/>
              <a:cs typeface="Desyrel"/>
            </a:endParaRPr>
          </a:p>
        </p:txBody>
      </p:sp>
    </p:spTree>
    <p:extLst>
      <p:ext uri="{BB962C8B-B14F-4D97-AF65-F5344CB8AC3E}">
        <p14:creationId xmlns:p14="http://schemas.microsoft.com/office/powerpoint/2010/main" val="224430058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253" y="27147"/>
            <a:ext cx="8384547" cy="1143000"/>
          </a:xfrm>
        </p:spPr>
        <p:txBody>
          <a:bodyPr>
            <a:noAutofit/>
          </a:bodyPr>
          <a:lstStyle/>
          <a:p>
            <a:pPr algn="l"/>
            <a:r>
              <a:rPr lang="en-US" dirty="0" smtClean="0">
                <a:solidFill>
                  <a:srgbClr val="000090"/>
                </a:solidFill>
                <a:latin typeface="Arial"/>
                <a:cs typeface="Arial"/>
              </a:rPr>
              <a:t>The rising Hispanic electorate</a:t>
            </a:r>
            <a:endParaRPr lang="en-US" dirty="0">
              <a:solidFill>
                <a:srgbClr val="000090"/>
              </a:solidFill>
              <a:latin typeface="Arial"/>
              <a:cs typeface="Aria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54602616"/>
              </p:ext>
            </p:extLst>
          </p:nvPr>
        </p:nvGraphicFramePr>
        <p:xfrm>
          <a:off x="154513" y="971974"/>
          <a:ext cx="8715613" cy="4803962"/>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half" idx="10"/>
          </p:nvPr>
        </p:nvSpPr>
        <p:spPr/>
        <p:txBody>
          <a:bodyPr/>
          <a:lstStyle/>
          <a:p>
            <a:r>
              <a:rPr lang="en-US" dirty="0"/>
              <a:t>Jan 2018</a:t>
            </a:r>
          </a:p>
        </p:txBody>
      </p:sp>
      <p:sp>
        <p:nvSpPr>
          <p:cNvPr id="5" name="Footer Placeholder 4"/>
          <p:cNvSpPr>
            <a:spLocks noGrp="1"/>
          </p:cNvSpPr>
          <p:nvPr>
            <p:ph type="ftr" sz="quarter" idx="11"/>
          </p:nvPr>
        </p:nvSpPr>
        <p:spPr>
          <a:xfrm>
            <a:off x="1634795" y="6356350"/>
            <a:ext cx="4224150" cy="365126"/>
          </a:xfrm>
        </p:spPr>
        <p:txBody>
          <a:bodyPr/>
          <a:lstStyle/>
          <a:p>
            <a:r>
              <a:rPr lang="en-US" dirty="0" err="1" smtClean="0"/>
              <a:t>Krogstad</a:t>
            </a:r>
            <a:r>
              <a:rPr lang="en-US" dirty="0" smtClean="0"/>
              <a:t>, 2017/Aug 3; U.S. Census Bureau, </a:t>
            </a:r>
            <a:r>
              <a:rPr lang="en-US" dirty="0" err="1" smtClean="0"/>
              <a:t>n.d.</a:t>
            </a:r>
            <a:r>
              <a:rPr lang="en-US" dirty="0" smtClean="0"/>
              <a:t>-b</a:t>
            </a:r>
            <a:endParaRPr lang="en-US" dirty="0"/>
          </a:p>
        </p:txBody>
      </p:sp>
      <p:sp>
        <p:nvSpPr>
          <p:cNvPr id="6" name="Slide Number Placeholder 5"/>
          <p:cNvSpPr>
            <a:spLocks noGrp="1"/>
          </p:cNvSpPr>
          <p:nvPr>
            <p:ph type="sldNum" sz="quarter" idx="12"/>
          </p:nvPr>
        </p:nvSpPr>
        <p:spPr/>
        <p:txBody>
          <a:bodyPr/>
          <a:lstStyle/>
          <a:p>
            <a:fld id="{D93C9281-498A-9D42-AA97-B74D709FF200}" type="slidenum">
              <a:rPr lang="en-US" smtClean="0"/>
              <a:t>9</a:t>
            </a:fld>
            <a:endParaRPr lang="en-US"/>
          </a:p>
        </p:txBody>
      </p:sp>
      <p:sp>
        <p:nvSpPr>
          <p:cNvPr id="8" name="TextBox 7"/>
          <p:cNvSpPr txBox="1"/>
          <p:nvPr/>
        </p:nvSpPr>
        <p:spPr>
          <a:xfrm>
            <a:off x="7417063" y="2015936"/>
            <a:ext cx="916662" cy="400110"/>
          </a:xfrm>
          <a:prstGeom prst="rect">
            <a:avLst/>
          </a:prstGeom>
          <a:noFill/>
        </p:spPr>
        <p:txBody>
          <a:bodyPr wrap="none" rtlCol="0">
            <a:spAutoFit/>
          </a:bodyPr>
          <a:lstStyle/>
          <a:p>
            <a:r>
              <a:rPr lang="en-US" sz="2000" dirty="0" smtClean="0">
                <a:solidFill>
                  <a:srgbClr val="000090"/>
                </a:solidFill>
              </a:rPr>
              <a:t>26.7 M</a:t>
            </a:r>
            <a:endParaRPr lang="en-US" sz="2000" dirty="0">
              <a:solidFill>
                <a:srgbClr val="000090"/>
              </a:solidFill>
            </a:endParaRPr>
          </a:p>
        </p:txBody>
      </p:sp>
      <p:sp>
        <p:nvSpPr>
          <p:cNvPr id="9" name="TextBox 8"/>
          <p:cNvSpPr txBox="1"/>
          <p:nvPr/>
        </p:nvSpPr>
        <p:spPr>
          <a:xfrm>
            <a:off x="7428909" y="3823722"/>
            <a:ext cx="786669" cy="400110"/>
          </a:xfrm>
          <a:prstGeom prst="rect">
            <a:avLst/>
          </a:prstGeom>
          <a:noFill/>
        </p:spPr>
        <p:txBody>
          <a:bodyPr wrap="none" rtlCol="0">
            <a:spAutoFit/>
          </a:bodyPr>
          <a:lstStyle/>
          <a:p>
            <a:r>
              <a:rPr lang="en-US" sz="2000" dirty="0" smtClean="0">
                <a:solidFill>
                  <a:srgbClr val="800000"/>
                </a:solidFill>
              </a:rPr>
              <a:t>4.8 M</a:t>
            </a:r>
            <a:endParaRPr lang="en-US" sz="2000" dirty="0">
              <a:solidFill>
                <a:srgbClr val="800000"/>
              </a:solidFill>
            </a:endParaRPr>
          </a:p>
        </p:txBody>
      </p:sp>
      <p:sp>
        <p:nvSpPr>
          <p:cNvPr id="13" name="TextBox 12"/>
          <p:cNvSpPr txBox="1"/>
          <p:nvPr/>
        </p:nvSpPr>
        <p:spPr>
          <a:xfrm>
            <a:off x="1512434" y="3733938"/>
            <a:ext cx="916662" cy="400110"/>
          </a:xfrm>
          <a:prstGeom prst="rect">
            <a:avLst/>
          </a:prstGeom>
          <a:noFill/>
        </p:spPr>
        <p:txBody>
          <a:bodyPr wrap="none" rtlCol="0">
            <a:spAutoFit/>
          </a:bodyPr>
          <a:lstStyle/>
          <a:p>
            <a:r>
              <a:rPr lang="en-US" sz="2000" dirty="0" smtClean="0">
                <a:solidFill>
                  <a:srgbClr val="000090"/>
                </a:solidFill>
              </a:rPr>
              <a:t>11.2 M</a:t>
            </a:r>
            <a:endParaRPr lang="en-US" sz="2000" dirty="0">
              <a:solidFill>
                <a:srgbClr val="000090"/>
              </a:solidFill>
            </a:endParaRPr>
          </a:p>
        </p:txBody>
      </p:sp>
      <p:sp>
        <p:nvSpPr>
          <p:cNvPr id="14" name="TextBox 13"/>
          <p:cNvSpPr txBox="1"/>
          <p:nvPr/>
        </p:nvSpPr>
        <p:spPr>
          <a:xfrm>
            <a:off x="1655087" y="4399938"/>
            <a:ext cx="786669" cy="400110"/>
          </a:xfrm>
          <a:prstGeom prst="rect">
            <a:avLst/>
          </a:prstGeom>
          <a:noFill/>
        </p:spPr>
        <p:txBody>
          <a:bodyPr wrap="none" rtlCol="0">
            <a:spAutoFit/>
          </a:bodyPr>
          <a:lstStyle/>
          <a:p>
            <a:r>
              <a:rPr lang="en-US" sz="2000" dirty="0" smtClean="0">
                <a:solidFill>
                  <a:srgbClr val="800000"/>
                </a:solidFill>
              </a:rPr>
              <a:t>2.7 M</a:t>
            </a:r>
            <a:endParaRPr lang="en-US" sz="2000" dirty="0">
              <a:solidFill>
                <a:srgbClr val="800000"/>
              </a:solidFill>
            </a:endParaRPr>
          </a:p>
        </p:txBody>
      </p:sp>
      <p:cxnSp>
        <p:nvCxnSpPr>
          <p:cNvPr id="16" name="Straight Arrow Connector 15"/>
          <p:cNvCxnSpPr/>
          <p:nvPr/>
        </p:nvCxnSpPr>
        <p:spPr>
          <a:xfrm flipV="1">
            <a:off x="8242759" y="3733939"/>
            <a:ext cx="0" cy="4001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8350414" y="1959322"/>
            <a:ext cx="0" cy="4001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8213563" y="3858399"/>
            <a:ext cx="583663" cy="369332"/>
          </a:xfrm>
          <a:prstGeom prst="rect">
            <a:avLst/>
          </a:prstGeom>
          <a:noFill/>
        </p:spPr>
        <p:txBody>
          <a:bodyPr wrap="none" rtlCol="0">
            <a:spAutoFit/>
          </a:bodyPr>
          <a:lstStyle/>
          <a:p>
            <a:r>
              <a:rPr lang="en-US" dirty="0" smtClean="0"/>
              <a:t>25%</a:t>
            </a:r>
            <a:endParaRPr lang="en-US" dirty="0"/>
          </a:p>
        </p:txBody>
      </p:sp>
      <p:sp>
        <p:nvSpPr>
          <p:cNvPr id="20" name="TextBox 19"/>
          <p:cNvSpPr txBox="1"/>
          <p:nvPr/>
        </p:nvSpPr>
        <p:spPr>
          <a:xfrm>
            <a:off x="8350414" y="2077693"/>
            <a:ext cx="700658" cy="369332"/>
          </a:xfrm>
          <a:prstGeom prst="rect">
            <a:avLst/>
          </a:prstGeom>
          <a:noFill/>
        </p:spPr>
        <p:txBody>
          <a:bodyPr wrap="none" rtlCol="0">
            <a:spAutoFit/>
          </a:bodyPr>
          <a:lstStyle/>
          <a:p>
            <a:r>
              <a:rPr lang="en-US" dirty="0" smtClean="0"/>
              <a:t>140%</a:t>
            </a:r>
            <a:endParaRPr lang="en-US" dirty="0"/>
          </a:p>
        </p:txBody>
      </p:sp>
      <p:sp>
        <p:nvSpPr>
          <p:cNvPr id="21" name="TextBox 20"/>
          <p:cNvSpPr txBox="1"/>
          <p:nvPr/>
        </p:nvSpPr>
        <p:spPr>
          <a:xfrm>
            <a:off x="8202220" y="2372247"/>
            <a:ext cx="864339" cy="276999"/>
          </a:xfrm>
          <a:prstGeom prst="rect">
            <a:avLst/>
          </a:prstGeom>
          <a:noFill/>
        </p:spPr>
        <p:txBody>
          <a:bodyPr wrap="none" rtlCol="0">
            <a:spAutoFit/>
          </a:bodyPr>
          <a:lstStyle/>
          <a:p>
            <a:r>
              <a:rPr lang="en-US" sz="1200" dirty="0"/>
              <a:t>i</a:t>
            </a:r>
            <a:r>
              <a:rPr lang="en-US" sz="1200" dirty="0" smtClean="0"/>
              <a:t>n 20 years</a:t>
            </a:r>
            <a:endParaRPr lang="en-US" sz="1200" dirty="0"/>
          </a:p>
        </p:txBody>
      </p:sp>
      <p:sp>
        <p:nvSpPr>
          <p:cNvPr id="22" name="TextBox 21"/>
          <p:cNvSpPr txBox="1"/>
          <p:nvPr/>
        </p:nvSpPr>
        <p:spPr>
          <a:xfrm>
            <a:off x="8005787" y="4129129"/>
            <a:ext cx="864339" cy="276999"/>
          </a:xfrm>
          <a:prstGeom prst="rect">
            <a:avLst/>
          </a:prstGeom>
          <a:noFill/>
        </p:spPr>
        <p:txBody>
          <a:bodyPr wrap="none" rtlCol="0">
            <a:spAutoFit/>
          </a:bodyPr>
          <a:lstStyle/>
          <a:p>
            <a:r>
              <a:rPr lang="en-US" sz="1200" dirty="0"/>
              <a:t>i</a:t>
            </a:r>
            <a:r>
              <a:rPr lang="en-US" sz="1200" dirty="0" smtClean="0"/>
              <a:t>n 20 years</a:t>
            </a:r>
            <a:endParaRPr lang="en-US" sz="1200" dirty="0"/>
          </a:p>
        </p:txBody>
      </p:sp>
      <p:sp>
        <p:nvSpPr>
          <p:cNvPr id="3" name="TextBox 2"/>
          <p:cNvSpPr txBox="1"/>
          <p:nvPr/>
        </p:nvSpPr>
        <p:spPr>
          <a:xfrm rot="21368268">
            <a:off x="5088438" y="5412172"/>
            <a:ext cx="3980577" cy="1015663"/>
          </a:xfrm>
          <a:prstGeom prst="rect">
            <a:avLst/>
          </a:prstGeom>
          <a:noFill/>
          <a:ln w="3175" cmpd="sng">
            <a:noFill/>
          </a:ln>
        </p:spPr>
        <p:txBody>
          <a:bodyPr wrap="none" rtlCol="0">
            <a:spAutoFit/>
          </a:bodyPr>
          <a:lstStyle/>
          <a:p>
            <a:r>
              <a:rPr lang="en-US" sz="2000" dirty="0" smtClean="0">
                <a:solidFill>
                  <a:srgbClr val="000090"/>
                </a:solidFill>
                <a:latin typeface="Desyrel"/>
                <a:cs typeface="Desyrel"/>
              </a:rPr>
              <a:t>Texas accounted for </a:t>
            </a:r>
            <a:r>
              <a:rPr lang="en-US" sz="2000" dirty="0">
                <a:solidFill>
                  <a:srgbClr val="000090"/>
                </a:solidFill>
                <a:latin typeface="Desyrel"/>
                <a:cs typeface="Desyrel"/>
              </a:rPr>
              <a:t>20% of </a:t>
            </a:r>
            <a:r>
              <a:rPr lang="en-US" sz="2000" dirty="0" smtClean="0">
                <a:solidFill>
                  <a:srgbClr val="000090"/>
                </a:solidFill>
                <a:latin typeface="Desyrel"/>
                <a:cs typeface="Desyrel"/>
              </a:rPr>
              <a:t>the</a:t>
            </a:r>
          </a:p>
          <a:p>
            <a:r>
              <a:rPr lang="en-US" sz="2000" dirty="0">
                <a:solidFill>
                  <a:srgbClr val="000090"/>
                </a:solidFill>
                <a:latin typeface="Desyrel"/>
                <a:cs typeface="Desyrel"/>
              </a:rPr>
              <a:t>g</a:t>
            </a:r>
            <a:r>
              <a:rPr lang="en-US" sz="2000" dirty="0" smtClean="0">
                <a:solidFill>
                  <a:srgbClr val="000090"/>
                </a:solidFill>
                <a:latin typeface="Desyrel"/>
                <a:cs typeface="Desyrel"/>
              </a:rPr>
              <a:t>rowth in the Hispanic population</a:t>
            </a:r>
          </a:p>
          <a:p>
            <a:r>
              <a:rPr lang="en-US" sz="2000" dirty="0">
                <a:solidFill>
                  <a:srgbClr val="000090"/>
                </a:solidFill>
                <a:latin typeface="Desyrel"/>
                <a:cs typeface="Desyrel"/>
              </a:rPr>
              <a:t>i</a:t>
            </a:r>
            <a:r>
              <a:rPr lang="en-US" sz="2000" dirty="0" smtClean="0">
                <a:solidFill>
                  <a:srgbClr val="000090"/>
                </a:solidFill>
                <a:latin typeface="Desyrel"/>
                <a:cs typeface="Desyrel"/>
              </a:rPr>
              <a:t>n the U.S. from 2015 to 2016. </a:t>
            </a:r>
            <a:endParaRPr lang="en-US" sz="2000" dirty="0">
              <a:solidFill>
                <a:srgbClr val="000090"/>
              </a:solidFill>
              <a:latin typeface="Desyrel"/>
              <a:cs typeface="Desyrel"/>
            </a:endParaRPr>
          </a:p>
        </p:txBody>
      </p:sp>
    </p:spTree>
    <p:extLst>
      <p:ext uri="{BB962C8B-B14F-4D97-AF65-F5344CB8AC3E}">
        <p14:creationId xmlns:p14="http://schemas.microsoft.com/office/powerpoint/2010/main" val="389108665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12653</TotalTime>
  <Words>6413</Words>
  <Application>Microsoft Macintosh PowerPoint</Application>
  <PresentationFormat>On-screen Show (4:3)</PresentationFormat>
  <Paragraphs>715</Paragraphs>
  <Slides>47</Slides>
  <Notes>39</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Office Theme</vt:lpstr>
      <vt:lpstr>Custom Design</vt:lpstr>
      <vt:lpstr>Engaging Hispanics</vt:lpstr>
      <vt:lpstr>Table of Contents</vt:lpstr>
      <vt:lpstr>Preface</vt:lpstr>
      <vt:lpstr>PowerPoint Presentation</vt:lpstr>
      <vt:lpstr>Hispanic? Latino?</vt:lpstr>
      <vt:lpstr>Hispanic? Latino?</vt:lpstr>
      <vt:lpstr>1.  Hispanic voters</vt:lpstr>
      <vt:lpstr>Who makes up the electorate?</vt:lpstr>
      <vt:lpstr>The rising Hispanic electorate</vt:lpstr>
      <vt:lpstr>Who votes?</vt:lpstr>
      <vt:lpstr>% of Reported Voters, by Race &amp; Hispanic Origin, U.S., 1980, 1996, &amp; 2016</vt:lpstr>
      <vt:lpstr>Hispanics</vt:lpstr>
      <vt:lpstr>Texas Hispanics − No small minority in 2016…</vt:lpstr>
      <vt:lpstr>Hispanics are the future …</vt:lpstr>
      <vt:lpstr>Hispanics</vt:lpstr>
      <vt:lpstr>Who makes up the electorate?</vt:lpstr>
      <vt:lpstr>Are Hispanics disengaged?</vt:lpstr>
      <vt:lpstr>Social connectedness</vt:lpstr>
      <vt:lpstr>Social connectedness</vt:lpstr>
      <vt:lpstr>Social connectedness</vt:lpstr>
      <vt:lpstr>Civic involvement</vt:lpstr>
      <vt:lpstr>% Respondents (Aged 50+ Years) Involved in the Community, by Civic Activity &amp; Race/Ethnicity, U.S., August 2015</vt:lpstr>
      <vt:lpstr>Political participation</vt:lpstr>
      <vt:lpstr>Political participation</vt:lpstr>
      <vt:lpstr>% Respondents (Aged 50+ Years) Participated in Politics, by Civic Activity &amp; Race/Ethnicity, U.S., August 2015</vt:lpstr>
      <vt:lpstr>Estimated No. (Million) Hispanic Citizens of Voting Age, Registered Voters, and Voters  in Presidential Elections, 2016</vt:lpstr>
      <vt:lpstr>PowerPoint Presentation</vt:lpstr>
      <vt:lpstr>Other influencing factors…</vt:lpstr>
      <vt:lpstr>Other influencing factors…</vt:lpstr>
      <vt:lpstr>2.  Characteristics of      Hispanics</vt:lpstr>
      <vt:lpstr>Hispanic Population, by Citizenship,  United States &amp; Texas, 2016</vt:lpstr>
      <vt:lpstr>Hispanic Population, by Specific Origin,  United States &amp; Texas, 2016</vt:lpstr>
      <vt:lpstr>Culturally diverse</vt:lpstr>
      <vt:lpstr>Shared values</vt:lpstr>
      <vt:lpstr>Common traits</vt:lpstr>
      <vt:lpstr>3.  Tips for Engaging       Hispanic Voters</vt:lpstr>
      <vt:lpstr>Person-to person contact most effective with Hispanics</vt:lpstr>
      <vt:lpstr>Person-to person contact most effective with Hispanics</vt:lpstr>
      <vt:lpstr>Messages that resonate with unengaged Hispanic voters Unregistered or nonvoters</vt:lpstr>
      <vt:lpstr>Messages that resonate</vt:lpstr>
      <vt:lpstr>Messages that resonate </vt:lpstr>
      <vt:lpstr>Messages that resonate</vt:lpstr>
      <vt:lpstr>Messages that resonate</vt:lpstr>
      <vt:lpstr>4.  GOTV Resources</vt:lpstr>
      <vt:lpstr>Voter mobilization tutorials </vt:lpstr>
      <vt:lpstr>Voter mobilization tutorials </vt:lpstr>
      <vt:lpstr>PowerPoint Presentation</vt:lpstr>
    </vt:vector>
  </TitlesOfParts>
  <Company>MUSC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Erkel</dc:creator>
  <cp:lastModifiedBy>Elizabeth Erkel</cp:lastModifiedBy>
  <cp:revision>1003</cp:revision>
  <cp:lastPrinted>2018-01-25T01:13:47Z</cp:lastPrinted>
  <dcterms:created xsi:type="dcterms:W3CDTF">2017-04-21T05:28:57Z</dcterms:created>
  <dcterms:modified xsi:type="dcterms:W3CDTF">2018-01-25T01:38:14Z</dcterms:modified>
</cp:coreProperties>
</file>