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46"/>
  </p:notesMasterIdLst>
  <p:sldIdLst>
    <p:sldId id="256" r:id="rId2"/>
    <p:sldId id="258" r:id="rId3"/>
    <p:sldId id="321" r:id="rId4"/>
    <p:sldId id="257" r:id="rId5"/>
    <p:sldId id="259" r:id="rId6"/>
    <p:sldId id="260" r:id="rId7"/>
    <p:sldId id="319" r:id="rId8"/>
    <p:sldId id="262" r:id="rId9"/>
    <p:sldId id="263" r:id="rId10"/>
    <p:sldId id="264" r:id="rId11"/>
    <p:sldId id="289" r:id="rId12"/>
    <p:sldId id="290" r:id="rId13"/>
    <p:sldId id="268" r:id="rId14"/>
    <p:sldId id="291" r:id="rId15"/>
    <p:sldId id="292" r:id="rId16"/>
    <p:sldId id="293" r:id="rId17"/>
    <p:sldId id="294" r:id="rId18"/>
    <p:sldId id="296" r:id="rId19"/>
    <p:sldId id="297" r:id="rId20"/>
    <p:sldId id="298" r:id="rId21"/>
    <p:sldId id="299" r:id="rId22"/>
    <p:sldId id="300" r:id="rId23"/>
    <p:sldId id="301" r:id="rId24"/>
    <p:sldId id="315" r:id="rId25"/>
    <p:sldId id="316" r:id="rId26"/>
    <p:sldId id="302" r:id="rId27"/>
    <p:sldId id="303" r:id="rId28"/>
    <p:sldId id="313" r:id="rId29"/>
    <p:sldId id="304" r:id="rId30"/>
    <p:sldId id="317" r:id="rId31"/>
    <p:sldId id="305" r:id="rId32"/>
    <p:sldId id="306" r:id="rId33"/>
    <p:sldId id="307" r:id="rId34"/>
    <p:sldId id="322" r:id="rId35"/>
    <p:sldId id="308" r:id="rId36"/>
    <p:sldId id="309" r:id="rId37"/>
    <p:sldId id="310" r:id="rId38"/>
    <p:sldId id="311" r:id="rId39"/>
    <p:sldId id="312" r:id="rId40"/>
    <p:sldId id="325" r:id="rId41"/>
    <p:sldId id="288" r:id="rId42"/>
    <p:sldId id="320" r:id="rId43"/>
    <p:sldId id="323" r:id="rId44"/>
    <p:sldId id="32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672" autoAdjust="0"/>
  </p:normalViewPr>
  <p:slideViewPr>
    <p:cSldViewPr snapToGrid="0">
      <p:cViewPr varScale="1">
        <p:scale>
          <a:sx n="64" d="100"/>
          <a:sy n="64" d="100"/>
        </p:scale>
        <p:origin x="1128" y="66"/>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dLbl>
              <c:idx val="0"/>
              <c:tx>
                <c:rich>
                  <a:bodyPr/>
                  <a:lstStyle/>
                  <a:p>
                    <a:r>
                      <a:rPr lang="en-US"/>
                      <a:t>49%</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F5FD-438A-BD07-C9A374BE3872}"/>
                </c:ex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Sheet1!$A$2:$A$7</c:f>
              <c:strCache>
                <c:ptCount val="6"/>
                <c:pt idx="0">
                  <c:v>ESHI</c:v>
                </c:pt>
                <c:pt idx="1">
                  <c:v>Individual</c:v>
                </c:pt>
                <c:pt idx="2">
                  <c:v>Medicaid/CHIP</c:v>
                </c:pt>
                <c:pt idx="3">
                  <c:v>Medicare</c:v>
                </c:pt>
                <c:pt idx="4">
                  <c:v>Other Public</c:v>
                </c:pt>
                <c:pt idx="5">
                  <c:v>Uninsured</c:v>
                </c:pt>
              </c:strCache>
            </c:strRef>
          </c:cat>
          <c:val>
            <c:numRef>
              <c:f>Sheet1!$B$2:$B$7</c:f>
              <c:numCache>
                <c:formatCode>General</c:formatCode>
                <c:ptCount val="6"/>
                <c:pt idx="0">
                  <c:v>49</c:v>
                </c:pt>
                <c:pt idx="1">
                  <c:v>7</c:v>
                </c:pt>
                <c:pt idx="2">
                  <c:v>20</c:v>
                </c:pt>
                <c:pt idx="3">
                  <c:v>14</c:v>
                </c:pt>
                <c:pt idx="4">
                  <c:v>2</c:v>
                </c:pt>
                <c:pt idx="5">
                  <c:v>9</c:v>
                </c:pt>
              </c:numCache>
            </c:numRef>
          </c:val>
          <c:extLst xmlns:c16r2="http://schemas.microsoft.com/office/drawing/2015/06/chart">
            <c:ext xmlns:c16="http://schemas.microsoft.com/office/drawing/2014/chart" uri="{C3380CC4-5D6E-409C-BE32-E72D297353CC}">
              <c16:uniqueId val="{00000001-F5FD-438A-BD07-C9A374BE3872}"/>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Lowest</c:v>
                </c:pt>
                <c:pt idx="1">
                  <c:v>2nd Quintile</c:v>
                </c:pt>
                <c:pt idx="2">
                  <c:v>3rd Quintile</c:v>
                </c:pt>
                <c:pt idx="3">
                  <c:v>4th Quintile</c:v>
                </c:pt>
                <c:pt idx="4">
                  <c:v>Top Quintile</c:v>
                </c:pt>
                <c:pt idx="5">
                  <c:v>Top 1%</c:v>
                </c:pt>
              </c:strCache>
            </c:strRef>
          </c:cat>
          <c:val>
            <c:numRef>
              <c:f>Sheet1!$B$2:$B$7</c:f>
              <c:numCache>
                <c:formatCode>General</c:formatCode>
                <c:ptCount val="6"/>
                <c:pt idx="0">
                  <c:v>90</c:v>
                </c:pt>
                <c:pt idx="1">
                  <c:v>170</c:v>
                </c:pt>
                <c:pt idx="2">
                  <c:v>-240</c:v>
                </c:pt>
                <c:pt idx="3">
                  <c:v>-470</c:v>
                </c:pt>
                <c:pt idx="4" formatCode="#,##0">
                  <c:v>-3450</c:v>
                </c:pt>
              </c:numCache>
            </c:numRef>
          </c:val>
          <c:extLst xmlns:c16r2="http://schemas.microsoft.com/office/drawing/2015/06/chart">
            <c:ext xmlns:c16="http://schemas.microsoft.com/office/drawing/2014/chart" uri="{C3380CC4-5D6E-409C-BE32-E72D297353CC}">
              <c16:uniqueId val="{00000000-8336-44B9-BE93-4A62DB9B747F}"/>
            </c:ext>
          </c:extLst>
        </c:ser>
        <c:dLbls>
          <c:showLegendKey val="0"/>
          <c:showVal val="0"/>
          <c:showCatName val="0"/>
          <c:showSerName val="0"/>
          <c:showPercent val="0"/>
          <c:showBubbleSize val="0"/>
        </c:dLbls>
        <c:gapWidth val="219"/>
        <c:overlap val="-27"/>
        <c:axId val="358121328"/>
        <c:axId val="358118192"/>
      </c:barChart>
      <c:catAx>
        <c:axId val="358121328"/>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a:t>Income Quintiles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58118192"/>
        <c:crosses val="autoZero"/>
        <c:auto val="1"/>
        <c:lblAlgn val="ctr"/>
        <c:lblOffset val="100"/>
        <c:noMultiLvlLbl val="0"/>
      </c:catAx>
      <c:valAx>
        <c:axId val="358118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dirty="0"/>
                  <a:t>Average</a:t>
                </a:r>
                <a:r>
                  <a:rPr lang="en-US" sz="2000" b="1" baseline="0" dirty="0"/>
                  <a:t> Federal Tax Change, $</a:t>
                </a:r>
                <a:endParaRPr lang="en-US" sz="2000" b="1" dirty="0"/>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5812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Americans</c:v>
                </c:pt>
                <c:pt idx="1">
                  <c:v>Democrats</c:v>
                </c:pt>
                <c:pt idx="2">
                  <c:v>Independents</c:v>
                </c:pt>
                <c:pt idx="3">
                  <c:v>Republicans</c:v>
                </c:pt>
                <c:pt idx="4">
                  <c:v>Trump voters</c:v>
                </c:pt>
              </c:strCache>
            </c:strRef>
          </c:cat>
          <c:val>
            <c:numRef>
              <c:f>Sheet1!$B$2:$B$6</c:f>
              <c:numCache>
                <c:formatCode>General</c:formatCode>
                <c:ptCount val="5"/>
                <c:pt idx="0">
                  <c:v>60</c:v>
                </c:pt>
                <c:pt idx="1">
                  <c:v>75</c:v>
                </c:pt>
                <c:pt idx="2">
                  <c:v>58</c:v>
                </c:pt>
                <c:pt idx="3">
                  <c:v>46</c:v>
                </c:pt>
                <c:pt idx="4">
                  <c:v>40</c:v>
                </c:pt>
              </c:numCache>
            </c:numRef>
          </c:val>
          <c:extLst xmlns:c16r2="http://schemas.microsoft.com/office/drawing/2015/06/chart">
            <c:ext xmlns:c16="http://schemas.microsoft.com/office/drawing/2014/chart" uri="{C3380CC4-5D6E-409C-BE32-E72D297353CC}">
              <c16:uniqueId val="{00000000-DED6-4FCB-8251-7974BE7618E4}"/>
            </c:ext>
          </c:extLst>
        </c:ser>
        <c:dLbls>
          <c:showLegendKey val="0"/>
          <c:showVal val="0"/>
          <c:showCatName val="0"/>
          <c:showSerName val="0"/>
          <c:showPercent val="0"/>
          <c:showBubbleSize val="0"/>
        </c:dLbls>
        <c:gapWidth val="150"/>
        <c:axId val="358117800"/>
        <c:axId val="358118584"/>
      </c:barChart>
      <c:catAx>
        <c:axId val="358117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58118584"/>
        <c:crosses val="autoZero"/>
        <c:auto val="1"/>
        <c:lblAlgn val="ctr"/>
        <c:lblOffset val="100"/>
        <c:noMultiLvlLbl val="0"/>
      </c:catAx>
      <c:valAx>
        <c:axId val="3581185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58117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0294060464661"/>
          <c:y val="6.2499848098625653E-2"/>
          <c:w val="0.44726584524156704"/>
          <c:h val="0.81326758526306997"/>
        </c:manualLayout>
      </c:layout>
      <c:pieChart>
        <c:varyColors val="1"/>
        <c:ser>
          <c:idx val="0"/>
          <c:order val="0"/>
          <c:tx>
            <c:strRef>
              <c:f>Sheet1!$B$1</c:f>
              <c:strCache>
                <c:ptCount val="1"/>
                <c:pt idx="0">
                  <c:v>Pennsylvania</c:v>
                </c:pt>
              </c:strCache>
            </c:strRef>
          </c:tx>
          <c:dLbls>
            <c:dLbl>
              <c:idx val="4"/>
              <c:delete val="1"/>
              <c:extLst xmlns:c16r2="http://schemas.microsoft.com/office/drawing/2015/06/chart">
                <c:ext xmlns:c16="http://schemas.microsoft.com/office/drawing/2014/chart" uri="{C3380CC4-5D6E-409C-BE32-E72D297353CC}">
                  <c16:uniqueId val="{00000000-B69C-468A-8309-4B17EBB68A1A}"/>
                </c:ext>
                <c:ext xmlns:c15="http://schemas.microsoft.com/office/drawing/2012/chart" uri="{CE6537A1-D6FC-4f65-9D91-7224C49458BB}"/>
              </c:extLst>
            </c:dLbl>
            <c:spPr>
              <a:noFill/>
              <a:ln>
                <a:noFill/>
              </a:ln>
              <a:effectLst/>
            </c:spPr>
            <c:txPr>
              <a:bodyPr/>
              <a:lstStyle/>
              <a:p>
                <a:pPr>
                  <a:defRPr sz="1600"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Sheet1!$A$2:$A$7</c:f>
              <c:strCache>
                <c:ptCount val="6"/>
                <c:pt idx="0">
                  <c:v>ESHI</c:v>
                </c:pt>
                <c:pt idx="1">
                  <c:v>Individual</c:v>
                </c:pt>
                <c:pt idx="2">
                  <c:v>Medicaid</c:v>
                </c:pt>
                <c:pt idx="3">
                  <c:v>Medicare</c:v>
                </c:pt>
                <c:pt idx="4">
                  <c:v>Other Public</c:v>
                </c:pt>
                <c:pt idx="5">
                  <c:v>Uninsured</c:v>
                </c:pt>
              </c:strCache>
            </c:strRef>
          </c:cat>
          <c:val>
            <c:numRef>
              <c:f>Sheet1!$B$2:$B$7</c:f>
              <c:numCache>
                <c:formatCode>General</c:formatCode>
                <c:ptCount val="6"/>
                <c:pt idx="0">
                  <c:v>55</c:v>
                </c:pt>
                <c:pt idx="1">
                  <c:v>5</c:v>
                </c:pt>
                <c:pt idx="2">
                  <c:v>18</c:v>
                </c:pt>
                <c:pt idx="3">
                  <c:v>16</c:v>
                </c:pt>
                <c:pt idx="4">
                  <c:v>1</c:v>
                </c:pt>
                <c:pt idx="5">
                  <c:v>6</c:v>
                </c:pt>
              </c:numCache>
            </c:numRef>
          </c:val>
          <c:extLst xmlns:c16r2="http://schemas.microsoft.com/office/drawing/2015/06/chart">
            <c:ext xmlns:c16="http://schemas.microsoft.com/office/drawing/2014/chart" uri="{C3380CC4-5D6E-409C-BE32-E72D297353CC}">
              <c16:uniqueId val="{00000001-B69C-468A-8309-4B17EBB68A1A}"/>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Texas</a:t>
            </a:r>
          </a:p>
        </c:rich>
      </c:tx>
      <c:layout>
        <c:manualLayout>
          <c:xMode val="edge"/>
          <c:yMode val="edge"/>
          <c:x val="0.63815989591454358"/>
          <c:y val="0.2144035380994042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8367842931467151"/>
          <c:y val="0.1510514310711161"/>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Texas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CB11-4168-9779-36466AFCD5D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CB11-4168-9779-36466AFCD5D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CB11-4168-9779-36466AFCD5D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7-CB11-4168-9779-36466AFCD5D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9-CB11-4168-9779-36466AFCD5D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B-CB11-4168-9779-36466AFCD5D8}"/>
              </c:ext>
            </c:extLst>
          </c:dPt>
          <c:dLbls>
            <c:dLbl>
              <c:idx val="0"/>
              <c:tx>
                <c:rich>
                  <a:bodyPr/>
                  <a:lstStyle/>
                  <a:p>
                    <a:r>
                      <a:rPr lang="en-US"/>
                      <a:t>48%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B11-4168-9779-36466AFCD5D8}"/>
                </c:ext>
                <c:ext xmlns:c15="http://schemas.microsoft.com/office/drawing/2012/chart" uri="{CE6537A1-D6FC-4f65-9D91-7224C49458BB}"/>
              </c:extLst>
            </c:dLbl>
            <c:dLbl>
              <c:idx val="1"/>
              <c:tx>
                <c:rich>
                  <a:bodyPr/>
                  <a:lstStyle/>
                  <a:p>
                    <a:r>
                      <a:rPr lang="en-US"/>
                      <a:t>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11-4168-9779-36466AFCD5D8}"/>
                </c:ext>
                <c:ext xmlns:c15="http://schemas.microsoft.com/office/drawing/2012/chart" uri="{CE6537A1-D6FC-4f65-9D91-7224C49458BB}"/>
              </c:extLst>
            </c:dLbl>
            <c:dLbl>
              <c:idx val="2"/>
              <c:tx>
                <c:rich>
                  <a:bodyPr/>
                  <a:lstStyle/>
                  <a:p>
                    <a:r>
                      <a:rPr lang="en-US"/>
                      <a:t>16%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B11-4168-9779-36466AFCD5D8}"/>
                </c:ext>
                <c:ext xmlns:c15="http://schemas.microsoft.com/office/drawing/2012/chart" uri="{CE6537A1-D6FC-4f65-9D91-7224C49458BB}"/>
              </c:extLst>
            </c:dLbl>
            <c:dLbl>
              <c:idx val="3"/>
              <c:tx>
                <c:rich>
                  <a:bodyPr/>
                  <a:lstStyle/>
                  <a:p>
                    <a:r>
                      <a:rPr lang="en-US"/>
                      <a:t>11%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B11-4168-9779-36466AFCD5D8}"/>
                </c:ext>
                <c:ext xmlns:c15="http://schemas.microsoft.com/office/drawing/2012/chart" uri="{CE6537A1-D6FC-4f65-9D91-7224C49458BB}"/>
              </c:extLst>
            </c:dLbl>
            <c:dLbl>
              <c:idx val="4"/>
              <c:tx>
                <c:rich>
                  <a:bodyPr/>
                  <a:lstStyle/>
                  <a:p>
                    <a:r>
                      <a:rPr lang="en-US"/>
                      <a:t>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B11-4168-9779-36466AFCD5D8}"/>
                </c:ext>
                <c:ext xmlns:c15="http://schemas.microsoft.com/office/drawing/2012/chart" uri="{CE6537A1-D6FC-4f65-9D91-7224C49458BB}"/>
              </c:extLst>
            </c:dLbl>
            <c:dLbl>
              <c:idx val="5"/>
              <c:tx>
                <c:rich>
                  <a:bodyPr/>
                  <a:lstStyle/>
                  <a:p>
                    <a:r>
                      <a:rPr lang="en-US"/>
                      <a:t>16%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B11-4168-9779-36466AFCD5D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ESHI</c:v>
                </c:pt>
                <c:pt idx="1">
                  <c:v>Individual</c:v>
                </c:pt>
                <c:pt idx="2">
                  <c:v>Medicaid</c:v>
                </c:pt>
                <c:pt idx="3">
                  <c:v>Medicare</c:v>
                </c:pt>
                <c:pt idx="4">
                  <c:v>Other Public</c:v>
                </c:pt>
                <c:pt idx="5">
                  <c:v>Uninsured</c:v>
                </c:pt>
              </c:strCache>
            </c:strRef>
          </c:cat>
          <c:val>
            <c:numRef>
              <c:f>Sheet1!$B$2:$B$7</c:f>
              <c:numCache>
                <c:formatCode>General</c:formatCode>
                <c:ptCount val="6"/>
                <c:pt idx="0">
                  <c:v>48</c:v>
                </c:pt>
                <c:pt idx="1">
                  <c:v>7</c:v>
                </c:pt>
                <c:pt idx="2">
                  <c:v>16</c:v>
                </c:pt>
                <c:pt idx="3">
                  <c:v>11</c:v>
                </c:pt>
                <c:pt idx="4">
                  <c:v>3</c:v>
                </c:pt>
                <c:pt idx="5">
                  <c:v>16</c:v>
                </c:pt>
              </c:numCache>
            </c:numRef>
          </c:val>
          <c:extLst xmlns:c16r2="http://schemas.microsoft.com/office/drawing/2015/06/chart">
            <c:ext xmlns:c16="http://schemas.microsoft.com/office/drawing/2014/chart" uri="{C3380CC4-5D6E-409C-BE32-E72D297353CC}">
              <c16:uniqueId val="{0000000C-CB11-4168-9779-36466AFCD5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4"/>
            <c:bubble3D val="0"/>
            <c:spPr>
              <a:solidFill>
                <a:schemeClr val="accent6"/>
              </a:solidFill>
            </c:spPr>
            <c:extLst xmlns:c16r2="http://schemas.microsoft.com/office/drawing/2015/06/chart">
              <c:ext xmlns:c16="http://schemas.microsoft.com/office/drawing/2014/chart" uri="{C3380CC4-5D6E-409C-BE32-E72D297353CC}">
                <c16:uniqueId val="{00000000-83CA-47BA-A018-1C0E18DEA2B6}"/>
              </c:ext>
            </c:extLst>
          </c:dPt>
          <c:cat>
            <c:strRef>
              <c:f>Sheet1!$A$2:$A$6</c:f>
              <c:strCache>
                <c:ptCount val="5"/>
                <c:pt idx="0">
                  <c:v>Employer Mandate</c:v>
                </c:pt>
                <c:pt idx="1">
                  <c:v>Individual Mandate</c:v>
                </c:pt>
                <c:pt idx="2">
                  <c:v>Medicaid Expansion</c:v>
                </c:pt>
                <c:pt idx="3">
                  <c:v>Medicare</c:v>
                </c:pt>
                <c:pt idx="4">
                  <c:v>Uninsured</c:v>
                </c:pt>
              </c:strCache>
            </c:strRef>
          </c:cat>
          <c:val>
            <c:numRef>
              <c:f>Sheet1!$B$2:$B$6</c:f>
              <c:numCache>
                <c:formatCode>General</c:formatCode>
                <c:ptCount val="5"/>
                <c:pt idx="0">
                  <c:v>49</c:v>
                </c:pt>
                <c:pt idx="1">
                  <c:v>10</c:v>
                </c:pt>
                <c:pt idx="2">
                  <c:v>20</c:v>
                </c:pt>
                <c:pt idx="3">
                  <c:v>14</c:v>
                </c:pt>
                <c:pt idx="4">
                  <c:v>7</c:v>
                </c:pt>
              </c:numCache>
            </c:numRef>
          </c:val>
          <c:extLst xmlns:c16r2="http://schemas.microsoft.com/office/drawing/2015/06/chart">
            <c:ext xmlns:c16="http://schemas.microsoft.com/office/drawing/2014/chart" uri="{C3380CC4-5D6E-409C-BE32-E72D297353CC}">
              <c16:uniqueId val="{00000000-33BC-48CE-A452-714AA42304D0}"/>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31821294077369"/>
          <c:y val="1.1674569982842059E-2"/>
          <c:w val="0.39205922629236567"/>
          <c:h val="0.94746443507721079"/>
        </c:manualLayout>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E2EB-44C5-9D82-546CA6EED0E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E2EB-44C5-9D82-546CA6EED0E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E2EB-44C5-9D82-546CA6EED0E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7-E2EB-44C5-9D82-546CA6EED0EE}"/>
              </c:ext>
            </c:extLst>
          </c:dPt>
          <c:dPt>
            <c:idx val="4"/>
            <c:bubble3D val="0"/>
            <c:spPr>
              <a:solidFill>
                <a:schemeClr val="accent6"/>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9-E2EB-44C5-9D82-546CA6EED0EE}"/>
              </c:ext>
            </c:extLst>
          </c:dPt>
          <c:dLbls>
            <c:delete val="1"/>
          </c:dLbls>
          <c:cat>
            <c:strRef>
              <c:f>Sheet1!$A$2:$A$6</c:f>
              <c:strCache>
                <c:ptCount val="5"/>
                <c:pt idx="0">
                  <c:v>ESHI</c:v>
                </c:pt>
                <c:pt idx="1">
                  <c:v>Individual</c:v>
                </c:pt>
                <c:pt idx="2">
                  <c:v>Medicaid</c:v>
                </c:pt>
                <c:pt idx="3">
                  <c:v>Medicare</c:v>
                </c:pt>
                <c:pt idx="4">
                  <c:v>Uninsured</c:v>
                </c:pt>
              </c:strCache>
            </c:strRef>
          </c:cat>
          <c:val>
            <c:numRef>
              <c:f>Sheet1!$B$2:$B$6</c:f>
              <c:numCache>
                <c:formatCode>General</c:formatCode>
                <c:ptCount val="5"/>
                <c:pt idx="0">
                  <c:v>41</c:v>
                </c:pt>
                <c:pt idx="1">
                  <c:v>10</c:v>
                </c:pt>
                <c:pt idx="2">
                  <c:v>10</c:v>
                </c:pt>
                <c:pt idx="3">
                  <c:v>14</c:v>
                </c:pt>
                <c:pt idx="4">
                  <c:v>25</c:v>
                </c:pt>
              </c:numCache>
            </c:numRef>
          </c:val>
          <c:extLst xmlns:c16r2="http://schemas.microsoft.com/office/drawing/2015/06/chart">
            <c:ext xmlns:c16="http://schemas.microsoft.com/office/drawing/2014/chart" uri="{C3380CC4-5D6E-409C-BE32-E72D297353CC}">
              <c16:uniqueId val="{0000000A-E2EB-44C5-9D82-546CA6EED0EE}"/>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stacked"/>
        <c:varyColors val="0"/>
        <c:ser>
          <c:idx val="0"/>
          <c:order val="0"/>
          <c:tx>
            <c:strRef>
              <c:f>Sheet1!$B$1</c:f>
              <c:strCache>
                <c:ptCount val="1"/>
                <c:pt idx="0">
                  <c:v>Out-of-pocket</c:v>
                </c:pt>
              </c:strCache>
            </c:strRef>
          </c:tx>
          <c:spPr>
            <a:solidFill>
              <a:srgbClr val="C00000"/>
            </a:solidFill>
          </c:spPr>
          <c:invertIfNegative val="0"/>
          <c:dLbls>
            <c:dLbl>
              <c:idx val="1"/>
              <c:tx>
                <c:rich>
                  <a:bodyPr/>
                  <a:lstStyle/>
                  <a:p>
                    <a:r>
                      <a:rPr lang="en-US"/>
                      <a:t>4,316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6CB-460E-BD2F-10F3139A3BCB}"/>
                </c:ext>
                <c:ext xmlns:c15="http://schemas.microsoft.com/office/drawing/2012/chart" uri="{CE6537A1-D6FC-4f65-9D91-7224C49458BB}"/>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#,##0</c:formatCode>
                <c:ptCount val="4"/>
                <c:pt idx="1">
                  <c:v>4543</c:v>
                </c:pt>
              </c:numCache>
            </c:numRef>
          </c:val>
          <c:extLst xmlns:c16r2="http://schemas.microsoft.com/office/drawing/2015/06/chart">
            <c:ext xmlns:c16="http://schemas.microsoft.com/office/drawing/2014/chart" uri="{C3380CC4-5D6E-409C-BE32-E72D297353CC}">
              <c16:uniqueId val="{00000001-16CB-460E-BD2F-10F3139A3BCB}"/>
            </c:ext>
          </c:extLst>
        </c:ser>
        <c:ser>
          <c:idx val="1"/>
          <c:order val="1"/>
          <c:tx>
            <c:strRef>
              <c:f>Sheet1!$C$1</c:f>
              <c:strCache>
                <c:ptCount val="1"/>
                <c:pt idx="0">
                  <c:v>Payroll Deduction</c:v>
                </c:pt>
              </c:strCache>
            </c:strRef>
          </c:tx>
          <c:spPr>
            <a:solidFill>
              <a:srgbClr val="FF0000"/>
            </a:solidFill>
          </c:spPr>
          <c:invertIfNegative val="0"/>
          <c:dLbls>
            <c:dLbl>
              <c:idx val="1"/>
              <c:tx>
                <c:rich>
                  <a:bodyPr/>
                  <a:lstStyle/>
                  <a:p>
                    <a:r>
                      <a:rPr lang="en-US" dirty="0"/>
                      <a:t>7,151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6CB-460E-BD2F-10F3139A3BCB}"/>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Sheet1!$C$2:$C$5</c:f>
              <c:numCache>
                <c:formatCode>#,##0</c:formatCode>
                <c:ptCount val="4"/>
                <c:pt idx="1">
                  <c:v>7151</c:v>
                </c:pt>
              </c:numCache>
            </c:numRef>
          </c:val>
          <c:extLst xmlns:c16r2="http://schemas.microsoft.com/office/drawing/2015/06/chart">
            <c:ext xmlns:c16="http://schemas.microsoft.com/office/drawing/2014/chart" uri="{C3380CC4-5D6E-409C-BE32-E72D297353CC}">
              <c16:uniqueId val="{00000003-16CB-460E-BD2F-10F3139A3BCB}"/>
            </c:ext>
          </c:extLst>
        </c:ser>
        <c:ser>
          <c:idx val="2"/>
          <c:order val="2"/>
          <c:tx>
            <c:strRef>
              <c:f>Sheet1!$D$1</c:f>
              <c:strCache>
                <c:ptCount val="1"/>
                <c:pt idx="0">
                  <c:v>Employer</c:v>
                </c:pt>
              </c:strCache>
            </c:strRef>
          </c:tx>
          <c:spPr>
            <a:solidFill>
              <a:schemeClr val="tx2">
                <a:lumMod val="50000"/>
              </a:schemeClr>
            </a:solidFill>
          </c:spPr>
          <c:invertIfNegative val="0"/>
          <c:dLbls>
            <c:dLbl>
              <c:idx val="1"/>
              <c:tx>
                <c:rich>
                  <a:bodyPr/>
                  <a:lstStyle/>
                  <a:p>
                    <a:r>
                      <a:rPr lang="en-US" dirty="0">
                        <a:solidFill>
                          <a:schemeClr val="bg1"/>
                        </a:solidFill>
                      </a:rPr>
                      <a:t>15,259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6CB-460E-BD2F-10F3139A3BCB}"/>
                </c:ex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Sheet1!$D$2:$D$5</c:f>
              <c:numCache>
                <c:formatCode>#,##0</c:formatCode>
                <c:ptCount val="4"/>
                <c:pt idx="1">
                  <c:v>15259</c:v>
                </c:pt>
              </c:numCache>
            </c:numRef>
          </c:val>
          <c:extLst xmlns:c16r2="http://schemas.microsoft.com/office/drawing/2015/06/chart">
            <c:ext xmlns:c16="http://schemas.microsoft.com/office/drawing/2014/chart" uri="{C3380CC4-5D6E-409C-BE32-E72D297353CC}">
              <c16:uniqueId val="{00000005-16CB-460E-BD2F-10F3139A3BCB}"/>
            </c:ext>
          </c:extLst>
        </c:ser>
        <c:dLbls>
          <c:showLegendKey val="0"/>
          <c:showVal val="0"/>
          <c:showCatName val="0"/>
          <c:showSerName val="0"/>
          <c:showPercent val="0"/>
          <c:showBubbleSize val="0"/>
        </c:dLbls>
        <c:gapWidth val="150"/>
        <c:overlap val="100"/>
        <c:axId val="358117408"/>
        <c:axId val="358120152"/>
      </c:barChart>
      <c:catAx>
        <c:axId val="358117408"/>
        <c:scaling>
          <c:orientation val="minMax"/>
        </c:scaling>
        <c:delete val="0"/>
        <c:axPos val="l"/>
        <c:numFmt formatCode="General" sourceLinked="1"/>
        <c:majorTickMark val="none"/>
        <c:minorTickMark val="none"/>
        <c:tickLblPos val="nextTo"/>
        <c:crossAx val="358120152"/>
        <c:crosses val="autoZero"/>
        <c:auto val="1"/>
        <c:lblAlgn val="ctr"/>
        <c:lblOffset val="100"/>
        <c:noMultiLvlLbl val="0"/>
      </c:catAx>
      <c:valAx>
        <c:axId val="358120152"/>
        <c:scaling>
          <c:orientation val="minMax"/>
        </c:scaling>
        <c:delete val="0"/>
        <c:axPos val="b"/>
        <c:majorGridlines/>
        <c:numFmt formatCode="\$#,##0" sourceLinked="0"/>
        <c:majorTickMark val="out"/>
        <c:minorTickMark val="none"/>
        <c:tickLblPos val="nextTo"/>
        <c:crossAx val="358117408"/>
        <c:crosses val="autoZero"/>
        <c:crossBetween val="between"/>
      </c:valAx>
      <c:spPr>
        <a:noFill/>
        <a:ln w="25402">
          <a:noFill/>
        </a:ln>
      </c:spPr>
    </c:plotArea>
    <c:legend>
      <c:legendPos val="r"/>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9985683607731E-2"/>
          <c:y val="4.4744975907862257E-2"/>
          <c:w val="0.90670317346695295"/>
          <c:h val="0.89791260234261761"/>
        </c:manualLayout>
      </c:layout>
      <c:barChart>
        <c:barDir val="col"/>
        <c:grouping val="stacked"/>
        <c:varyColors val="0"/>
        <c:ser>
          <c:idx val="0"/>
          <c:order val="0"/>
          <c:tx>
            <c:strRef>
              <c:f>Sheet1!$B$1</c:f>
              <c:strCache>
                <c:ptCount val="1"/>
                <c:pt idx="0">
                  <c:v>Medicaid PA</c:v>
                </c:pt>
              </c:strCache>
            </c:strRef>
          </c:tx>
          <c:invertIfNegative val="0"/>
          <c:dPt>
            <c:idx val="1"/>
            <c:invertIfNegative val="0"/>
            <c:bubble3D val="0"/>
            <c:extLst xmlns:c16r2="http://schemas.microsoft.com/office/drawing/2015/06/chart">
              <c:ext xmlns:c16="http://schemas.microsoft.com/office/drawing/2014/chart" uri="{C3380CC4-5D6E-409C-BE32-E72D297353CC}">
                <c16:uniqueId val="{00000000-E99E-4F9F-86D9-C28ECE5E1B44}"/>
              </c:ext>
            </c:extLst>
          </c:dPt>
          <c:dPt>
            <c:idx val="3"/>
            <c:invertIfNegative val="0"/>
            <c:bubble3D val="0"/>
            <c:extLst xmlns:c16r2="http://schemas.microsoft.com/office/drawing/2015/06/chart">
              <c:ext xmlns:c16="http://schemas.microsoft.com/office/drawing/2014/chart" uri="{C3380CC4-5D6E-409C-BE32-E72D297353CC}">
                <c16:uniqueId val="{00000001-E99E-4F9F-86D9-C28ECE5E1B44}"/>
              </c:ext>
            </c:extLst>
          </c:dPt>
          <c:cat>
            <c:strRef>
              <c:f>Sheet1!$A$2:$A$11</c:f>
              <c:strCache>
                <c:ptCount val="9"/>
                <c:pt idx="0">
                  <c:v>0-1 Years</c:v>
                </c:pt>
                <c:pt idx="1">
                  <c:v>1-5 Years</c:v>
                </c:pt>
                <c:pt idx="2">
                  <c:v>6-18 Years</c:v>
                </c:pt>
                <c:pt idx="3">
                  <c:v>Pregnant</c:v>
                </c:pt>
                <c:pt idx="4">
                  <c:v>Parents</c:v>
                </c:pt>
                <c:pt idx="5">
                  <c:v>Adults w/o child</c:v>
                </c:pt>
                <c:pt idx="6">
                  <c:v>Disabled</c:v>
                </c:pt>
                <c:pt idx="7">
                  <c:v>SSI</c:v>
                </c:pt>
                <c:pt idx="8">
                  <c:v>LTA Seniors</c:v>
                </c:pt>
              </c:strCache>
            </c:strRef>
          </c:cat>
          <c:val>
            <c:numRef>
              <c:f>Sheet1!$B$2:$B$11</c:f>
              <c:numCache>
                <c:formatCode>General</c:formatCode>
                <c:ptCount val="10"/>
                <c:pt idx="0">
                  <c:v>220</c:v>
                </c:pt>
                <c:pt idx="1">
                  <c:v>162</c:v>
                </c:pt>
                <c:pt idx="2">
                  <c:v>138</c:v>
                </c:pt>
                <c:pt idx="3">
                  <c:v>220</c:v>
                </c:pt>
                <c:pt idx="4">
                  <c:v>138</c:v>
                </c:pt>
                <c:pt idx="5">
                  <c:v>138</c:v>
                </c:pt>
                <c:pt idx="6">
                  <c:v>100</c:v>
                </c:pt>
                <c:pt idx="7">
                  <c:v>73</c:v>
                </c:pt>
                <c:pt idx="8">
                  <c:v>219</c:v>
                </c:pt>
                <c:pt idx="9">
                  <c:v>0</c:v>
                </c:pt>
              </c:numCache>
            </c:numRef>
          </c:val>
          <c:extLst xmlns:c16r2="http://schemas.microsoft.com/office/drawing/2015/06/chart">
            <c:ext xmlns:c16="http://schemas.microsoft.com/office/drawing/2014/chart" uri="{C3380CC4-5D6E-409C-BE32-E72D297353CC}">
              <c16:uniqueId val="{00000002-E99E-4F9F-86D9-C28ECE5E1B44}"/>
            </c:ext>
          </c:extLst>
        </c:ser>
        <c:ser>
          <c:idx val="1"/>
          <c:order val="1"/>
          <c:tx>
            <c:strRef>
              <c:f>Sheet1!$C$1</c:f>
              <c:strCache>
                <c:ptCount val="1"/>
                <c:pt idx="0">
                  <c:v>CHIP</c:v>
                </c:pt>
              </c:strCache>
            </c:strRef>
          </c:tx>
          <c:invertIfNegative val="0"/>
          <c:cat>
            <c:strRef>
              <c:f>Sheet1!$A$2:$A$11</c:f>
              <c:strCache>
                <c:ptCount val="9"/>
                <c:pt idx="0">
                  <c:v>0-1 Years</c:v>
                </c:pt>
                <c:pt idx="1">
                  <c:v>1-5 Years</c:v>
                </c:pt>
                <c:pt idx="2">
                  <c:v>6-18 Years</c:v>
                </c:pt>
                <c:pt idx="3">
                  <c:v>Pregnant</c:v>
                </c:pt>
                <c:pt idx="4">
                  <c:v>Parents</c:v>
                </c:pt>
                <c:pt idx="5">
                  <c:v>Adults w/o child</c:v>
                </c:pt>
                <c:pt idx="6">
                  <c:v>Disabled</c:v>
                </c:pt>
                <c:pt idx="7">
                  <c:v>SSI</c:v>
                </c:pt>
                <c:pt idx="8">
                  <c:v>LTA Seniors</c:v>
                </c:pt>
              </c:strCache>
            </c:strRef>
          </c:cat>
          <c:val>
            <c:numRef>
              <c:f>Sheet1!$C$2:$C$11</c:f>
              <c:numCache>
                <c:formatCode>General</c:formatCode>
                <c:ptCount val="10"/>
                <c:pt idx="0">
                  <c:v>99</c:v>
                </c:pt>
                <c:pt idx="1">
                  <c:v>157</c:v>
                </c:pt>
                <c:pt idx="2">
                  <c:v>181</c:v>
                </c:pt>
                <c:pt idx="3">
                  <c:v>0</c:v>
                </c:pt>
                <c:pt idx="4">
                  <c:v>0</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3-E99E-4F9F-86D9-C28ECE5E1B44}"/>
            </c:ext>
          </c:extLst>
        </c:ser>
        <c:dLbls>
          <c:showLegendKey val="0"/>
          <c:showVal val="0"/>
          <c:showCatName val="0"/>
          <c:showSerName val="0"/>
          <c:showPercent val="0"/>
          <c:showBubbleSize val="0"/>
        </c:dLbls>
        <c:gapWidth val="150"/>
        <c:overlap val="100"/>
        <c:axId val="358124072"/>
        <c:axId val="358120936"/>
      </c:barChart>
      <c:catAx>
        <c:axId val="358124072"/>
        <c:scaling>
          <c:orientation val="minMax"/>
        </c:scaling>
        <c:delete val="0"/>
        <c:axPos val="b"/>
        <c:numFmt formatCode="General" sourceLinked="0"/>
        <c:majorTickMark val="out"/>
        <c:minorTickMark val="none"/>
        <c:tickLblPos val="nextTo"/>
        <c:txPr>
          <a:bodyPr rot="0"/>
          <a:lstStyle/>
          <a:p>
            <a:pPr>
              <a:defRPr sz="1150" b="1" i="0" baseline="0"/>
            </a:pPr>
            <a:endParaRPr lang="en-US"/>
          </a:p>
        </c:txPr>
        <c:crossAx val="358120936"/>
        <c:crosses val="autoZero"/>
        <c:auto val="1"/>
        <c:lblAlgn val="ctr"/>
        <c:lblOffset val="100"/>
        <c:tickLblSkip val="1"/>
        <c:noMultiLvlLbl val="0"/>
      </c:catAx>
      <c:valAx>
        <c:axId val="358120936"/>
        <c:scaling>
          <c:orientation val="minMax"/>
        </c:scaling>
        <c:delete val="0"/>
        <c:axPos val="l"/>
        <c:majorGridlines/>
        <c:numFmt formatCode="General" sourceLinked="1"/>
        <c:majorTickMark val="out"/>
        <c:minorTickMark val="none"/>
        <c:tickLblPos val="nextTo"/>
        <c:crossAx val="358124072"/>
        <c:crosses val="autoZero"/>
        <c:crossBetween val="between"/>
      </c:valAx>
    </c:plotArea>
    <c:legend>
      <c:legendPos val="t"/>
      <c:layout>
        <c:manualLayout>
          <c:xMode val="edge"/>
          <c:yMode val="edge"/>
          <c:x val="0.37290548858383854"/>
          <c:y val="2.9850746268656716E-2"/>
          <c:w val="0.2580911476974469"/>
          <c:h val="6.9042778234810198E-2"/>
        </c:manualLayout>
      </c:layout>
      <c:overlay val="1"/>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0000"/>
            </a:solidFill>
          </c:spPr>
          <c:invertIfNegative val="0"/>
          <c:dLbls>
            <c:dLbl>
              <c:idx val="0"/>
              <c:tx>
                <c:rich>
                  <a:bodyPr/>
                  <a:lstStyle/>
                  <a:p>
                    <a:r>
                      <a:rPr lang="en-US"/>
                      <a:t>$2296.2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E79-435B-A86B-6AB4BDDF3373}"/>
                </c:ext>
                <c:ext xmlns:c15="http://schemas.microsoft.com/office/drawing/2012/chart" uri="{CE6537A1-D6FC-4f65-9D91-7224C49458BB}"/>
              </c:extLst>
            </c:dLbl>
            <c:dLbl>
              <c:idx val="1"/>
              <c:tx>
                <c:rich>
                  <a:bodyPr/>
                  <a:lstStyle/>
                  <a:p>
                    <a:r>
                      <a:rPr lang="en-US"/>
                      <a:t>$2879.9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E79-435B-A86B-6AB4BDDF3373}"/>
                </c:ext>
                <c:ext xmlns:c15="http://schemas.microsoft.com/office/drawing/2012/chart" uri="{CE6537A1-D6FC-4f65-9D91-7224C49458BB}"/>
              </c:extLst>
            </c:dLbl>
            <c:dLbl>
              <c:idx val="2"/>
              <c:tx>
                <c:rich>
                  <a:bodyPr/>
                  <a:lstStyle/>
                  <a:p>
                    <a:r>
                      <a:rPr lang="en-US"/>
                      <a:t>$3031.3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E79-435B-A86B-6AB4BDDF3373}"/>
                </c:ext>
                <c:ext xmlns:c15="http://schemas.microsoft.com/office/drawing/2012/chart" uri="{CE6537A1-D6FC-4f65-9D91-7224C49458BB}"/>
              </c:extLst>
            </c:dLbl>
            <c:dLbl>
              <c:idx val="3"/>
              <c:tx>
                <c:rich>
                  <a:bodyPr/>
                  <a:lstStyle/>
                  <a:p>
                    <a:r>
                      <a:rPr lang="en-US"/>
                      <a:t>$3197.2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E79-435B-A86B-6AB4BDDF3373}"/>
                </c:ext>
                <c:ext xmlns:c15="http://schemas.microsoft.com/office/drawing/2012/chart" uri="{CE6537A1-D6FC-4f65-9D91-7224C49458BB}"/>
              </c:extLst>
            </c:dLbl>
            <c:dLbl>
              <c:idx val="4"/>
              <c:tx>
                <c:rich>
                  <a:bodyPr/>
                  <a:lstStyle/>
                  <a:p>
                    <a:r>
                      <a:rPr lang="en-US"/>
                      <a:t>$3350.7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E79-435B-A86B-6AB4BDDF3373}"/>
                </c:ext>
                <c:ext xmlns:c15="http://schemas.microsoft.com/office/drawing/2012/chart" uri="{CE6537A1-D6FC-4f65-9D91-7224C49458BB}"/>
              </c:extLst>
            </c:dLbl>
            <c:dLbl>
              <c:idx val="5"/>
              <c:tx>
                <c:rich>
                  <a:bodyPr/>
                  <a:lstStyle/>
                  <a:p>
                    <a:r>
                      <a:rPr lang="en-US"/>
                      <a:t>$3958.6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E79-435B-A86B-6AB4BDDF3373}"/>
                </c:ext>
                <c:ext xmlns:c15="http://schemas.microsoft.com/office/drawing/2012/chart" uri="{CE6537A1-D6FC-4f65-9D91-7224C49458BB}"/>
              </c:extLst>
            </c:dLbl>
            <c:dLbl>
              <c:idx val="6"/>
              <c:tx>
                <c:rich>
                  <a:bodyPr/>
                  <a:lstStyle/>
                  <a:p>
                    <a:r>
                      <a:rPr lang="en-US"/>
                      <a:t>$5631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E79-435B-A86B-6AB4BDDF3373}"/>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Sheet1!$A$2:$A$8</c:f>
              <c:numCache>
                <c:formatCode>General</c:formatCode>
                <c:ptCount val="7"/>
                <c:pt idx="0">
                  <c:v>2007</c:v>
                </c:pt>
                <c:pt idx="1">
                  <c:v>2013</c:v>
                </c:pt>
                <c:pt idx="2">
                  <c:v>2014</c:v>
                </c:pt>
                <c:pt idx="3">
                  <c:v>2015</c:v>
                </c:pt>
                <c:pt idx="4">
                  <c:v>2016</c:v>
                </c:pt>
                <c:pt idx="5">
                  <c:v>2019</c:v>
                </c:pt>
                <c:pt idx="6">
                  <c:v>2025</c:v>
                </c:pt>
              </c:numCache>
            </c:numRef>
          </c:cat>
          <c:val>
            <c:numRef>
              <c:f>Sheet1!$B$2:$B$8</c:f>
              <c:numCache>
                <c:formatCode>General</c:formatCode>
                <c:ptCount val="7"/>
                <c:pt idx="0">
                  <c:v>2296.1999999999998</c:v>
                </c:pt>
                <c:pt idx="1">
                  <c:v>2879.9</c:v>
                </c:pt>
                <c:pt idx="2">
                  <c:v>3031.3</c:v>
                </c:pt>
                <c:pt idx="3">
                  <c:v>3197.2</c:v>
                </c:pt>
                <c:pt idx="4">
                  <c:v>3350.7</c:v>
                </c:pt>
                <c:pt idx="5">
                  <c:v>3958.6</c:v>
                </c:pt>
                <c:pt idx="6">
                  <c:v>5631</c:v>
                </c:pt>
              </c:numCache>
            </c:numRef>
          </c:val>
          <c:extLst xmlns:c16r2="http://schemas.microsoft.com/office/drawing/2015/06/chart">
            <c:ext xmlns:c16="http://schemas.microsoft.com/office/drawing/2014/chart" uri="{C3380CC4-5D6E-409C-BE32-E72D297353CC}">
              <c16:uniqueId val="{00000007-9E79-435B-A86B-6AB4BDDF3373}"/>
            </c:ext>
          </c:extLst>
        </c:ser>
        <c:dLbls>
          <c:showLegendKey val="0"/>
          <c:showVal val="0"/>
          <c:showCatName val="0"/>
          <c:showSerName val="0"/>
          <c:showPercent val="0"/>
          <c:showBubbleSize val="0"/>
        </c:dLbls>
        <c:gapWidth val="150"/>
        <c:axId val="358123288"/>
        <c:axId val="358122112"/>
      </c:barChart>
      <c:catAx>
        <c:axId val="358123288"/>
        <c:scaling>
          <c:orientation val="minMax"/>
        </c:scaling>
        <c:delete val="0"/>
        <c:axPos val="b"/>
        <c:numFmt formatCode="General" sourceLinked="1"/>
        <c:majorTickMark val="out"/>
        <c:minorTickMark val="none"/>
        <c:tickLblPos val="nextTo"/>
        <c:crossAx val="358122112"/>
        <c:crosses val="autoZero"/>
        <c:auto val="1"/>
        <c:lblAlgn val="ctr"/>
        <c:lblOffset val="100"/>
        <c:noMultiLvlLbl val="0"/>
      </c:catAx>
      <c:valAx>
        <c:axId val="358122112"/>
        <c:scaling>
          <c:orientation val="minMax"/>
        </c:scaling>
        <c:delete val="0"/>
        <c:axPos val="l"/>
        <c:majorGridlines/>
        <c:numFmt formatCode="General" sourceLinked="1"/>
        <c:majorTickMark val="out"/>
        <c:minorTickMark val="none"/>
        <c:tickLblPos val="nextTo"/>
        <c:crossAx val="358123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0.47996</cdr:x>
      <cdr:y>0</cdr:y>
    </cdr:from>
    <cdr:to>
      <cdr:x>1</cdr:x>
      <cdr:y>0.13094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01327" y="-3318876"/>
          <a:ext cx="2710240" cy="44663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0.35185</cdr:x>
      <cdr:y>0.43774</cdr:y>
    </cdr:from>
    <cdr:to>
      <cdr:x>0.44074</cdr:x>
      <cdr:y>0.70645</cdr:y>
    </cdr:to>
    <cdr:sp macro="" textlink="">
      <cdr:nvSpPr>
        <cdr:cNvPr id="2" name="Curved Left Arrow 1"/>
        <cdr:cNvSpPr/>
      </cdr:nvSpPr>
      <cdr:spPr>
        <a:xfrm xmlns:a="http://schemas.openxmlformats.org/drawingml/2006/main">
          <a:off x="2895585" y="1981195"/>
          <a:ext cx="731529" cy="1216172"/>
        </a:xfrm>
        <a:prstGeom xmlns:a="http://schemas.openxmlformats.org/drawingml/2006/main" prst="curvedLeft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0.14905</cdr:x>
      <cdr:y>0.45177</cdr:y>
    </cdr:from>
    <cdr:to>
      <cdr:x>0.29683</cdr:x>
      <cdr:y>0.6134</cdr:y>
    </cdr:to>
    <cdr:sp macro="" textlink="">
      <cdr:nvSpPr>
        <cdr:cNvPr id="4" name="Curved Left Arrow 3"/>
        <cdr:cNvSpPr/>
      </cdr:nvSpPr>
      <cdr:spPr>
        <a:xfrm xmlns:a="http://schemas.openxmlformats.org/drawingml/2006/main" rot="6263798">
          <a:off x="1468941" y="1802375"/>
          <a:ext cx="731532" cy="1216170"/>
        </a:xfrm>
        <a:prstGeom xmlns:a="http://schemas.openxmlformats.org/drawingml/2006/main" prst="curvedLeft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0.26196</cdr:x>
      <cdr:y>0.66195</cdr:y>
    </cdr:from>
    <cdr:to>
      <cdr:x>0.35084</cdr:x>
      <cdr:y>0.93065</cdr:y>
    </cdr:to>
    <cdr:sp macro="" textlink="">
      <cdr:nvSpPr>
        <cdr:cNvPr id="5" name="Curved Left Arrow 4"/>
        <cdr:cNvSpPr/>
      </cdr:nvSpPr>
      <cdr:spPr>
        <a:xfrm xmlns:a="http://schemas.openxmlformats.org/drawingml/2006/main" rot="1662858">
          <a:off x="2155826" y="2995961"/>
          <a:ext cx="731447" cy="1216126"/>
        </a:xfrm>
        <a:prstGeom xmlns:a="http://schemas.openxmlformats.org/drawingml/2006/main" prst="curvedLeft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0.08333</cdr:x>
      <cdr:y>0.4209</cdr:y>
    </cdr:from>
    <cdr:to>
      <cdr:x>0.19444</cdr:x>
      <cdr:y>0.62294</cdr:y>
    </cdr:to>
    <cdr:sp macro="" textlink="">
      <cdr:nvSpPr>
        <cdr:cNvPr id="3" name="TextBox 2"/>
        <cdr:cNvSpPr txBox="1"/>
      </cdr:nvSpPr>
      <cdr:spPr>
        <a:xfrm xmlns:a="http://schemas.openxmlformats.org/drawingml/2006/main">
          <a:off x="685800" y="1905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0.05556</cdr:x>
      <cdr:y>0.3704</cdr:y>
    </cdr:from>
    <cdr:to>
      <cdr:x>0.16667</cdr:x>
      <cdr:y>0.57243</cdr:y>
    </cdr:to>
    <cdr:sp macro="" textlink="">
      <cdr:nvSpPr>
        <cdr:cNvPr id="4" name="TextBox 3"/>
        <cdr:cNvSpPr txBox="1"/>
      </cdr:nvSpPr>
      <cdr:spPr>
        <a:xfrm xmlns:a="http://schemas.openxmlformats.org/drawingml/2006/main">
          <a:off x="457200" y="1676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    </a:t>
          </a:r>
          <a:r>
            <a:rPr lang="en-US" sz="1800" b="1" dirty="0">
              <a:solidFill>
                <a:schemeClr val="tx1"/>
              </a:solidFill>
            </a:rPr>
            <a:t>Employee</a:t>
          </a:r>
        </a:p>
      </cdr:txBody>
    </cdr:sp>
  </cdr:relSizeAnchor>
  <cdr:relSizeAnchor xmlns:cdr="http://schemas.openxmlformats.org/drawingml/2006/chartDrawing">
    <cdr:from>
      <cdr:x>0.37037</cdr:x>
      <cdr:y>0.3704</cdr:y>
    </cdr:from>
    <cdr:to>
      <cdr:x>0.48148</cdr:x>
      <cdr:y>0.57243</cdr:y>
    </cdr:to>
    <cdr:sp macro="" textlink="">
      <cdr:nvSpPr>
        <cdr:cNvPr id="5" name="TextBox 4"/>
        <cdr:cNvSpPr txBox="1"/>
      </cdr:nvSpPr>
      <cdr:spPr>
        <a:xfrm xmlns:a="http://schemas.openxmlformats.org/drawingml/2006/main">
          <a:off x="3048000" y="1676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0.37037</cdr:x>
      <cdr:y>0.37293</cdr:y>
    </cdr:from>
    <cdr:to>
      <cdr:x>0.47222</cdr:x>
      <cdr:y>0.60863</cdr:y>
    </cdr:to>
    <cdr:sp macro="" textlink="">
      <cdr:nvSpPr>
        <cdr:cNvPr id="6" name="TextBox 5"/>
        <cdr:cNvSpPr txBox="1"/>
      </cdr:nvSpPr>
      <cdr:spPr>
        <a:xfrm xmlns:a="http://schemas.openxmlformats.org/drawingml/2006/main">
          <a:off x="3048000" y="1687872"/>
          <a:ext cx="838185" cy="10667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tx1"/>
              </a:solidFill>
            </a:rPr>
            <a:t>Employer</a:t>
          </a:r>
        </a:p>
      </cdr:txBody>
    </cdr:sp>
  </cdr:relSizeAnchor>
  <cdr:relSizeAnchor xmlns:cdr="http://schemas.openxmlformats.org/drawingml/2006/chartDrawing">
    <cdr:from>
      <cdr:x>0.10185</cdr:x>
      <cdr:y>0.62294</cdr:y>
    </cdr:from>
    <cdr:to>
      <cdr:x>0.21296</cdr:x>
      <cdr:y>0.74079</cdr:y>
    </cdr:to>
    <cdr:sp macro="" textlink="">
      <cdr:nvSpPr>
        <cdr:cNvPr id="7" name="TextBox 6"/>
        <cdr:cNvSpPr txBox="1"/>
      </cdr:nvSpPr>
      <cdr:spPr>
        <a:xfrm xmlns:a="http://schemas.openxmlformats.org/drawingml/2006/main">
          <a:off x="838185" y="2819403"/>
          <a:ext cx="914415" cy="533397"/>
        </a:xfrm>
        <a:prstGeom xmlns:a="http://schemas.openxmlformats.org/drawingml/2006/main" prst="rect">
          <a:avLst/>
        </a:prstGeom>
      </cdr:spPr>
      <cdr: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cdr:style>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tx1"/>
              </a:solidFill>
            </a:rPr>
            <a:t>$11,685 </a:t>
          </a:r>
        </a:p>
      </cdr:txBody>
    </cdr:sp>
  </cdr:relSizeAnchor>
</c:userShapes>
</file>

<file path=ppt/drawings/drawing4.xml><?xml version="1.0" encoding="utf-8"?>
<c:userShapes xmlns:c="http://schemas.openxmlformats.org/drawingml/2006/chart">
  <cdr:relSizeAnchor xmlns:cdr="http://schemas.openxmlformats.org/drawingml/2006/chartDrawing">
    <cdr:from>
      <cdr:x>0.09244</cdr:x>
      <cdr:y>0.06915</cdr:y>
    </cdr:from>
    <cdr:to>
      <cdr:x>0.15608</cdr:x>
      <cdr:y>0.13312</cdr:y>
    </cdr:to>
    <cdr:sp macro="" textlink="">
      <cdr:nvSpPr>
        <cdr:cNvPr id="3" name="TextBox 2"/>
        <cdr:cNvSpPr txBox="1"/>
      </cdr:nvSpPr>
      <cdr:spPr>
        <a:xfrm xmlns:a="http://schemas.openxmlformats.org/drawingml/2006/main">
          <a:off x="774834" y="353027"/>
          <a:ext cx="533430" cy="3265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tx1"/>
              </a:solidFill>
            </a:rPr>
            <a:t>319%</a:t>
          </a:r>
        </a:p>
      </cdr:txBody>
    </cdr:sp>
  </cdr:relSizeAnchor>
  <cdr:relSizeAnchor xmlns:cdr="http://schemas.openxmlformats.org/drawingml/2006/chartDrawing">
    <cdr:from>
      <cdr:x>0.09091</cdr:x>
      <cdr:y>0.38008</cdr:y>
    </cdr:from>
    <cdr:to>
      <cdr:x>0.14546</cdr:x>
      <cdr:y>0.45472</cdr:y>
    </cdr:to>
    <cdr:sp macro="" textlink="">
      <cdr:nvSpPr>
        <cdr:cNvPr id="4" name="TextBox 1"/>
        <cdr:cNvSpPr txBox="1"/>
      </cdr:nvSpPr>
      <cdr:spPr>
        <a:xfrm xmlns:a="http://schemas.openxmlformats.org/drawingml/2006/main">
          <a:off x="762000" y="1940436"/>
          <a:ext cx="457238" cy="3810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chemeClr val="tx1"/>
              </a:solidFill>
            </a:rPr>
            <a:t>220</a:t>
          </a:r>
          <a:r>
            <a:rPr lang="en-US" sz="1100" b="1" dirty="0">
              <a:solidFill>
                <a:schemeClr val="tx1"/>
              </a:solidFill>
            </a:rPr>
            <a:t>%</a:t>
          </a:r>
        </a:p>
      </cdr:txBody>
    </cdr:sp>
  </cdr:relSizeAnchor>
  <cdr:relSizeAnchor xmlns:cdr="http://schemas.openxmlformats.org/drawingml/2006/chartDrawing">
    <cdr:from>
      <cdr:x>0.27273</cdr:x>
      <cdr:y>0.59567</cdr:y>
    </cdr:from>
    <cdr:to>
      <cdr:x>0.33637</cdr:x>
      <cdr:y>0.6703</cdr:y>
    </cdr:to>
    <cdr:sp macro="" textlink="">
      <cdr:nvSpPr>
        <cdr:cNvPr id="6" name="TextBox 1"/>
        <cdr:cNvSpPr txBox="1"/>
      </cdr:nvSpPr>
      <cdr:spPr>
        <a:xfrm xmlns:a="http://schemas.openxmlformats.org/drawingml/2006/main">
          <a:off x="2286000" y="3041120"/>
          <a:ext cx="533431" cy="3810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chemeClr val="tx1"/>
              </a:solidFill>
            </a:rPr>
            <a:t>138</a:t>
          </a:r>
          <a:r>
            <a:rPr lang="en-US" sz="1100" b="1" dirty="0">
              <a:solidFill>
                <a:schemeClr val="tx1"/>
              </a:solidFill>
            </a:rPr>
            <a:t>%</a:t>
          </a:r>
        </a:p>
      </cdr:txBody>
    </cdr:sp>
  </cdr:relSizeAnchor>
  <cdr:relSizeAnchor xmlns:cdr="http://schemas.openxmlformats.org/drawingml/2006/chartDrawing">
    <cdr:from>
      <cdr:x>0.4541</cdr:x>
      <cdr:y>0.53656</cdr:y>
    </cdr:from>
    <cdr:to>
      <cdr:x>0.50865</cdr:x>
      <cdr:y>0.61119</cdr:y>
    </cdr:to>
    <cdr:sp macro="" textlink="">
      <cdr:nvSpPr>
        <cdr:cNvPr id="7" name="TextBox 1"/>
        <cdr:cNvSpPr txBox="1"/>
      </cdr:nvSpPr>
      <cdr:spPr>
        <a:xfrm xmlns:a="http://schemas.openxmlformats.org/drawingml/2006/main">
          <a:off x="3806227" y="2739329"/>
          <a:ext cx="457238" cy="3810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chemeClr val="tx1"/>
              </a:solidFill>
            </a:rPr>
            <a:t>138</a:t>
          </a:r>
          <a:r>
            <a:rPr lang="en-US" sz="1100" b="1" dirty="0">
              <a:solidFill>
                <a:schemeClr val="tx1"/>
              </a:solidFill>
            </a:rPr>
            <a:t>%</a:t>
          </a:r>
        </a:p>
      </cdr:txBody>
    </cdr:sp>
  </cdr:relSizeAnchor>
  <cdr:relSizeAnchor xmlns:cdr="http://schemas.openxmlformats.org/drawingml/2006/chartDrawing">
    <cdr:from>
      <cdr:x>0.63329</cdr:x>
      <cdr:y>0.63375</cdr:y>
    </cdr:from>
    <cdr:to>
      <cdr:x>0.68784</cdr:x>
      <cdr:y>0.70838</cdr:y>
    </cdr:to>
    <cdr:sp macro="" textlink="">
      <cdr:nvSpPr>
        <cdr:cNvPr id="8" name="TextBox 1"/>
        <cdr:cNvSpPr txBox="1"/>
      </cdr:nvSpPr>
      <cdr:spPr>
        <a:xfrm xmlns:a="http://schemas.openxmlformats.org/drawingml/2006/main">
          <a:off x="5308195" y="3235534"/>
          <a:ext cx="457238" cy="3810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chemeClr val="tx1"/>
              </a:solidFill>
            </a:rPr>
            <a:t>100</a:t>
          </a:r>
          <a:r>
            <a:rPr lang="en-US" sz="1100" b="1" dirty="0">
              <a:solidFill>
                <a:schemeClr val="tx1"/>
              </a:solidFill>
            </a:rPr>
            <a:t>%</a:t>
          </a:r>
        </a:p>
      </cdr:txBody>
    </cdr:sp>
  </cdr:relSizeAnchor>
  <cdr:relSizeAnchor xmlns:cdr="http://schemas.openxmlformats.org/drawingml/2006/chartDrawing">
    <cdr:from>
      <cdr:x>0.72359</cdr:x>
      <cdr:y>0.69675</cdr:y>
    </cdr:from>
    <cdr:to>
      <cdr:x>0.77813</cdr:x>
      <cdr:y>0.75645</cdr:y>
    </cdr:to>
    <cdr:sp macro="" textlink="">
      <cdr:nvSpPr>
        <cdr:cNvPr id="9" name="TextBox 1"/>
        <cdr:cNvSpPr txBox="1"/>
      </cdr:nvSpPr>
      <cdr:spPr>
        <a:xfrm xmlns:a="http://schemas.openxmlformats.org/drawingml/2006/main">
          <a:off x="6065153" y="3557201"/>
          <a:ext cx="457154" cy="3047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chemeClr val="tx1"/>
              </a:solidFill>
            </a:rPr>
            <a:t>73</a:t>
          </a:r>
          <a:r>
            <a:rPr lang="en-US" sz="1100" b="1" dirty="0">
              <a:solidFill>
                <a:schemeClr val="tx1"/>
              </a:solidFill>
            </a:rPr>
            <a:t>%</a:t>
          </a:r>
        </a:p>
      </cdr:txBody>
    </cdr:sp>
  </cdr:relSizeAnchor>
  <cdr:relSizeAnchor xmlns:cdr="http://schemas.openxmlformats.org/drawingml/2006/chartDrawing">
    <cdr:from>
      <cdr:x>0.81818</cdr:x>
      <cdr:y>0.30869</cdr:y>
    </cdr:from>
    <cdr:to>
      <cdr:x>0.84545</cdr:x>
      <cdr:y>0.38806</cdr:y>
    </cdr:to>
    <cdr:sp macro="" textlink="">
      <cdr:nvSpPr>
        <cdr:cNvPr id="10" name="TextBox 1"/>
        <cdr:cNvSpPr txBox="1"/>
      </cdr:nvSpPr>
      <cdr:spPr>
        <a:xfrm xmlns:a="http://schemas.openxmlformats.org/drawingml/2006/main">
          <a:off x="6858000" y="1576001"/>
          <a:ext cx="228562" cy="4052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chemeClr val="tx1"/>
              </a:solidFill>
            </a:rPr>
            <a:t>219</a:t>
          </a:r>
          <a:r>
            <a:rPr lang="en-US" sz="1100" b="1" dirty="0">
              <a:solidFill>
                <a:schemeClr val="tx1"/>
              </a:solidFill>
            </a:rPr>
            <a:t>%</a:t>
          </a:r>
        </a:p>
      </cdr:txBody>
    </cdr:sp>
  </cdr:relSizeAnchor>
  <cdr:relSizeAnchor xmlns:cdr="http://schemas.openxmlformats.org/drawingml/2006/chartDrawing">
    <cdr:from>
      <cdr:x>0.36548</cdr:x>
      <cdr:y>0.31935</cdr:y>
    </cdr:from>
    <cdr:to>
      <cdr:x>0.42003</cdr:x>
      <cdr:y>0.39398</cdr:y>
    </cdr:to>
    <cdr:sp macro="" textlink="">
      <cdr:nvSpPr>
        <cdr:cNvPr id="11" name="TextBox 1"/>
        <cdr:cNvSpPr txBox="1"/>
      </cdr:nvSpPr>
      <cdr:spPr>
        <a:xfrm xmlns:a="http://schemas.openxmlformats.org/drawingml/2006/main">
          <a:off x="3063422" y="1630405"/>
          <a:ext cx="457238" cy="3810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chemeClr val="tx1"/>
              </a:solidFill>
            </a:rPr>
            <a:t>220</a:t>
          </a:r>
          <a:r>
            <a:rPr lang="en-US" sz="1100" b="1" dirty="0">
              <a:solidFill>
                <a:schemeClr val="tx1"/>
              </a:solidFill>
            </a:rPr>
            <a:t>%</a:t>
          </a:r>
        </a:p>
      </cdr:txBody>
    </cdr:sp>
  </cdr:relSizeAnchor>
  <cdr:relSizeAnchor xmlns:cdr="http://schemas.openxmlformats.org/drawingml/2006/chartDrawing">
    <cdr:from>
      <cdr:x>0.53822</cdr:x>
      <cdr:y>0.5398</cdr:y>
    </cdr:from>
    <cdr:to>
      <cdr:x>0.59277</cdr:x>
      <cdr:y>0.61443</cdr:y>
    </cdr:to>
    <cdr:sp macro="" textlink="">
      <cdr:nvSpPr>
        <cdr:cNvPr id="12" name="TextBox 1"/>
        <cdr:cNvSpPr txBox="1"/>
      </cdr:nvSpPr>
      <cdr:spPr>
        <a:xfrm xmlns:a="http://schemas.openxmlformats.org/drawingml/2006/main">
          <a:off x="4511324" y="2755891"/>
          <a:ext cx="457238" cy="38101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chemeClr val="tx1"/>
              </a:solidFill>
            </a:rPr>
            <a:t>138</a:t>
          </a:r>
          <a:r>
            <a:rPr lang="en-US" sz="1100" b="1" dirty="0">
              <a:solidFill>
                <a:schemeClr val="tx1"/>
              </a:solidFil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F0E72-58A4-4BF6-82AA-0E95B961F22B}" type="datetimeFigureOut">
              <a:rPr lang="en-US" smtClean="0"/>
              <a:t>7/11/2017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B73E2-C06C-4174-9648-263FA5AB9200}" type="slidenum">
              <a:rPr lang="en-US" smtClean="0"/>
              <a:t>‹#›</a:t>
            </a:fld>
            <a:endParaRPr lang="en-US"/>
          </a:p>
        </p:txBody>
      </p:sp>
    </p:spTree>
    <p:extLst>
      <p:ext uri="{BB962C8B-B14F-4D97-AF65-F5344CB8AC3E}">
        <p14:creationId xmlns:p14="http://schemas.microsoft.com/office/powerpoint/2010/main" val="1748491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kaiserfamilyfoundation.files.wordpress.com/2013/01/8352.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kff.org/medicaid/7075a.cf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nashp.org/an-update-on-the-three-prongs-of-health-reform/"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nashp.org/wp-content/uploads/2017/03/AHCA-Summary-of-Waivers.pdf" TargetMode="External"/><Relationship Id="rId4" Type="http://schemas.openxmlformats.org/officeDocument/2006/relationships/hyperlink" Target="http://nashp.org/should-maines-invisible-high-risk-pool-law-be-the-model-to-address-market-stability-nationall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andfonline.com/toc/khvi20/current" TargetMode="External"/><Relationship Id="rId7" Type="http://schemas.openxmlformats.org/officeDocument/2006/relationships/hyperlink" Target="http://www.cdc.gov/vaccines/stats-surv/nis/data/tables_2009.ht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tandfonline.com/author/Ernst,+Karen" TargetMode="External"/><Relationship Id="rId5" Type="http://schemas.openxmlformats.org/officeDocument/2006/relationships/hyperlink" Target="http://www.tandfonline.com/author/Shelby,+Ashley" TargetMode="External"/><Relationship Id="rId4" Type="http://schemas.openxmlformats.org/officeDocument/2006/relationships/hyperlink" Target="http://www.tandfonline.com/toc/khvi20/9/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Emily</a:t>
            </a:r>
            <a:r>
              <a:rPr lang="en-US" baseline="0" dirty="0"/>
              <a:t> and Matt for the opportunity to give this talk this evening.</a:t>
            </a:r>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1</a:t>
            </a:fld>
            <a:endParaRPr lang="en-US"/>
          </a:p>
        </p:txBody>
      </p:sp>
    </p:spTree>
    <p:extLst>
      <p:ext uri="{BB962C8B-B14F-4D97-AF65-F5344CB8AC3E}">
        <p14:creationId xmlns:p14="http://schemas.microsoft.com/office/powerpoint/2010/main" val="2103440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the Kaiser Family Foundation website “State Health Facts” to create my pie charts. For those of you who have</a:t>
            </a:r>
            <a:r>
              <a:rPr lang="en-US" baseline="0" dirty="0"/>
              <a:t> never used the website, it is a goldmine of information, especially at the state level to find out who qualifies for Medicaid, CHIP, the percent of uninsured in each state, the number of uninsured in your state, and lots of other facts. To create my pie chart of Pennsylvania, I click on PA and then scroll to the health care fact you are interested in. Once you have your percentages, you can make your own charts. </a:t>
            </a:r>
          </a:p>
          <a:p>
            <a:endParaRPr lang="en-US" baseline="0" dirty="0"/>
          </a:p>
          <a:p>
            <a:r>
              <a:rPr lang="en-US" baseline="0" dirty="0"/>
              <a:t>If you are from PA, you can mention that more employers offer health insurance and more workers take it up, so as a result, more people are insured under employer sponsored HI; fewer people end up having to go on the individual marker; PA is a state which expanded Medicaid, so as a result, fewer people will be uninsured.</a:t>
            </a:r>
          </a:p>
          <a:p>
            <a:endParaRPr lang="en-US" baseline="0" dirty="0"/>
          </a:p>
          <a:p>
            <a:r>
              <a:rPr lang="en-US" baseline="0" dirty="0"/>
              <a:t>Or, if you are from Texas, you can see that far fewer people get employer sponsored health insurance, more are in the non-group market, as a consequence of not expanding Medicaid, fewer people are covered by Medicaid; and as a result, more people are uninsured.</a:t>
            </a:r>
          </a:p>
          <a:p>
            <a:endParaRPr lang="en-US" baseline="0" dirty="0"/>
          </a:p>
          <a:p>
            <a:r>
              <a:rPr lang="en-US" baseline="0" dirty="0"/>
              <a:t>It’s simple geometry.</a:t>
            </a:r>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10</a:t>
            </a:fld>
            <a:endParaRPr lang="en-US"/>
          </a:p>
        </p:txBody>
      </p:sp>
    </p:spTree>
    <p:extLst>
      <p:ext uri="{BB962C8B-B14F-4D97-AF65-F5344CB8AC3E}">
        <p14:creationId xmlns:p14="http://schemas.microsoft.com/office/powerpoint/2010/main" val="322156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this schematic</a:t>
            </a:r>
            <a:r>
              <a:rPr lang="en-US" baseline="0" dirty="0"/>
              <a:t> to talk about the ACA, the AHCA and the BCRA in one slide. </a:t>
            </a:r>
          </a:p>
          <a:p>
            <a:endParaRPr lang="en-US" baseline="0" dirty="0"/>
          </a:p>
          <a:p>
            <a:r>
              <a:rPr lang="en-US" baseline="0" dirty="0"/>
              <a:t>By creating the employer mandate, the ACA tried to make employer sponsored health insurance (blue) bigger; by creating the individual mandate, it also made the individual, non-group market larger; by expanding Medicaid, it made the gray piece of the pie larger; BY DEFINITION the green piece, the uninsured, becomes smaller. Now, this does nothing about costs, but if you add more individuals to each slice of the pie, it will shrink the number of uninsured. </a:t>
            </a:r>
          </a:p>
          <a:p>
            <a:endParaRPr lang="en-US" baseline="0" dirty="0"/>
          </a:p>
          <a:p>
            <a:r>
              <a:rPr lang="en-US" baseline="0" dirty="0"/>
              <a:t>The AHCA and the BCRA, by eliminating the employer and individual mandates, by eliminating Medicaid expansion, and then underfunding it, will shrink all those pieces of the pie, and BY DEFINITION, the </a:t>
            </a:r>
          </a:p>
          <a:p>
            <a:r>
              <a:rPr lang="en-US" baseline="0" dirty="0"/>
              <a:t>Green piece of the pie, the uninsured, will increase. Yes, they add the High Risk Pool in there, but as we know, it will do little to decrease the number of uninsured.</a:t>
            </a:r>
          </a:p>
          <a:p>
            <a:endParaRPr lang="en-US" baseline="0" dirty="0"/>
          </a:p>
          <a:p>
            <a:r>
              <a:rPr lang="en-US" dirty="0"/>
              <a:t>QUESTIONS?</a:t>
            </a:r>
          </a:p>
          <a:p>
            <a:endParaRPr lang="en-US" dirty="0"/>
          </a:p>
          <a:p>
            <a:r>
              <a:rPr lang="en-US" dirty="0"/>
              <a:t>Now,</a:t>
            </a:r>
            <a:r>
              <a:rPr lang="en-US" baseline="0" dirty="0"/>
              <a:t> you can use this slide for one more thing, and that is to talk about costs. And about each individual slice of the pie. </a:t>
            </a:r>
          </a:p>
          <a:p>
            <a:r>
              <a:rPr lang="en-US" baseline="0" dirty="0"/>
              <a:t>Ask, how much does employer sponsored health insurance cost?</a:t>
            </a:r>
          </a:p>
          <a:p>
            <a:endParaRPr lang="en-US" dirty="0"/>
          </a:p>
        </p:txBody>
      </p:sp>
      <p:sp>
        <p:nvSpPr>
          <p:cNvPr id="4" name="Slide Number Placeholder 3"/>
          <p:cNvSpPr>
            <a:spLocks noGrp="1"/>
          </p:cNvSpPr>
          <p:nvPr>
            <p:ph type="sldNum" sz="quarter" idx="10"/>
          </p:nvPr>
        </p:nvSpPr>
        <p:spPr/>
        <p:txBody>
          <a:bodyPr/>
          <a:lstStyle/>
          <a:p>
            <a:fld id="{0BCC1B98-EE20-4B88-83BB-007F950F6370}" type="slidenum">
              <a:rPr lang="en-US" smtClean="0"/>
              <a:pPr/>
              <a:t>11</a:t>
            </a:fld>
            <a:endParaRPr lang="en-US"/>
          </a:p>
        </p:txBody>
      </p:sp>
    </p:spTree>
    <p:extLst>
      <p:ext uri="{BB962C8B-B14F-4D97-AF65-F5344CB8AC3E}">
        <p14:creationId xmlns:p14="http://schemas.microsoft.com/office/powerpoint/2010/main" val="379569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r>
              <a:rPr lang="en-US" dirty="0"/>
              <a:t>If you want lots of detail, you can show them this slide, from the 2017 </a:t>
            </a:r>
            <a:r>
              <a:rPr lang="en-US" dirty="0" err="1"/>
              <a:t>Millman</a:t>
            </a:r>
            <a:r>
              <a:rPr lang="en-US" dirty="0"/>
              <a:t> Medical</a:t>
            </a:r>
            <a:r>
              <a:rPr lang="en-US" baseline="0" dirty="0"/>
              <a:t> Index </a:t>
            </a:r>
          </a:p>
          <a:p>
            <a:endParaRPr lang="en-US" baseline="0" dirty="0"/>
          </a:p>
          <a:p>
            <a:r>
              <a:rPr lang="en-US" dirty="0">
                <a:effectLst/>
              </a:rPr>
              <a:t>In 2017, the average cost for a PPO for a family of 4 is almost $27,000.</a:t>
            </a:r>
            <a:r>
              <a:rPr lang="en-US" baseline="0" dirty="0">
                <a:effectLst/>
              </a:rPr>
              <a:t> Of this, </a:t>
            </a:r>
            <a:r>
              <a:rPr lang="en-US" dirty="0">
                <a:effectLst/>
              </a:rPr>
              <a:t>$11,685 is paid by the employee, through a combination of $7,151 in payroll deductions for premium, and $4,534 in out-of-pocket costs incurred at time of care. </a:t>
            </a:r>
          </a:p>
          <a:p>
            <a:endParaRPr lang="en-US" dirty="0">
              <a:effectLst/>
            </a:endParaRPr>
          </a:p>
          <a:p>
            <a:pPr eaLnBrk="1" hangingPunct="1">
              <a:spcBef>
                <a:spcPct val="0"/>
              </a:spcBef>
            </a:pPr>
            <a:r>
              <a:rPr lang="en-US" altLang="en-US" dirty="0"/>
              <a:t>What does this mean to the average American</a:t>
            </a:r>
            <a:r>
              <a:rPr lang="en-US" altLang="en-US" baseline="0" dirty="0"/>
              <a:t> whose median household income is $56,516 per year? Or for the worker making $15 per hour or the one making minimum wage? </a:t>
            </a:r>
          </a:p>
          <a:p>
            <a:pPr eaLnBrk="1" hangingPunct="1">
              <a:spcBef>
                <a:spcPct val="0"/>
              </a:spcBef>
            </a:pPr>
            <a:endParaRPr lang="en-US" altLang="en-US" baseline="0" dirty="0"/>
          </a:p>
          <a:p>
            <a:pPr eaLnBrk="1" hangingPunct="1">
              <a:spcBef>
                <a:spcPct val="0"/>
              </a:spcBef>
            </a:pPr>
            <a:r>
              <a:rPr lang="en-US" altLang="en-US" baseline="0" dirty="0"/>
              <a:t>It means almost half of the gross income for the median household,  86% of the gross income for the worker making $15/hour, and untenable for the person making minimum wage.  This was the reason, of course, the exchange and subsidies were created. You can’t possibly mandate someone to spend 86% or over 100% of their income on health insurance premiums and OOP costs. </a:t>
            </a:r>
            <a:endParaRPr lang="en-US" altLang="en-US" dirty="0"/>
          </a:p>
        </p:txBody>
      </p:sp>
      <p:sp>
        <p:nvSpPr>
          <p:cNvPr id="768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8090" indent="-287726">
              <a:defRPr>
                <a:solidFill>
                  <a:schemeClr val="tx1"/>
                </a:solidFill>
                <a:latin typeface="Calibri" pitchFamily="34" charset="0"/>
              </a:defRPr>
            </a:lvl2pPr>
            <a:lvl3pPr marL="1150908" indent="-230182">
              <a:defRPr>
                <a:solidFill>
                  <a:schemeClr val="tx1"/>
                </a:solidFill>
                <a:latin typeface="Calibri" pitchFamily="34" charset="0"/>
              </a:defRPr>
            </a:lvl3pPr>
            <a:lvl4pPr marL="1611271" indent="-230182">
              <a:defRPr>
                <a:solidFill>
                  <a:schemeClr val="tx1"/>
                </a:solidFill>
                <a:latin typeface="Calibri" pitchFamily="34" charset="0"/>
              </a:defRPr>
            </a:lvl4pPr>
            <a:lvl5pPr marL="2071634" indent="-230182">
              <a:defRPr>
                <a:solidFill>
                  <a:schemeClr val="tx1"/>
                </a:solidFill>
                <a:latin typeface="Calibri" pitchFamily="34" charset="0"/>
              </a:defRPr>
            </a:lvl5pPr>
            <a:lvl6pPr marL="2531998" indent="-230182" fontAlgn="base">
              <a:spcBef>
                <a:spcPct val="0"/>
              </a:spcBef>
              <a:spcAft>
                <a:spcPct val="0"/>
              </a:spcAft>
              <a:defRPr>
                <a:solidFill>
                  <a:schemeClr val="tx1"/>
                </a:solidFill>
                <a:latin typeface="Calibri" pitchFamily="34" charset="0"/>
              </a:defRPr>
            </a:lvl6pPr>
            <a:lvl7pPr marL="2992361" indent="-230182" fontAlgn="base">
              <a:spcBef>
                <a:spcPct val="0"/>
              </a:spcBef>
              <a:spcAft>
                <a:spcPct val="0"/>
              </a:spcAft>
              <a:defRPr>
                <a:solidFill>
                  <a:schemeClr val="tx1"/>
                </a:solidFill>
                <a:latin typeface="Calibri" pitchFamily="34" charset="0"/>
              </a:defRPr>
            </a:lvl7pPr>
            <a:lvl8pPr marL="3452724" indent="-230182" fontAlgn="base">
              <a:spcBef>
                <a:spcPct val="0"/>
              </a:spcBef>
              <a:spcAft>
                <a:spcPct val="0"/>
              </a:spcAft>
              <a:defRPr>
                <a:solidFill>
                  <a:schemeClr val="tx1"/>
                </a:solidFill>
                <a:latin typeface="Calibri" pitchFamily="34" charset="0"/>
              </a:defRPr>
            </a:lvl8pPr>
            <a:lvl9pPr marL="3913087" indent="-23018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D0A04D-2692-4AC6-84BF-259993CF0B38}" type="slidenum">
              <a:rPr lang="en-US" altLang="en-US" smtClean="0"/>
              <a:pPr fontAlgn="base">
                <a:spcBef>
                  <a:spcPct val="0"/>
                </a:spcBef>
                <a:spcAft>
                  <a:spcPct val="0"/>
                </a:spcAft>
                <a:defRPr/>
              </a:pPr>
              <a:t>12</a:t>
            </a:fld>
            <a:endParaRPr lang="en-US" altLang="en-US"/>
          </a:p>
        </p:txBody>
      </p:sp>
    </p:spTree>
    <p:extLst>
      <p:ext uri="{BB962C8B-B14F-4D97-AF65-F5344CB8AC3E}">
        <p14:creationId xmlns:p14="http://schemas.microsoft.com/office/powerpoint/2010/main" val="1890440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my favorite slides from the KFF, from their yearly Survey of Employer Sponsored</a:t>
            </a:r>
            <a:r>
              <a:rPr lang="en-US" baseline="0" dirty="0"/>
              <a:t> Health Benefits, which looks at cumulative increases in 4 domains: </a:t>
            </a:r>
          </a:p>
          <a:p>
            <a:endParaRPr lang="en-US" baseline="0" dirty="0"/>
          </a:p>
          <a:p>
            <a:r>
              <a:rPr lang="en-US" b="1" baseline="0" dirty="0"/>
              <a:t>Inflation</a:t>
            </a:r>
            <a:r>
              <a:rPr lang="en-US" baseline="0" dirty="0"/>
              <a:t>, which has increased 44% since 1999</a:t>
            </a:r>
          </a:p>
          <a:p>
            <a:r>
              <a:rPr lang="en-US" b="1" baseline="0" dirty="0"/>
              <a:t>Workers’ earnings</a:t>
            </a:r>
            <a:r>
              <a:rPr lang="en-US" baseline="0" dirty="0"/>
              <a:t>, which has barely kept up with inflation</a:t>
            </a:r>
          </a:p>
          <a:p>
            <a:r>
              <a:rPr lang="en-US" b="1" baseline="0" dirty="0"/>
              <a:t>Health insurance premiums</a:t>
            </a:r>
            <a:r>
              <a:rPr lang="en-US" baseline="0" dirty="0"/>
              <a:t>, which have increased a whopping 213% since 1999</a:t>
            </a:r>
          </a:p>
          <a:p>
            <a:r>
              <a:rPr lang="en-US" baseline="0" dirty="0"/>
              <a:t>And most damning are the </a:t>
            </a:r>
            <a:r>
              <a:rPr lang="en-US" b="1" baseline="0" dirty="0"/>
              <a:t>workers’ contributions to premiums</a:t>
            </a:r>
            <a:r>
              <a:rPr lang="en-US" baseline="0" dirty="0"/>
              <a:t>, which have increased 242% since 1999, one of the most important reasons that worker’s income has flatlined for decades. Whatever increases they have received in their paychecks, has not been commensurate with the increase of health insurance premiums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13</a:t>
            </a:fld>
            <a:endParaRPr lang="en-US"/>
          </a:p>
        </p:txBody>
      </p:sp>
    </p:spTree>
    <p:extLst>
      <p:ext uri="{BB962C8B-B14F-4D97-AF65-F5344CB8AC3E}">
        <p14:creationId xmlns:p14="http://schemas.microsoft.com/office/powerpoint/2010/main" val="307739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this slide, which I used at a recent Council Chambers 5-minute</a:t>
            </a:r>
            <a:r>
              <a:rPr lang="en-US" baseline="0" dirty="0"/>
              <a:t> ppt. presentation., which basically has the same information but more concise.</a:t>
            </a:r>
            <a:endParaRPr lang="en-US" dirty="0"/>
          </a:p>
        </p:txBody>
      </p:sp>
      <p:sp>
        <p:nvSpPr>
          <p:cNvPr id="4" name="Slide Number Placeholder 3"/>
          <p:cNvSpPr>
            <a:spLocks noGrp="1"/>
          </p:cNvSpPr>
          <p:nvPr>
            <p:ph type="sldNum" sz="quarter" idx="10"/>
          </p:nvPr>
        </p:nvSpPr>
        <p:spPr/>
        <p:txBody>
          <a:bodyPr/>
          <a:lstStyle/>
          <a:p>
            <a:fld id="{0607B582-B6C3-4C36-A0D7-BA043467763F}" type="slidenum">
              <a:rPr lang="en-US" smtClean="0"/>
              <a:t>14</a:t>
            </a:fld>
            <a:endParaRPr lang="en-US"/>
          </a:p>
        </p:txBody>
      </p:sp>
    </p:spTree>
    <p:extLst>
      <p:ext uri="{BB962C8B-B14F-4D97-AF65-F5344CB8AC3E}">
        <p14:creationId xmlns:p14="http://schemas.microsoft.com/office/powerpoint/2010/main" val="270495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move around the pie chart, you can use t</a:t>
            </a:r>
            <a:r>
              <a:rPr lang="en-US" dirty="0"/>
              <a:t>his</a:t>
            </a:r>
            <a:r>
              <a:rPr lang="en-US" baseline="0" dirty="0"/>
              <a:t> slide or you might choose to skip with a non-medical audience, but possibly include with a medical audience. I have found that not many physicians or trainees understand how people qualify for Medicaid.</a:t>
            </a:r>
          </a:p>
          <a:p>
            <a:endParaRPr lang="en-US" baseline="0" dirty="0"/>
          </a:p>
          <a:p>
            <a:r>
              <a:rPr lang="en-US" baseline="0" dirty="0"/>
              <a:t>So I tell them everything you need to know about Medicaid is in this slide.</a:t>
            </a:r>
          </a:p>
          <a:p>
            <a:endParaRPr lang="en-US" baseline="0" dirty="0"/>
          </a:p>
          <a:p>
            <a:r>
              <a:rPr lang="en-US" baseline="0" dirty="0"/>
              <a:t>First, EVERY STATE IS DIFFERENT</a:t>
            </a:r>
          </a:p>
          <a:p>
            <a:endParaRPr lang="en-US" baseline="0" dirty="0"/>
          </a:p>
          <a:p>
            <a:r>
              <a:rPr lang="en-US" baseline="0" dirty="0"/>
              <a:t>Second, Medicaid is based on 2 things: </a:t>
            </a:r>
          </a:p>
          <a:p>
            <a:r>
              <a:rPr lang="en-US" baseline="0" dirty="0"/>
              <a:t>One: the federal poverty level, which for a family of 4 in 2017 was $24,600 per year.</a:t>
            </a:r>
          </a:p>
          <a:p>
            <a:r>
              <a:rPr lang="en-US" dirty="0"/>
              <a:t>Two: your age  and parents’ income if you are a child, and your income, disability and age if you are an adult. </a:t>
            </a:r>
          </a:p>
          <a:p>
            <a:endParaRPr lang="en-US" dirty="0"/>
          </a:p>
          <a:p>
            <a:r>
              <a:rPr lang="en-US" dirty="0"/>
              <a:t>I do spell</a:t>
            </a:r>
            <a:r>
              <a:rPr lang="en-US" baseline="0" dirty="0"/>
              <a:t> it out, because most people can’t actually believe this is how Medicaid works:</a:t>
            </a:r>
          </a:p>
          <a:p>
            <a:r>
              <a:rPr lang="en-US" baseline="0" dirty="0"/>
              <a:t>In PA, if you are a child between 0 and 1, and your parents make up to 220% of the FPL, then your child qualifies for MCAID. You can see this in the blue bars.</a:t>
            </a:r>
          </a:p>
          <a:p>
            <a:r>
              <a:rPr lang="en-US" baseline="0" dirty="0"/>
              <a:t>The day your child turns 1-5, your parents can only make up to 162% of the FPL and qualify for MCAID.</a:t>
            </a:r>
          </a:p>
          <a:p>
            <a:r>
              <a:rPr lang="en-US" baseline="0" dirty="0"/>
              <a:t>The day your child turns 6-18, your parents can only make up to 148% of the FPL and qualify for MCAID.</a:t>
            </a:r>
          </a:p>
          <a:p>
            <a:endParaRPr lang="en-US" baseline="0" dirty="0"/>
          </a:p>
          <a:p>
            <a:r>
              <a:rPr lang="en-US" baseline="0" dirty="0"/>
              <a:t>CHIP, created in 1997 to catch those children whose parents made too much for MCAID but not enough to pay for private health insurance (we just saw how much it costs) and symbolized by the orange bars, again, depends on the state, but in PA, for children 0-19, parents can make up to 319% of the FPL and qualify for CHIP. </a:t>
            </a:r>
          </a:p>
          <a:p>
            <a:endParaRPr lang="en-US" baseline="0" dirty="0"/>
          </a:p>
          <a:p>
            <a:r>
              <a:rPr lang="en-US" baseline="0" dirty="0"/>
              <a:t>Medicaid also pays for pregnant women who make up to 220% of the FPL (covers nearly 50% of all US births (https://www.medicaid.gov/medicaid/program-information/downloads/accomplishments-report.pdf)</a:t>
            </a:r>
          </a:p>
          <a:p>
            <a:endParaRPr lang="en-US" baseline="0" dirty="0"/>
          </a:p>
          <a:p>
            <a:r>
              <a:rPr lang="en-US" baseline="0" dirty="0"/>
              <a:t>For those states that have expanded Medicaid, it covers all adults (parents and non-parents) up to 138% of the FPL, as well as disabled individuals, those on SSI and for long term assisted living. </a:t>
            </a:r>
          </a:p>
          <a:p>
            <a:endParaRPr lang="en-US" baseline="0" dirty="0"/>
          </a:p>
          <a:p>
            <a:r>
              <a:rPr lang="en-US" baseline="0" dirty="0"/>
              <a:t>While more than 40% of Medicaid recipients are poor children, only 19% of the Medicaid budget  goes to children; the reset goes to pregnant women, adults and for long-term assisted living for people on Medicare.</a:t>
            </a:r>
          </a:p>
          <a:p>
            <a:endParaRPr lang="en-US" baseline="0" dirty="0"/>
          </a:p>
          <a:p>
            <a:r>
              <a:rPr lang="en-US" baseline="0" dirty="0"/>
              <a:t>This is a bar graph of PA after the expansion of Medicaid. However, if you go back to 2013, before PA expanded Medicaid, you can see that far fewer children and pregnant women qualified for Medicaid, that the eligibility guidelines for parents with adults were much stricter, and that no childless adults qualified for Medicaid. In Texas, where Medicaid has not been expanded, adults with children can make up to 18% of the FPL and qualify for Medicaid.</a:t>
            </a:r>
          </a:p>
          <a:p>
            <a:endParaRPr lang="en-US" baseline="0" dirty="0"/>
          </a:p>
          <a:p>
            <a:r>
              <a:rPr lang="en-US" baseline="0" dirty="0"/>
              <a:t>There are actually 3 things to know about Medicaid, and this is the 3</a:t>
            </a:r>
            <a:r>
              <a:rPr lang="en-US" baseline="30000" dirty="0"/>
              <a:t>rd</a:t>
            </a:r>
            <a:r>
              <a:rPr lang="en-US" baseline="0" dirty="0"/>
              <a:t> one: Medicaid is funded through the state and federal government, according to a formula with richer states (such as Mass) paying more and poorer states (such as MISS) paying less. This is called the Federal Medical Assistance Percentage. There is also a multiplier which is based on the FMAP that gives states even more money.</a:t>
            </a:r>
          </a:p>
          <a:p>
            <a:endParaRPr lang="en-US" baseline="0" dirty="0"/>
          </a:p>
          <a:p>
            <a:r>
              <a:rPr lang="en-US" baseline="0" dirty="0"/>
              <a:t>The ACA changed all this, and gave states a 100% match for those states that expanded Medicaid for newly eligible individuals through 2016, and then phases it down to 90% by 2020, but never below that.  </a:t>
            </a:r>
          </a:p>
          <a:p>
            <a:r>
              <a:rPr lang="en-US" dirty="0"/>
              <a:t>States continue to pay the traditional Medicaid match rate for increased participation among those currently eligible.</a:t>
            </a:r>
            <a:r>
              <a:rPr lang="en-US" baseline="0" dirty="0"/>
              <a:t> This is a huge target for the AHCA and BCRA, as we will see.</a:t>
            </a:r>
          </a:p>
          <a:p>
            <a:endParaRPr lang="en-US" dirty="0"/>
          </a:p>
          <a:p>
            <a:r>
              <a:rPr lang="en-US" dirty="0"/>
              <a:t>NOTES</a:t>
            </a:r>
          </a:p>
          <a:p>
            <a:r>
              <a:rPr lang="en-US" dirty="0"/>
              <a:t>The amount of Federal payments to a State for medical services depends on two factors. The first is the actual amount spent that qualifies as </a:t>
            </a:r>
            <a:r>
              <a:rPr lang="en-US" dirty="0" err="1"/>
              <a:t>matchable</a:t>
            </a:r>
            <a:r>
              <a:rPr lang="en-US" dirty="0"/>
              <a:t> under Medicaid and the FMAP. The </a:t>
            </a:r>
            <a:r>
              <a:rPr lang="en-US" b="1" dirty="0"/>
              <a:t>Federal Medical Assistance Percentage (FMAP)</a:t>
            </a:r>
            <a:r>
              <a:rPr lang="en-US" dirty="0"/>
              <a:t> is computed from a formula that takes into account the average per capita income for each State relative to the national average. By law, the FMAP cannot be less than 50%. For more information, please see the KFF policy brief </a:t>
            </a:r>
            <a:r>
              <a:rPr lang="en-US" dirty="0">
                <a:hlinkClick r:id="rId3"/>
              </a:rPr>
              <a:t>Medicaid Financing: An Overview of the Federal Medicaid Matching Rate (FMAP)</a:t>
            </a:r>
            <a:r>
              <a:rPr lang="en-US" dirty="0"/>
              <a:t>, September 2012.</a:t>
            </a:r>
          </a:p>
          <a:p>
            <a:r>
              <a:rPr lang="en-US" dirty="0"/>
              <a:t>The </a:t>
            </a:r>
            <a:r>
              <a:rPr lang="en-US" b="1" dirty="0"/>
              <a:t>multiplier</a:t>
            </a:r>
            <a:r>
              <a:rPr lang="en-US" dirty="0"/>
              <a:t> is based on the FMAP. For every dollar the state spends on Medicaid, the federal government matches at a rate that varies year to year. For FY2004, the rate for Alabama was 1:2.80 (73.70%). For information about the multiplier effect of Medicaid spending, see The Kaiser Commission on Medicaid's policy brief released in December 2008, </a:t>
            </a:r>
            <a:r>
              <a:rPr lang="en-US" dirty="0">
                <a:hlinkClick r:id="rId4"/>
              </a:rPr>
              <a:t>Role of Medicaid in State Economies: A Look at the Research</a:t>
            </a:r>
            <a:r>
              <a:rPr lang="en-US" dirty="0"/>
              <a:t>.</a:t>
            </a:r>
          </a:p>
          <a:p>
            <a:endParaRPr lang="en-US" dirty="0"/>
          </a:p>
        </p:txBody>
      </p:sp>
      <p:sp>
        <p:nvSpPr>
          <p:cNvPr id="4" name="Slide Number Placeholder 3"/>
          <p:cNvSpPr>
            <a:spLocks noGrp="1"/>
          </p:cNvSpPr>
          <p:nvPr>
            <p:ph type="sldNum" sz="quarter" idx="10"/>
          </p:nvPr>
        </p:nvSpPr>
        <p:spPr/>
        <p:txBody>
          <a:bodyPr/>
          <a:lstStyle/>
          <a:p>
            <a:fld id="{0BCC1B98-EE20-4B88-83BB-007F950F6370}" type="slidenum">
              <a:rPr lang="en-US" smtClean="0"/>
              <a:pPr/>
              <a:t>15</a:t>
            </a:fld>
            <a:endParaRPr lang="en-US"/>
          </a:p>
        </p:txBody>
      </p:sp>
    </p:spTree>
    <p:extLst>
      <p:ext uri="{BB962C8B-B14F-4D97-AF65-F5344CB8AC3E}">
        <p14:creationId xmlns:p14="http://schemas.microsoft.com/office/powerpoint/2010/main" val="1978987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well-known slide from PNHP, with</a:t>
            </a:r>
            <a:r>
              <a:rPr lang="en-US" baseline="0" dirty="0"/>
              <a:t> the sharp drop-off in uninsured following the enactment of Medicare and Medicaid, the gradual drift up in the number of uninsured until the passage of the ACA, the drop-off again in the number of uninsured, and the projected number going forward, without  the possible effects of the AHCA/BCRA. </a:t>
            </a:r>
          </a:p>
          <a:p>
            <a:endParaRPr lang="en-US" baseline="0" dirty="0"/>
          </a:p>
          <a:p>
            <a:r>
              <a:rPr lang="en-US" baseline="0" dirty="0"/>
              <a:t>There are consequences to being uninsured, and I include a bar graph of the Barriers to Care Among Nonelderly Adults according to insurance status, and we can see that among the uninsured, they are much more likely to go without usual source of care, postpone and go without care due to cost, and finally, go without needed prescription medication due to cost.</a:t>
            </a:r>
          </a:p>
          <a:p>
            <a:endParaRPr lang="en-US" baseline="0" dirty="0"/>
          </a:p>
          <a:p>
            <a:r>
              <a:rPr lang="en-US" baseline="0" dirty="0"/>
              <a:t>You can choose your graphic: if you speaking to pediatricians, insert a graph of children going without care due to being uninsured; if your audience is OB-GYN, you can do the same for women and mammograms, pap smears; if you speaking at an ID conference, you can insert statistics about HIV/AIDS; if you are speaking in front of oncologists: insert slides about cancer care, etc. </a:t>
            </a:r>
          </a:p>
          <a:p>
            <a:endParaRPr lang="en-US" baseline="0" dirty="0"/>
          </a:p>
          <a:p>
            <a:r>
              <a:rPr lang="en-US" baseline="0" dirty="0"/>
              <a:t>Then you ask: so, how much does this whole pie cost?</a:t>
            </a:r>
            <a:endParaRPr lang="en-US" dirty="0"/>
          </a:p>
        </p:txBody>
      </p:sp>
      <p:sp>
        <p:nvSpPr>
          <p:cNvPr id="4" name="Slide Number Placeholder 3"/>
          <p:cNvSpPr>
            <a:spLocks noGrp="1"/>
          </p:cNvSpPr>
          <p:nvPr>
            <p:ph type="sldNum" sz="quarter" idx="10"/>
          </p:nvPr>
        </p:nvSpPr>
        <p:spPr/>
        <p:txBody>
          <a:bodyPr/>
          <a:lstStyle/>
          <a:p>
            <a:fld id="{A74F635A-AB5D-4558-B37C-BFBFA3DF9041}" type="slidenum">
              <a:rPr lang="en-US" smtClean="0"/>
              <a:t>16</a:t>
            </a:fld>
            <a:endParaRPr lang="en-US"/>
          </a:p>
        </p:txBody>
      </p:sp>
    </p:spTree>
    <p:extLst>
      <p:ext uri="{BB962C8B-B14F-4D97-AF65-F5344CB8AC3E}">
        <p14:creationId xmlns:p14="http://schemas.microsoft.com/office/powerpoint/2010/main" val="4167494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year, we spent more than $3.3 trillion on health care. That is more than what we’ve spent on the wars in Iraq and Afghanistan combined. And this is what we spend in 1 year. </a:t>
            </a:r>
          </a:p>
          <a:p>
            <a:endParaRPr lang="en-US" baseline="0" dirty="0"/>
          </a:p>
        </p:txBody>
      </p:sp>
      <p:sp>
        <p:nvSpPr>
          <p:cNvPr id="4" name="Slide Number Placeholder 3"/>
          <p:cNvSpPr>
            <a:spLocks noGrp="1"/>
          </p:cNvSpPr>
          <p:nvPr>
            <p:ph type="sldNum" sz="quarter" idx="10"/>
          </p:nvPr>
        </p:nvSpPr>
        <p:spPr/>
        <p:txBody>
          <a:bodyPr/>
          <a:lstStyle/>
          <a:p>
            <a:fld id="{0BCC1B98-EE20-4B88-83BB-007F950F6370}" type="slidenum">
              <a:rPr lang="en-US" smtClean="0"/>
              <a:pPr/>
              <a:t>17</a:t>
            </a:fld>
            <a:endParaRPr lang="en-US"/>
          </a:p>
        </p:txBody>
      </p:sp>
    </p:spTree>
    <p:extLst>
      <p:ext uri="{BB962C8B-B14F-4D97-AF65-F5344CB8AC3E}">
        <p14:creationId xmlns:p14="http://schemas.microsoft.com/office/powerpoint/2010/main" val="337730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a:t>When compared to OECD countries, our health care system and outcomes fare worse. Our access is worse, our life expectancy is lower, our maternal and infant mortality higher. </a:t>
            </a:r>
          </a:p>
          <a:p>
            <a:pPr eaLnBrk="1" hangingPunct="1">
              <a:spcBef>
                <a:spcPct val="0"/>
              </a:spcBef>
            </a:pPr>
            <a:endParaRPr lang="en-US" altLang="en-US" dirty="0"/>
          </a:p>
          <a:p>
            <a:pPr eaLnBrk="1" hangingPunct="1">
              <a:spcBef>
                <a:spcPct val="0"/>
              </a:spcBef>
            </a:pPr>
            <a:r>
              <a:rPr lang="en-US" altLang="en-US" dirty="0"/>
              <a:t>No, we are not getting our money’s worth. </a:t>
            </a:r>
          </a:p>
        </p:txBody>
      </p:sp>
      <p:sp>
        <p:nvSpPr>
          <p:cNvPr id="983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8090" indent="-287726">
              <a:defRPr>
                <a:solidFill>
                  <a:schemeClr val="tx1"/>
                </a:solidFill>
                <a:latin typeface="Calibri" pitchFamily="34" charset="0"/>
              </a:defRPr>
            </a:lvl2pPr>
            <a:lvl3pPr marL="1150908" indent="-230182">
              <a:defRPr>
                <a:solidFill>
                  <a:schemeClr val="tx1"/>
                </a:solidFill>
                <a:latin typeface="Calibri" pitchFamily="34" charset="0"/>
              </a:defRPr>
            </a:lvl3pPr>
            <a:lvl4pPr marL="1611271" indent="-230182">
              <a:defRPr>
                <a:solidFill>
                  <a:schemeClr val="tx1"/>
                </a:solidFill>
                <a:latin typeface="Calibri" pitchFamily="34" charset="0"/>
              </a:defRPr>
            </a:lvl4pPr>
            <a:lvl5pPr marL="2071634" indent="-230182">
              <a:defRPr>
                <a:solidFill>
                  <a:schemeClr val="tx1"/>
                </a:solidFill>
                <a:latin typeface="Calibri" pitchFamily="34" charset="0"/>
              </a:defRPr>
            </a:lvl5pPr>
            <a:lvl6pPr marL="2531998" indent="-230182" fontAlgn="base">
              <a:spcBef>
                <a:spcPct val="0"/>
              </a:spcBef>
              <a:spcAft>
                <a:spcPct val="0"/>
              </a:spcAft>
              <a:defRPr>
                <a:solidFill>
                  <a:schemeClr val="tx1"/>
                </a:solidFill>
                <a:latin typeface="Calibri" pitchFamily="34" charset="0"/>
              </a:defRPr>
            </a:lvl6pPr>
            <a:lvl7pPr marL="2992361" indent="-230182" fontAlgn="base">
              <a:spcBef>
                <a:spcPct val="0"/>
              </a:spcBef>
              <a:spcAft>
                <a:spcPct val="0"/>
              </a:spcAft>
              <a:defRPr>
                <a:solidFill>
                  <a:schemeClr val="tx1"/>
                </a:solidFill>
                <a:latin typeface="Calibri" pitchFamily="34" charset="0"/>
              </a:defRPr>
            </a:lvl7pPr>
            <a:lvl8pPr marL="3452724" indent="-230182" fontAlgn="base">
              <a:spcBef>
                <a:spcPct val="0"/>
              </a:spcBef>
              <a:spcAft>
                <a:spcPct val="0"/>
              </a:spcAft>
              <a:defRPr>
                <a:solidFill>
                  <a:schemeClr val="tx1"/>
                </a:solidFill>
                <a:latin typeface="Calibri" pitchFamily="34" charset="0"/>
              </a:defRPr>
            </a:lvl8pPr>
            <a:lvl9pPr marL="3913087" indent="-23018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1625B8B-68A9-4540-B3BC-0B705D6F1CE4}" type="slidenum">
              <a:rPr lang="en-US" altLang="en-US" smtClean="0"/>
              <a:pPr fontAlgn="base">
                <a:spcBef>
                  <a:spcPct val="0"/>
                </a:spcBef>
                <a:spcAft>
                  <a:spcPct val="0"/>
                </a:spcAft>
                <a:defRPr/>
              </a:pPr>
              <a:t>18</a:t>
            </a:fld>
            <a:endParaRPr lang="en-US" altLang="en-US"/>
          </a:p>
        </p:txBody>
      </p:sp>
    </p:spTree>
    <p:extLst>
      <p:ext uri="{BB962C8B-B14F-4D97-AF65-F5344CB8AC3E}">
        <p14:creationId xmlns:p14="http://schemas.microsoft.com/office/powerpoint/2010/main" val="3000065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Or, if you’d rather skip the graphs,</a:t>
            </a:r>
            <a:r>
              <a:rPr lang="en-US" baseline="0" dirty="0"/>
              <a:t> you can say </a:t>
            </a:r>
          </a:p>
          <a:p>
            <a:pPr defTabSz="929579">
              <a:defRPr/>
            </a:pPr>
            <a:endParaRPr lang="en-US" baseline="0" dirty="0"/>
          </a:p>
          <a:p>
            <a:pPr defTabSz="929579">
              <a:defRPr/>
            </a:pPr>
            <a:r>
              <a:rPr lang="en-US" baseline="0" dirty="0"/>
              <a:t>We outspend almost every other country by twice as much, we spend 18% of our GDP on health care, and yet, compared to other industrialized countries, we rank</a:t>
            </a:r>
          </a:p>
          <a:p>
            <a:pPr defTabSz="929579">
              <a:defRPr/>
            </a:pPr>
            <a:endParaRPr lang="en-US" baseline="0" dirty="0"/>
          </a:p>
          <a:p>
            <a:pPr defTabSz="929579">
              <a:defRPr/>
            </a:pPr>
            <a:r>
              <a:rPr lang="en-US" baseline="0" dirty="0"/>
              <a:t>#24 in healthy life expectancy</a:t>
            </a:r>
          </a:p>
          <a:p>
            <a:pPr defTabSz="929579">
              <a:defRPr/>
            </a:pPr>
            <a:r>
              <a:rPr lang="en-US" baseline="0" dirty="0"/>
              <a:t>#25 in preventable deaths</a:t>
            </a:r>
          </a:p>
          <a:p>
            <a:pPr defTabSz="929579">
              <a:defRPr/>
            </a:pPr>
            <a:r>
              <a:rPr lang="en-US" baseline="0" dirty="0"/>
              <a:t>And #37 in the world’s health system</a:t>
            </a:r>
          </a:p>
          <a:p>
            <a:pPr defTabSz="929579">
              <a:defRPr/>
            </a:pPr>
            <a:endParaRPr lang="en-US" baseline="0" dirty="0"/>
          </a:p>
          <a:p>
            <a:pPr defTabSz="929579">
              <a:defRPr/>
            </a:pPr>
            <a:r>
              <a:rPr lang="en-US" baseline="0" dirty="0"/>
              <a:t>Just depends on how much time you have and if you think your audience would prefer a bar graph over text.</a:t>
            </a:r>
          </a:p>
          <a:p>
            <a:pPr defTabSz="929579">
              <a:defRPr/>
            </a:pPr>
            <a:endParaRPr lang="en-US" baseline="0" dirty="0"/>
          </a:p>
          <a:p>
            <a:pPr defTabSz="929579">
              <a:defRPr/>
            </a:pPr>
            <a:r>
              <a:rPr lang="en-US" baseline="0" dirty="0"/>
              <a:t>But the message should be clear: we are not getting our money’s worth.</a:t>
            </a:r>
          </a:p>
          <a:p>
            <a:pPr defTabSz="929579">
              <a:defRPr/>
            </a:pP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0607B582-B6C3-4C36-A0D7-BA043467763F}" type="slidenum">
              <a:rPr lang="en-US" smtClean="0"/>
              <a:t>19</a:t>
            </a:fld>
            <a:endParaRPr lang="en-US"/>
          </a:p>
        </p:txBody>
      </p:sp>
    </p:spTree>
    <p:extLst>
      <p:ext uri="{BB962C8B-B14F-4D97-AF65-F5344CB8AC3E}">
        <p14:creationId xmlns:p14="http://schemas.microsoft.com/office/powerpoint/2010/main" val="55490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a:t>
            </a:r>
            <a:r>
              <a:rPr lang="en-US" baseline="0" dirty="0"/>
              <a:t> however, have lots of opinions on health care, borne from my almost 30 years of experience as a pediatrician, co-founding 3 grassroots organizations, presiding over PNHP as the national president for 2 years, and being an all-around radical. </a:t>
            </a:r>
          </a:p>
          <a:p>
            <a:endParaRPr lang="en-US" baseline="0" dirty="0"/>
          </a:p>
          <a:p>
            <a:r>
              <a:rPr lang="en-US" baseline="0" dirty="0"/>
              <a:t>But being a pediatrician in our health care system does not make me the ONLY expert. In fact, I think that anyone who has had to deal with our health care system (and who hasn’t) becomes an expert in our system of no-system. And that’s what I’d like to talk about today: how do you talk to others about single payer, recognizing that almost all will have had experiences in our health care system.</a:t>
            </a:r>
          </a:p>
          <a:p>
            <a:endParaRPr lang="en-US" baseline="0" dirty="0"/>
          </a:p>
          <a:p>
            <a:r>
              <a:rPr lang="en-US" baseline="0" dirty="0"/>
              <a:t>When I first started with PNHP, in 2000, I believe, I heard a revolutionary talk by Deb Richter. She was not really teaching us much about the health care system, although of course I received new knowledge from her, but what learned from Deb was HOW TO TALK ABOUT SINGLE PAYER. Her focus was on talking to business people; in fact, she claims, and I believe her, that she talked to every single Chamber of Commerce in Vermont about single payer. And she was good, more than good.</a:t>
            </a:r>
          </a:p>
          <a:p>
            <a:endParaRPr lang="en-US" baseline="0" dirty="0"/>
          </a:p>
          <a:p>
            <a:r>
              <a:rPr lang="en-US" baseline="0" dirty="0"/>
              <a:t>Well, I can’t claim to be half as good as Deb, but my objective for you this evening is for you to learn how to talk about single payer effectively. And the emphasis is on effectively. </a:t>
            </a:r>
            <a:endParaRPr lang="en-US" dirty="0"/>
          </a:p>
        </p:txBody>
      </p:sp>
      <p:sp>
        <p:nvSpPr>
          <p:cNvPr id="4" name="Slide Number Placeholder 3"/>
          <p:cNvSpPr>
            <a:spLocks noGrp="1"/>
          </p:cNvSpPr>
          <p:nvPr>
            <p:ph type="sldNum" sz="quarter" idx="10"/>
          </p:nvPr>
        </p:nvSpPr>
        <p:spPr/>
        <p:txBody>
          <a:bodyPr/>
          <a:lstStyle/>
          <a:p>
            <a:fld id="{A0C10AF8-4C40-4F47-8599-3B6F49EFBB57}" type="slidenum">
              <a:rPr lang="en-US" smtClean="0"/>
              <a:t>2</a:t>
            </a:fld>
            <a:endParaRPr lang="en-US"/>
          </a:p>
        </p:txBody>
      </p:sp>
    </p:spTree>
    <p:extLst>
      <p:ext uri="{BB962C8B-B14F-4D97-AF65-F5344CB8AC3E}">
        <p14:creationId xmlns:p14="http://schemas.microsoft.com/office/powerpoint/2010/main" val="2908590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the time to talk about how we fix this, right?</a:t>
            </a:r>
          </a:p>
          <a:p>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20</a:t>
            </a:fld>
            <a:endParaRPr lang="en-US"/>
          </a:p>
        </p:txBody>
      </p:sp>
    </p:spTree>
    <p:extLst>
      <p:ext uri="{BB962C8B-B14F-4D97-AF65-F5344CB8AC3E}">
        <p14:creationId xmlns:p14="http://schemas.microsoft.com/office/powerpoint/2010/main" val="1013107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For those of you interested in the details of the ACA, here they are. You go back to the pie, and describe the employer mandate, how it pertained to those with 50 or more employees that worked 30 or more hours per week and then described some of the criteria for the plans and penalties for not offering health insurance.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It created an individual mandate and the health insurance exchanges (the market place) with the different metal tiers that covered more or less of health costs for those who made between 100 and 400% of the FPL. And then gave them premium tax credits to cover the cost of health insurance and subsidies to constrain the out-of-pocket costs, because as we just saw, health insurance is financially beyond the reach of many individuals. So it’s only fair that the government pay health insurance companies when individuals can’t.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If individuals did not purchase HI, they were subject to penalties.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It expanded Medicaid and offered financial incentives to states to expand.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And finally, it </a:t>
            </a:r>
            <a:r>
              <a:rPr lang="en-US" altLang="en-US" dirty="0"/>
              <a:t>ensured that private insurance companies follow some rules.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aseline="0" dirty="0"/>
          </a:p>
          <a:p>
            <a:pPr eaLnBrk="1" hangingPunct="1">
              <a:spcBef>
                <a:spcPct val="0"/>
              </a:spcBef>
            </a:pPr>
            <a:r>
              <a:rPr lang="en-US" altLang="en-US" dirty="0"/>
              <a:t>The</a:t>
            </a:r>
            <a:r>
              <a:rPr lang="en-US" altLang="en-US" baseline="0" dirty="0"/>
              <a:t> ACA was created to cover many of the gaps that existed in our health care system, but as we know, it left many, many gaps still gaping. </a:t>
            </a:r>
          </a:p>
          <a:p>
            <a:pPr eaLnBrk="1" hangingPunct="1">
              <a:spcBef>
                <a:spcPct val="0"/>
              </a:spcBef>
            </a:pPr>
            <a:endParaRPr lang="en-US" altLang="en-US" baseline="0" dirty="0"/>
          </a:p>
          <a:p>
            <a:pPr eaLnBrk="1" hangingPunct="1">
              <a:spcBef>
                <a:spcPct val="0"/>
              </a:spcBef>
            </a:pPr>
            <a:endParaRPr lang="en-US" altLang="en-US" baseline="0" dirty="0"/>
          </a:p>
        </p:txBody>
      </p:sp>
      <p:sp>
        <p:nvSpPr>
          <p:cNvPr id="1024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8090" indent="-287726">
              <a:defRPr>
                <a:solidFill>
                  <a:schemeClr val="tx1"/>
                </a:solidFill>
                <a:latin typeface="Calibri" pitchFamily="34" charset="0"/>
              </a:defRPr>
            </a:lvl2pPr>
            <a:lvl3pPr marL="1150908" indent="-230182">
              <a:defRPr>
                <a:solidFill>
                  <a:schemeClr val="tx1"/>
                </a:solidFill>
                <a:latin typeface="Calibri" pitchFamily="34" charset="0"/>
              </a:defRPr>
            </a:lvl3pPr>
            <a:lvl4pPr marL="1611271" indent="-230182">
              <a:defRPr>
                <a:solidFill>
                  <a:schemeClr val="tx1"/>
                </a:solidFill>
                <a:latin typeface="Calibri" pitchFamily="34" charset="0"/>
              </a:defRPr>
            </a:lvl4pPr>
            <a:lvl5pPr marL="2071634" indent="-230182">
              <a:defRPr>
                <a:solidFill>
                  <a:schemeClr val="tx1"/>
                </a:solidFill>
                <a:latin typeface="Calibri" pitchFamily="34" charset="0"/>
              </a:defRPr>
            </a:lvl5pPr>
            <a:lvl6pPr marL="2531998" indent="-230182" fontAlgn="base">
              <a:spcBef>
                <a:spcPct val="0"/>
              </a:spcBef>
              <a:spcAft>
                <a:spcPct val="0"/>
              </a:spcAft>
              <a:defRPr>
                <a:solidFill>
                  <a:schemeClr val="tx1"/>
                </a:solidFill>
                <a:latin typeface="Calibri" pitchFamily="34" charset="0"/>
              </a:defRPr>
            </a:lvl6pPr>
            <a:lvl7pPr marL="2992361" indent="-230182" fontAlgn="base">
              <a:spcBef>
                <a:spcPct val="0"/>
              </a:spcBef>
              <a:spcAft>
                <a:spcPct val="0"/>
              </a:spcAft>
              <a:defRPr>
                <a:solidFill>
                  <a:schemeClr val="tx1"/>
                </a:solidFill>
                <a:latin typeface="Calibri" pitchFamily="34" charset="0"/>
              </a:defRPr>
            </a:lvl7pPr>
            <a:lvl8pPr marL="3452724" indent="-230182" fontAlgn="base">
              <a:spcBef>
                <a:spcPct val="0"/>
              </a:spcBef>
              <a:spcAft>
                <a:spcPct val="0"/>
              </a:spcAft>
              <a:defRPr>
                <a:solidFill>
                  <a:schemeClr val="tx1"/>
                </a:solidFill>
                <a:latin typeface="Calibri" pitchFamily="34" charset="0"/>
              </a:defRPr>
            </a:lvl8pPr>
            <a:lvl9pPr marL="3913087" indent="-23018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21298A-0C8B-43A7-8635-46F7FF56B637}" type="slidenum">
              <a:rPr lang="en-US" altLang="en-US" smtClean="0"/>
              <a:pPr fontAlgn="base">
                <a:spcBef>
                  <a:spcPct val="0"/>
                </a:spcBef>
                <a:spcAft>
                  <a:spcPct val="0"/>
                </a:spcAft>
                <a:defRPr/>
              </a:pPr>
              <a:t>21</a:t>
            </a:fld>
            <a:endParaRPr lang="en-US" altLang="en-US"/>
          </a:p>
        </p:txBody>
      </p:sp>
    </p:spTree>
    <p:extLst>
      <p:ext uri="{BB962C8B-B14F-4D97-AF65-F5344CB8AC3E}">
        <p14:creationId xmlns:p14="http://schemas.microsoft.com/office/powerpoint/2010/main" val="1509547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But there are exceptions to every rule, especially the ACA.</a:t>
            </a:r>
          </a:p>
          <a:p>
            <a:pPr eaLnBrk="1" hangingPunct="1">
              <a:spcBef>
                <a:spcPct val="0"/>
              </a:spcBef>
            </a:pPr>
            <a:endParaRPr lang="en-US" altLang="en-US" dirty="0"/>
          </a:p>
          <a:p>
            <a:pPr eaLnBrk="1" hangingPunct="1">
              <a:spcBef>
                <a:spcPct val="0"/>
              </a:spcBef>
            </a:pPr>
            <a:r>
              <a:rPr lang="en-US" altLang="en-US" dirty="0"/>
              <a:t>When it was realized that there were many legitimate situations in which individuals would not qualify for either Medicaid or the subsidies for the exchange plans and yet could not afford to purchase plans, it was thought that it would be unfair to penalize these individuals for being uninsured, as if that were not enough of a penalty. Thus the exemptions from the penalty were established.</a:t>
            </a:r>
          </a:p>
          <a:p>
            <a:pPr eaLnBrk="1" hangingPunct="1">
              <a:spcBef>
                <a:spcPct val="0"/>
              </a:spcBef>
            </a:pPr>
            <a:endParaRPr lang="en-US" altLang="en-US" dirty="0"/>
          </a:p>
          <a:p>
            <a:pPr eaLnBrk="1" hangingPunct="1">
              <a:spcBef>
                <a:spcPct val="0"/>
              </a:spcBef>
            </a:pPr>
            <a:r>
              <a:rPr lang="en-US" altLang="en-US" dirty="0"/>
              <a:t>And about 24 million individuals are exempt. </a:t>
            </a:r>
          </a:p>
          <a:p>
            <a:pPr eaLnBrk="1" hangingPunct="1">
              <a:spcBef>
                <a:spcPct val="0"/>
              </a:spcBef>
            </a:pPr>
            <a:r>
              <a:rPr lang="en-US" altLang="en-US" dirty="0"/>
              <a:t>.</a:t>
            </a:r>
          </a:p>
          <a:p>
            <a:pPr eaLnBrk="1" hangingPunct="1">
              <a:spcBef>
                <a:spcPct val="0"/>
              </a:spcBef>
            </a:pPr>
            <a:endParaRPr lang="en-US" altLang="en-US" dirty="0"/>
          </a:p>
        </p:txBody>
      </p:sp>
      <p:sp>
        <p:nvSpPr>
          <p:cNvPr id="1054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35874" indent="-283028">
              <a:defRPr>
                <a:solidFill>
                  <a:schemeClr val="tx1"/>
                </a:solidFill>
                <a:latin typeface="Calibri" pitchFamily="34" charset="0"/>
              </a:defRPr>
            </a:lvl2pPr>
            <a:lvl3pPr marL="1132115" indent="-226423">
              <a:defRPr>
                <a:solidFill>
                  <a:schemeClr val="tx1"/>
                </a:solidFill>
                <a:latin typeface="Calibri" pitchFamily="34" charset="0"/>
              </a:defRPr>
            </a:lvl3pPr>
            <a:lvl4pPr marL="1584961" indent="-226423">
              <a:defRPr>
                <a:solidFill>
                  <a:schemeClr val="tx1"/>
                </a:solidFill>
                <a:latin typeface="Calibri" pitchFamily="34" charset="0"/>
              </a:defRPr>
            </a:lvl4pPr>
            <a:lvl5pPr marL="2037806" indent="-226423">
              <a:defRPr>
                <a:solidFill>
                  <a:schemeClr val="tx1"/>
                </a:solidFill>
                <a:latin typeface="Calibri" pitchFamily="34" charset="0"/>
              </a:defRPr>
            </a:lvl5pPr>
            <a:lvl6pPr marL="2490653" indent="-226423" fontAlgn="base">
              <a:spcBef>
                <a:spcPct val="0"/>
              </a:spcBef>
              <a:spcAft>
                <a:spcPct val="0"/>
              </a:spcAft>
              <a:defRPr>
                <a:solidFill>
                  <a:schemeClr val="tx1"/>
                </a:solidFill>
                <a:latin typeface="Calibri" pitchFamily="34" charset="0"/>
              </a:defRPr>
            </a:lvl6pPr>
            <a:lvl7pPr marL="2943499" indent="-226423" fontAlgn="base">
              <a:spcBef>
                <a:spcPct val="0"/>
              </a:spcBef>
              <a:spcAft>
                <a:spcPct val="0"/>
              </a:spcAft>
              <a:defRPr>
                <a:solidFill>
                  <a:schemeClr val="tx1"/>
                </a:solidFill>
                <a:latin typeface="Calibri" pitchFamily="34" charset="0"/>
              </a:defRPr>
            </a:lvl7pPr>
            <a:lvl8pPr marL="3396345" indent="-226423" fontAlgn="base">
              <a:spcBef>
                <a:spcPct val="0"/>
              </a:spcBef>
              <a:spcAft>
                <a:spcPct val="0"/>
              </a:spcAft>
              <a:defRPr>
                <a:solidFill>
                  <a:schemeClr val="tx1"/>
                </a:solidFill>
                <a:latin typeface="Calibri" pitchFamily="34" charset="0"/>
              </a:defRPr>
            </a:lvl8pPr>
            <a:lvl9pPr marL="3849190" indent="-22642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5DBE504-5A4B-4B70-BD96-CC53EFF48F3B}" type="slidenum">
              <a:rPr lang="en-US" altLang="en-US" smtClean="0"/>
              <a:pPr fontAlgn="base">
                <a:spcBef>
                  <a:spcPct val="0"/>
                </a:spcBef>
                <a:spcAft>
                  <a:spcPct val="0"/>
                </a:spcAft>
                <a:defRPr/>
              </a:pPr>
              <a:t>22</a:t>
            </a:fld>
            <a:endParaRPr lang="en-US" altLang="en-US"/>
          </a:p>
        </p:txBody>
      </p:sp>
    </p:spTree>
    <p:extLst>
      <p:ext uri="{BB962C8B-B14F-4D97-AF65-F5344CB8AC3E}">
        <p14:creationId xmlns:p14="http://schemas.microsoft.com/office/powerpoint/2010/main" val="467589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Let’s say you did not suffer a flood, or from domestic violence, were not bankrupted by medical bills</a:t>
            </a:r>
            <a:r>
              <a:rPr lang="en-US" altLang="en-US" baseline="0" dirty="0"/>
              <a:t> last year, or had a utility shut off notice. And, you make just over 200% of the FPL. You work for a company that has fewer than 50 employees, so you are on your own. According to the ACA, you will not have to pay more than about 6.3% of your income on your premiums.</a:t>
            </a:r>
            <a:endParaRPr lang="en-US" altLang="en-US" dirty="0"/>
          </a:p>
          <a:p>
            <a:endParaRPr lang="en-US" altLang="en-US" dirty="0"/>
          </a:p>
          <a:p>
            <a:r>
              <a:rPr lang="en-US" altLang="en-US" dirty="0"/>
              <a:t>Let’s see what this means for you and your family of 4.</a:t>
            </a:r>
          </a:p>
          <a:p>
            <a:endParaRPr lang="en-US" altLang="en-US" dirty="0"/>
          </a:p>
          <a:p>
            <a:endParaRPr lang="en-US" altLang="en-US" dirty="0"/>
          </a:p>
          <a:p>
            <a:r>
              <a:rPr lang="en-US" altLang="en-US" dirty="0"/>
              <a:t>AHCA</a:t>
            </a:r>
          </a:p>
          <a:p>
            <a:r>
              <a:rPr lang="en-US" dirty="0"/>
              <a:t>Income-based</a:t>
            </a:r>
            <a:r>
              <a:rPr lang="en-US" baseline="0" dirty="0"/>
              <a:t> credits replaced by flat tax credit adjusted for age</a:t>
            </a:r>
          </a:p>
          <a:p>
            <a:r>
              <a:rPr lang="en-US" baseline="0" dirty="0"/>
              <a:t>$2000/</a:t>
            </a:r>
            <a:r>
              <a:rPr lang="en-US" baseline="0" dirty="0" err="1"/>
              <a:t>indiv</a:t>
            </a:r>
            <a:r>
              <a:rPr lang="en-US" baseline="0" dirty="0"/>
              <a:t> up to age 29</a:t>
            </a:r>
          </a:p>
          <a:p>
            <a:r>
              <a:rPr lang="en-US" baseline="0" dirty="0"/>
              <a:t>$2500/</a:t>
            </a:r>
            <a:r>
              <a:rPr lang="en-US" baseline="0" dirty="0" err="1"/>
              <a:t>indiv</a:t>
            </a:r>
            <a:r>
              <a:rPr lang="en-US" baseline="0" dirty="0"/>
              <a:t> 30-39</a:t>
            </a:r>
          </a:p>
          <a:p>
            <a:r>
              <a:rPr lang="en-US" baseline="0" dirty="0"/>
              <a:t>$3,000/</a:t>
            </a:r>
            <a:r>
              <a:rPr lang="en-US" baseline="0" dirty="0" err="1"/>
              <a:t>indiv</a:t>
            </a:r>
            <a:r>
              <a:rPr lang="en-US" baseline="0" dirty="0"/>
              <a:t> 40-49</a:t>
            </a:r>
          </a:p>
          <a:p>
            <a:r>
              <a:rPr lang="en-US" baseline="0" dirty="0"/>
              <a:t>$3500/</a:t>
            </a:r>
            <a:r>
              <a:rPr lang="en-US" baseline="0" dirty="0" err="1"/>
              <a:t>indiv</a:t>
            </a:r>
            <a:r>
              <a:rPr lang="en-US" baseline="0" dirty="0"/>
              <a:t> 50-59</a:t>
            </a:r>
          </a:p>
          <a:p>
            <a:r>
              <a:rPr lang="en-US" baseline="0" dirty="0"/>
              <a:t>$4000/</a:t>
            </a:r>
            <a:r>
              <a:rPr lang="en-US" baseline="0" dirty="0" err="1"/>
              <a:t>indiv</a:t>
            </a:r>
            <a:r>
              <a:rPr lang="en-US" baseline="0" dirty="0"/>
              <a:t> 60+</a:t>
            </a:r>
            <a:endParaRPr lang="en-US" dirty="0"/>
          </a:p>
          <a:p>
            <a:endParaRPr lang="en-US" altLang="en-US" dirty="0"/>
          </a:p>
          <a:p>
            <a:r>
              <a:rPr lang="en-US" altLang="en-US" dirty="0"/>
              <a:t>Family of 4 (mom</a:t>
            </a:r>
            <a:r>
              <a:rPr lang="en-US" altLang="en-US" baseline="0" dirty="0"/>
              <a:t> and dad 30) will get $9000/year which covers almost all of the unsubsidized premium </a:t>
            </a:r>
          </a:p>
        </p:txBody>
      </p:sp>
      <p:sp>
        <p:nvSpPr>
          <p:cNvPr id="4" name="Slide Number Placeholder 3"/>
          <p:cNvSpPr>
            <a:spLocks noGrp="1"/>
          </p:cNvSpPr>
          <p:nvPr>
            <p:ph type="sldNum" sz="quarter" idx="5"/>
          </p:nvPr>
        </p:nvSpPr>
        <p:spPr/>
        <p:txBody>
          <a:bodyPr/>
          <a:lstStyle/>
          <a:p>
            <a:pPr>
              <a:defRPr/>
            </a:pPr>
            <a:fld id="{8CBB8841-1490-4E34-816E-7655ECEB5E85}" type="slidenum">
              <a:rPr lang="en-US" smtClean="0"/>
              <a:pPr>
                <a:defRPr/>
              </a:pPr>
              <a:t>23</a:t>
            </a:fld>
            <a:endParaRPr lang="en-US"/>
          </a:p>
        </p:txBody>
      </p:sp>
    </p:spTree>
    <p:extLst>
      <p:ext uri="{BB962C8B-B14F-4D97-AF65-F5344CB8AC3E}">
        <p14:creationId xmlns:p14="http://schemas.microsoft.com/office/powerpoint/2010/main" val="2311819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go to the KFF Subsidy Calculator and plug in the values asked:</a:t>
            </a:r>
          </a:p>
          <a:p>
            <a:endParaRPr lang="en-US" dirty="0"/>
          </a:p>
          <a:p>
            <a:r>
              <a:rPr lang="en-US" dirty="0"/>
              <a:t>Your state, zip code, your income: $50,000, your spouse’s job does not offer HI, one of you is 35 the other 38,</a:t>
            </a:r>
            <a:r>
              <a:rPr lang="en-US" baseline="0" dirty="0"/>
              <a:t> you have 2 children, and nobody smokes.</a:t>
            </a:r>
          </a:p>
          <a:p>
            <a:endParaRPr lang="en-US" baseline="0" dirty="0"/>
          </a:p>
          <a:p>
            <a:r>
              <a:rPr lang="en-US" baseline="0" dirty="0"/>
              <a:t>You hit submit.</a:t>
            </a:r>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24</a:t>
            </a:fld>
            <a:endParaRPr lang="en-US"/>
          </a:p>
        </p:txBody>
      </p:sp>
    </p:spTree>
    <p:extLst>
      <p:ext uri="{BB962C8B-B14F-4D97-AF65-F5344CB8AC3E}">
        <p14:creationId xmlns:p14="http://schemas.microsoft.com/office/powerpoint/2010/main" val="2375920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 are told you are likely eligible for financial help.</a:t>
            </a:r>
          </a:p>
          <a:p>
            <a:endParaRPr lang="en-US" dirty="0"/>
          </a:p>
          <a:p>
            <a:r>
              <a:rPr lang="en-US" dirty="0"/>
              <a:t>In many states, depending on the age of your children, your children will likely</a:t>
            </a:r>
            <a:r>
              <a:rPr lang="en-US" baseline="0" dirty="0"/>
              <a:t> qualify for Medicaid, at least for CHIP, although in Texas, the limit is 206% of the FPL, so you just squeeze by, God forbid if you get a 10 cent per hour raise, then you’d be out of luck. But say, you are not in Texas and you have 19 year old twins, who live at home, then you are out of luck. </a:t>
            </a:r>
          </a:p>
          <a:p>
            <a:endParaRPr lang="en-US" baseline="0" dirty="0"/>
          </a:p>
          <a:p>
            <a:r>
              <a:rPr lang="en-US" baseline="0" dirty="0"/>
              <a:t>Your silver plan doesn’t cover all your costs, in fact, if you actually need  health care, you can spend another $11,400 in out-of-pocket costs (that is the maximum in-network, does not include out-of-network costs), which means with your premium and OOP costs, you can spend a total of almost $15,000 in one year, or practically 30% of your </a:t>
            </a:r>
            <a:r>
              <a:rPr lang="en-US" baseline="0" dirty="0" err="1"/>
              <a:t>icnome</a:t>
            </a:r>
            <a:r>
              <a:rPr lang="en-US" baseline="0" dirty="0"/>
              <a:t> on health care costs in one year.</a:t>
            </a:r>
          </a:p>
          <a:p>
            <a:endParaRPr lang="en-US" baseline="0" dirty="0"/>
          </a:p>
          <a:p>
            <a:r>
              <a:rPr lang="en-US" baseline="0" dirty="0"/>
              <a:t>You can see why people are so pissed off about Obamacare. It doesn’t really matter if the insurance company raises its costs, people on the exchanges will still get their premium tax credits.  But nothing protects them from these annual costs, if they happen to get sick. Or if they are so sick they can’t work and pay for health insurance. They can lose their house, they can go bankrupt (and we know that about 60% of all personal bankruptcies are due to medical bills). They can then qualify for Medicaid. Now that’s the silver lining.</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25</a:t>
            </a:fld>
            <a:endParaRPr lang="en-US"/>
          </a:p>
        </p:txBody>
      </p:sp>
    </p:spTree>
    <p:extLst>
      <p:ext uri="{BB962C8B-B14F-4D97-AF65-F5344CB8AC3E}">
        <p14:creationId xmlns:p14="http://schemas.microsoft.com/office/powerpoint/2010/main" val="1191084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a:t>Not all states expanded Medicaid, 19 states depicted in dark gray, did not.</a:t>
            </a:r>
          </a:p>
          <a:p>
            <a:endParaRPr lang="en-US" u="none" baseline="0" dirty="0"/>
          </a:p>
          <a:p>
            <a:r>
              <a:rPr lang="en-US" dirty="0"/>
              <a:t>A myriad of studies have found tha</a:t>
            </a:r>
            <a:r>
              <a:rPr lang="en-US" baseline="0" dirty="0"/>
              <a:t>t i</a:t>
            </a:r>
            <a:r>
              <a:rPr lang="en-US" dirty="0"/>
              <a:t>n those states that did expand Medicaid, “expansion has had largely positive impacts on coverage; access to care, utilization, and affordability; and economic outcomes, including impacts on state budgets, uncompensated care costs for hospitals and clinics, and employment and the labor market. “</a:t>
            </a:r>
          </a:p>
          <a:p>
            <a:endParaRPr lang="en-US" dirty="0"/>
          </a:p>
          <a:p>
            <a:r>
              <a:rPr lang="en-US" dirty="0"/>
              <a:t>Had all states expanded Medicaid,</a:t>
            </a:r>
            <a:r>
              <a:rPr lang="en-US" baseline="0" dirty="0"/>
              <a:t> we would have covered another 5 million Americans. </a:t>
            </a:r>
          </a:p>
          <a:p>
            <a:endParaRPr lang="en-US" baseline="0" dirty="0"/>
          </a:p>
          <a:p>
            <a:r>
              <a:rPr lang="en-US" baseline="0" dirty="0"/>
              <a:t>NOTES</a:t>
            </a:r>
            <a:endParaRPr lang="en-US" u="none" baseline="0" dirty="0"/>
          </a:p>
          <a:p>
            <a:r>
              <a:rPr lang="en-US" u="none" baseline="0" dirty="0"/>
              <a:t>The Effects of Expansion of Medicaid Under the ACA</a:t>
            </a:r>
          </a:p>
          <a:p>
            <a:r>
              <a:rPr lang="en-US" u="none" baseline="0" dirty="0"/>
              <a:t>http://www.kff.org/medicaid/issue-brief/the-effects-of-medicaid-expansion-under-the-aca-updated-findings-from-a-literature-review/ </a:t>
            </a:r>
          </a:p>
          <a:p>
            <a:endParaRPr lang="en-US" u="none" baseline="0" dirty="0"/>
          </a:p>
          <a:p>
            <a:r>
              <a:rPr lang="en-US" u="none" baseline="0" dirty="0"/>
              <a:t>Urban Institute</a:t>
            </a:r>
          </a:p>
          <a:p>
            <a:r>
              <a:rPr lang="en-US" u="none" baseline="0" dirty="0"/>
              <a:t>What if more states expanded Medicaid in 2017?</a:t>
            </a:r>
          </a:p>
          <a:p>
            <a:r>
              <a:rPr lang="en-US" u="none" baseline="0" dirty="0"/>
              <a:t>http://www.urban.org/sites/default/files/publication/82786/2000866-What-if-More-States-Expanded-Medicaid-in-2017-Changes-in-Eligibility-Enrollment-and-the-Uninsured.pdf </a:t>
            </a:r>
          </a:p>
        </p:txBody>
      </p:sp>
      <p:sp>
        <p:nvSpPr>
          <p:cNvPr id="4" name="Slide Number Placeholder 3"/>
          <p:cNvSpPr>
            <a:spLocks noGrp="1"/>
          </p:cNvSpPr>
          <p:nvPr>
            <p:ph type="sldNum" sz="quarter" idx="10"/>
          </p:nvPr>
        </p:nvSpPr>
        <p:spPr/>
        <p:txBody>
          <a:bodyPr/>
          <a:lstStyle/>
          <a:p>
            <a:fld id="{F3E76084-7007-4F9A-9BF5-85CA96B02EE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576165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give credit where credit is due, and the ACA, for all its flaws, did accomplish some things, including: </a:t>
            </a:r>
          </a:p>
          <a:p>
            <a:endParaRPr lang="en-US" dirty="0"/>
          </a:p>
          <a:p>
            <a:r>
              <a:rPr lang="en-US" dirty="0"/>
              <a:t>Gave us a new normal. Still unacceptable, but better</a:t>
            </a:r>
            <a:r>
              <a:rPr lang="en-US" baseline="0" dirty="0"/>
              <a:t> than before. </a:t>
            </a:r>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27</a:t>
            </a:fld>
            <a:endParaRPr lang="en-US"/>
          </a:p>
        </p:txBody>
      </p:sp>
    </p:spTree>
    <p:extLst>
      <p:ext uri="{BB962C8B-B14F-4D97-AF65-F5344CB8AC3E}">
        <p14:creationId xmlns:p14="http://schemas.microsoft.com/office/powerpoint/2010/main" val="1117025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a brief look into the future.</a:t>
            </a:r>
          </a:p>
          <a:p>
            <a:endParaRPr lang="en-US" dirty="0"/>
          </a:p>
          <a:p>
            <a:r>
              <a:rPr lang="en-US" dirty="0"/>
              <a:t>I never know how much time to spend on</a:t>
            </a:r>
            <a:r>
              <a:rPr lang="en-US" baseline="0" dirty="0"/>
              <a:t> the American Health Care Act or the Better Care Reconciliation Act. I keep hoping it will go away, but as of now, it is still among us, so we should talk about it.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28</a:t>
            </a:fld>
            <a:endParaRPr lang="en-US"/>
          </a:p>
        </p:txBody>
      </p:sp>
    </p:spTree>
    <p:extLst>
      <p:ext uri="{BB962C8B-B14F-4D97-AF65-F5344CB8AC3E}">
        <p14:creationId xmlns:p14="http://schemas.microsoft.com/office/powerpoint/2010/main" val="2632313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a:t>
            </a:r>
            <a:r>
              <a:rPr lang="en-US" baseline="0" dirty="0"/>
              <a:t> are differences between the AHCA and the BRCA, so it is technically not correct to use them interchangeably, in the same column heading. But honestly, it is the difference between Psycho and the Texas Chain Saw Massacre. Wording might differ, so do the cast of characters, but the end result is the same: horrifying. </a:t>
            </a:r>
          </a:p>
          <a:p>
            <a:endParaRPr lang="en-US" baseline="0" dirty="0"/>
          </a:p>
          <a:p>
            <a:r>
              <a:rPr lang="en-US" baseline="0" dirty="0"/>
              <a:t>I’ve taken here the major principles of the ACA and compared them with the principles, such as they are, of the two options in Congress right now. It’s important to point out that many of these stipulations do not take effect until after the mid-term elections or until the next presidential election. </a:t>
            </a:r>
          </a:p>
          <a:p>
            <a:endParaRPr lang="en-US" baseline="0" dirty="0"/>
          </a:p>
          <a:p>
            <a:r>
              <a:rPr lang="en-US" baseline="0" dirty="0"/>
              <a:t>Both the employer and individual mandates would be repealed. </a:t>
            </a:r>
          </a:p>
          <a:p>
            <a:r>
              <a:rPr lang="en-US" baseline="0" dirty="0"/>
              <a:t>Technically, if there is no mandate, you can’t have a penalty for being uninsured, but the House bill would impose a 30% late enrollment penalty to be paid directly to the insurance company for those whose coverage lapses more than 63 days while the Senate bill imposes a new waiting period of 6 months for people who have a break in coverage. And this will be interesting, because the House bill stipulates that states that participate in the High Risk Pools can waive community rating (thus permitting health status as a rating factor) for individuals who have a lapse in coverage. </a:t>
            </a:r>
          </a:p>
          <a:p>
            <a:endParaRPr lang="en-US" baseline="0" dirty="0"/>
          </a:p>
          <a:p>
            <a:endParaRPr lang="en-US" baseline="0" dirty="0"/>
          </a:p>
          <a:p>
            <a:endParaRPr lang="en-US" baseline="0" dirty="0"/>
          </a:p>
          <a:p>
            <a:r>
              <a:rPr lang="en-US" dirty="0"/>
              <a:t>Repeal Medicaid expansion by making it optional</a:t>
            </a:r>
          </a:p>
          <a:p>
            <a:r>
              <a:rPr lang="en-US" dirty="0"/>
              <a:t>$10 B safety net funding over 5 years for states that did not expand Medicaid</a:t>
            </a:r>
          </a:p>
          <a:p>
            <a:r>
              <a:rPr lang="en-US" dirty="0"/>
              <a:t>Medicaid expansion populations must be re-determined every 6 months with temporary 5% FMAP increase to states</a:t>
            </a:r>
          </a:p>
          <a:p>
            <a:r>
              <a:rPr lang="en-US" dirty="0"/>
              <a:t>1-year freeze on mandatory funding to NP essential community providers engaged in family planning and reproductive health services that provide abortions</a:t>
            </a:r>
          </a:p>
          <a:p>
            <a:r>
              <a:rPr lang="en-US" dirty="0"/>
              <a:t>Creation of the Patient and State Stability Fund for states</a:t>
            </a:r>
          </a:p>
          <a:p>
            <a:r>
              <a:rPr lang="en-US" dirty="0"/>
              <a:t>Repeal certain MC provisions regarding presumptive eligibility determination and income eligibility levels for poverty-related children</a:t>
            </a:r>
          </a:p>
          <a:p>
            <a:r>
              <a:rPr lang="en-US" dirty="0"/>
              <a:t>Eliminate small business tax credit (2020)</a:t>
            </a:r>
          </a:p>
          <a:p>
            <a:r>
              <a:rPr lang="en-US" dirty="0"/>
              <a:t>Eliminate DSH cuts </a:t>
            </a:r>
          </a:p>
          <a:p>
            <a:r>
              <a:rPr lang="en-US" dirty="0"/>
              <a:t>Repeat actuarial value standards</a:t>
            </a:r>
          </a:p>
          <a:p>
            <a:r>
              <a:rPr lang="en-US" dirty="0"/>
              <a:t>Permit age discrimination in HI premiums to a ratio of 5:1</a:t>
            </a:r>
          </a:p>
          <a:p>
            <a:r>
              <a:rPr lang="en-US" dirty="0"/>
              <a:t>Income-based</a:t>
            </a:r>
            <a:r>
              <a:rPr lang="en-US" baseline="0" dirty="0"/>
              <a:t> credits replaced by flat tax credit adjusted for age</a:t>
            </a:r>
          </a:p>
          <a:p>
            <a:r>
              <a:rPr lang="en-US" baseline="0" dirty="0"/>
              <a:t>$2000/</a:t>
            </a:r>
            <a:r>
              <a:rPr lang="en-US" baseline="0" dirty="0" err="1"/>
              <a:t>indiv</a:t>
            </a:r>
            <a:r>
              <a:rPr lang="en-US" baseline="0" dirty="0"/>
              <a:t> up to age 29</a:t>
            </a:r>
          </a:p>
          <a:p>
            <a:r>
              <a:rPr lang="en-US" baseline="0" dirty="0"/>
              <a:t>$2500/</a:t>
            </a:r>
            <a:r>
              <a:rPr lang="en-US" baseline="0" dirty="0" err="1"/>
              <a:t>indiv</a:t>
            </a:r>
            <a:r>
              <a:rPr lang="en-US" baseline="0" dirty="0"/>
              <a:t> 30-39</a:t>
            </a:r>
          </a:p>
          <a:p>
            <a:r>
              <a:rPr lang="en-US" baseline="0" dirty="0"/>
              <a:t>$3,000/</a:t>
            </a:r>
            <a:r>
              <a:rPr lang="en-US" baseline="0" dirty="0" err="1"/>
              <a:t>indiv</a:t>
            </a:r>
            <a:r>
              <a:rPr lang="en-US" baseline="0" dirty="0"/>
              <a:t> 40-49</a:t>
            </a:r>
          </a:p>
          <a:p>
            <a:r>
              <a:rPr lang="en-US" baseline="0" dirty="0"/>
              <a:t>$3500/</a:t>
            </a:r>
            <a:r>
              <a:rPr lang="en-US" baseline="0" dirty="0" err="1"/>
              <a:t>indiv</a:t>
            </a:r>
            <a:r>
              <a:rPr lang="en-US" baseline="0" dirty="0"/>
              <a:t> 50-59</a:t>
            </a:r>
          </a:p>
          <a:p>
            <a:r>
              <a:rPr lang="en-US" baseline="0" dirty="0"/>
              <a:t>$4000/</a:t>
            </a:r>
            <a:r>
              <a:rPr lang="en-US" baseline="0" dirty="0" err="1"/>
              <a:t>indiv</a:t>
            </a:r>
            <a:r>
              <a:rPr lang="en-US" baseline="0" dirty="0"/>
              <a:t> 60+</a:t>
            </a:r>
          </a:p>
          <a:p>
            <a:r>
              <a:rPr lang="en-US" dirty="0"/>
              <a:t>Before passage, the House added a series of amendments, modifying various components of the bill including:</a:t>
            </a:r>
          </a:p>
          <a:p>
            <a:r>
              <a:rPr lang="en-US" dirty="0"/>
              <a:t>A </a:t>
            </a:r>
            <a:r>
              <a:rPr lang="en-US" dirty="0">
                <a:hlinkClick r:id="rId3"/>
              </a:rPr>
              <a:t>manager’s amendment</a:t>
            </a:r>
            <a:r>
              <a:rPr lang="en-US" dirty="0"/>
              <a:t> asserting technical and policy “fixes” to Medicaid–including flexibility over block grants, work requirements, Medicaid expansion—faster repeal of ACA taxes, and a reduction of the tax threshold for medical expenses.</a:t>
            </a:r>
          </a:p>
          <a:p>
            <a:r>
              <a:rPr lang="en-US" dirty="0"/>
              <a:t>An amendment establishing a $15 billion fund that can be used for an “</a:t>
            </a:r>
            <a:r>
              <a:rPr lang="en-US" dirty="0">
                <a:hlinkClick r:id="rId4"/>
              </a:rPr>
              <a:t>invisible high risk pool</a:t>
            </a:r>
            <a:r>
              <a:rPr lang="en-US" dirty="0"/>
              <a:t>”.</a:t>
            </a:r>
          </a:p>
          <a:p>
            <a:r>
              <a:rPr lang="en-US" dirty="0"/>
              <a:t>An amendment </a:t>
            </a:r>
            <a:r>
              <a:rPr lang="en-US" dirty="0">
                <a:hlinkClick r:id="rId5"/>
              </a:rPr>
              <a:t>allowing states to waive</a:t>
            </a:r>
            <a:r>
              <a:rPr lang="en-US" dirty="0"/>
              <a:t> certain insurance requirements including age rating bands, essential health benefits, and the prohibition on medical underwriting.</a:t>
            </a:r>
          </a:p>
          <a:p>
            <a:r>
              <a:rPr lang="en-US" dirty="0"/>
              <a:t>An amendment establishing a $8 billion fund for states that opt to waive medical underwriting restrictions.</a:t>
            </a:r>
          </a:p>
          <a:p>
            <a:endParaRPr lang="en-US" dirty="0"/>
          </a:p>
          <a:p>
            <a:endParaRPr lang="en-US" altLang="en-US" dirty="0"/>
          </a:p>
        </p:txBody>
      </p:sp>
      <p:sp>
        <p:nvSpPr>
          <p:cNvPr id="4" name="Slide Number Placeholder 3"/>
          <p:cNvSpPr>
            <a:spLocks noGrp="1"/>
          </p:cNvSpPr>
          <p:nvPr>
            <p:ph type="sldNum" sz="quarter" idx="5"/>
          </p:nvPr>
        </p:nvSpPr>
        <p:spPr/>
        <p:txBody>
          <a:bodyPr/>
          <a:lstStyle/>
          <a:p>
            <a:pPr>
              <a:defRPr/>
            </a:pPr>
            <a:fld id="{D5D24D3F-972F-4115-B8CF-5292A2E43FA3}" type="slidenum">
              <a:rPr lang="en-US" smtClean="0"/>
              <a:pPr>
                <a:defRPr/>
              </a:pPr>
              <a:t>29</a:t>
            </a:fld>
            <a:endParaRPr lang="en-US"/>
          </a:p>
        </p:txBody>
      </p:sp>
    </p:spTree>
    <p:extLst>
      <p:ext uri="{BB962C8B-B14F-4D97-AF65-F5344CB8AC3E}">
        <p14:creationId xmlns:p14="http://schemas.microsoft.com/office/powerpoint/2010/main" val="301968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my experience,</a:t>
            </a:r>
            <a:r>
              <a:rPr lang="en-US" dirty="0"/>
              <a:t> there are 3 kinds of </a:t>
            </a:r>
            <a:r>
              <a:rPr lang="en-US" baseline="0" dirty="0"/>
              <a:t>presentations:</a:t>
            </a:r>
          </a:p>
          <a:p>
            <a:pPr marL="228600" indent="-228600">
              <a:buAutoNum type="arabicPeriod"/>
            </a:pPr>
            <a:r>
              <a:rPr lang="en-US" baseline="0" dirty="0"/>
              <a:t>The presentation we give our peers, full of evidence, statistics, articles and graphs that make the case for single payer. Here we are usually trying to sell something.</a:t>
            </a:r>
          </a:p>
          <a:p>
            <a:pPr marL="228600" indent="-228600">
              <a:buAutoNum type="arabicPeriod"/>
            </a:pPr>
            <a:r>
              <a:rPr lang="en-US" baseline="0" dirty="0"/>
              <a:t>The presentation we give non-medical audiences, with health care stories, narratives, personal give-and-take that sells nothing but allows the audience to reflect and recognize the merits of Medicare for All. This, I think, is the more powerful presentation, because if you do it right, you actually do make converts who will make converts of others. </a:t>
            </a:r>
          </a:p>
          <a:p>
            <a:pPr marL="228600" indent="-228600">
              <a:buAutoNum type="arabicPeriod"/>
            </a:pPr>
            <a:r>
              <a:rPr lang="en-US" baseline="0" dirty="0"/>
              <a:t>The presentation I will give you today: a little bit of this and that; from soup to nuts.</a:t>
            </a:r>
          </a:p>
          <a:p>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3</a:t>
            </a:fld>
            <a:endParaRPr lang="en-US"/>
          </a:p>
        </p:txBody>
      </p:sp>
    </p:spTree>
    <p:extLst>
      <p:ext uri="{BB962C8B-B14F-4D97-AF65-F5344CB8AC3E}">
        <p14:creationId xmlns:p14="http://schemas.microsoft.com/office/powerpoint/2010/main" val="3493238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Republican plan to</a:t>
            </a:r>
            <a:r>
              <a:rPr lang="en-US" baseline="0" dirty="0"/>
              <a:t> repeal and replace the ACA were to pass, it would be a shameless transfer of wealth from the poor to the already wealthy.</a:t>
            </a:r>
          </a:p>
          <a:p>
            <a:r>
              <a:rPr lang="en-US" baseline="0" dirty="0"/>
              <a:t>Those in the lowest income quantiles would pay more taxes (from $90 to $170 more), while those in the higher income quantiles would pay fewer taxes, depending on their incomes, with the higher earners in fact paying less. The top quintile earners would pay $3,450 in taxes less, while the top 1% would pay $46,390 less; in fact, the top 1% would see their entire income increase by 2% if this becomes law. </a:t>
            </a:r>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30</a:t>
            </a:fld>
            <a:endParaRPr lang="en-US"/>
          </a:p>
        </p:txBody>
      </p:sp>
    </p:spTree>
    <p:extLst>
      <p:ext uri="{BB962C8B-B14F-4D97-AF65-F5344CB8AC3E}">
        <p14:creationId xmlns:p14="http://schemas.microsoft.com/office/powerpoint/2010/main" val="871917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8090" indent="-287726">
              <a:defRPr>
                <a:solidFill>
                  <a:schemeClr val="tx1"/>
                </a:solidFill>
                <a:latin typeface="Calibri" pitchFamily="34" charset="0"/>
              </a:defRPr>
            </a:lvl2pPr>
            <a:lvl3pPr marL="1150908" indent="-230182">
              <a:defRPr>
                <a:solidFill>
                  <a:schemeClr val="tx1"/>
                </a:solidFill>
                <a:latin typeface="Calibri" pitchFamily="34" charset="0"/>
              </a:defRPr>
            </a:lvl3pPr>
            <a:lvl4pPr marL="1611271" indent="-230182">
              <a:defRPr>
                <a:solidFill>
                  <a:schemeClr val="tx1"/>
                </a:solidFill>
                <a:latin typeface="Calibri" pitchFamily="34" charset="0"/>
              </a:defRPr>
            </a:lvl4pPr>
            <a:lvl5pPr marL="2071634" indent="-230182">
              <a:defRPr>
                <a:solidFill>
                  <a:schemeClr val="tx1"/>
                </a:solidFill>
                <a:latin typeface="Calibri" pitchFamily="34" charset="0"/>
              </a:defRPr>
            </a:lvl5pPr>
            <a:lvl6pPr marL="2531998" indent="-230182" fontAlgn="base">
              <a:spcBef>
                <a:spcPct val="0"/>
              </a:spcBef>
              <a:spcAft>
                <a:spcPct val="0"/>
              </a:spcAft>
              <a:defRPr>
                <a:solidFill>
                  <a:schemeClr val="tx1"/>
                </a:solidFill>
                <a:latin typeface="Calibri" pitchFamily="34" charset="0"/>
              </a:defRPr>
            </a:lvl6pPr>
            <a:lvl7pPr marL="2992361" indent="-230182" fontAlgn="base">
              <a:spcBef>
                <a:spcPct val="0"/>
              </a:spcBef>
              <a:spcAft>
                <a:spcPct val="0"/>
              </a:spcAft>
              <a:defRPr>
                <a:solidFill>
                  <a:schemeClr val="tx1"/>
                </a:solidFill>
                <a:latin typeface="Calibri" pitchFamily="34" charset="0"/>
              </a:defRPr>
            </a:lvl7pPr>
            <a:lvl8pPr marL="3452724" indent="-230182" fontAlgn="base">
              <a:spcBef>
                <a:spcPct val="0"/>
              </a:spcBef>
              <a:spcAft>
                <a:spcPct val="0"/>
              </a:spcAft>
              <a:defRPr>
                <a:solidFill>
                  <a:schemeClr val="tx1"/>
                </a:solidFill>
                <a:latin typeface="Calibri" pitchFamily="34" charset="0"/>
              </a:defRPr>
            </a:lvl8pPr>
            <a:lvl9pPr marL="3913087" indent="-23018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9B97C8-49EB-4A21-9952-B982064C7CB3}" type="slidenum">
              <a:rPr lang="en-US" altLang="en-US" smtClean="0"/>
              <a:pPr fontAlgn="base">
                <a:spcBef>
                  <a:spcPct val="0"/>
                </a:spcBef>
                <a:spcAft>
                  <a:spcPct val="0"/>
                </a:spcAft>
                <a:defRPr/>
              </a:pPr>
              <a:t>31</a:t>
            </a:fld>
            <a:endParaRPr lang="en-US" altLang="en-US"/>
          </a:p>
        </p:txBody>
      </p:sp>
    </p:spTree>
    <p:extLst>
      <p:ext uri="{BB962C8B-B14F-4D97-AF65-F5344CB8AC3E}">
        <p14:creationId xmlns:p14="http://schemas.microsoft.com/office/powerpoint/2010/main" val="991887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08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8090" indent="-287726">
              <a:defRPr>
                <a:solidFill>
                  <a:schemeClr val="tx1"/>
                </a:solidFill>
                <a:latin typeface="Calibri" pitchFamily="34" charset="0"/>
              </a:defRPr>
            </a:lvl2pPr>
            <a:lvl3pPr marL="1150908" indent="-230182">
              <a:defRPr>
                <a:solidFill>
                  <a:schemeClr val="tx1"/>
                </a:solidFill>
                <a:latin typeface="Calibri" pitchFamily="34" charset="0"/>
              </a:defRPr>
            </a:lvl3pPr>
            <a:lvl4pPr marL="1611271" indent="-230182">
              <a:defRPr>
                <a:solidFill>
                  <a:schemeClr val="tx1"/>
                </a:solidFill>
                <a:latin typeface="Calibri" pitchFamily="34" charset="0"/>
              </a:defRPr>
            </a:lvl4pPr>
            <a:lvl5pPr marL="2071634" indent="-230182">
              <a:defRPr>
                <a:solidFill>
                  <a:schemeClr val="tx1"/>
                </a:solidFill>
                <a:latin typeface="Calibri" pitchFamily="34" charset="0"/>
              </a:defRPr>
            </a:lvl5pPr>
            <a:lvl6pPr marL="2531998" indent="-230182" fontAlgn="base">
              <a:spcBef>
                <a:spcPct val="0"/>
              </a:spcBef>
              <a:spcAft>
                <a:spcPct val="0"/>
              </a:spcAft>
              <a:defRPr>
                <a:solidFill>
                  <a:schemeClr val="tx1"/>
                </a:solidFill>
                <a:latin typeface="Calibri" pitchFamily="34" charset="0"/>
              </a:defRPr>
            </a:lvl6pPr>
            <a:lvl7pPr marL="2992361" indent="-230182" fontAlgn="base">
              <a:spcBef>
                <a:spcPct val="0"/>
              </a:spcBef>
              <a:spcAft>
                <a:spcPct val="0"/>
              </a:spcAft>
              <a:defRPr>
                <a:solidFill>
                  <a:schemeClr val="tx1"/>
                </a:solidFill>
                <a:latin typeface="Calibri" pitchFamily="34" charset="0"/>
              </a:defRPr>
            </a:lvl7pPr>
            <a:lvl8pPr marL="3452724" indent="-230182" fontAlgn="base">
              <a:spcBef>
                <a:spcPct val="0"/>
              </a:spcBef>
              <a:spcAft>
                <a:spcPct val="0"/>
              </a:spcAft>
              <a:defRPr>
                <a:solidFill>
                  <a:schemeClr val="tx1"/>
                </a:solidFill>
                <a:latin typeface="Calibri" pitchFamily="34" charset="0"/>
              </a:defRPr>
            </a:lvl8pPr>
            <a:lvl9pPr marL="3913087" indent="-23018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21ECDD-734A-4AE7-96E8-AE60E7B1343D}" type="slidenum">
              <a:rPr lang="en-US" altLang="en-US" smtClean="0"/>
              <a:pPr fontAlgn="base">
                <a:spcBef>
                  <a:spcPct val="0"/>
                </a:spcBef>
                <a:spcAft>
                  <a:spcPct val="0"/>
                </a:spcAft>
                <a:defRPr/>
              </a:pPr>
              <a:t>32</a:t>
            </a:fld>
            <a:endParaRPr lang="en-US" altLang="en-US"/>
          </a:p>
        </p:txBody>
      </p:sp>
    </p:spTree>
    <p:extLst>
      <p:ext uri="{BB962C8B-B14F-4D97-AF65-F5344CB8AC3E}">
        <p14:creationId xmlns:p14="http://schemas.microsoft.com/office/powerpoint/2010/main" val="3045689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E2A6BCC1-3DBE-458F-9A2B-D5FD3C9F31CA}" type="slidenum">
              <a:rPr lang="en-US"/>
              <a:pPr>
                <a:defRPr/>
              </a:pPr>
              <a:t>33</a:t>
            </a:fld>
            <a:endParaRPr lang="en-US"/>
          </a:p>
        </p:txBody>
      </p:sp>
      <p:sp>
        <p:nvSpPr>
          <p:cNvPr id="144387" name="Rectangle 2"/>
          <p:cNvSpPr>
            <a:spLocks noGrp="1" noRot="1" noChangeAspect="1" noChangeArrowheads="1" noTextEdit="1"/>
          </p:cNvSpPr>
          <p:nvPr>
            <p:ph type="sldImg"/>
          </p:nvPr>
        </p:nvSpPr>
        <p:spPr bwMode="auto">
          <a:xfrm>
            <a:off x="409575" y="703263"/>
            <a:ext cx="6165850" cy="3468687"/>
          </a:xfrm>
          <a:solidFill>
            <a:srgbClr val="FFFFFF"/>
          </a:solidFill>
          <a:ln>
            <a:solidFill>
              <a:srgbClr val="000000"/>
            </a:solidFill>
            <a:miter lim="800000"/>
            <a:headEnd/>
            <a:tailEnd/>
          </a:ln>
        </p:spPr>
      </p:sp>
      <p:sp>
        <p:nvSpPr>
          <p:cNvPr id="144388" name="Rectangle 3"/>
          <p:cNvSpPr>
            <a:spLocks noGrp="1" noChangeArrowheads="1"/>
          </p:cNvSpPr>
          <p:nvPr>
            <p:ph type="body" idx="1"/>
          </p:nvPr>
        </p:nvSpPr>
        <p:spPr bwMode="auto">
          <a:xfrm>
            <a:off x="931545" y="4407542"/>
            <a:ext cx="5120334" cy="4177982"/>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dirty="0">
              <a:latin typeface="Arial" charset="0"/>
            </a:endParaRPr>
          </a:p>
        </p:txBody>
      </p:sp>
    </p:spTree>
    <p:extLst>
      <p:ext uri="{BB962C8B-B14F-4D97-AF65-F5344CB8AC3E}">
        <p14:creationId xmlns:p14="http://schemas.microsoft.com/office/powerpoint/2010/main" val="111178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34</a:t>
            </a:fld>
            <a:endParaRPr lang="en-US"/>
          </a:p>
        </p:txBody>
      </p:sp>
    </p:spTree>
    <p:extLst>
      <p:ext uri="{BB962C8B-B14F-4D97-AF65-F5344CB8AC3E}">
        <p14:creationId xmlns:p14="http://schemas.microsoft.com/office/powerpoint/2010/main" val="2484210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 The percentages shown here are the difference between the share of income spent on health care now and the amount that would be spent under the proposed single-payer plan including the taxes proposed to replace the current regressive funding system. The taxes included here are a Tobin tax (described in the text), a 6% surtax on the richest 5% of households, a 6% tax on unearned income (including capital gains, dividends, interest, profits, and rents), a 6% tax on the top 60% of wages and salaries, and a 3% tax on the bottom 40%. The first four bars from the left represent the income of the bottom four quintiles of the population; the next bar (for an average income of $216,922) represents the next 15% (from the 80th to the 95th percentile); the next bar represents the next 4%; the next bar (for an average income of $2,994,817) represents the mean income of the richest 1% of the population; and the final bar (with an average income of $166,592,800) represents the wealthiest 400 American households based on their tax returns.17 Note that the only groups in the population who would pay more for care are the richest 5%. </a:t>
            </a:r>
            <a:endParaRPr lang="en-US" dirty="0"/>
          </a:p>
        </p:txBody>
      </p:sp>
      <p:sp>
        <p:nvSpPr>
          <p:cNvPr id="4" name="Slide Number Placeholder 3"/>
          <p:cNvSpPr>
            <a:spLocks noGrp="1"/>
          </p:cNvSpPr>
          <p:nvPr>
            <p:ph type="sldNum" sz="quarter" idx="10"/>
          </p:nvPr>
        </p:nvSpPr>
        <p:spPr/>
        <p:txBody>
          <a:bodyPr/>
          <a:lstStyle/>
          <a:p>
            <a:fld id="{A74F635A-AB5D-4558-B37C-BFBFA3DF9041}" type="slidenum">
              <a:rPr lang="en-US" smtClean="0"/>
              <a:t>35</a:t>
            </a:fld>
            <a:endParaRPr lang="en-US"/>
          </a:p>
        </p:txBody>
      </p:sp>
    </p:spTree>
    <p:extLst>
      <p:ext uri="{BB962C8B-B14F-4D97-AF65-F5344CB8AC3E}">
        <p14:creationId xmlns:p14="http://schemas.microsoft.com/office/powerpoint/2010/main" val="2873405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F635A-AB5D-4558-B37C-BFBFA3DF9041}" type="slidenum">
              <a:rPr lang="en-US" smtClean="0"/>
              <a:t>36</a:t>
            </a:fld>
            <a:endParaRPr lang="en-US"/>
          </a:p>
        </p:txBody>
      </p:sp>
    </p:spTree>
    <p:extLst>
      <p:ext uri="{BB962C8B-B14F-4D97-AF65-F5344CB8AC3E}">
        <p14:creationId xmlns:p14="http://schemas.microsoft.com/office/powerpoint/2010/main" val="2416721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8090" indent="-287726">
              <a:defRPr>
                <a:solidFill>
                  <a:schemeClr val="tx1"/>
                </a:solidFill>
                <a:latin typeface="Calibri" pitchFamily="34" charset="0"/>
              </a:defRPr>
            </a:lvl2pPr>
            <a:lvl3pPr marL="1150908" indent="-230182">
              <a:defRPr>
                <a:solidFill>
                  <a:schemeClr val="tx1"/>
                </a:solidFill>
                <a:latin typeface="Calibri" pitchFamily="34" charset="0"/>
              </a:defRPr>
            </a:lvl3pPr>
            <a:lvl4pPr marL="1611271" indent="-230182">
              <a:defRPr>
                <a:solidFill>
                  <a:schemeClr val="tx1"/>
                </a:solidFill>
                <a:latin typeface="Calibri" pitchFamily="34" charset="0"/>
              </a:defRPr>
            </a:lvl4pPr>
            <a:lvl5pPr marL="2071634" indent="-230182">
              <a:defRPr>
                <a:solidFill>
                  <a:schemeClr val="tx1"/>
                </a:solidFill>
                <a:latin typeface="Calibri" pitchFamily="34" charset="0"/>
              </a:defRPr>
            </a:lvl5pPr>
            <a:lvl6pPr marL="2531998" indent="-230182" fontAlgn="base">
              <a:spcBef>
                <a:spcPct val="0"/>
              </a:spcBef>
              <a:spcAft>
                <a:spcPct val="0"/>
              </a:spcAft>
              <a:defRPr>
                <a:solidFill>
                  <a:schemeClr val="tx1"/>
                </a:solidFill>
                <a:latin typeface="Calibri" pitchFamily="34" charset="0"/>
              </a:defRPr>
            </a:lvl6pPr>
            <a:lvl7pPr marL="2992361" indent="-230182" fontAlgn="base">
              <a:spcBef>
                <a:spcPct val="0"/>
              </a:spcBef>
              <a:spcAft>
                <a:spcPct val="0"/>
              </a:spcAft>
              <a:defRPr>
                <a:solidFill>
                  <a:schemeClr val="tx1"/>
                </a:solidFill>
                <a:latin typeface="Calibri" pitchFamily="34" charset="0"/>
              </a:defRPr>
            </a:lvl7pPr>
            <a:lvl8pPr marL="3452724" indent="-230182" fontAlgn="base">
              <a:spcBef>
                <a:spcPct val="0"/>
              </a:spcBef>
              <a:spcAft>
                <a:spcPct val="0"/>
              </a:spcAft>
              <a:defRPr>
                <a:solidFill>
                  <a:schemeClr val="tx1"/>
                </a:solidFill>
                <a:latin typeface="Calibri" pitchFamily="34" charset="0"/>
              </a:defRPr>
            </a:lvl8pPr>
            <a:lvl9pPr marL="3913087" indent="-23018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74F90E0-10CA-4925-BA6D-89DBE2B8EA85}" type="slidenum">
              <a:rPr lang="en-US" altLang="en-US" smtClean="0"/>
              <a:pPr fontAlgn="base">
                <a:spcBef>
                  <a:spcPct val="0"/>
                </a:spcBef>
                <a:spcAft>
                  <a:spcPct val="0"/>
                </a:spcAft>
                <a:defRPr/>
              </a:pPr>
              <a:t>37</a:t>
            </a:fld>
            <a:endParaRPr lang="en-US" altLang="en-US"/>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ndParaRPr>
          </a:p>
        </p:txBody>
      </p:sp>
    </p:spTree>
    <p:extLst>
      <p:ext uri="{BB962C8B-B14F-4D97-AF65-F5344CB8AC3E}">
        <p14:creationId xmlns:p14="http://schemas.microsoft.com/office/powerpoint/2010/main" val="2126761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40</a:t>
            </a:fld>
            <a:endParaRPr lang="en-US"/>
          </a:p>
        </p:txBody>
      </p:sp>
    </p:spTree>
    <p:extLst>
      <p:ext uri="{BB962C8B-B14F-4D97-AF65-F5344CB8AC3E}">
        <p14:creationId xmlns:p14="http://schemas.microsoft.com/office/powerpoint/2010/main" val="3762109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Grand Rounds</a:t>
            </a:r>
          </a:p>
          <a:p>
            <a:r>
              <a:rPr lang="en-US" dirty="0"/>
              <a:t>Professional societies</a:t>
            </a:r>
          </a:p>
          <a:p>
            <a:r>
              <a:rPr lang="en-US" dirty="0"/>
              <a:t>Fellows</a:t>
            </a:r>
          </a:p>
          <a:p>
            <a:r>
              <a:rPr lang="en-US" dirty="0"/>
              <a:t>Resident </a:t>
            </a:r>
          </a:p>
          <a:p>
            <a:r>
              <a:rPr lang="en-US" dirty="0"/>
              <a:t>Medical/nursing students</a:t>
            </a:r>
          </a:p>
          <a:p>
            <a:r>
              <a:rPr lang="en-US" dirty="0"/>
              <a:t>Graduate students</a:t>
            </a:r>
          </a:p>
          <a:p>
            <a:r>
              <a:rPr lang="en-US" dirty="0"/>
              <a:t>Nurses</a:t>
            </a:r>
          </a:p>
          <a:p>
            <a:r>
              <a:rPr lang="en-US" dirty="0"/>
              <a:t>College </a:t>
            </a:r>
          </a:p>
          <a:p>
            <a:r>
              <a:rPr lang="en-US" dirty="0"/>
              <a:t>High</a:t>
            </a:r>
            <a:r>
              <a:rPr lang="en-US" baseline="0" dirty="0"/>
              <a:t> school </a:t>
            </a:r>
          </a:p>
          <a:p>
            <a:endParaRPr lang="en-US" baseline="0" dirty="0"/>
          </a:p>
          <a:p>
            <a:r>
              <a:rPr lang="en-US" baseline="0" dirty="0"/>
              <a:t>Rotary Club</a:t>
            </a:r>
          </a:p>
          <a:p>
            <a:r>
              <a:rPr lang="en-US" baseline="0" dirty="0"/>
              <a:t>Churches</a:t>
            </a:r>
          </a:p>
          <a:p>
            <a:r>
              <a:rPr lang="en-US" baseline="0" dirty="0"/>
              <a:t>Editorial boards</a:t>
            </a:r>
          </a:p>
          <a:p>
            <a:r>
              <a:rPr lang="en-US" baseline="0" dirty="0"/>
              <a:t>Council chambers</a:t>
            </a:r>
          </a:p>
          <a:p>
            <a:r>
              <a:rPr lang="en-US" baseline="0" dirty="0"/>
              <a:t>Political organizations</a:t>
            </a:r>
          </a:p>
          <a:p>
            <a:r>
              <a:rPr lang="en-US" baseline="0" dirty="0"/>
              <a:t>Community organizations</a:t>
            </a:r>
          </a:p>
          <a:p>
            <a:r>
              <a:rPr lang="en-US" baseline="0" dirty="0"/>
              <a:t>Corporate organizations</a:t>
            </a:r>
          </a:p>
          <a:p>
            <a:r>
              <a:rPr lang="en-US" baseline="0" dirty="0"/>
              <a:t>Press conferences</a:t>
            </a:r>
          </a:p>
          <a:p>
            <a:r>
              <a:rPr lang="en-US" baseline="0" dirty="0"/>
              <a:t>Media </a:t>
            </a:r>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41</a:t>
            </a:fld>
            <a:endParaRPr lang="en-US"/>
          </a:p>
        </p:txBody>
      </p:sp>
    </p:spTree>
    <p:extLst>
      <p:ext uri="{BB962C8B-B14F-4D97-AF65-F5344CB8AC3E}">
        <p14:creationId xmlns:p14="http://schemas.microsoft.com/office/powerpoint/2010/main" val="354643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what should our objective be? It could be to educate people about single payer, which is typically what we do in Grand Rounds presentations.</a:t>
            </a:r>
            <a:r>
              <a:rPr lang="en-US" baseline="0" dirty="0"/>
              <a:t> It could be to mobilize the audience. But really, what we secretly want at the end of every one of our presentations, is for people to stand up and shout “Everybody In, Nobody Out!” Right? We want to make converts of them, and for them to make converts of others. </a:t>
            </a:r>
          </a:p>
          <a:p>
            <a:endParaRPr lang="en-US" dirty="0"/>
          </a:p>
          <a:p>
            <a:pPr marL="0" indent="0">
              <a:buNone/>
            </a:pPr>
            <a:r>
              <a:rPr lang="en-US" baseline="0" dirty="0"/>
              <a:t>By the end of the hour, I hope you can describe the basic structure of any presentation on single payer</a:t>
            </a:r>
          </a:p>
          <a:p>
            <a:pPr marL="0" indent="0">
              <a:buNone/>
            </a:pPr>
            <a:r>
              <a:rPr lang="en-US" baseline="0" dirty="0"/>
              <a:t>Learn one way to get audience buy-in</a:t>
            </a:r>
          </a:p>
          <a:p>
            <a:pPr marL="0" indent="0">
              <a:buNone/>
            </a:pPr>
            <a:r>
              <a:rPr lang="en-US" baseline="0" dirty="0"/>
              <a:t>Identify universal guiding principles with your audience</a:t>
            </a:r>
          </a:p>
          <a:p>
            <a:pPr marL="0" indent="0">
              <a:buNone/>
            </a:pPr>
            <a:r>
              <a:rPr lang="en-US" baseline="0" dirty="0"/>
              <a:t>Seamlessly allow your audience to recognize how HR 676, single payer, Improved and Expanded Medicare for all is a rational way to meet those principles</a:t>
            </a:r>
          </a:p>
          <a:p>
            <a:pPr marL="0" indent="0">
              <a:buNone/>
            </a:pPr>
            <a:r>
              <a:rPr lang="en-US" baseline="0" dirty="0"/>
              <a:t>And finally, give your audience what they want: a set of effective tasks that they can take with them when they leave.</a:t>
            </a:r>
          </a:p>
          <a:p>
            <a:pPr marL="228600" indent="-228600">
              <a:buAutoNum type="arabicPeriod"/>
            </a:pPr>
            <a:endParaRPr lang="en-US" baseline="0" dirty="0"/>
          </a:p>
          <a:p>
            <a:r>
              <a:rPr lang="en-US" baseline="0" dirty="0"/>
              <a:t>In summery, I hope by the end of this hour, you will have all the building blocks necessary to develop your own effective presentation about single payer best fitted to your audience.</a:t>
            </a:r>
          </a:p>
          <a:p>
            <a:r>
              <a:rPr lang="en-US" dirty="0"/>
              <a:t> </a:t>
            </a:r>
          </a:p>
        </p:txBody>
      </p:sp>
      <p:sp>
        <p:nvSpPr>
          <p:cNvPr id="4" name="Slide Number Placeholder 3"/>
          <p:cNvSpPr>
            <a:spLocks noGrp="1"/>
          </p:cNvSpPr>
          <p:nvPr>
            <p:ph type="sldNum" sz="quarter" idx="10"/>
          </p:nvPr>
        </p:nvSpPr>
        <p:spPr/>
        <p:txBody>
          <a:bodyPr/>
          <a:lstStyle/>
          <a:p>
            <a:fld id="{FD7B73E2-C06C-4174-9648-263FA5AB9200}" type="slidenum">
              <a:rPr lang="en-US" smtClean="0"/>
              <a:t>4</a:t>
            </a:fld>
            <a:endParaRPr lang="en-US"/>
          </a:p>
        </p:txBody>
      </p:sp>
    </p:spTree>
    <p:extLst>
      <p:ext uri="{BB962C8B-B14F-4D97-AF65-F5344CB8AC3E}">
        <p14:creationId xmlns:p14="http://schemas.microsoft.com/office/powerpoint/2010/main" val="3721639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hope that</a:t>
            </a:r>
            <a:r>
              <a:rPr lang="en-US" baseline="0" dirty="0"/>
              <a:t> by now you have all the building blocks necessary to develop your own effective presentation about single payer best fitted to your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Happy to take your questions. </a:t>
            </a:r>
          </a:p>
          <a:p>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42</a:t>
            </a:fld>
            <a:endParaRPr lang="en-US"/>
          </a:p>
        </p:txBody>
      </p:sp>
    </p:spTree>
    <p:extLst>
      <p:ext uri="{BB962C8B-B14F-4D97-AF65-F5344CB8AC3E}">
        <p14:creationId xmlns:p14="http://schemas.microsoft.com/office/powerpoint/2010/main" val="342022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know your audience. Most</a:t>
            </a:r>
            <a:r>
              <a:rPr lang="en-US" baseline="0" dirty="0"/>
              <a:t> simply, your audience is whoever comes to your presentation.  They are people that are looking for something they don’t have, and you do. I have found that no matter who your audience is, the basic structure of my talk is always the same:</a:t>
            </a:r>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5</a:t>
            </a:fld>
            <a:endParaRPr lang="en-US"/>
          </a:p>
        </p:txBody>
      </p:sp>
    </p:spTree>
    <p:extLst>
      <p:ext uri="{BB962C8B-B14F-4D97-AF65-F5344CB8AC3E}">
        <p14:creationId xmlns:p14="http://schemas.microsoft.com/office/powerpoint/2010/main" val="33697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start with a personal story, get your audience to buy-in, teach them the building blocks of our health</a:t>
            </a:r>
            <a:r>
              <a:rPr lang="en-US" baseline="0" dirty="0"/>
              <a:t> care system, talk about costs and outcomes, come up with a set of non-negotiable guiding principles, show them how HR 676 meets all those principles, anticipate their questions by talking about how we pay for single payer, show them how most Americans already support Medicare for All, and empower your audience to complete one task, which will build your army. </a:t>
            </a:r>
          </a:p>
          <a:p>
            <a:r>
              <a:rPr lang="en-US" baseline="0" dirty="0"/>
              <a:t>Finally, don’t forget about evaluating your talk and following up with the organizer of the event. </a:t>
            </a:r>
          </a:p>
          <a:p>
            <a:r>
              <a:rPr lang="en-US" baseline="0" dirty="0"/>
              <a:t>We are experimenting with including a journalist –archivist-writer to become part of our team as physicians and non-physicians go out and speak with community organizations. </a:t>
            </a:r>
          </a:p>
          <a:p>
            <a:endParaRPr lang="en-US" baseline="0" dirty="0"/>
          </a:p>
          <a:p>
            <a:r>
              <a:rPr lang="en-US" baseline="0" dirty="0"/>
              <a:t>11 slides. That’s it!</a:t>
            </a:r>
          </a:p>
          <a:p>
            <a:endParaRPr lang="en-US" baseline="0" dirty="0"/>
          </a:p>
          <a:p>
            <a:r>
              <a:rPr lang="en-US" baseline="0" dirty="0"/>
              <a:t>Before you show up, make sure you send your bio to the organizer, so he/she can introduce you, have some hand-outs ready and a sign-up sheet if possible. Identify someone in the audience (or the organizer) to help you out with the hand-outs and the sign-up sheets. Don’t forget about logistics such as computer, flash drive, projector, large post-its, etc. </a:t>
            </a:r>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6</a:t>
            </a:fld>
            <a:endParaRPr lang="en-US"/>
          </a:p>
        </p:txBody>
      </p:sp>
    </p:spTree>
    <p:extLst>
      <p:ext uri="{BB962C8B-B14F-4D97-AF65-F5344CB8AC3E}">
        <p14:creationId xmlns:p14="http://schemas.microsoft.com/office/powerpoint/2010/main" val="313080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dedicate</a:t>
            </a:r>
            <a:r>
              <a:rPr lang="en-US" baseline="0" dirty="0"/>
              <a:t> this talk to Devonte Johnson who died when he was 13 of a highly treatable tumor because he was uninsured. </a:t>
            </a:r>
          </a:p>
          <a:p>
            <a:endParaRPr lang="en-US" baseline="0" dirty="0"/>
          </a:p>
          <a:p>
            <a:r>
              <a:rPr lang="en-US" baseline="0" dirty="0"/>
              <a:t>It’s also dedicated to the 1,125 Pennsylvanians who will die this year, because they are uninsured.</a:t>
            </a:r>
          </a:p>
          <a:p>
            <a:endParaRPr lang="en-US" baseline="0" dirty="0"/>
          </a:p>
          <a:p>
            <a:r>
              <a:rPr lang="en-US" baseline="0" dirty="0"/>
              <a:t>And to the 29,000 Americans who will die unnecessarily this year, because they are uninsured. </a:t>
            </a:r>
          </a:p>
          <a:p>
            <a:endParaRPr lang="en-US" baseline="0" dirty="0"/>
          </a:p>
          <a:p>
            <a:r>
              <a:rPr lang="en-US" dirty="0"/>
              <a:t>This is my story. You will come up with your own. You will put in statistics from your own state. I never thought stories were important until I saw how effective they were. </a:t>
            </a:r>
          </a:p>
          <a:p>
            <a:endParaRPr lang="en-US" dirty="0"/>
          </a:p>
          <a:p>
            <a:r>
              <a:rPr lang="en-US" sz="1200" kern="1200" dirty="0">
                <a:solidFill>
                  <a:schemeClr val="tx1"/>
                </a:solidFill>
                <a:effectLst/>
                <a:latin typeface="+mn-lt"/>
                <a:ea typeface="+mn-ea"/>
                <a:cs typeface="+mn-cs"/>
              </a:rPr>
              <a:t>As a pediatrician,</a:t>
            </a:r>
            <a:r>
              <a:rPr lang="en-US" sz="1200" kern="1200" baseline="0" dirty="0">
                <a:solidFill>
                  <a:schemeClr val="tx1"/>
                </a:solidFill>
                <a:effectLst/>
                <a:latin typeface="+mn-lt"/>
                <a:ea typeface="+mn-ea"/>
                <a:cs typeface="+mn-cs"/>
              </a:rPr>
              <a:t> we are learning how to talk to parents who refuse to vaccinate their children. It turns out that storytelling is</a:t>
            </a:r>
            <a:r>
              <a:rPr lang="en-US" sz="1200" kern="1200" dirty="0">
                <a:solidFill>
                  <a:schemeClr val="tx1"/>
                </a:solidFill>
                <a:effectLst/>
                <a:latin typeface="+mn-lt"/>
                <a:ea typeface="+mn-ea"/>
                <a:cs typeface="+mn-cs"/>
              </a:rPr>
              <a:t> being used with some success by pediatricians confronted with parents who refuse to vaccinate</a:t>
            </a:r>
            <a:r>
              <a:rPr lang="en-US" sz="1200" kern="1200" baseline="0" dirty="0">
                <a:solidFill>
                  <a:schemeClr val="tx1"/>
                </a:solidFill>
                <a:effectLst/>
                <a:latin typeface="+mn-lt"/>
                <a:ea typeface="+mn-ea"/>
                <a:cs typeface="+mn-cs"/>
              </a:rPr>
              <a:t> their children. So if stories work to convince parents to vaccinate their children, our stories of patients dying or suffering because they are victims of our health care system, might convince our audience that our system needs change. </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NOTES</a:t>
            </a:r>
          </a:p>
          <a:p>
            <a:r>
              <a:rPr lang="en-US" sz="1200" kern="1200" dirty="0">
                <a:solidFill>
                  <a:schemeClr val="tx1"/>
                </a:solidFill>
                <a:effectLst/>
                <a:latin typeface="+mn-lt"/>
                <a:ea typeface="+mn-ea"/>
                <a:cs typeface="+mn-cs"/>
              </a:rPr>
              <a:t>“With little or no science or evidence-based information to back up claims of vaccine danger, anti-vaccine activists have relied on the profound power of storytelling to infect an entire generation of parents with fear and doubt. And so some may argue that the success of the anti-vaccine movement is due to the fact that they have told a better story.” </a:t>
            </a:r>
          </a:p>
          <a:p>
            <a:r>
              <a:rPr lang="en-US" sz="1200" kern="1200" dirty="0">
                <a:solidFill>
                  <a:schemeClr val="tx1"/>
                </a:solidFill>
                <a:effectLst/>
                <a:latin typeface="+mn-lt"/>
                <a:ea typeface="+mn-ea"/>
                <a:cs typeface="+mn-cs"/>
              </a:rPr>
              <a:t>“The anecdote is anathema to medical professionals, and for good reason. Anecdotes are not evidence-based data. They cannot be replicated. Because of this view of anecdote and storytelling within the medical community, as well as being relative latecomers to the social media game, the medical and public health community has been a step behind the anti-vaccine movement in the messaging about </a:t>
            </a:r>
            <a:r>
              <a:rPr lang="en-US" sz="1200" kern="1200" dirty="0" err="1">
                <a:solidFill>
                  <a:schemeClr val="tx1"/>
                </a:solidFill>
                <a:effectLst/>
                <a:latin typeface="+mn-lt"/>
                <a:ea typeface="+mn-ea"/>
                <a:cs typeface="+mn-cs"/>
              </a:rPr>
              <a:t>immunization.</a:t>
            </a:r>
            <a:r>
              <a:rPr lang="en-US" sz="1200" kern="1200" baseline="30000" dirty="0" err="1">
                <a:solidFill>
                  <a:schemeClr val="tx1"/>
                </a:solidFill>
                <a:effectLst/>
                <a:latin typeface="+mn-lt"/>
                <a:ea typeface="+mn-ea"/>
                <a:cs typeface="+mn-cs"/>
              </a:rPr>
              <a:t>c</a:t>
            </a:r>
            <a:r>
              <a:rPr lang="en-US" sz="1200" kern="1200" dirty="0">
                <a:solidFill>
                  <a:schemeClr val="tx1"/>
                </a:solidFill>
                <a:effectLst/>
                <a:latin typeface="+mn-lt"/>
                <a:ea typeface="+mn-ea"/>
                <a:cs typeface="+mn-cs"/>
              </a:rPr>
              <a:t> There is already some evidence to suggest that one of the most persuasive and effective means of communicating vaccine information to some parents is the anecdote.”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Journal </a:t>
            </a:r>
            <a:r>
              <a:rPr lang="en-US" sz="1200" b="1" kern="1200" dirty="0">
                <a:solidFill>
                  <a:schemeClr val="tx1"/>
                </a:solidFill>
                <a:effectLst/>
                <a:latin typeface="+mn-lt"/>
                <a:ea typeface="+mn-ea"/>
                <a:cs typeface="+mn-cs"/>
                <a:hlinkClick r:id="rId3"/>
              </a:rPr>
              <a:t>Human Vaccines &amp; </a:t>
            </a:r>
            <a:r>
              <a:rPr lang="en-US" sz="1200" b="1" kern="1200" dirty="0" err="1">
                <a:solidFill>
                  <a:schemeClr val="tx1"/>
                </a:solidFill>
                <a:effectLst/>
                <a:latin typeface="+mn-lt"/>
                <a:ea typeface="+mn-ea"/>
                <a:cs typeface="+mn-cs"/>
                <a:hlinkClick r:id="rId3"/>
              </a:rPr>
              <a:t>Immunotherapeutics</a:t>
            </a:r>
            <a:r>
              <a:rPr lang="en-US" sz="1200" b="1" kern="1200" dirty="0">
                <a:solidFill>
                  <a:schemeClr val="tx1"/>
                </a:solidFill>
                <a:effectLst/>
                <a:latin typeface="+mn-lt"/>
                <a:ea typeface="+mn-ea"/>
                <a:cs typeface="+mn-cs"/>
                <a:hlinkClick r:id="rId3"/>
              </a:rPr>
              <a:t>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Volume 9, 2013 - </a:t>
            </a:r>
            <a:r>
              <a:rPr lang="en-US" sz="1200" b="1" kern="1200" dirty="0">
                <a:solidFill>
                  <a:schemeClr val="tx1"/>
                </a:solidFill>
                <a:effectLst/>
                <a:latin typeface="+mn-lt"/>
                <a:ea typeface="+mn-ea"/>
                <a:cs typeface="+mn-cs"/>
                <a:hlinkClick r:id="rId4"/>
              </a:rPr>
              <a:t>Issue 8</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Review </a:t>
            </a:r>
          </a:p>
          <a:p>
            <a:r>
              <a:rPr lang="en-US" sz="1200" b="1" kern="1200" dirty="0">
                <a:solidFill>
                  <a:schemeClr val="tx1"/>
                </a:solidFill>
                <a:effectLst/>
                <a:latin typeface="+mn-lt"/>
                <a:ea typeface="+mn-ea"/>
                <a:cs typeface="+mn-cs"/>
              </a:rPr>
              <a:t>Story and science</a:t>
            </a:r>
          </a:p>
          <a:p>
            <a:r>
              <a:rPr lang="en-US" sz="1200" b="1" kern="1200" dirty="0">
                <a:solidFill>
                  <a:schemeClr val="tx1"/>
                </a:solidFill>
                <a:effectLst/>
                <a:latin typeface="+mn-lt"/>
                <a:ea typeface="+mn-ea"/>
                <a:cs typeface="+mn-cs"/>
              </a:rPr>
              <a:t>How providers and parents can utilize storytelling to combat anti-vaccine misinformation</a:t>
            </a:r>
          </a:p>
          <a:p>
            <a:r>
              <a:rPr lang="en-US" sz="1200" b="1" kern="1200" dirty="0">
                <a:solidFill>
                  <a:schemeClr val="tx1"/>
                </a:solidFill>
                <a:effectLst/>
                <a:latin typeface="+mn-lt"/>
                <a:ea typeface="+mn-ea"/>
                <a:cs typeface="+mn-cs"/>
                <a:hlinkClick r:id="rId5"/>
              </a:rPr>
              <a:t>Ashley Shelby Moms Who Vax; Twin Cities, MN USACorrespondenceashelby@voicesforvaccines.org</a:t>
            </a:r>
            <a:br>
              <a:rPr lang="en-US" sz="1200" b="1" kern="1200" dirty="0">
                <a:solidFill>
                  <a:schemeClr val="tx1"/>
                </a:solidFill>
                <a:effectLst/>
                <a:latin typeface="+mn-lt"/>
                <a:ea typeface="+mn-ea"/>
                <a:cs typeface="+mn-cs"/>
                <a:hlinkClick r:id="rId5"/>
              </a:rPr>
            </a:br>
            <a:r>
              <a:rPr lang="en-US" sz="1200" b="1" kern="1200" dirty="0">
                <a:solidFill>
                  <a:schemeClr val="tx1"/>
                </a:solidFill>
                <a:effectLst/>
                <a:latin typeface="+mn-lt"/>
                <a:ea typeface="+mn-ea"/>
                <a:cs typeface="+mn-cs"/>
              </a:rPr>
              <a:t>&amp; </a:t>
            </a:r>
            <a:r>
              <a:rPr lang="en-US" sz="1200" b="1" kern="1200" dirty="0">
                <a:solidFill>
                  <a:schemeClr val="tx1"/>
                </a:solidFill>
                <a:effectLst/>
                <a:latin typeface="+mn-lt"/>
                <a:ea typeface="+mn-ea"/>
                <a:cs typeface="+mn-cs"/>
                <a:hlinkClick r:id="rId6"/>
              </a:rPr>
              <a:t>Karen Ernst</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http://www.tandfonline.com/doi/full/10.4161/hv.24828?scroll=top&amp;needAccess=true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result, The 2009 National Immunization Survey of 11,206 parents of children age 24–35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revealed that 25.8% delayed their children’s vaccines. 8.2% of them refused vaccines “2009 Table Data,” Centers for Disease Control: Archived 2010 November 16. Available from: </a:t>
            </a:r>
            <a:r>
              <a:rPr lang="en-US" sz="1200" kern="1200" dirty="0">
                <a:solidFill>
                  <a:schemeClr val="tx1"/>
                </a:solidFill>
                <a:effectLst/>
                <a:latin typeface="+mn-lt"/>
                <a:ea typeface="+mn-ea"/>
                <a:cs typeface="+mn-cs"/>
                <a:hlinkClick r:id="rId7"/>
              </a:rPr>
              <a:t>http://www.cdc.gov/vaccines/stats-surv/nis/data/tables_2009.htm</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0607B582-B6C3-4C36-A0D7-BA043467763F}" type="slidenum">
              <a:rPr lang="en-US" smtClean="0"/>
              <a:t>7</a:t>
            </a:fld>
            <a:endParaRPr lang="en-US"/>
          </a:p>
        </p:txBody>
      </p:sp>
    </p:spTree>
    <p:extLst>
      <p:ext uri="{BB962C8B-B14F-4D97-AF65-F5344CB8AC3E}">
        <p14:creationId xmlns:p14="http://schemas.microsoft.com/office/powerpoint/2010/main" val="9926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just invited to give a talk on single payer </a:t>
            </a:r>
            <a:r>
              <a:rPr lang="en-US" baseline="0" dirty="0"/>
              <a:t>in Fox Chapel, arguably one of the richest townships in Western Pennsylvania, in the sumptuous mansion of a woman surrounded by 20 of her wealthy friends. I almost didn’t ask this question because I thought there would be awkward silence. </a:t>
            </a:r>
          </a:p>
          <a:p>
            <a:r>
              <a:rPr lang="en-US" baseline="0" dirty="0"/>
              <a:t>But no. I asked the questions, and women started raising their hands. In the end, almost ½ of the group raised hands. It just goes to show you, we are the uninsured!</a:t>
            </a:r>
          </a:p>
          <a:p>
            <a:endParaRPr lang="en-US" baseline="0" dirty="0"/>
          </a:p>
          <a:p>
            <a:r>
              <a:rPr lang="en-US" baseline="0" dirty="0"/>
              <a:t>This is part of audience participation very early on, it gets them to lean in, to buy into the presentation and likely makes those skeptics recognize the human nature and consequences of their health care system. I do this in every presentation, and from 1/3 to 100% of the people raise their hands. </a:t>
            </a:r>
          </a:p>
        </p:txBody>
      </p:sp>
      <p:sp>
        <p:nvSpPr>
          <p:cNvPr id="4" name="Slide Number Placeholder 3"/>
          <p:cNvSpPr>
            <a:spLocks noGrp="1"/>
          </p:cNvSpPr>
          <p:nvPr>
            <p:ph type="sldNum" sz="quarter" idx="10"/>
          </p:nvPr>
        </p:nvSpPr>
        <p:spPr/>
        <p:txBody>
          <a:bodyPr/>
          <a:lstStyle/>
          <a:p>
            <a:fld id="{FD7B73E2-C06C-4174-9648-263FA5AB9200}" type="slidenum">
              <a:rPr lang="en-US" smtClean="0"/>
              <a:t>8</a:t>
            </a:fld>
            <a:endParaRPr lang="en-US"/>
          </a:p>
        </p:txBody>
      </p:sp>
    </p:spTree>
    <p:extLst>
      <p:ext uri="{BB962C8B-B14F-4D97-AF65-F5344CB8AC3E}">
        <p14:creationId xmlns:p14="http://schemas.microsoft.com/office/powerpoint/2010/main" val="585862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like to think of the US health care system like a pie…. A very messy pie.</a:t>
            </a:r>
          </a:p>
          <a:p>
            <a:endParaRPr lang="en-US" baseline="0" dirty="0"/>
          </a:p>
          <a:p>
            <a:r>
              <a:rPr lang="en-US" dirty="0"/>
              <a:t>About</a:t>
            </a:r>
            <a:r>
              <a:rPr lang="en-US" baseline="0" dirty="0"/>
              <a:t> ½ of us get health insurance through our employers, otherwise known as employer sponsored health insurance;</a:t>
            </a:r>
          </a:p>
          <a:p>
            <a:r>
              <a:rPr lang="en-US" baseline="0" dirty="0"/>
              <a:t>About 5-7% get insurance in the individual market because our employers either do not offer it, it costs too much, or are self-employee</a:t>
            </a:r>
          </a:p>
          <a:p>
            <a:r>
              <a:rPr lang="en-US" baseline="0" dirty="0"/>
              <a:t>20% of us are covered under Medicaid, one of the large public insurance programs; for poor children and adults as well as long-term assisted living; </a:t>
            </a:r>
          </a:p>
          <a:p>
            <a:r>
              <a:rPr lang="en-US" baseline="0" dirty="0"/>
              <a:t>14% are covered under Medicare; </a:t>
            </a:r>
          </a:p>
          <a:p>
            <a:r>
              <a:rPr lang="en-US" baseline="0" dirty="0"/>
              <a:t>2% other public insurance such as the VA and the Federal Employees Health Benefit Plan; </a:t>
            </a:r>
          </a:p>
          <a:p>
            <a:r>
              <a:rPr lang="en-US" baseline="0" dirty="0"/>
              <a:t>And finally, 9-10% of us are uninsured. </a:t>
            </a:r>
          </a:p>
          <a:p>
            <a:endParaRPr lang="en-US" baseline="0" dirty="0"/>
          </a:p>
          <a:p>
            <a:r>
              <a:rPr lang="en-US" baseline="0" dirty="0"/>
              <a:t>With this one slide, you have described the US health care system. All the building blocks are here. Everything you say from here on out, can refer back to this pie. You can have it as a slide, your can draw it on a flip chart, you can draw it on a napkin.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every state is different.</a:t>
            </a:r>
          </a:p>
          <a:p>
            <a:endParaRPr lang="en-US" dirty="0"/>
          </a:p>
        </p:txBody>
      </p:sp>
      <p:sp>
        <p:nvSpPr>
          <p:cNvPr id="4" name="Slide Number Placeholder 3"/>
          <p:cNvSpPr>
            <a:spLocks noGrp="1"/>
          </p:cNvSpPr>
          <p:nvPr>
            <p:ph type="sldNum" sz="quarter" idx="10"/>
          </p:nvPr>
        </p:nvSpPr>
        <p:spPr/>
        <p:txBody>
          <a:bodyPr/>
          <a:lstStyle/>
          <a:p>
            <a:fld id="{FD7B73E2-C06C-4174-9648-263FA5AB9200}" type="slidenum">
              <a:rPr lang="en-US" smtClean="0"/>
              <a:t>9</a:t>
            </a:fld>
            <a:endParaRPr lang="en-US"/>
          </a:p>
        </p:txBody>
      </p:sp>
    </p:spTree>
    <p:extLst>
      <p:ext uri="{BB962C8B-B14F-4D97-AF65-F5344CB8AC3E}">
        <p14:creationId xmlns:p14="http://schemas.microsoft.com/office/powerpoint/2010/main" val="47682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2B775E-F28C-43C9-AACB-D6E9FBB6AB93}"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64A5-87B5-4EBA-914D-4AE2578FFBE3}" type="slidenum">
              <a:rPr lang="en-US" smtClean="0"/>
              <a:t>‹#›</a:t>
            </a:fld>
            <a:endParaRPr lang="en-US"/>
          </a:p>
        </p:txBody>
      </p:sp>
    </p:spTree>
    <p:extLst>
      <p:ext uri="{BB962C8B-B14F-4D97-AF65-F5344CB8AC3E}">
        <p14:creationId xmlns:p14="http://schemas.microsoft.com/office/powerpoint/2010/main" val="152768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B775E-F28C-43C9-AACB-D6E9FBB6AB93}"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64A5-87B5-4EBA-914D-4AE2578FFBE3}" type="slidenum">
              <a:rPr lang="en-US" smtClean="0"/>
              <a:t>‹#›</a:t>
            </a:fld>
            <a:endParaRPr lang="en-US"/>
          </a:p>
        </p:txBody>
      </p:sp>
    </p:spTree>
    <p:extLst>
      <p:ext uri="{BB962C8B-B14F-4D97-AF65-F5344CB8AC3E}">
        <p14:creationId xmlns:p14="http://schemas.microsoft.com/office/powerpoint/2010/main" val="355560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B775E-F28C-43C9-AACB-D6E9FBB6AB93}"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64A5-87B5-4EBA-914D-4AE2578FFBE3}" type="slidenum">
              <a:rPr lang="en-US" smtClean="0"/>
              <a:t>‹#›</a:t>
            </a:fld>
            <a:endParaRPr lang="en-US"/>
          </a:p>
        </p:txBody>
      </p:sp>
    </p:spTree>
    <p:extLst>
      <p:ext uri="{BB962C8B-B14F-4D97-AF65-F5344CB8AC3E}">
        <p14:creationId xmlns:p14="http://schemas.microsoft.com/office/powerpoint/2010/main" val="2359640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121920" y="6217920"/>
            <a:ext cx="1109472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6" name="Title 5"/>
          <p:cNvSpPr>
            <a:spLocks noGrp="1" noChangeArrowheads="1"/>
          </p:cNvSpPr>
          <p:nvPr>
            <p:ph type="title"/>
          </p:nvPr>
        </p:nvSpPr>
        <p:spPr bwMode="auto">
          <a:xfrm>
            <a:off x="121920" y="91440"/>
            <a:ext cx="1194816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2835199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060A3C93-D783-4B72-ACC8-08AF575C5DD4}" type="datetimeFigureOut">
              <a:rPr lang="en-US"/>
              <a:pPr>
                <a:defRPr/>
              </a:pPr>
              <a:t>7/11/2017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4A3369-747A-41D2-94B3-5F185FF5BACF}" type="slidenum">
              <a:rPr lang="en-US"/>
              <a:pPr>
                <a:defRPr/>
              </a:pPr>
              <a:t>‹#›</a:t>
            </a:fld>
            <a:endParaRPr lang="en-US"/>
          </a:p>
        </p:txBody>
      </p:sp>
    </p:spTree>
    <p:extLst>
      <p:ext uri="{BB962C8B-B14F-4D97-AF65-F5344CB8AC3E}">
        <p14:creationId xmlns:p14="http://schemas.microsoft.com/office/powerpoint/2010/main" val="15474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B775E-F28C-43C9-AACB-D6E9FBB6AB93}"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64A5-87B5-4EBA-914D-4AE2578FFBE3}" type="slidenum">
              <a:rPr lang="en-US" smtClean="0"/>
              <a:t>‹#›</a:t>
            </a:fld>
            <a:endParaRPr lang="en-US"/>
          </a:p>
        </p:txBody>
      </p:sp>
    </p:spTree>
    <p:extLst>
      <p:ext uri="{BB962C8B-B14F-4D97-AF65-F5344CB8AC3E}">
        <p14:creationId xmlns:p14="http://schemas.microsoft.com/office/powerpoint/2010/main" val="256934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2B775E-F28C-43C9-AACB-D6E9FBB6AB93}" type="datetimeFigureOut">
              <a:rPr lang="en-US" smtClean="0"/>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64A5-87B5-4EBA-914D-4AE2578FFBE3}" type="slidenum">
              <a:rPr lang="en-US" smtClean="0"/>
              <a:t>‹#›</a:t>
            </a:fld>
            <a:endParaRPr lang="en-US"/>
          </a:p>
        </p:txBody>
      </p:sp>
    </p:spTree>
    <p:extLst>
      <p:ext uri="{BB962C8B-B14F-4D97-AF65-F5344CB8AC3E}">
        <p14:creationId xmlns:p14="http://schemas.microsoft.com/office/powerpoint/2010/main" val="12677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2B775E-F28C-43C9-AACB-D6E9FBB6AB93}"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764A5-87B5-4EBA-914D-4AE2578FFBE3}" type="slidenum">
              <a:rPr lang="en-US" smtClean="0"/>
              <a:t>‹#›</a:t>
            </a:fld>
            <a:endParaRPr lang="en-US"/>
          </a:p>
        </p:txBody>
      </p:sp>
    </p:spTree>
    <p:extLst>
      <p:ext uri="{BB962C8B-B14F-4D97-AF65-F5344CB8AC3E}">
        <p14:creationId xmlns:p14="http://schemas.microsoft.com/office/powerpoint/2010/main" val="50039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2B775E-F28C-43C9-AACB-D6E9FBB6AB93}" type="datetimeFigureOut">
              <a:rPr lang="en-US" smtClean="0"/>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E764A5-87B5-4EBA-914D-4AE2578FFBE3}" type="slidenum">
              <a:rPr lang="en-US" smtClean="0"/>
              <a:t>‹#›</a:t>
            </a:fld>
            <a:endParaRPr lang="en-US"/>
          </a:p>
        </p:txBody>
      </p:sp>
    </p:spTree>
    <p:extLst>
      <p:ext uri="{BB962C8B-B14F-4D97-AF65-F5344CB8AC3E}">
        <p14:creationId xmlns:p14="http://schemas.microsoft.com/office/powerpoint/2010/main" val="65978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2B775E-F28C-43C9-AACB-D6E9FBB6AB93}" type="datetimeFigureOut">
              <a:rPr lang="en-US" smtClean="0"/>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764A5-87B5-4EBA-914D-4AE2578FFBE3}" type="slidenum">
              <a:rPr lang="en-US" smtClean="0"/>
              <a:t>‹#›</a:t>
            </a:fld>
            <a:endParaRPr lang="en-US"/>
          </a:p>
        </p:txBody>
      </p:sp>
    </p:spTree>
    <p:extLst>
      <p:ext uri="{BB962C8B-B14F-4D97-AF65-F5344CB8AC3E}">
        <p14:creationId xmlns:p14="http://schemas.microsoft.com/office/powerpoint/2010/main" val="7199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B775E-F28C-43C9-AACB-D6E9FBB6AB93}" type="datetimeFigureOut">
              <a:rPr lang="en-US" smtClean="0"/>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E764A5-87B5-4EBA-914D-4AE2578FFBE3}" type="slidenum">
              <a:rPr lang="en-US" smtClean="0"/>
              <a:t>‹#›</a:t>
            </a:fld>
            <a:endParaRPr lang="en-US"/>
          </a:p>
        </p:txBody>
      </p:sp>
    </p:spTree>
    <p:extLst>
      <p:ext uri="{BB962C8B-B14F-4D97-AF65-F5344CB8AC3E}">
        <p14:creationId xmlns:p14="http://schemas.microsoft.com/office/powerpoint/2010/main" val="226572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2B775E-F28C-43C9-AACB-D6E9FBB6AB93}"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764A5-87B5-4EBA-914D-4AE2578FFBE3}" type="slidenum">
              <a:rPr lang="en-US" smtClean="0"/>
              <a:t>‹#›</a:t>
            </a:fld>
            <a:endParaRPr lang="en-US"/>
          </a:p>
        </p:txBody>
      </p:sp>
    </p:spTree>
    <p:extLst>
      <p:ext uri="{BB962C8B-B14F-4D97-AF65-F5344CB8AC3E}">
        <p14:creationId xmlns:p14="http://schemas.microsoft.com/office/powerpoint/2010/main" val="317489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2B775E-F28C-43C9-AACB-D6E9FBB6AB93}" type="datetimeFigureOut">
              <a:rPr lang="en-US" smtClean="0"/>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764A5-87B5-4EBA-914D-4AE2578FFBE3}" type="slidenum">
              <a:rPr lang="en-US" smtClean="0"/>
              <a:t>‹#›</a:t>
            </a:fld>
            <a:endParaRPr lang="en-US"/>
          </a:p>
        </p:txBody>
      </p:sp>
    </p:spTree>
    <p:extLst>
      <p:ext uri="{BB962C8B-B14F-4D97-AF65-F5344CB8AC3E}">
        <p14:creationId xmlns:p14="http://schemas.microsoft.com/office/powerpoint/2010/main" val="83759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B775E-F28C-43C9-AACB-D6E9FBB6AB93}" type="datetimeFigureOut">
              <a:rPr lang="en-US" smtClean="0"/>
              <a:t>7/11/2017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764A5-87B5-4EBA-914D-4AE2578FFBE3}" type="slidenum">
              <a:rPr lang="en-US" smtClean="0"/>
              <a:t>‹#›</a:t>
            </a:fld>
            <a:endParaRPr lang="en-US"/>
          </a:p>
        </p:txBody>
      </p:sp>
    </p:spTree>
    <p:extLst>
      <p:ext uri="{BB962C8B-B14F-4D97-AF65-F5344CB8AC3E}">
        <p14:creationId xmlns:p14="http://schemas.microsoft.com/office/powerpoint/2010/main" val="24284993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png"/><Relationship Id="rId4" Type="http://schemas.openxmlformats.org/officeDocument/2006/relationships/hyperlink" Target="http://www.kff.org/statedata/"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kff.org/interactive/subsidy-calculato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kff.org/health-reform/state-indicator/state-activity-around-expanding-medicaid-under-the-affordable-care-act/"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bo.gov/publication/5284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pnhp.org/sites/default/files/Funding%20HR%20676_Friedman_7.31.13.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www.pnhp.org/sites/default/files/Funding%20HR%20676_Friedman_7.31.13.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hyperlink" Target="https://d25d2506sfb94s.cloudfront.net/cumulus_uploads/document/divhts7l9t/econTabReport.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Talking About Single Payer: </a:t>
            </a:r>
            <a:br>
              <a:rPr lang="en-US" b="1" dirty="0"/>
            </a:br>
            <a:r>
              <a:rPr lang="en-US" b="1" dirty="0"/>
              <a:t>From Soup to Nuts</a:t>
            </a:r>
            <a:br>
              <a:rPr lang="en-US" b="1" dirty="0"/>
            </a:br>
            <a:endParaRPr lang="en-US" b="1" dirty="0"/>
          </a:p>
        </p:txBody>
      </p:sp>
      <p:sp>
        <p:nvSpPr>
          <p:cNvPr id="3" name="Subtitle 2"/>
          <p:cNvSpPr>
            <a:spLocks noGrp="1"/>
          </p:cNvSpPr>
          <p:nvPr>
            <p:ph type="subTitle" idx="1"/>
          </p:nvPr>
        </p:nvSpPr>
        <p:spPr/>
        <p:txBody>
          <a:bodyPr>
            <a:normAutofit fontScale="92500" lnSpcReduction="10000"/>
          </a:bodyPr>
          <a:lstStyle/>
          <a:p>
            <a:r>
              <a:rPr lang="en-US" dirty="0"/>
              <a:t>Ana Malinow, MD, MSHCPM</a:t>
            </a:r>
          </a:p>
          <a:p>
            <a:r>
              <a:rPr lang="en-US" dirty="0"/>
              <a:t>Associate Professor of Pediatrics</a:t>
            </a:r>
          </a:p>
          <a:p>
            <a:r>
              <a:rPr lang="en-US" dirty="0"/>
              <a:t>University of Pittsburgh School of Medicine</a:t>
            </a:r>
          </a:p>
          <a:p>
            <a:r>
              <a:rPr lang="en-US" dirty="0"/>
              <a:t>July 10, 2017</a:t>
            </a:r>
          </a:p>
        </p:txBody>
      </p:sp>
    </p:spTree>
    <p:extLst>
      <p:ext uri="{BB962C8B-B14F-4D97-AF65-F5344CB8AC3E}">
        <p14:creationId xmlns:p14="http://schemas.microsoft.com/office/powerpoint/2010/main" val="2666814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2" y="172924"/>
            <a:ext cx="5665548" cy="1325563"/>
          </a:xfrm>
        </p:spPr>
        <p:txBody>
          <a:bodyPr>
            <a:noAutofit/>
          </a:bodyPr>
          <a:lstStyle/>
          <a:p>
            <a:r>
              <a:rPr lang="en-US" sz="5400" b="1" dirty="0"/>
              <a:t>Every State is Different</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962789700"/>
              </p:ext>
            </p:extLst>
          </p:nvPr>
        </p:nvGraphicFramePr>
        <p:xfrm>
          <a:off x="0" y="902208"/>
          <a:ext cx="4949952" cy="389494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211567" y="365125"/>
            <a:ext cx="6798065" cy="5078313"/>
          </a:xfrm>
          <a:prstGeom prst="rect">
            <a:avLst/>
          </a:prstGeom>
          <a:noFill/>
        </p:spPr>
        <p:txBody>
          <a:bodyPr wrap="square" rtlCol="0">
            <a:spAutoFit/>
          </a:bodyPr>
          <a:lstStyle/>
          <a:p>
            <a:pPr algn="ctr"/>
            <a:r>
              <a:rPr lang="en-US" sz="2400" b="1" dirty="0"/>
              <a:t>Kaiser Family Foundation</a:t>
            </a:r>
          </a:p>
          <a:p>
            <a:pPr algn="ctr"/>
            <a:r>
              <a:rPr lang="en-US" sz="2400" b="1" dirty="0">
                <a:hlinkClick r:id="rId4"/>
              </a:rPr>
              <a:t>http://www.kff.org/statedata/</a:t>
            </a:r>
            <a:endParaRPr lang="en-US" sz="2400" b="1" dirty="0"/>
          </a:p>
          <a:p>
            <a:endParaRPr lang="en-US" sz="2400"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p:txBody>
      </p:sp>
      <p:pic>
        <p:nvPicPr>
          <p:cNvPr id="10" name="Picture 9"/>
          <p:cNvPicPr>
            <a:picLocks noChangeAspect="1"/>
          </p:cNvPicPr>
          <p:nvPr/>
        </p:nvPicPr>
        <p:blipFill>
          <a:blip r:embed="rId5"/>
          <a:stretch>
            <a:fillRect/>
          </a:stretch>
        </p:blipFill>
        <p:spPr>
          <a:xfrm>
            <a:off x="5211567" y="1306286"/>
            <a:ext cx="6969764" cy="5551714"/>
          </a:xfrm>
          <a:prstGeom prst="rect">
            <a:avLst/>
          </a:prstGeom>
        </p:spPr>
      </p:pic>
      <p:graphicFrame>
        <p:nvGraphicFramePr>
          <p:cNvPr id="6" name="Content Placeholder 5"/>
          <p:cNvGraphicFramePr>
            <a:graphicFrameLocks/>
          </p:cNvGraphicFramePr>
          <p:nvPr>
            <p:extLst>
              <p:ext uri="{D42A27DB-BD31-4B8C-83A1-F6EECF244321}">
                <p14:modId xmlns:p14="http://schemas.microsoft.com/office/powerpoint/2010/main" val="3848530100"/>
              </p:ext>
            </p:extLst>
          </p:nvPr>
        </p:nvGraphicFramePr>
        <p:xfrm>
          <a:off x="551175" y="3657600"/>
          <a:ext cx="3520953" cy="3072384"/>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nvSpPr>
        <p:spPr>
          <a:xfrm>
            <a:off x="2084832" y="1620407"/>
            <a:ext cx="1643783" cy="415498"/>
          </a:xfrm>
          <a:prstGeom prst="rect">
            <a:avLst/>
          </a:prstGeom>
          <a:noFill/>
        </p:spPr>
        <p:txBody>
          <a:bodyPr wrap="none" rtlCol="0">
            <a:spAutoFit/>
          </a:bodyPr>
          <a:lstStyle/>
          <a:p>
            <a:r>
              <a:rPr lang="en-US" sz="2100" b="1" dirty="0"/>
              <a:t>Pennsylvania</a:t>
            </a:r>
          </a:p>
        </p:txBody>
      </p:sp>
      <p:graphicFrame>
        <p:nvGraphicFramePr>
          <p:cNvPr id="12" name="Content Placeholder 5"/>
          <p:cNvGraphicFramePr>
            <a:graphicFrameLocks/>
          </p:cNvGraphicFramePr>
          <p:nvPr>
            <p:extLst>
              <p:ext uri="{D42A27DB-BD31-4B8C-83A1-F6EECF244321}">
                <p14:modId xmlns:p14="http://schemas.microsoft.com/office/powerpoint/2010/main" val="3558874774"/>
              </p:ext>
            </p:extLst>
          </p:nvPr>
        </p:nvGraphicFramePr>
        <p:xfrm>
          <a:off x="-1" y="3318876"/>
          <a:ext cx="5039869" cy="34111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964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3" grpId="0"/>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Shrinking the Uninsured Slice</a:t>
            </a:r>
          </a:p>
        </p:txBody>
      </p:sp>
      <p:graphicFrame>
        <p:nvGraphicFramePr>
          <p:cNvPr id="4" name="Content Placeholder 4"/>
          <p:cNvGraphicFramePr>
            <a:graphicFrameLocks/>
          </p:cNvGraphicFramePr>
          <p:nvPr>
            <p:extLst>
              <p:ext uri="{D42A27DB-BD31-4B8C-83A1-F6EECF244321}">
                <p14:modId xmlns:p14="http://schemas.microsoft.com/office/powerpoint/2010/main" val="1956937564"/>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triped Right Arrow 4"/>
          <p:cNvSpPr/>
          <p:nvPr/>
        </p:nvSpPr>
        <p:spPr>
          <a:xfrm rot="20050145">
            <a:off x="4126051" y="2072506"/>
            <a:ext cx="362923" cy="4846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iped Right Arrow 5"/>
          <p:cNvSpPr/>
          <p:nvPr/>
        </p:nvSpPr>
        <p:spPr>
          <a:xfrm rot="9736307">
            <a:off x="4508679" y="1942069"/>
            <a:ext cx="319062" cy="4846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69889" y="1294376"/>
            <a:ext cx="4230645" cy="1446550"/>
          </a:xfrm>
          <a:prstGeom prst="rect">
            <a:avLst/>
          </a:prstGeom>
          <a:noFill/>
        </p:spPr>
        <p:txBody>
          <a:bodyPr wrap="none" rtlCol="0">
            <a:spAutoFit/>
          </a:bodyPr>
          <a:lstStyle/>
          <a:p>
            <a:r>
              <a:rPr lang="en-US" sz="4400" dirty="0">
                <a:latin typeface="+mj-lt"/>
              </a:rPr>
              <a:t>Or Expanding the </a:t>
            </a:r>
          </a:p>
          <a:p>
            <a:r>
              <a:rPr lang="en-US" sz="4400" dirty="0">
                <a:latin typeface="+mj-lt"/>
              </a:rPr>
              <a:t>Uninsured</a:t>
            </a:r>
          </a:p>
        </p:txBody>
      </p:sp>
      <p:graphicFrame>
        <p:nvGraphicFramePr>
          <p:cNvPr id="8" name="Content Placeholder 5"/>
          <p:cNvGraphicFramePr>
            <a:graphicFrameLocks/>
          </p:cNvGraphicFramePr>
          <p:nvPr>
            <p:extLst>
              <p:ext uri="{D42A27DB-BD31-4B8C-83A1-F6EECF244321}">
                <p14:modId xmlns:p14="http://schemas.microsoft.com/office/powerpoint/2010/main" val="422912908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9" name="Arrow: Striped Right 8"/>
          <p:cNvSpPr/>
          <p:nvPr/>
        </p:nvSpPr>
        <p:spPr>
          <a:xfrm rot="19007172">
            <a:off x="4475718" y="4270549"/>
            <a:ext cx="978408" cy="4846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Striped Right 9"/>
          <p:cNvSpPr/>
          <p:nvPr/>
        </p:nvSpPr>
        <p:spPr>
          <a:xfrm rot="20220792">
            <a:off x="3992012" y="4983015"/>
            <a:ext cx="440221" cy="35271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Striped Right 10"/>
          <p:cNvSpPr/>
          <p:nvPr/>
        </p:nvSpPr>
        <p:spPr>
          <a:xfrm rot="1971713">
            <a:off x="3149008" y="4983015"/>
            <a:ext cx="440221" cy="35271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Striped Right 11"/>
          <p:cNvSpPr/>
          <p:nvPr/>
        </p:nvSpPr>
        <p:spPr>
          <a:xfrm>
            <a:off x="3781478" y="2482330"/>
            <a:ext cx="635807" cy="4846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Striped Right 12"/>
          <p:cNvSpPr/>
          <p:nvPr/>
        </p:nvSpPr>
        <p:spPr>
          <a:xfrm rot="5400000">
            <a:off x="2516757" y="3801873"/>
            <a:ext cx="592472" cy="39884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27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3024" y="1"/>
            <a:ext cx="10094976" cy="1630363"/>
          </a:xfrm>
        </p:spPr>
        <p:txBody>
          <a:bodyPr>
            <a:noAutofit/>
          </a:bodyPr>
          <a:lstStyle/>
          <a:p>
            <a:pPr eaLnBrk="1" hangingPunct="1"/>
            <a:r>
              <a:rPr lang="en-US" altLang="en-US" sz="5400" b="1" dirty="0"/>
              <a:t>Employer Sponsored Health Insurance PPO for Family of 4, 2017</a:t>
            </a:r>
          </a:p>
        </p:txBody>
      </p:sp>
      <p:graphicFrame>
        <p:nvGraphicFramePr>
          <p:cNvPr id="4" name="Content Placeholder 5"/>
          <p:cNvGraphicFramePr>
            <a:graphicFrameLocks noGrp="1"/>
          </p:cNvGraphicFramePr>
          <p:nvPr>
            <p:ph idx="1"/>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629400" y="1828800"/>
            <a:ext cx="3029034" cy="707886"/>
          </a:xfrm>
          <a:prstGeom prst="rect">
            <a:avLst/>
          </a:prstGeom>
          <a:ln/>
        </p:spPr>
        <p:style>
          <a:lnRef idx="3">
            <a:schemeClr val="lt1"/>
          </a:lnRef>
          <a:fillRef idx="1">
            <a:schemeClr val="accent1"/>
          </a:fillRef>
          <a:effectRef idx="1">
            <a:schemeClr val="accent1"/>
          </a:effectRef>
          <a:fontRef idx="minor">
            <a:schemeClr val="lt1"/>
          </a:fontRef>
        </p:style>
        <p:txBody>
          <a:bodyPr wrap="none">
            <a:spAutoFit/>
          </a:bodyPr>
          <a:lstStyle/>
          <a:p>
            <a:pPr>
              <a:defRPr/>
            </a:pPr>
            <a:r>
              <a:rPr lang="en-US" sz="4000" b="1" dirty="0">
                <a:solidFill>
                  <a:schemeClr val="tx1"/>
                </a:solidFill>
              </a:rPr>
              <a:t>$26,944/year</a:t>
            </a:r>
          </a:p>
        </p:txBody>
      </p:sp>
      <p:sp>
        <p:nvSpPr>
          <p:cNvPr id="12294" name="TextBox 8"/>
          <p:cNvSpPr txBox="1">
            <a:spLocks noChangeArrowheads="1"/>
          </p:cNvSpPr>
          <p:nvPr/>
        </p:nvSpPr>
        <p:spPr bwMode="auto">
          <a:xfrm>
            <a:off x="334962" y="6142326"/>
            <a:ext cx="796779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None/>
            </a:pPr>
            <a:r>
              <a:rPr lang="en-US" altLang="en-US" sz="1200" dirty="0"/>
              <a:t>Source: 2017 </a:t>
            </a:r>
            <a:r>
              <a:rPr lang="en-US" altLang="en-US" sz="1200" dirty="0" err="1"/>
              <a:t>Milliman</a:t>
            </a:r>
            <a:r>
              <a:rPr lang="en-US" altLang="en-US" sz="1200" dirty="0"/>
              <a:t> Medical Index </a:t>
            </a:r>
            <a:r>
              <a:rPr lang="en-US" sz="1200" dirty="0"/>
              <a:t>http://careers.milliman.com/insight/Periodicals/mmi/2017-Milliman-Medical-Index/  </a:t>
            </a:r>
          </a:p>
          <a:p>
            <a:pPr>
              <a:buNone/>
            </a:pPr>
            <a:r>
              <a:rPr lang="en-US" sz="1200" dirty="0"/>
              <a:t>US Census  Bureau.  Income, Poverty and Health Insurance Coverage in the United States: 2015. September 13, 2016 </a:t>
            </a:r>
          </a:p>
          <a:p>
            <a:pPr>
              <a:buNone/>
            </a:pPr>
            <a:r>
              <a:rPr lang="en-US" sz="1200" dirty="0"/>
              <a:t>US Department of Labor  Wage and Hour Division https://www.dol.gov/whd/minwage/america.htm </a:t>
            </a:r>
          </a:p>
          <a:p>
            <a:pPr eaLnBrk="1" hangingPunct="1">
              <a:spcBef>
                <a:spcPct val="0"/>
              </a:spcBef>
              <a:buFontTx/>
              <a:buNone/>
            </a:pPr>
            <a:endParaRPr lang="en-US" altLang="en-US" sz="1200" dirty="0"/>
          </a:p>
        </p:txBody>
      </p:sp>
      <p:sp>
        <p:nvSpPr>
          <p:cNvPr id="2" name="Lightning Bolt 1"/>
          <p:cNvSpPr/>
          <p:nvPr/>
        </p:nvSpPr>
        <p:spPr>
          <a:xfrm rot="7162601">
            <a:off x="3877847" y="4331727"/>
            <a:ext cx="539750" cy="66992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84165852"/>
              </p:ext>
            </p:extLst>
          </p:nvPr>
        </p:nvGraphicFramePr>
        <p:xfrm>
          <a:off x="8143917" y="4742023"/>
          <a:ext cx="3733800" cy="148336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tblGrid>
              <a:tr h="370840">
                <a:tc>
                  <a:txBody>
                    <a:bodyPr/>
                    <a:lstStyle/>
                    <a:p>
                      <a:r>
                        <a:rPr lang="en-US" dirty="0"/>
                        <a:t>Income</a:t>
                      </a:r>
                      <a:r>
                        <a:rPr lang="en-US" baseline="0" dirty="0"/>
                        <a:t> Level</a:t>
                      </a:r>
                      <a:endParaRPr lang="en-US" dirty="0"/>
                    </a:p>
                  </a:txBody>
                  <a:tcPr/>
                </a:tc>
                <a:tc>
                  <a:txBody>
                    <a:bodyPr/>
                    <a:lstStyle/>
                    <a:p>
                      <a:r>
                        <a:rPr lang="en-US" dirty="0"/>
                        <a:t>Wages</a:t>
                      </a:r>
                      <a:r>
                        <a:rPr lang="en-US" baseline="0" dirty="0"/>
                        <a:t> *</a:t>
                      </a:r>
                      <a:endParaRPr lang="en-US" dirty="0"/>
                    </a:p>
                  </a:txBody>
                  <a:tcPr/>
                </a:tc>
                <a:extLst>
                  <a:ext uri="{0D108BD9-81ED-4DB2-BD59-A6C34878D82A}">
                    <a16:rowId xmlns:a16="http://schemas.microsoft.com/office/drawing/2014/main" xmlns="" val="10000"/>
                  </a:ext>
                </a:extLst>
              </a:tr>
              <a:tr h="370840">
                <a:tc>
                  <a:txBody>
                    <a:bodyPr/>
                    <a:lstStyle/>
                    <a:p>
                      <a:r>
                        <a:rPr lang="en-US" b="1" dirty="0"/>
                        <a:t>US Median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$ 56,516</a:t>
                      </a:r>
                    </a:p>
                  </a:txBody>
                  <a:tcPr/>
                </a:tc>
                <a:extLst>
                  <a:ext uri="{0D108BD9-81ED-4DB2-BD59-A6C34878D82A}">
                    <a16:rowId xmlns:a16="http://schemas.microsoft.com/office/drawing/2014/main" xmlns="" val="10001"/>
                  </a:ext>
                </a:extLst>
              </a:tr>
              <a:tr h="370840">
                <a:tc>
                  <a:txBody>
                    <a:bodyPr/>
                    <a:lstStyle/>
                    <a:p>
                      <a:r>
                        <a:rPr lang="en-US" b="1" dirty="0"/>
                        <a:t>$15/h</a:t>
                      </a:r>
                    </a:p>
                  </a:txBody>
                  <a:tcPr/>
                </a:tc>
                <a:tc>
                  <a:txBody>
                    <a:bodyPr/>
                    <a:lstStyle/>
                    <a:p>
                      <a:pPr algn="l"/>
                      <a:r>
                        <a:rPr lang="en-US" b="1" dirty="0"/>
                        <a:t>$31,200</a:t>
                      </a:r>
                    </a:p>
                  </a:txBody>
                  <a:tcPr/>
                </a:tc>
                <a:extLst>
                  <a:ext uri="{0D108BD9-81ED-4DB2-BD59-A6C34878D82A}">
                    <a16:rowId xmlns:a16="http://schemas.microsoft.com/office/drawing/2014/main" xmlns="" val="10002"/>
                  </a:ext>
                </a:extLst>
              </a:tr>
              <a:tr h="370840">
                <a:tc>
                  <a:txBody>
                    <a:bodyPr/>
                    <a:lstStyle/>
                    <a:p>
                      <a:r>
                        <a:rPr lang="en-US" b="1" dirty="0"/>
                        <a:t>Min Wage ($7.25/h PA)</a:t>
                      </a:r>
                    </a:p>
                  </a:txBody>
                  <a:tcPr/>
                </a:tc>
                <a:tc>
                  <a:txBody>
                    <a:bodyPr/>
                    <a:lstStyle/>
                    <a:p>
                      <a:pPr algn="l"/>
                      <a:r>
                        <a:rPr lang="en-US" b="1" dirty="0"/>
                        <a:t>$15,080</a:t>
                      </a:r>
                    </a:p>
                  </a:txBody>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8997879" y="6169304"/>
            <a:ext cx="2025876" cy="369332"/>
          </a:xfrm>
          <a:prstGeom prst="rect">
            <a:avLst/>
          </a:prstGeom>
          <a:noFill/>
        </p:spPr>
        <p:txBody>
          <a:bodyPr wrap="none" rtlCol="0">
            <a:spAutoFit/>
          </a:bodyPr>
          <a:lstStyle/>
          <a:p>
            <a:r>
              <a:rPr lang="en-US" dirty="0"/>
              <a:t>*Gross before taxes</a:t>
            </a:r>
          </a:p>
        </p:txBody>
      </p:sp>
      <p:graphicFrame>
        <p:nvGraphicFramePr>
          <p:cNvPr id="6" name="Table 5"/>
          <p:cNvGraphicFramePr>
            <a:graphicFrameLocks noGrp="1"/>
          </p:cNvGraphicFramePr>
          <p:nvPr>
            <p:extLst>
              <p:ext uri="{D42A27DB-BD31-4B8C-83A1-F6EECF244321}">
                <p14:modId xmlns:p14="http://schemas.microsoft.com/office/powerpoint/2010/main" val="3973264519"/>
              </p:ext>
            </p:extLst>
          </p:nvPr>
        </p:nvGraphicFramePr>
        <p:xfrm>
          <a:off x="573024" y="1747204"/>
          <a:ext cx="3832352" cy="2026920"/>
        </p:xfrm>
        <a:graphic>
          <a:graphicData uri="http://schemas.openxmlformats.org/drawingml/2006/table">
            <a:tbl>
              <a:tblPr firstRow="1" bandRow="1">
                <a:tableStyleId>{5C22544A-7EE6-4342-B048-85BDC9FD1C3A}</a:tableStyleId>
              </a:tblPr>
              <a:tblGrid>
                <a:gridCol w="2084832">
                  <a:extLst>
                    <a:ext uri="{9D8B030D-6E8A-4147-A177-3AD203B41FA5}">
                      <a16:colId xmlns:a16="http://schemas.microsoft.com/office/drawing/2014/main" xmlns="" val="4274824131"/>
                    </a:ext>
                  </a:extLst>
                </a:gridCol>
                <a:gridCol w="1747520">
                  <a:extLst>
                    <a:ext uri="{9D8B030D-6E8A-4147-A177-3AD203B41FA5}">
                      <a16:colId xmlns:a16="http://schemas.microsoft.com/office/drawing/2014/main" xmlns="" val="901086584"/>
                    </a:ext>
                  </a:extLst>
                </a:gridCol>
              </a:tblGrid>
              <a:tr h="370840">
                <a:tc>
                  <a:txBody>
                    <a:bodyPr/>
                    <a:lstStyle/>
                    <a:p>
                      <a:r>
                        <a:rPr lang="en-US" b="1" dirty="0"/>
                        <a:t>Income</a:t>
                      </a:r>
                      <a:r>
                        <a:rPr lang="en-US" b="1" baseline="0" dirty="0"/>
                        <a:t> Level</a:t>
                      </a:r>
                      <a:endParaRPr lang="en-US" b="1" dirty="0"/>
                    </a:p>
                  </a:txBody>
                  <a:tcPr/>
                </a:tc>
                <a:tc>
                  <a:txBody>
                    <a:bodyPr/>
                    <a:lstStyle/>
                    <a:p>
                      <a:r>
                        <a:rPr lang="en-US" b="1" dirty="0"/>
                        <a:t>Employee Contribution    % of Wages</a:t>
                      </a:r>
                    </a:p>
                  </a:txBody>
                  <a:tcPr/>
                </a:tc>
                <a:extLst>
                  <a:ext uri="{0D108BD9-81ED-4DB2-BD59-A6C34878D82A}">
                    <a16:rowId xmlns:a16="http://schemas.microsoft.com/office/drawing/2014/main" xmlns="" val="2224269840"/>
                  </a:ext>
                </a:extLst>
              </a:tr>
              <a:tr h="370840">
                <a:tc>
                  <a:txBody>
                    <a:bodyPr/>
                    <a:lstStyle/>
                    <a:p>
                      <a:r>
                        <a:rPr lang="en-US" b="1" dirty="0"/>
                        <a:t>US Median</a:t>
                      </a:r>
                    </a:p>
                  </a:txBody>
                  <a:tcPr/>
                </a:tc>
                <a:tc>
                  <a:txBody>
                    <a:bodyPr/>
                    <a:lstStyle/>
                    <a:p>
                      <a:r>
                        <a:rPr lang="en-US" b="1" dirty="0"/>
                        <a:t>21</a:t>
                      </a:r>
                    </a:p>
                  </a:txBody>
                  <a:tcPr/>
                </a:tc>
                <a:extLst>
                  <a:ext uri="{0D108BD9-81ED-4DB2-BD59-A6C34878D82A}">
                    <a16:rowId xmlns:a16="http://schemas.microsoft.com/office/drawing/2014/main" xmlns="" val="140024937"/>
                  </a:ext>
                </a:extLst>
              </a:tr>
              <a:tr h="370840">
                <a:tc>
                  <a:txBody>
                    <a:bodyPr/>
                    <a:lstStyle/>
                    <a:p>
                      <a:r>
                        <a:rPr lang="en-US" b="1" dirty="0"/>
                        <a:t>$15/h</a:t>
                      </a:r>
                    </a:p>
                  </a:txBody>
                  <a:tcPr/>
                </a:tc>
                <a:tc>
                  <a:txBody>
                    <a:bodyPr/>
                    <a:lstStyle/>
                    <a:p>
                      <a:r>
                        <a:rPr lang="en-US" b="1" dirty="0"/>
                        <a:t>37</a:t>
                      </a:r>
                    </a:p>
                  </a:txBody>
                  <a:tcPr/>
                </a:tc>
                <a:extLst>
                  <a:ext uri="{0D108BD9-81ED-4DB2-BD59-A6C34878D82A}">
                    <a16:rowId xmlns:a16="http://schemas.microsoft.com/office/drawing/2014/main" xmlns="" val="532306611"/>
                  </a:ext>
                </a:extLst>
              </a:tr>
              <a:tr h="370840">
                <a:tc>
                  <a:txBody>
                    <a:bodyPr/>
                    <a:lstStyle/>
                    <a:p>
                      <a:r>
                        <a:rPr lang="en-US" b="1" dirty="0"/>
                        <a:t>Min</a:t>
                      </a:r>
                      <a:r>
                        <a:rPr lang="en-US" b="1" baseline="0" dirty="0"/>
                        <a:t> Wage</a:t>
                      </a:r>
                      <a:endParaRPr lang="en-US" b="1" dirty="0"/>
                    </a:p>
                  </a:txBody>
                  <a:tcPr/>
                </a:tc>
                <a:tc>
                  <a:txBody>
                    <a:bodyPr/>
                    <a:lstStyle/>
                    <a:p>
                      <a:r>
                        <a:rPr lang="en-US" b="1" dirty="0"/>
                        <a:t>77</a:t>
                      </a:r>
                    </a:p>
                  </a:txBody>
                  <a:tcPr/>
                </a:tc>
                <a:extLst>
                  <a:ext uri="{0D108BD9-81ED-4DB2-BD59-A6C34878D82A}">
                    <a16:rowId xmlns:a16="http://schemas.microsoft.com/office/drawing/2014/main" xmlns="" val="3872386310"/>
                  </a:ext>
                </a:extLst>
              </a:tr>
            </a:tbl>
          </a:graphicData>
        </a:graphic>
      </p:graphicFrame>
    </p:spTree>
    <p:extLst>
      <p:ext uri="{BB962C8B-B14F-4D97-AF65-F5344CB8AC3E}">
        <p14:creationId xmlns:p14="http://schemas.microsoft.com/office/powerpoint/2010/main" val="1720131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9310" y="68672"/>
            <a:ext cx="8623855" cy="6469030"/>
          </a:xfrm>
          <a:prstGeom prst="rect">
            <a:avLst/>
          </a:prstGeom>
        </p:spPr>
      </p:pic>
    </p:spTree>
    <p:extLst>
      <p:ext uri="{BB962C8B-B14F-4D97-AF65-F5344CB8AC3E}">
        <p14:creationId xmlns:p14="http://schemas.microsoft.com/office/powerpoint/2010/main" val="347409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Costs to You</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1" y="1828801"/>
            <a:ext cx="8981741" cy="3754367"/>
          </a:xfrm>
        </p:spPr>
      </p:pic>
      <p:sp>
        <p:nvSpPr>
          <p:cNvPr id="11" name="TextBox 10"/>
          <p:cNvSpPr txBox="1"/>
          <p:nvPr/>
        </p:nvSpPr>
        <p:spPr>
          <a:xfrm rot="19381823">
            <a:off x="1298692" y="2517803"/>
            <a:ext cx="8515152" cy="707886"/>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000" b="1" dirty="0"/>
              <a:t>213 % Increase in Premiums Since 1999</a:t>
            </a:r>
          </a:p>
        </p:txBody>
      </p:sp>
      <p:sp>
        <p:nvSpPr>
          <p:cNvPr id="12" name="TextBox 11"/>
          <p:cNvSpPr txBox="1"/>
          <p:nvPr/>
        </p:nvSpPr>
        <p:spPr>
          <a:xfrm rot="19381823">
            <a:off x="1625038" y="3296125"/>
            <a:ext cx="9082551" cy="584775"/>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3200" b="1" dirty="0"/>
              <a:t>242 % Increase in Worker’s Contributions Since 1999</a:t>
            </a:r>
          </a:p>
        </p:txBody>
      </p:sp>
      <p:sp>
        <p:nvSpPr>
          <p:cNvPr id="13" name="Rectangle 12"/>
          <p:cNvSpPr/>
          <p:nvPr/>
        </p:nvSpPr>
        <p:spPr>
          <a:xfrm>
            <a:off x="1562961" y="1905000"/>
            <a:ext cx="79924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067801" y="2057400"/>
            <a:ext cx="1066800" cy="3657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4"/>
          <p:cNvSpPr txBox="1">
            <a:spLocks noChangeArrowheads="1"/>
          </p:cNvSpPr>
          <p:nvPr/>
        </p:nvSpPr>
        <p:spPr bwMode="auto">
          <a:xfrm>
            <a:off x="1600200" y="6172201"/>
            <a:ext cx="9067800" cy="754053"/>
          </a:xfrm>
          <a:prstGeom prst="rect">
            <a:avLst/>
          </a:prstGeom>
          <a:noFill/>
          <a:ln w="9525">
            <a:noFill/>
            <a:miter lim="800000"/>
            <a:headEnd/>
            <a:tailEnd/>
          </a:ln>
        </p:spPr>
        <p:txBody>
          <a:bodyPr wrap="square">
            <a:spAutoFit/>
          </a:bodyPr>
          <a:lstStyle/>
          <a:p>
            <a:endParaRPr lang="en-US" sz="1000" b="1" dirty="0"/>
          </a:p>
          <a:p>
            <a:r>
              <a:rPr lang="en-US" sz="1100" b="1" dirty="0"/>
              <a:t>SOURCE:  The 2017 </a:t>
            </a:r>
            <a:r>
              <a:rPr lang="en-US" sz="1100" b="1" dirty="0" err="1"/>
              <a:t>Milliman</a:t>
            </a:r>
            <a:r>
              <a:rPr lang="en-US" sz="1100" b="1" dirty="0"/>
              <a:t> Medical Index and Kaiser/HRET Survey of Employer-Sponsored Health Benefits, 1999-2016.  Bureau of Labor Statistics, Consumer Price Index, U.S. City Average of Annual Inflation (April to April), 1999-2016; Bureau of Labor Statistics, Seasonally Adjusted Data from the Current Employment Statistics Survey, 1999-2016 (April to April). </a:t>
            </a:r>
          </a:p>
        </p:txBody>
      </p:sp>
    </p:spTree>
    <p:extLst>
      <p:ext uri="{BB962C8B-B14F-4D97-AF65-F5344CB8AC3E}">
        <p14:creationId xmlns:p14="http://schemas.microsoft.com/office/powerpoint/2010/main" val="129534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1" y="295656"/>
            <a:ext cx="11516053" cy="762000"/>
          </a:xfrm>
        </p:spPr>
        <p:txBody>
          <a:bodyPr>
            <a:noAutofit/>
          </a:bodyPr>
          <a:lstStyle/>
          <a:p>
            <a:r>
              <a:rPr lang="en-US" sz="4800" b="1" dirty="0"/>
              <a:t>Everything You Need To Know About Medicaid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4832901"/>
              </p:ext>
            </p:extLst>
          </p:nvPr>
        </p:nvGraphicFramePr>
        <p:xfrm>
          <a:off x="2133600" y="1167199"/>
          <a:ext cx="8382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285164" y="3789479"/>
            <a:ext cx="2999411" cy="369332"/>
          </a:xfrm>
          <a:prstGeom prst="rect">
            <a:avLst/>
          </a:prstGeom>
          <a:noFill/>
        </p:spPr>
        <p:txBody>
          <a:bodyPr wrap="none" rtlCol="0">
            <a:spAutoFit/>
          </a:bodyPr>
          <a:lstStyle/>
          <a:p>
            <a:r>
              <a:rPr lang="en-US" b="1" dirty="0"/>
              <a:t>Percent Federal Poverty Level</a:t>
            </a:r>
          </a:p>
        </p:txBody>
      </p:sp>
      <p:sp>
        <p:nvSpPr>
          <p:cNvPr id="8" name="TextBox 7"/>
          <p:cNvSpPr txBox="1"/>
          <p:nvPr/>
        </p:nvSpPr>
        <p:spPr>
          <a:xfrm>
            <a:off x="10432448" y="3869798"/>
            <a:ext cx="1219200"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b="1" dirty="0"/>
              <a:t>100% FPL Family of 4</a:t>
            </a:r>
          </a:p>
          <a:p>
            <a:pPr algn="ctr"/>
            <a:r>
              <a:rPr lang="en-US" b="1" dirty="0"/>
              <a:t>$24,600 (2017)</a:t>
            </a:r>
          </a:p>
        </p:txBody>
      </p:sp>
      <p:sp>
        <p:nvSpPr>
          <p:cNvPr id="9" name="TextBox 8"/>
          <p:cNvSpPr txBox="1"/>
          <p:nvPr/>
        </p:nvSpPr>
        <p:spPr>
          <a:xfrm>
            <a:off x="1784869" y="6629401"/>
            <a:ext cx="7738785" cy="276999"/>
          </a:xfrm>
          <a:prstGeom prst="rect">
            <a:avLst/>
          </a:prstGeom>
          <a:noFill/>
        </p:spPr>
        <p:txBody>
          <a:bodyPr wrap="none" rtlCol="0">
            <a:spAutoFit/>
          </a:bodyPr>
          <a:lstStyle/>
          <a:p>
            <a:r>
              <a:rPr lang="en-US" sz="1200" dirty="0"/>
              <a:t>Source: Kaiser Family Foundation State Health Facts and Poverty Guidelines ASPE https://aspe.hhs.gov/poverty-guidelines</a:t>
            </a:r>
          </a:p>
        </p:txBody>
      </p:sp>
      <p:sp>
        <p:nvSpPr>
          <p:cNvPr id="4" name="Left Brace 3"/>
          <p:cNvSpPr/>
          <p:nvPr/>
        </p:nvSpPr>
        <p:spPr>
          <a:xfrm rot="16200000">
            <a:off x="3676650" y="5391150"/>
            <a:ext cx="495301" cy="19050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7048500" y="4381500"/>
            <a:ext cx="457200" cy="38862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3581400" y="3886200"/>
            <a:ext cx="567784" cy="261610"/>
          </a:xfrm>
          <a:prstGeom prst="rect">
            <a:avLst/>
          </a:prstGeom>
          <a:noFill/>
        </p:spPr>
        <p:txBody>
          <a:bodyPr wrap="none" rtlCol="0">
            <a:spAutoFit/>
          </a:bodyPr>
          <a:lstStyle/>
          <a:p>
            <a:r>
              <a:rPr lang="en-US" sz="1100" b="1" dirty="0"/>
              <a:t>  162%</a:t>
            </a:r>
          </a:p>
        </p:txBody>
      </p:sp>
      <p:sp>
        <p:nvSpPr>
          <p:cNvPr id="5" name="TextBox 4"/>
          <p:cNvSpPr txBox="1"/>
          <p:nvPr/>
        </p:nvSpPr>
        <p:spPr>
          <a:xfrm>
            <a:off x="4054518" y="6368534"/>
            <a:ext cx="1548886" cy="369332"/>
          </a:xfrm>
          <a:prstGeom prst="rect">
            <a:avLst/>
          </a:prstGeom>
          <a:noFill/>
        </p:spPr>
        <p:txBody>
          <a:bodyPr wrap="none" rtlCol="0">
            <a:spAutoFit/>
          </a:bodyPr>
          <a:lstStyle/>
          <a:p>
            <a:r>
              <a:rPr lang="en-US" dirty="0"/>
              <a:t>20% of Budget</a:t>
            </a:r>
          </a:p>
        </p:txBody>
      </p:sp>
      <p:sp>
        <p:nvSpPr>
          <p:cNvPr id="11" name="TextBox 10"/>
          <p:cNvSpPr txBox="1"/>
          <p:nvPr/>
        </p:nvSpPr>
        <p:spPr>
          <a:xfrm>
            <a:off x="7391400" y="6343650"/>
            <a:ext cx="1548886" cy="369332"/>
          </a:xfrm>
          <a:prstGeom prst="rect">
            <a:avLst/>
          </a:prstGeom>
          <a:noFill/>
        </p:spPr>
        <p:txBody>
          <a:bodyPr wrap="none" rtlCol="0">
            <a:spAutoFit/>
          </a:bodyPr>
          <a:lstStyle/>
          <a:p>
            <a:r>
              <a:rPr lang="en-US" dirty="0"/>
              <a:t>80% of Budget</a:t>
            </a:r>
          </a:p>
        </p:txBody>
      </p:sp>
      <p:cxnSp>
        <p:nvCxnSpPr>
          <p:cNvPr id="13" name="Straight Connector 12"/>
          <p:cNvCxnSpPr/>
          <p:nvPr/>
        </p:nvCxnSpPr>
        <p:spPr>
          <a:xfrm>
            <a:off x="2743200" y="4667536"/>
            <a:ext cx="769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971800" y="3581400"/>
            <a:ext cx="304800" cy="2362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33800" y="4209365"/>
            <a:ext cx="304800" cy="17342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95800" y="4667536"/>
            <a:ext cx="304800" cy="12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57800" y="3581400"/>
            <a:ext cx="304800" cy="2362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19800" y="5181600"/>
            <a:ext cx="3048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19800" y="5638800"/>
            <a:ext cx="304800" cy="304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70414" y="1419226"/>
            <a:ext cx="152400" cy="1619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781856" y="1307068"/>
            <a:ext cx="1819344" cy="369332"/>
          </a:xfrm>
          <a:prstGeom prst="rect">
            <a:avLst/>
          </a:prstGeom>
          <a:noFill/>
        </p:spPr>
        <p:txBody>
          <a:bodyPr wrap="none" rtlCol="0">
            <a:spAutoFit/>
          </a:bodyPr>
          <a:lstStyle/>
          <a:p>
            <a:r>
              <a:rPr lang="en-US" dirty="0"/>
              <a:t>2013, before ACA</a:t>
            </a:r>
          </a:p>
        </p:txBody>
      </p:sp>
      <p:graphicFrame>
        <p:nvGraphicFramePr>
          <p:cNvPr id="21" name="Content Placeholder 3"/>
          <p:cNvGraphicFramePr>
            <a:graphicFrameLocks/>
          </p:cNvGraphicFramePr>
          <p:nvPr>
            <p:extLst>
              <p:ext uri="{D42A27DB-BD31-4B8C-83A1-F6EECF244321}">
                <p14:modId xmlns:p14="http://schemas.microsoft.com/office/powerpoint/2010/main" val="3753598179"/>
              </p:ext>
            </p:extLst>
          </p:nvPr>
        </p:nvGraphicFramePr>
        <p:xfrm>
          <a:off x="5726664" y="1860625"/>
          <a:ext cx="3188086" cy="18288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130686">
                  <a:extLst>
                    <a:ext uri="{9D8B030D-6E8A-4147-A177-3AD203B41FA5}">
                      <a16:colId xmlns:a16="http://schemas.microsoft.com/office/drawing/2014/main" xmlns="" val="20002"/>
                    </a:ext>
                  </a:extLst>
                </a:gridCol>
              </a:tblGrid>
              <a:tr h="457200">
                <a:tc>
                  <a:txBody>
                    <a:bodyPr/>
                    <a:lstStyle/>
                    <a:p>
                      <a:r>
                        <a:rPr lang="en-US" b="1" dirty="0"/>
                        <a:t>State</a:t>
                      </a:r>
                    </a:p>
                  </a:txBody>
                  <a:tcPr/>
                </a:tc>
                <a:tc>
                  <a:txBody>
                    <a:bodyPr/>
                    <a:lstStyle/>
                    <a:p>
                      <a:r>
                        <a:rPr lang="en-US" b="1" dirty="0"/>
                        <a:t>FMAP %</a:t>
                      </a:r>
                    </a:p>
                  </a:txBody>
                  <a:tcPr/>
                </a:tc>
                <a:tc>
                  <a:txBody>
                    <a:bodyPr/>
                    <a:lstStyle/>
                    <a:p>
                      <a:r>
                        <a:rPr lang="en-US" b="1" dirty="0"/>
                        <a:t>Multiplier</a:t>
                      </a:r>
                    </a:p>
                  </a:txBody>
                  <a:tcPr/>
                </a:tc>
                <a:extLst>
                  <a:ext uri="{0D108BD9-81ED-4DB2-BD59-A6C34878D82A}">
                    <a16:rowId xmlns:a16="http://schemas.microsoft.com/office/drawing/2014/main" xmlns="" val="10000"/>
                  </a:ext>
                </a:extLst>
              </a:tr>
              <a:tr h="457200">
                <a:tc>
                  <a:txBody>
                    <a:bodyPr/>
                    <a:lstStyle/>
                    <a:p>
                      <a:r>
                        <a:rPr lang="en-US" b="1" dirty="0"/>
                        <a:t>MA</a:t>
                      </a:r>
                    </a:p>
                  </a:txBody>
                  <a:tcPr/>
                </a:tc>
                <a:tc>
                  <a:txBody>
                    <a:bodyPr/>
                    <a:lstStyle/>
                    <a:p>
                      <a:r>
                        <a:rPr lang="en-US" b="1" dirty="0"/>
                        <a:t>50</a:t>
                      </a:r>
                    </a:p>
                  </a:txBody>
                  <a:tcPr/>
                </a:tc>
                <a:tc>
                  <a:txBody>
                    <a:bodyPr/>
                    <a:lstStyle/>
                    <a:p>
                      <a:r>
                        <a:rPr lang="en-US" b="1" dirty="0"/>
                        <a:t>1</a:t>
                      </a:r>
                    </a:p>
                  </a:txBody>
                  <a:tcPr/>
                </a:tc>
                <a:extLst>
                  <a:ext uri="{0D108BD9-81ED-4DB2-BD59-A6C34878D82A}">
                    <a16:rowId xmlns:a16="http://schemas.microsoft.com/office/drawing/2014/main" xmlns="" val="10001"/>
                  </a:ext>
                </a:extLst>
              </a:tr>
              <a:tr h="457200">
                <a:tc>
                  <a:txBody>
                    <a:bodyPr/>
                    <a:lstStyle/>
                    <a:p>
                      <a:r>
                        <a:rPr lang="en-US" b="1" dirty="0"/>
                        <a:t>PA</a:t>
                      </a:r>
                    </a:p>
                  </a:txBody>
                  <a:tcPr/>
                </a:tc>
                <a:tc>
                  <a:txBody>
                    <a:bodyPr/>
                    <a:lstStyle/>
                    <a:p>
                      <a:r>
                        <a:rPr lang="en-US" b="1" dirty="0"/>
                        <a:t>51.82</a:t>
                      </a:r>
                    </a:p>
                  </a:txBody>
                  <a:tcPr/>
                </a:tc>
                <a:tc>
                  <a:txBody>
                    <a:bodyPr/>
                    <a:lstStyle/>
                    <a:p>
                      <a:r>
                        <a:rPr lang="en-US" b="1" dirty="0"/>
                        <a:t>1.08</a:t>
                      </a:r>
                    </a:p>
                  </a:txBody>
                  <a:tcPr/>
                </a:tc>
                <a:extLst>
                  <a:ext uri="{0D108BD9-81ED-4DB2-BD59-A6C34878D82A}">
                    <a16:rowId xmlns:a16="http://schemas.microsoft.com/office/drawing/2014/main" xmlns="" val="10002"/>
                  </a:ext>
                </a:extLst>
              </a:tr>
              <a:tr h="457200">
                <a:tc>
                  <a:txBody>
                    <a:bodyPr/>
                    <a:lstStyle/>
                    <a:p>
                      <a:r>
                        <a:rPr lang="en-US" b="1" dirty="0"/>
                        <a:t>MS</a:t>
                      </a:r>
                    </a:p>
                  </a:txBody>
                  <a:tcPr/>
                </a:tc>
                <a:tc>
                  <a:txBody>
                    <a:bodyPr/>
                    <a:lstStyle/>
                    <a:p>
                      <a:r>
                        <a:rPr lang="en-US" b="1" dirty="0"/>
                        <a:t>75.65</a:t>
                      </a:r>
                    </a:p>
                  </a:txBody>
                  <a:tcPr/>
                </a:tc>
                <a:tc>
                  <a:txBody>
                    <a:bodyPr/>
                    <a:lstStyle/>
                    <a:p>
                      <a:r>
                        <a:rPr lang="en-US" b="1" dirty="0"/>
                        <a:t>3.11</a:t>
                      </a:r>
                    </a:p>
                  </a:txBody>
                  <a:tcPr/>
                </a:tc>
                <a:extLst>
                  <a:ext uri="{0D108BD9-81ED-4DB2-BD59-A6C34878D82A}">
                    <a16:rowId xmlns:a16="http://schemas.microsoft.com/office/drawing/2014/main" xmlns="" val="10003"/>
                  </a:ext>
                </a:extLst>
              </a:tr>
            </a:tbl>
          </a:graphicData>
        </a:graphic>
      </p:graphicFrame>
      <p:sp>
        <p:nvSpPr>
          <p:cNvPr id="22" name="Rectangle 21"/>
          <p:cNvSpPr/>
          <p:nvPr/>
        </p:nvSpPr>
        <p:spPr>
          <a:xfrm>
            <a:off x="9829800" y="1425749"/>
            <a:ext cx="152400" cy="1619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82200" y="1322045"/>
            <a:ext cx="1911805" cy="369332"/>
          </a:xfrm>
          <a:prstGeom prst="rect">
            <a:avLst/>
          </a:prstGeom>
          <a:noFill/>
        </p:spPr>
        <p:txBody>
          <a:bodyPr wrap="none" rtlCol="0">
            <a:spAutoFit/>
          </a:bodyPr>
          <a:lstStyle/>
          <a:p>
            <a:r>
              <a:rPr lang="en-US" dirty="0"/>
              <a:t>Texas, Adults 2017</a:t>
            </a:r>
          </a:p>
        </p:txBody>
      </p:sp>
    </p:spTree>
    <p:extLst>
      <p:ext uri="{BB962C8B-B14F-4D97-AF65-F5344CB8AC3E}">
        <p14:creationId xmlns:p14="http://schemas.microsoft.com/office/powerpoint/2010/main" val="400336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P spid="20"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3048000" y="1588"/>
            <a:ext cx="9144000" cy="6856412"/>
          </a:xfrm>
          <a:noFill/>
        </p:spPr>
      </p:pic>
      <p:sp>
        <p:nvSpPr>
          <p:cNvPr id="2" name="TextBox 1"/>
          <p:cNvSpPr txBox="1"/>
          <p:nvPr/>
        </p:nvSpPr>
        <p:spPr>
          <a:xfrm>
            <a:off x="7391400" y="4953000"/>
            <a:ext cx="2982548"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b="1" dirty="0"/>
              <a:t>How much does the pie cost?</a:t>
            </a:r>
          </a:p>
        </p:txBody>
      </p:sp>
      <p:pic>
        <p:nvPicPr>
          <p:cNvPr id="5" name="Picture 2" descr="https://kaiserfamilyfoundation.files.wordpress.com/2016/09/8848-04-figure-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143000"/>
            <a:ext cx="3962399"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67400" y="1152525"/>
            <a:ext cx="9144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11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b="1" dirty="0"/>
              <a:t>US National Health Expenditures, </a:t>
            </a:r>
            <a:br>
              <a:rPr lang="en-US" sz="5400" b="1" dirty="0"/>
            </a:br>
            <a:r>
              <a:rPr lang="en-US" sz="5400" b="1" dirty="0"/>
              <a:t>2007-2025</a:t>
            </a:r>
          </a:p>
        </p:txBody>
      </p:sp>
      <p:graphicFrame>
        <p:nvGraphicFramePr>
          <p:cNvPr id="5" name="Content Placeholder 4"/>
          <p:cNvGraphicFramePr>
            <a:graphicFrameLocks noGrp="1"/>
          </p:cNvGraphicFramePr>
          <p:nvPr>
            <p:ph idx="1"/>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78496" y="3468452"/>
            <a:ext cx="3726726" cy="369332"/>
          </a:xfrm>
          <a:prstGeom prst="rect">
            <a:avLst/>
          </a:prstGeom>
          <a:noFill/>
        </p:spPr>
        <p:txBody>
          <a:bodyPr wrap="none" rtlCol="0">
            <a:spAutoFit/>
          </a:bodyPr>
          <a:lstStyle/>
          <a:p>
            <a:r>
              <a:rPr lang="en-US" b="1" dirty="0"/>
              <a:t>Health Expenditures in Billion Dollars</a:t>
            </a:r>
          </a:p>
        </p:txBody>
      </p:sp>
      <p:sp>
        <p:nvSpPr>
          <p:cNvPr id="7" name="TextBox 6"/>
          <p:cNvSpPr txBox="1"/>
          <p:nvPr/>
        </p:nvSpPr>
        <p:spPr>
          <a:xfrm>
            <a:off x="1784866" y="6400801"/>
            <a:ext cx="6689973" cy="276999"/>
          </a:xfrm>
          <a:prstGeom prst="rect">
            <a:avLst/>
          </a:prstGeom>
          <a:noFill/>
        </p:spPr>
        <p:txBody>
          <a:bodyPr wrap="none" rtlCol="0">
            <a:spAutoFit/>
          </a:bodyPr>
          <a:lstStyle/>
          <a:p>
            <a:r>
              <a:rPr lang="en-US" sz="1200" dirty="0"/>
              <a:t>Source: </a:t>
            </a:r>
            <a:r>
              <a:rPr lang="en-US" sz="1200" dirty="0" err="1"/>
              <a:t>Keehan</a:t>
            </a:r>
            <a:r>
              <a:rPr lang="en-US" sz="1200" dirty="0"/>
              <a:t> SP, et al. National Health Expenditure Projections, 2015-25. Health Affairs, August 2016</a:t>
            </a:r>
          </a:p>
        </p:txBody>
      </p:sp>
      <p:sp>
        <p:nvSpPr>
          <p:cNvPr id="2" name="Oval 1"/>
          <p:cNvSpPr/>
          <p:nvPr/>
        </p:nvSpPr>
        <p:spPr>
          <a:xfrm>
            <a:off x="6629400" y="3048000"/>
            <a:ext cx="15240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018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9525"/>
            <a:ext cx="46863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
            <a:ext cx="45720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430588"/>
            <a:ext cx="4572000"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232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Costs to Our Health</a:t>
            </a:r>
          </a:p>
        </p:txBody>
      </p:sp>
      <p:sp>
        <p:nvSpPr>
          <p:cNvPr id="3" name="Content Placeholder 2"/>
          <p:cNvSpPr>
            <a:spLocks noGrp="1"/>
          </p:cNvSpPr>
          <p:nvPr>
            <p:ph idx="1"/>
          </p:nvPr>
        </p:nvSpPr>
        <p:spPr>
          <a:xfrm>
            <a:off x="1752600" y="1371600"/>
            <a:ext cx="8686800" cy="5181600"/>
          </a:xfrm>
        </p:spPr>
        <p:txBody>
          <a:bodyPr>
            <a:noAutofit/>
          </a:bodyPr>
          <a:lstStyle/>
          <a:p>
            <a:pPr marL="0" indent="0">
              <a:buNone/>
            </a:pPr>
            <a:r>
              <a:rPr lang="en-US" sz="4400" dirty="0"/>
              <a:t>Compared to other industrialized nations, we rank:</a:t>
            </a:r>
          </a:p>
          <a:p>
            <a:endParaRPr lang="en-US" sz="4400" dirty="0"/>
          </a:p>
          <a:p>
            <a:r>
              <a:rPr lang="en-US" sz="4400" b="1" dirty="0"/>
              <a:t>#24 in healthy life expectancy </a:t>
            </a:r>
            <a:r>
              <a:rPr lang="en-US" sz="1000" dirty="0"/>
              <a:t>http://www.who.int/gho/mortality_burden_disease/life_tables/hale/en/</a:t>
            </a:r>
          </a:p>
          <a:p>
            <a:r>
              <a:rPr lang="en-US" sz="4400" b="1" dirty="0"/>
              <a:t>#25 in preventable deaths           </a:t>
            </a:r>
            <a:r>
              <a:rPr lang="en-US" sz="1000" dirty="0"/>
              <a:t>http://www.oecd-ilibrary.org/social-issues-migration-health/mortality-amenable-to-health-care-in-31-oecd-countries_5kgj35f9f8s2-en</a:t>
            </a:r>
          </a:p>
          <a:p>
            <a:r>
              <a:rPr lang="en-US" sz="4400" b="1" dirty="0"/>
              <a:t>#37 in world’s health system </a:t>
            </a:r>
            <a:r>
              <a:rPr lang="en-US" sz="1000" dirty="0"/>
              <a:t>http://www.who.int/whr/2000/media_centre/press_release/en/</a:t>
            </a:r>
          </a:p>
          <a:p>
            <a:endParaRPr lang="en-US" sz="4400" dirty="0"/>
          </a:p>
        </p:txBody>
      </p:sp>
    </p:spTree>
    <p:extLst>
      <p:ext uri="{BB962C8B-B14F-4D97-AF65-F5344CB8AC3E}">
        <p14:creationId xmlns:p14="http://schemas.microsoft.com/office/powerpoint/2010/main" val="12274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Conflict of Interest</a:t>
            </a:r>
          </a:p>
        </p:txBody>
      </p:sp>
      <p:sp>
        <p:nvSpPr>
          <p:cNvPr id="3" name="Content Placeholder 2"/>
          <p:cNvSpPr>
            <a:spLocks noGrp="1"/>
          </p:cNvSpPr>
          <p:nvPr>
            <p:ph idx="1"/>
          </p:nvPr>
        </p:nvSpPr>
        <p:spPr>
          <a:xfrm>
            <a:off x="2743200" y="1600202"/>
            <a:ext cx="6477000" cy="3276599"/>
          </a:xfrm>
        </p:spPr>
        <p:txBody>
          <a:bodyPr/>
          <a:lstStyle/>
          <a:p>
            <a:pPr marL="0" indent="0">
              <a:buNone/>
            </a:pPr>
            <a:r>
              <a:rPr lang="en-US" b="1" dirty="0"/>
              <a:t>Ana Malinow</a:t>
            </a:r>
          </a:p>
          <a:p>
            <a:pPr marL="0" indent="0">
              <a:buNone/>
            </a:pPr>
            <a:r>
              <a:rPr lang="en-US" dirty="0"/>
              <a:t>Has documented no financial relationships to disclose or Conflicts of Interest (COI) to resolve.</a:t>
            </a:r>
          </a:p>
          <a:p>
            <a:pPr marL="0" indent="0">
              <a:buNone/>
            </a:pPr>
            <a:endParaRPr lang="en-US" dirty="0"/>
          </a:p>
        </p:txBody>
      </p:sp>
    </p:spTree>
    <p:extLst>
      <p:ext uri="{BB962C8B-B14F-4D97-AF65-F5344CB8AC3E}">
        <p14:creationId xmlns:p14="http://schemas.microsoft.com/office/powerpoint/2010/main" val="335027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t>How do we fix </a:t>
            </a:r>
            <a:br>
              <a:rPr lang="en-US" sz="5400" b="1" dirty="0"/>
            </a:br>
            <a:r>
              <a:rPr lang="en-US" sz="5400" b="1" dirty="0"/>
              <a:t>it?</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96256" y="544877"/>
            <a:ext cx="5206989" cy="48074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5"/>
          <p:cNvSpPr txBox="1">
            <a:spLocks noChangeArrowheads="1"/>
          </p:cNvSpPr>
          <p:nvPr/>
        </p:nvSpPr>
        <p:spPr>
          <a:xfrm>
            <a:off x="680206" y="5617465"/>
            <a:ext cx="11113008" cy="124053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3600" b="1" dirty="0"/>
              <a:t>“Every system is perfectly designed to achieve exactly the results it gets.”   </a:t>
            </a:r>
            <a:r>
              <a:rPr lang="en-US" altLang="en-US" sz="1800" b="1" dirty="0"/>
              <a:t>DM Berwick</a:t>
            </a:r>
          </a:p>
        </p:txBody>
      </p:sp>
    </p:spTree>
    <p:extLst>
      <p:ext uri="{BB962C8B-B14F-4D97-AF65-F5344CB8AC3E}">
        <p14:creationId xmlns:p14="http://schemas.microsoft.com/office/powerpoint/2010/main" val="331183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00948" y="220938"/>
            <a:ext cx="9133114" cy="1143000"/>
          </a:xfrm>
        </p:spPr>
        <p:txBody>
          <a:bodyPr>
            <a:noAutofit/>
          </a:bodyPr>
          <a:lstStyle/>
          <a:p>
            <a:pPr algn="l" eaLnBrk="1" hangingPunct="1"/>
            <a:r>
              <a:rPr lang="en-US" altLang="en-US" sz="5400" b="1" dirty="0"/>
              <a:t>Key Elements of P-PACA,  2010</a:t>
            </a:r>
          </a:p>
        </p:txBody>
      </p:sp>
      <p:sp>
        <p:nvSpPr>
          <p:cNvPr id="47107" name="Content Placeholder 2"/>
          <p:cNvSpPr>
            <a:spLocks noGrp="1"/>
          </p:cNvSpPr>
          <p:nvPr>
            <p:ph idx="1"/>
          </p:nvPr>
        </p:nvSpPr>
        <p:spPr>
          <a:xfrm>
            <a:off x="247380" y="1189941"/>
            <a:ext cx="6705600" cy="4572000"/>
          </a:xfrm>
        </p:spPr>
        <p:txBody>
          <a:bodyPr>
            <a:normAutofit/>
          </a:bodyPr>
          <a:lstStyle/>
          <a:p>
            <a:pPr marL="514350" indent="-514350">
              <a:buFont typeface="Calibri" pitchFamily="34" charset="0"/>
              <a:buAutoNum type="arabicPeriod"/>
            </a:pPr>
            <a:endParaRPr lang="en-US" altLang="en-US" dirty="0"/>
          </a:p>
          <a:p>
            <a:pPr marL="514350" indent="-514350">
              <a:buFont typeface="Calibri" pitchFamily="34" charset="0"/>
              <a:buAutoNum type="arabicPeriod"/>
            </a:pPr>
            <a:r>
              <a:rPr lang="en-US" altLang="en-US" dirty="0"/>
              <a:t>Employer Mandate, or pay fine</a:t>
            </a:r>
          </a:p>
          <a:p>
            <a:pPr marL="514350" indent="-514350">
              <a:buFont typeface="Calibri" pitchFamily="34" charset="0"/>
              <a:buAutoNum type="arabicPeriod"/>
            </a:pPr>
            <a:r>
              <a:rPr lang="en-US" altLang="en-US" dirty="0"/>
              <a:t>Individual Mandate, or pay fine</a:t>
            </a:r>
          </a:p>
          <a:p>
            <a:pPr marL="514350" indent="-514350">
              <a:buFont typeface="Calibri" pitchFamily="34" charset="0"/>
              <a:buAutoNum type="arabicPeriod"/>
            </a:pPr>
            <a:r>
              <a:rPr lang="en-US" altLang="en-US" dirty="0"/>
              <a:t>Health Insurance Exchanges (Bronze-Platinum) and Premium Subsidies for those making 100-400% FPL</a:t>
            </a:r>
          </a:p>
          <a:p>
            <a:pPr marL="514350" indent="-514350">
              <a:buAutoNum type="arabicPeriod" startAt="4"/>
            </a:pPr>
            <a:r>
              <a:rPr lang="en-US" altLang="en-US" dirty="0"/>
              <a:t>Expansion of Medicaid to 138% FPL in some states and 100% FMAP for        2014-16; 90% thereafter </a:t>
            </a:r>
          </a:p>
          <a:p>
            <a:pPr marL="0" indent="0">
              <a:buNone/>
            </a:pPr>
            <a:r>
              <a:rPr lang="en-US" altLang="en-US" dirty="0"/>
              <a:t>5.   Health Insurance Market Reform</a:t>
            </a:r>
          </a:p>
        </p:txBody>
      </p:sp>
      <p:sp>
        <p:nvSpPr>
          <p:cNvPr id="4" name="TextBox 3"/>
          <p:cNvSpPr txBox="1"/>
          <p:nvPr/>
        </p:nvSpPr>
        <p:spPr>
          <a:xfrm>
            <a:off x="6701274" y="1337988"/>
            <a:ext cx="4916424" cy="2308324"/>
          </a:xfrm>
          <a:prstGeom prst="rect">
            <a:avLst/>
          </a:prstGeom>
          <a:ln>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defRPr/>
            </a:pPr>
            <a:r>
              <a:rPr lang="en-US" sz="2400" b="1" i="1" u="sng" dirty="0"/>
              <a:t>Employer Mandate</a:t>
            </a:r>
            <a:r>
              <a:rPr lang="en-US" sz="2400" dirty="0"/>
              <a:t/>
            </a:r>
            <a:br>
              <a:rPr lang="en-US" sz="2400" dirty="0"/>
            </a:br>
            <a:r>
              <a:rPr lang="en-US" sz="2400" dirty="0"/>
              <a:t>≥50  FT Employees </a:t>
            </a:r>
            <a:br>
              <a:rPr lang="en-US" sz="2400" dirty="0"/>
            </a:br>
            <a:r>
              <a:rPr lang="en-US" sz="2400" dirty="0"/>
              <a:t>≥ 30 h/</a:t>
            </a:r>
            <a:r>
              <a:rPr lang="en-US" sz="2400" dirty="0" err="1"/>
              <a:t>wk</a:t>
            </a:r>
            <a:r>
              <a:rPr lang="en-US" sz="2400" dirty="0"/>
              <a:t/>
            </a:r>
            <a:br>
              <a:rPr lang="en-US" sz="2400" dirty="0"/>
            </a:br>
            <a:r>
              <a:rPr lang="en-US" sz="2400" dirty="0"/>
              <a:t>Must offer plan that covers &gt; 60% AV</a:t>
            </a:r>
            <a:br>
              <a:rPr lang="en-US" sz="2400" dirty="0"/>
            </a:br>
            <a:r>
              <a:rPr lang="en-US" sz="2400" dirty="0"/>
              <a:t>Plan has to cost &lt; 9.5% income</a:t>
            </a:r>
          </a:p>
          <a:p>
            <a:pPr>
              <a:defRPr/>
            </a:pPr>
            <a:r>
              <a:rPr lang="en-US" sz="2400" dirty="0"/>
              <a:t>Penalties up to $3,000/employee</a:t>
            </a:r>
          </a:p>
        </p:txBody>
      </p:sp>
      <p:sp>
        <p:nvSpPr>
          <p:cNvPr id="2" name="TextBox 1"/>
          <p:cNvSpPr txBox="1"/>
          <p:nvPr/>
        </p:nvSpPr>
        <p:spPr>
          <a:xfrm>
            <a:off x="4191001" y="5867400"/>
            <a:ext cx="184731" cy="369332"/>
          </a:xfrm>
          <a:prstGeom prst="rect">
            <a:avLst/>
          </a:prstGeom>
          <a:noFill/>
        </p:spPr>
        <p:txBody>
          <a:bodyPr wrap="none" rtlCol="0">
            <a:spAutoFit/>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6763522"/>
              </p:ext>
            </p:extLst>
          </p:nvPr>
        </p:nvGraphicFramePr>
        <p:xfrm>
          <a:off x="6289794" y="3846259"/>
          <a:ext cx="5739384" cy="2560376"/>
        </p:xfrm>
        <a:graphic>
          <a:graphicData uri="http://schemas.openxmlformats.org/drawingml/2006/table">
            <a:tbl>
              <a:tblPr firstRow="1" bandRow="1">
                <a:tableStyleId>{5C22544A-7EE6-4342-B048-85BDC9FD1C3A}</a:tableStyleId>
              </a:tblPr>
              <a:tblGrid>
                <a:gridCol w="1045464">
                  <a:extLst>
                    <a:ext uri="{9D8B030D-6E8A-4147-A177-3AD203B41FA5}">
                      <a16:colId xmlns:a16="http://schemas.microsoft.com/office/drawing/2014/main" xmlns="" val="20000"/>
                    </a:ext>
                  </a:extLst>
                </a:gridCol>
                <a:gridCol w="2633472">
                  <a:extLst>
                    <a:ext uri="{9D8B030D-6E8A-4147-A177-3AD203B41FA5}">
                      <a16:colId xmlns:a16="http://schemas.microsoft.com/office/drawing/2014/main" xmlns="" val="20001"/>
                    </a:ext>
                  </a:extLst>
                </a:gridCol>
                <a:gridCol w="2060448">
                  <a:extLst>
                    <a:ext uri="{9D8B030D-6E8A-4147-A177-3AD203B41FA5}">
                      <a16:colId xmlns:a16="http://schemas.microsoft.com/office/drawing/2014/main" xmlns="" val="20002"/>
                    </a:ext>
                  </a:extLst>
                </a:gridCol>
              </a:tblGrid>
              <a:tr h="370840">
                <a:tc>
                  <a:txBody>
                    <a:bodyPr/>
                    <a:lstStyle/>
                    <a:p>
                      <a:pPr algn="ctr"/>
                      <a:r>
                        <a:rPr lang="en-US" sz="2400" dirty="0"/>
                        <a:t>Year</a:t>
                      </a:r>
                    </a:p>
                  </a:txBody>
                  <a:tcPr marT="45727" marB="45727"/>
                </a:tc>
                <a:tc>
                  <a:txBody>
                    <a:bodyPr/>
                    <a:lstStyle/>
                    <a:p>
                      <a:pPr algn="ctr"/>
                      <a:r>
                        <a:rPr lang="en-US" sz="2400" baseline="0" dirty="0"/>
                        <a:t>Yearly “Shared Responsibility”</a:t>
                      </a:r>
                    </a:p>
                    <a:p>
                      <a:pPr algn="ctr"/>
                      <a:r>
                        <a:rPr lang="en-US" sz="2400" baseline="0" dirty="0"/>
                        <a:t>Penalty</a:t>
                      </a:r>
                      <a:r>
                        <a:rPr lang="en-US" sz="2400" dirty="0"/>
                        <a:t> $</a:t>
                      </a:r>
                    </a:p>
                  </a:txBody>
                  <a:tcPr marT="45727" marB="45727"/>
                </a:tc>
                <a:tc>
                  <a:txBody>
                    <a:bodyPr/>
                    <a:lstStyle/>
                    <a:p>
                      <a:pPr algn="ctr"/>
                      <a:r>
                        <a:rPr lang="en-US" sz="2400" dirty="0"/>
                        <a:t> Penalty as % of Taxable Income </a:t>
                      </a:r>
                    </a:p>
                  </a:txBody>
                  <a:tcPr marT="45727" marB="45727"/>
                </a:tc>
                <a:extLst>
                  <a:ext uri="{0D108BD9-81ED-4DB2-BD59-A6C34878D82A}">
                    <a16:rowId xmlns:a16="http://schemas.microsoft.com/office/drawing/2014/main" xmlns="" val="10000"/>
                  </a:ext>
                </a:extLst>
              </a:tr>
              <a:tr h="370840">
                <a:tc>
                  <a:txBody>
                    <a:bodyPr/>
                    <a:lstStyle/>
                    <a:p>
                      <a:r>
                        <a:rPr lang="en-US" sz="2400" dirty="0"/>
                        <a:t>2014</a:t>
                      </a:r>
                    </a:p>
                  </a:txBody>
                  <a:tcPr marT="45727" marB="45727"/>
                </a:tc>
                <a:tc>
                  <a:txBody>
                    <a:bodyPr/>
                    <a:lstStyle/>
                    <a:p>
                      <a:pPr algn="ctr"/>
                      <a:r>
                        <a:rPr lang="en-US" sz="2400" dirty="0"/>
                        <a:t>95</a:t>
                      </a:r>
                    </a:p>
                  </a:txBody>
                  <a:tcPr marT="45727" marB="45727"/>
                </a:tc>
                <a:tc>
                  <a:txBody>
                    <a:bodyPr/>
                    <a:lstStyle/>
                    <a:p>
                      <a:pPr algn="ctr"/>
                      <a:r>
                        <a:rPr lang="en-US" sz="2400" dirty="0"/>
                        <a:t>1 %</a:t>
                      </a:r>
                    </a:p>
                  </a:txBody>
                  <a:tcPr marT="45727" marB="45727"/>
                </a:tc>
                <a:extLst>
                  <a:ext uri="{0D108BD9-81ED-4DB2-BD59-A6C34878D82A}">
                    <a16:rowId xmlns:a16="http://schemas.microsoft.com/office/drawing/2014/main" xmlns="" val="10001"/>
                  </a:ext>
                </a:extLst>
              </a:tr>
              <a:tr h="370840">
                <a:tc>
                  <a:txBody>
                    <a:bodyPr/>
                    <a:lstStyle/>
                    <a:p>
                      <a:r>
                        <a:rPr lang="en-US" sz="2400" dirty="0"/>
                        <a:t>2015</a:t>
                      </a:r>
                    </a:p>
                  </a:txBody>
                  <a:tcPr marT="45727" marB="45727"/>
                </a:tc>
                <a:tc>
                  <a:txBody>
                    <a:bodyPr/>
                    <a:lstStyle/>
                    <a:p>
                      <a:pPr algn="ctr"/>
                      <a:r>
                        <a:rPr lang="en-US" sz="2400" dirty="0"/>
                        <a:t>325</a:t>
                      </a:r>
                    </a:p>
                  </a:txBody>
                  <a:tcPr marT="45727" marB="45727"/>
                </a:tc>
                <a:tc>
                  <a:txBody>
                    <a:bodyPr/>
                    <a:lstStyle/>
                    <a:p>
                      <a:pPr algn="ctr"/>
                      <a:r>
                        <a:rPr lang="en-US" sz="2400" dirty="0"/>
                        <a:t>2</a:t>
                      </a:r>
                    </a:p>
                  </a:txBody>
                  <a:tcPr marT="45727" marB="45727"/>
                </a:tc>
                <a:extLst>
                  <a:ext uri="{0D108BD9-81ED-4DB2-BD59-A6C34878D82A}">
                    <a16:rowId xmlns:a16="http://schemas.microsoft.com/office/drawing/2014/main" xmlns="" val="10002"/>
                  </a:ext>
                </a:extLst>
              </a:tr>
              <a:tr h="370840">
                <a:tc>
                  <a:txBody>
                    <a:bodyPr/>
                    <a:lstStyle/>
                    <a:p>
                      <a:r>
                        <a:rPr lang="en-US" sz="2400" dirty="0"/>
                        <a:t>2016 +</a:t>
                      </a:r>
                    </a:p>
                  </a:txBody>
                  <a:tcPr marT="45727" marB="45727"/>
                </a:tc>
                <a:tc>
                  <a:txBody>
                    <a:bodyPr/>
                    <a:lstStyle/>
                    <a:p>
                      <a:pPr algn="ctr"/>
                      <a:r>
                        <a:rPr lang="en-US" sz="2000" dirty="0"/>
                        <a:t>695/adult;</a:t>
                      </a:r>
                      <a:r>
                        <a:rPr lang="en-US" sz="2000" baseline="0" dirty="0"/>
                        <a:t> 347.50/child</a:t>
                      </a:r>
                      <a:endParaRPr lang="en-US" sz="2000" dirty="0"/>
                    </a:p>
                  </a:txBody>
                  <a:tcPr marT="45727" marB="45727"/>
                </a:tc>
                <a:tc>
                  <a:txBody>
                    <a:bodyPr/>
                    <a:lstStyle/>
                    <a:p>
                      <a:pPr algn="ctr"/>
                      <a:r>
                        <a:rPr lang="en-US" sz="2400" dirty="0"/>
                        <a:t>2.5</a:t>
                      </a:r>
                    </a:p>
                  </a:txBody>
                  <a:tcPr marT="45727" marB="45727"/>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5143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875211" y="-76200"/>
            <a:ext cx="10789919" cy="914400"/>
          </a:xfrm>
        </p:spPr>
        <p:txBody>
          <a:bodyPr>
            <a:noAutofit/>
          </a:bodyPr>
          <a:lstStyle/>
          <a:p>
            <a:pPr eaLnBrk="1" hangingPunct="1"/>
            <a:r>
              <a:rPr lang="en-US" altLang="en-US" sz="5400" b="1" dirty="0"/>
              <a:t>Exempt from Mandate/Penalties, 2017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3491395"/>
              </p:ext>
            </p:extLst>
          </p:nvPr>
        </p:nvGraphicFramePr>
        <p:xfrm>
          <a:off x="1889760" y="1108852"/>
          <a:ext cx="8229600" cy="5368923"/>
        </p:xfrm>
        <a:graphic>
          <a:graphicData uri="http://schemas.openxmlformats.org/drawingml/2006/table">
            <a:tbl>
              <a:tblPr bandRow="1">
                <a:tableStyleId>{5C22544A-7EE6-4342-B048-85BDC9FD1C3A}</a:tableStyleId>
              </a:tblPr>
              <a:tblGrid>
                <a:gridCol w="3733800">
                  <a:extLst>
                    <a:ext uri="{9D8B030D-6E8A-4147-A177-3AD203B41FA5}">
                      <a16:colId xmlns:a16="http://schemas.microsoft.com/office/drawing/2014/main" xmlns="" val="20000"/>
                    </a:ext>
                  </a:extLst>
                </a:gridCol>
                <a:gridCol w="4495800">
                  <a:extLst>
                    <a:ext uri="{9D8B030D-6E8A-4147-A177-3AD203B41FA5}">
                      <a16:colId xmlns:a16="http://schemas.microsoft.com/office/drawing/2014/main" xmlns="" val="20001"/>
                    </a:ext>
                  </a:extLst>
                </a:gridCol>
              </a:tblGrid>
              <a:tr h="403994">
                <a:tc>
                  <a:txBody>
                    <a:bodyPr/>
                    <a:lstStyle/>
                    <a:p>
                      <a:r>
                        <a:rPr lang="en-US" sz="1800" dirty="0">
                          <a:solidFill>
                            <a:schemeClr val="tx1"/>
                          </a:solidFill>
                        </a:rPr>
                        <a:t>Homelessness</a:t>
                      </a:r>
                    </a:p>
                  </a:txBody>
                  <a:tcPr marT="45726" marB="45726"/>
                </a:tc>
                <a:tc>
                  <a:txBody>
                    <a:bodyPr/>
                    <a:lstStyle/>
                    <a:p>
                      <a:r>
                        <a:rPr lang="en-US" sz="1800" dirty="0">
                          <a:solidFill>
                            <a:schemeClr val="tx1"/>
                          </a:solidFill>
                        </a:rPr>
                        <a:t>Eviction/foreclosure</a:t>
                      </a:r>
                    </a:p>
                  </a:txBody>
                  <a:tcPr marT="45726" marB="45726"/>
                </a:tc>
                <a:extLst>
                  <a:ext uri="{0D108BD9-81ED-4DB2-BD59-A6C34878D82A}">
                    <a16:rowId xmlns:a16="http://schemas.microsoft.com/office/drawing/2014/main" xmlns="" val="10000"/>
                  </a:ext>
                </a:extLst>
              </a:tr>
              <a:tr h="403994">
                <a:tc>
                  <a:txBody>
                    <a:bodyPr/>
                    <a:lstStyle/>
                    <a:p>
                      <a:r>
                        <a:rPr lang="en-US" sz="1800" dirty="0">
                          <a:solidFill>
                            <a:schemeClr val="tx1"/>
                          </a:solidFill>
                        </a:rPr>
                        <a:t>Receiving shut-off utility notice</a:t>
                      </a:r>
                    </a:p>
                  </a:txBody>
                  <a:tcPr marT="45726" marB="45726"/>
                </a:tc>
                <a:tc>
                  <a:txBody>
                    <a:bodyPr/>
                    <a:lstStyle/>
                    <a:p>
                      <a:r>
                        <a:rPr lang="en-US" sz="1800" dirty="0">
                          <a:solidFill>
                            <a:schemeClr val="tx1"/>
                          </a:solidFill>
                        </a:rPr>
                        <a:t>Recent victim of DV</a:t>
                      </a:r>
                    </a:p>
                  </a:txBody>
                  <a:tcPr marT="45726" marB="45726"/>
                </a:tc>
                <a:extLst>
                  <a:ext uri="{0D108BD9-81ED-4DB2-BD59-A6C34878D82A}">
                    <a16:rowId xmlns:a16="http://schemas.microsoft.com/office/drawing/2014/main" xmlns="" val="10001"/>
                  </a:ext>
                </a:extLst>
              </a:tr>
              <a:tr h="640118">
                <a:tc>
                  <a:txBody>
                    <a:bodyPr/>
                    <a:lstStyle/>
                    <a:p>
                      <a:r>
                        <a:rPr lang="en-US" sz="1800" dirty="0">
                          <a:solidFill>
                            <a:schemeClr val="tx1"/>
                          </a:solidFill>
                        </a:rPr>
                        <a:t>Recent death of close family member</a:t>
                      </a:r>
                    </a:p>
                  </a:txBody>
                  <a:tcPr marT="45726" marB="45726"/>
                </a:tc>
                <a:tc>
                  <a:txBody>
                    <a:bodyPr/>
                    <a:lstStyle/>
                    <a:p>
                      <a:r>
                        <a:rPr lang="en-US" sz="1800" dirty="0">
                          <a:solidFill>
                            <a:schemeClr val="tx1"/>
                          </a:solidFill>
                        </a:rPr>
                        <a:t>Recent victim of property damage due to natural disaster</a:t>
                      </a:r>
                    </a:p>
                  </a:txBody>
                  <a:tcPr marT="45726" marB="45726"/>
                </a:tc>
                <a:extLst>
                  <a:ext uri="{0D108BD9-81ED-4DB2-BD59-A6C34878D82A}">
                    <a16:rowId xmlns:a16="http://schemas.microsoft.com/office/drawing/2014/main" xmlns="" val="10002"/>
                  </a:ext>
                </a:extLst>
              </a:tr>
              <a:tr h="697305">
                <a:tc>
                  <a:txBody>
                    <a:bodyPr/>
                    <a:lstStyle/>
                    <a:p>
                      <a:r>
                        <a:rPr lang="en-US" sz="1800" b="1" dirty="0">
                          <a:solidFill>
                            <a:schemeClr val="tx1"/>
                          </a:solidFill>
                        </a:rPr>
                        <a:t>Filed for bankruptcy w/in last 6 months</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Incurred unreimbursed medical expenses w/in past 2 years resulting in substantial debt</a:t>
                      </a:r>
                    </a:p>
                  </a:txBody>
                  <a:tcPr marT="45726" marB="45726"/>
                </a:tc>
                <a:extLst>
                  <a:ext uri="{0D108BD9-81ED-4DB2-BD59-A6C34878D82A}">
                    <a16:rowId xmlns:a16="http://schemas.microsoft.com/office/drawing/2014/main" xmlns="" val="10003"/>
                  </a:ext>
                </a:extLst>
              </a:tr>
              <a:tr h="697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Is appealing a decision requiring having HI</a:t>
                      </a: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High expenses due to taking care of elderly family member</a:t>
                      </a:r>
                    </a:p>
                  </a:txBody>
                  <a:tcPr marT="45726" marB="45726"/>
                </a:tc>
                <a:extLst>
                  <a:ext uri="{0D108BD9-81ED-4DB2-BD59-A6C34878D82A}">
                    <a16:rowId xmlns:a16="http://schemas.microsoft.com/office/drawing/2014/main" xmlns="" val="10004"/>
                  </a:ext>
                </a:extLst>
              </a:tr>
              <a:tr h="914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Residence in</a:t>
                      </a:r>
                      <a:r>
                        <a:rPr lang="en-US" sz="1800" baseline="0" dirty="0">
                          <a:solidFill>
                            <a:schemeClr val="tx1"/>
                          </a:solidFill>
                        </a:rPr>
                        <a:t> a state that fails to expand </a:t>
                      </a:r>
                      <a:r>
                        <a:rPr lang="en-US" sz="1800" baseline="0" dirty="0" err="1">
                          <a:solidFill>
                            <a:schemeClr val="tx1"/>
                          </a:solidFill>
                        </a:rPr>
                        <a:t>Mcaid</a:t>
                      </a:r>
                      <a:r>
                        <a:rPr lang="en-US" sz="1800" baseline="0" dirty="0">
                          <a:solidFill>
                            <a:schemeClr val="tx1"/>
                          </a:solidFill>
                        </a:rPr>
                        <a:t> if individual would have qualified</a:t>
                      </a:r>
                      <a:endParaRPr lang="en-US" sz="1800" dirty="0">
                        <a:solidFill>
                          <a:schemeClr val="tx1"/>
                        </a:solidFill>
                      </a:endParaRP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Child claimed as dependent denied </a:t>
                      </a:r>
                      <a:r>
                        <a:rPr lang="en-US" sz="1800" dirty="0" err="1">
                          <a:solidFill>
                            <a:schemeClr val="tx1"/>
                          </a:solidFill>
                        </a:rPr>
                        <a:t>Mcaid</a:t>
                      </a:r>
                      <a:r>
                        <a:rPr lang="en-US" sz="1800" dirty="0">
                          <a:solidFill>
                            <a:schemeClr val="tx1"/>
                          </a:solidFill>
                        </a:rPr>
                        <a:t>/CHIP; penalty not paid for child</a:t>
                      </a:r>
                    </a:p>
                  </a:txBody>
                  <a:tcPr marT="45726" marB="45726"/>
                </a:tc>
                <a:extLst>
                  <a:ext uri="{0D108BD9-81ED-4DB2-BD59-A6C34878D82A}">
                    <a16:rowId xmlns:a16="http://schemas.microsoft.com/office/drawing/2014/main" xmlns="" val="10005"/>
                  </a:ext>
                </a:extLst>
              </a:tr>
              <a:tr h="697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American</a:t>
                      </a:r>
                      <a:r>
                        <a:rPr lang="en-US" sz="1800" baseline="0" dirty="0">
                          <a:solidFill>
                            <a:schemeClr val="tx1"/>
                          </a:solidFill>
                        </a:rPr>
                        <a:t> Indian/Alaskan Native</a:t>
                      </a:r>
                      <a:endParaRPr lang="en-US" sz="1800" dirty="0">
                        <a:solidFill>
                          <a:schemeClr val="tx1"/>
                        </a:solidFill>
                      </a:endParaRPr>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Lack of affordable</a:t>
                      </a:r>
                      <a:r>
                        <a:rPr lang="en-US" sz="1800" baseline="0" dirty="0">
                          <a:solidFill>
                            <a:schemeClr val="tx1"/>
                          </a:solidFill>
                        </a:rPr>
                        <a:t> coverage based on income</a:t>
                      </a:r>
                      <a:endParaRPr lang="en-US" sz="1800" dirty="0">
                        <a:solidFill>
                          <a:schemeClr val="tx1"/>
                        </a:solidFill>
                      </a:endParaRPr>
                    </a:p>
                  </a:txBody>
                  <a:tcPr marT="45726" marB="45726"/>
                </a:tc>
                <a:extLst>
                  <a:ext uri="{0D108BD9-81ED-4DB2-BD59-A6C34878D82A}">
                    <a16:rowId xmlns:a16="http://schemas.microsoft.com/office/drawing/2014/main" xmlns="" val="10006"/>
                  </a:ext>
                </a:extLst>
              </a:tr>
              <a:tr h="91445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Being unemployed is not an exemption </a:t>
                      </a:r>
                    </a:p>
                  </a:txBody>
                  <a:tcPr marT="45726" marB="45726"/>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txBody>
                  <a:tcPr marT="45726" marB="45726"/>
                </a:tc>
                <a:extLst>
                  <a:ext uri="{0D108BD9-81ED-4DB2-BD59-A6C34878D82A}">
                    <a16:rowId xmlns:a16="http://schemas.microsoft.com/office/drawing/2014/main" xmlns="" val="10007"/>
                  </a:ext>
                </a:extLst>
              </a:tr>
            </a:tbl>
          </a:graphicData>
        </a:graphic>
      </p:graphicFrame>
      <p:sp>
        <p:nvSpPr>
          <p:cNvPr id="54305" name="TextBox 5"/>
          <p:cNvSpPr txBox="1">
            <a:spLocks noChangeArrowheads="1"/>
          </p:cNvSpPr>
          <p:nvPr/>
        </p:nvSpPr>
        <p:spPr bwMode="auto">
          <a:xfrm>
            <a:off x="524256" y="6200776"/>
            <a:ext cx="10960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t>Source: HealthCare.gov  </a:t>
            </a:r>
            <a:r>
              <a:rPr lang="en-US" sz="1200" dirty="0"/>
              <a:t>Exemptions from the requirement to have health insurance https://www.healthcare.gov/health-coverage-exemptions/exemptions-from-the-fee</a:t>
            </a:r>
            <a:r>
              <a:rPr lang="en-US" sz="1200" b="1" dirty="0"/>
              <a:t>/</a:t>
            </a:r>
            <a:endParaRPr lang="en-US" altLang="en-US" sz="1200" dirty="0"/>
          </a:p>
        </p:txBody>
      </p:sp>
    </p:spTree>
    <p:extLst>
      <p:ext uri="{BB962C8B-B14F-4D97-AF65-F5344CB8AC3E}">
        <p14:creationId xmlns:p14="http://schemas.microsoft.com/office/powerpoint/2010/main" val="48426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extLst>
              <p:ext uri="{D42A27DB-BD31-4B8C-83A1-F6EECF244321}">
                <p14:modId xmlns:p14="http://schemas.microsoft.com/office/powerpoint/2010/main" val="928126577"/>
              </p:ext>
            </p:extLst>
          </p:nvPr>
        </p:nvGraphicFramePr>
        <p:xfrm>
          <a:off x="1742952" y="1981200"/>
          <a:ext cx="8522712" cy="3262059"/>
        </p:xfrm>
        <a:graphic>
          <a:graphicData uri="http://schemas.openxmlformats.org/drawingml/2006/table">
            <a:tbl>
              <a:tblPr firstRow="1" bandRow="1">
                <a:tableStyleId>{5C22544A-7EE6-4342-B048-85BDC9FD1C3A}</a:tableStyleId>
              </a:tblPr>
              <a:tblGrid>
                <a:gridCol w="5084103">
                  <a:extLst>
                    <a:ext uri="{9D8B030D-6E8A-4147-A177-3AD203B41FA5}">
                      <a16:colId xmlns:a16="http://schemas.microsoft.com/office/drawing/2014/main" xmlns="" val="20000"/>
                    </a:ext>
                  </a:extLst>
                </a:gridCol>
                <a:gridCol w="3438609">
                  <a:extLst>
                    <a:ext uri="{9D8B030D-6E8A-4147-A177-3AD203B41FA5}">
                      <a16:colId xmlns:a16="http://schemas.microsoft.com/office/drawing/2014/main" xmlns="" val="20001"/>
                    </a:ext>
                  </a:extLst>
                </a:gridCol>
              </a:tblGrid>
              <a:tr h="519039">
                <a:tc>
                  <a:txBody>
                    <a:bodyPr/>
                    <a:lstStyle/>
                    <a:p>
                      <a:pPr algn="ctr"/>
                      <a:r>
                        <a:rPr lang="en-US" sz="2400" dirty="0"/>
                        <a:t>Income as % of FPL</a:t>
                      </a:r>
                    </a:p>
                  </a:txBody>
                  <a:tcPr marT="45705" marB="45705"/>
                </a:tc>
                <a:tc>
                  <a:txBody>
                    <a:bodyPr/>
                    <a:lstStyle/>
                    <a:p>
                      <a:pPr algn="ctr"/>
                      <a:r>
                        <a:rPr lang="en-US" sz="2400" dirty="0"/>
                        <a:t>% of Income</a:t>
                      </a:r>
                    </a:p>
                  </a:txBody>
                  <a:tcPr marT="45705" marB="45705"/>
                </a:tc>
                <a:extLst>
                  <a:ext uri="{0D108BD9-81ED-4DB2-BD59-A6C34878D82A}">
                    <a16:rowId xmlns:a16="http://schemas.microsoft.com/office/drawing/2014/main" xmlns="" val="10000"/>
                  </a:ext>
                </a:extLst>
              </a:tr>
              <a:tr h="444861">
                <a:tc>
                  <a:txBody>
                    <a:bodyPr/>
                    <a:lstStyle/>
                    <a:p>
                      <a:r>
                        <a:rPr lang="en-US" sz="2400" dirty="0"/>
                        <a:t>&lt;133%</a:t>
                      </a:r>
                    </a:p>
                  </a:txBody>
                  <a:tcPr marT="45705" marB="45705"/>
                </a:tc>
                <a:tc>
                  <a:txBody>
                    <a:bodyPr/>
                    <a:lstStyle/>
                    <a:p>
                      <a:r>
                        <a:rPr lang="en-US" sz="2400" dirty="0"/>
                        <a:t>2%</a:t>
                      </a:r>
                    </a:p>
                  </a:txBody>
                  <a:tcPr marT="45705" marB="45705"/>
                </a:tc>
                <a:extLst>
                  <a:ext uri="{0D108BD9-81ED-4DB2-BD59-A6C34878D82A}">
                    <a16:rowId xmlns:a16="http://schemas.microsoft.com/office/drawing/2014/main" xmlns="" val="10001"/>
                  </a:ext>
                </a:extLst>
              </a:tr>
              <a:tr h="444861">
                <a:tc>
                  <a:txBody>
                    <a:bodyPr/>
                    <a:lstStyle/>
                    <a:p>
                      <a:r>
                        <a:rPr lang="en-US" sz="2400" dirty="0"/>
                        <a:t>133-150</a:t>
                      </a:r>
                    </a:p>
                  </a:txBody>
                  <a:tcPr marT="45705" marB="45705"/>
                </a:tc>
                <a:tc>
                  <a:txBody>
                    <a:bodyPr/>
                    <a:lstStyle/>
                    <a:p>
                      <a:r>
                        <a:rPr lang="en-US" sz="2400" dirty="0"/>
                        <a:t>3-4</a:t>
                      </a:r>
                    </a:p>
                  </a:txBody>
                  <a:tcPr marT="45705" marB="45705"/>
                </a:tc>
                <a:extLst>
                  <a:ext uri="{0D108BD9-81ED-4DB2-BD59-A6C34878D82A}">
                    <a16:rowId xmlns:a16="http://schemas.microsoft.com/office/drawing/2014/main" xmlns="" val="10002"/>
                  </a:ext>
                </a:extLst>
              </a:tr>
              <a:tr h="444861">
                <a:tc>
                  <a:txBody>
                    <a:bodyPr/>
                    <a:lstStyle/>
                    <a:p>
                      <a:r>
                        <a:rPr lang="en-US" sz="2400" dirty="0"/>
                        <a:t>150-200</a:t>
                      </a:r>
                    </a:p>
                  </a:txBody>
                  <a:tcPr marT="45705" marB="45705"/>
                </a:tc>
                <a:tc>
                  <a:txBody>
                    <a:bodyPr/>
                    <a:lstStyle/>
                    <a:p>
                      <a:r>
                        <a:rPr lang="en-US" sz="2400" dirty="0"/>
                        <a:t>4-6.3</a:t>
                      </a:r>
                    </a:p>
                  </a:txBody>
                  <a:tcPr marT="45705" marB="45705"/>
                </a:tc>
                <a:extLst>
                  <a:ext uri="{0D108BD9-81ED-4DB2-BD59-A6C34878D82A}">
                    <a16:rowId xmlns:a16="http://schemas.microsoft.com/office/drawing/2014/main" xmlns="" val="10003"/>
                  </a:ext>
                </a:extLst>
              </a:tr>
              <a:tr h="444861">
                <a:tc>
                  <a:txBody>
                    <a:bodyPr/>
                    <a:lstStyle/>
                    <a:p>
                      <a:r>
                        <a:rPr lang="en-US" sz="2400" dirty="0"/>
                        <a:t>200-250</a:t>
                      </a:r>
                    </a:p>
                  </a:txBody>
                  <a:tcPr marT="45705" marB="45705"/>
                </a:tc>
                <a:tc>
                  <a:txBody>
                    <a:bodyPr/>
                    <a:lstStyle/>
                    <a:p>
                      <a:r>
                        <a:rPr lang="en-US" sz="2400" dirty="0"/>
                        <a:t>6.3-8.05</a:t>
                      </a:r>
                    </a:p>
                  </a:txBody>
                  <a:tcPr marT="45705" marB="45705"/>
                </a:tc>
                <a:extLst>
                  <a:ext uri="{0D108BD9-81ED-4DB2-BD59-A6C34878D82A}">
                    <a16:rowId xmlns:a16="http://schemas.microsoft.com/office/drawing/2014/main" xmlns="" val="10004"/>
                  </a:ext>
                </a:extLst>
              </a:tr>
              <a:tr h="444861">
                <a:tc>
                  <a:txBody>
                    <a:bodyPr/>
                    <a:lstStyle/>
                    <a:p>
                      <a:r>
                        <a:rPr lang="en-US" sz="2400" dirty="0"/>
                        <a:t>250-300</a:t>
                      </a:r>
                    </a:p>
                  </a:txBody>
                  <a:tcPr marT="45705" marB="45705"/>
                </a:tc>
                <a:tc>
                  <a:txBody>
                    <a:bodyPr/>
                    <a:lstStyle/>
                    <a:p>
                      <a:r>
                        <a:rPr lang="en-US" sz="2400" dirty="0"/>
                        <a:t>8.05-9.5</a:t>
                      </a:r>
                    </a:p>
                  </a:txBody>
                  <a:tcPr marT="45705" marB="45705"/>
                </a:tc>
                <a:extLst>
                  <a:ext uri="{0D108BD9-81ED-4DB2-BD59-A6C34878D82A}">
                    <a16:rowId xmlns:a16="http://schemas.microsoft.com/office/drawing/2014/main" xmlns="" val="10005"/>
                  </a:ext>
                </a:extLst>
              </a:tr>
              <a:tr h="444861">
                <a:tc>
                  <a:txBody>
                    <a:bodyPr/>
                    <a:lstStyle/>
                    <a:p>
                      <a:r>
                        <a:rPr lang="en-US" sz="2400" dirty="0"/>
                        <a:t>300-400</a:t>
                      </a:r>
                    </a:p>
                  </a:txBody>
                  <a:tcPr marT="45705" marB="45705"/>
                </a:tc>
                <a:tc>
                  <a:txBody>
                    <a:bodyPr/>
                    <a:lstStyle/>
                    <a:p>
                      <a:r>
                        <a:rPr lang="en-US" sz="2400" dirty="0"/>
                        <a:t>9.5</a:t>
                      </a:r>
                    </a:p>
                  </a:txBody>
                  <a:tcPr marT="45705" marB="45705"/>
                </a:tc>
                <a:extLst>
                  <a:ext uri="{0D108BD9-81ED-4DB2-BD59-A6C34878D82A}">
                    <a16:rowId xmlns:a16="http://schemas.microsoft.com/office/drawing/2014/main" xmlns="" val="10006"/>
                  </a:ext>
                </a:extLst>
              </a:tr>
            </a:tbl>
          </a:graphicData>
        </a:graphic>
      </p:graphicFrame>
      <p:sp>
        <p:nvSpPr>
          <p:cNvPr id="8" name="Rectangle 7"/>
          <p:cNvSpPr/>
          <p:nvPr/>
        </p:nvSpPr>
        <p:spPr>
          <a:xfrm>
            <a:off x="1714328" y="3886200"/>
            <a:ext cx="8551336"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9714" y="304800"/>
            <a:ext cx="10789920" cy="1112838"/>
          </a:xfrm>
        </p:spPr>
        <p:txBody>
          <a:bodyPr>
            <a:noAutofit/>
          </a:bodyPr>
          <a:lstStyle/>
          <a:p>
            <a:r>
              <a:rPr lang="en-US" sz="5400" b="1" dirty="0"/>
              <a:t>Buying Insurance in the Marketplace</a:t>
            </a:r>
          </a:p>
        </p:txBody>
      </p:sp>
    </p:spTree>
    <p:extLst>
      <p:ext uri="{BB962C8B-B14F-4D97-AF65-F5344CB8AC3E}">
        <p14:creationId xmlns:p14="http://schemas.microsoft.com/office/powerpoint/2010/main" val="69133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85725"/>
            <a:ext cx="11887200" cy="6686550"/>
          </a:xfrm>
          <a:prstGeom prst="rect">
            <a:avLst/>
          </a:prstGeom>
        </p:spPr>
      </p:pic>
      <p:sp>
        <p:nvSpPr>
          <p:cNvPr id="3" name="TextBox 2"/>
          <p:cNvSpPr txBox="1"/>
          <p:nvPr/>
        </p:nvSpPr>
        <p:spPr>
          <a:xfrm>
            <a:off x="256032" y="6358129"/>
            <a:ext cx="3583160" cy="646331"/>
          </a:xfrm>
          <a:prstGeom prst="rect">
            <a:avLst/>
          </a:prstGeom>
          <a:noFill/>
        </p:spPr>
        <p:txBody>
          <a:bodyPr wrap="none" rtlCol="0">
            <a:spAutoFit/>
          </a:bodyPr>
          <a:lstStyle/>
          <a:p>
            <a:r>
              <a:rPr lang="en-US" sz="1200" dirty="0"/>
              <a:t>Source: Kaiser Family Foundation Subsidy Calculator at</a:t>
            </a:r>
          </a:p>
          <a:p>
            <a:r>
              <a:rPr lang="en-US" altLang="en-US" sz="1200" dirty="0">
                <a:hlinkClick r:id="rId4"/>
              </a:rPr>
              <a:t>http://kff.org/interactive/subsidy-calculator/</a:t>
            </a:r>
            <a:r>
              <a:rPr lang="en-US" altLang="en-US" sz="1200" dirty="0"/>
              <a:t> </a:t>
            </a:r>
          </a:p>
          <a:p>
            <a:endParaRPr lang="en-US" sz="1200" dirty="0"/>
          </a:p>
        </p:txBody>
      </p:sp>
    </p:spTree>
    <p:extLst>
      <p:ext uri="{BB962C8B-B14F-4D97-AF65-F5344CB8AC3E}">
        <p14:creationId xmlns:p14="http://schemas.microsoft.com/office/powerpoint/2010/main" val="3668969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209550"/>
            <a:ext cx="11582400" cy="6438900"/>
          </a:xfrm>
          <a:prstGeom prst="rect">
            <a:avLst/>
          </a:prstGeom>
        </p:spPr>
      </p:pic>
      <p:sp>
        <p:nvSpPr>
          <p:cNvPr id="3" name="TextBox 2"/>
          <p:cNvSpPr txBox="1"/>
          <p:nvPr/>
        </p:nvSpPr>
        <p:spPr>
          <a:xfrm>
            <a:off x="7195022" y="432084"/>
            <a:ext cx="4629665" cy="3970318"/>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2800" b="1" dirty="0"/>
              <a:t>Actuarial Value Silver Plan</a:t>
            </a:r>
          </a:p>
          <a:p>
            <a:r>
              <a:rPr lang="en-US" sz="2800" b="1" dirty="0"/>
              <a:t>73%</a:t>
            </a:r>
          </a:p>
          <a:p>
            <a:endParaRPr lang="en-US" sz="2800" b="1" dirty="0"/>
          </a:p>
          <a:p>
            <a:r>
              <a:rPr lang="en-US" sz="2800" b="1" dirty="0"/>
              <a:t>2017 OOP Limit Silver Plan</a:t>
            </a:r>
          </a:p>
          <a:p>
            <a:r>
              <a:rPr lang="en-US" sz="2800" b="1" dirty="0"/>
              <a:t>$11,400 </a:t>
            </a:r>
          </a:p>
          <a:p>
            <a:endParaRPr lang="en-US" sz="2800" b="1" dirty="0"/>
          </a:p>
          <a:p>
            <a:r>
              <a:rPr lang="en-US" sz="2800" b="1" dirty="0"/>
              <a:t>Total Annual Costs</a:t>
            </a:r>
          </a:p>
          <a:p>
            <a:r>
              <a:rPr lang="en-US" sz="2800" b="1" dirty="0"/>
              <a:t>$14,709 (29.4% of income not</a:t>
            </a:r>
          </a:p>
          <a:p>
            <a:r>
              <a:rPr lang="en-US" sz="2800" b="1" dirty="0"/>
              <a:t>6.62%)</a:t>
            </a:r>
          </a:p>
        </p:txBody>
      </p:sp>
      <p:sp>
        <p:nvSpPr>
          <p:cNvPr id="4" name="Oval 3"/>
          <p:cNvSpPr/>
          <p:nvPr/>
        </p:nvSpPr>
        <p:spPr>
          <a:xfrm>
            <a:off x="3584448" y="4194048"/>
            <a:ext cx="4645152"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99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 Placeholder 142"/>
          <p:cNvSpPr>
            <a:spLocks noGrp="1"/>
          </p:cNvSpPr>
          <p:nvPr>
            <p:ph type="body" sz="quarter" idx="11"/>
          </p:nvPr>
        </p:nvSpPr>
        <p:spPr>
          <a:xfrm>
            <a:off x="199070" y="6306460"/>
            <a:ext cx="11297985" cy="548640"/>
          </a:xfrm>
        </p:spPr>
        <p:txBody>
          <a:bodyPr>
            <a:noAutofit/>
          </a:bodyPr>
          <a:lstStyle/>
          <a:p>
            <a:r>
              <a:rPr lang="en-US" dirty="0"/>
              <a:t>NOTES: Current status for each state is based on KCMU tracking and analysis of state executive activity. *AR, AZ, IA, IN, MI, MT, and NH have approved Section 1115 waivers. WI covers adults up to 100% FPL in Medicaid, but did not adopt the ACA expansion. </a:t>
            </a:r>
          </a:p>
          <a:p>
            <a:r>
              <a:rPr lang="en-US" dirty="0"/>
              <a:t>SOURCE: “Status of State Action on the Medicaid Expansion Decision,” KFF State Health Facts, updated January 1, 2017.</a:t>
            </a:r>
          </a:p>
          <a:p>
            <a:r>
              <a:rPr lang="en-US" dirty="0">
                <a:hlinkClick r:id="rId3"/>
              </a:rPr>
              <a:t>http://kff.org/health-reform/state-indicator/state-activity-around-expanding-medicaid-under-the-affordable-care-act/</a:t>
            </a:r>
            <a:r>
              <a:rPr lang="en-US" dirty="0"/>
              <a:t>  </a:t>
            </a:r>
          </a:p>
          <a:p>
            <a:r>
              <a:rPr lang="en-US" dirty="0"/>
              <a:t>Urban Institute  What if More States Expanded Medicaid in 2017?</a:t>
            </a:r>
          </a:p>
          <a:p>
            <a:r>
              <a:rPr lang="en-US" dirty="0"/>
              <a:t>http://www.urban.org/sites/default/files/publication/82786/2000866-What-if-More-States-Expanded-Medicaid-in-2017-Changes-in-Eligibility-Enrollment-and-the-Uninsured.pdf</a:t>
            </a:r>
          </a:p>
        </p:txBody>
      </p:sp>
      <p:sp>
        <p:nvSpPr>
          <p:cNvPr id="3" name="Title 2"/>
          <p:cNvSpPr>
            <a:spLocks noGrp="1"/>
          </p:cNvSpPr>
          <p:nvPr>
            <p:ph type="title"/>
          </p:nvPr>
        </p:nvSpPr>
        <p:spPr>
          <a:xfrm>
            <a:off x="691209" y="121769"/>
            <a:ext cx="12070080" cy="914400"/>
          </a:xfrm>
        </p:spPr>
        <p:txBody>
          <a:bodyPr>
            <a:noAutofit/>
          </a:bodyPr>
          <a:lstStyle/>
          <a:p>
            <a:r>
              <a:rPr lang="en-US" sz="4800" b="1" dirty="0"/>
              <a:t>Current Status of State Medicaid Expansion</a:t>
            </a:r>
            <a:endParaRPr lang="en-US" sz="4800" b="1" dirty="0">
              <a:latin typeface="+mj-lt"/>
            </a:endParaRPr>
          </a:p>
        </p:txBody>
      </p:sp>
      <p:grpSp>
        <p:nvGrpSpPr>
          <p:cNvPr id="4" name="Group 3"/>
          <p:cNvGrpSpPr>
            <a:grpSpLocks noChangeAspect="1"/>
          </p:cNvGrpSpPr>
          <p:nvPr/>
        </p:nvGrpSpPr>
        <p:grpSpPr>
          <a:xfrm>
            <a:off x="1600200" y="1057657"/>
            <a:ext cx="8153401" cy="4511183"/>
            <a:chOff x="928895" y="973956"/>
            <a:chExt cx="7807118" cy="4319588"/>
          </a:xfrm>
        </p:grpSpPr>
        <p:sp>
          <p:nvSpPr>
            <p:cNvPr id="5" name="Shape - Wyoming"/>
            <p:cNvSpPr>
              <a:spLocks noChangeAspect="1"/>
            </p:cNvSpPr>
            <p:nvPr/>
          </p:nvSpPr>
          <p:spPr bwMode="auto">
            <a:xfrm>
              <a:off x="2787648" y="1847081"/>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6" name="Shape - Wisconsin"/>
            <p:cNvSpPr>
              <a:spLocks noChangeAspect="1"/>
            </p:cNvSpPr>
            <p:nvPr/>
          </p:nvSpPr>
          <p:spPr bwMode="auto">
            <a:xfrm>
              <a:off x="4975223" y="1535931"/>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tx2"/>
            </a:solidFill>
            <a:ln w="19050">
              <a:solidFill>
                <a:schemeClr val="tx1"/>
              </a:solidFill>
              <a:prstDash val="solid"/>
              <a:round/>
              <a:headEnd/>
              <a:tailEnd/>
            </a:ln>
          </p:spPr>
          <p:txBody>
            <a:bodyPr/>
            <a:lstStyle/>
            <a:p>
              <a:pPr>
                <a:defRPr/>
              </a:pPr>
              <a:endParaRPr lang="en-US" sz="1200" b="1">
                <a:solidFill>
                  <a:srgbClr val="B0DDF4"/>
                </a:solidFill>
              </a:endParaRPr>
            </a:p>
          </p:txBody>
        </p:sp>
        <p:sp>
          <p:nvSpPr>
            <p:cNvPr id="7" name="Shape - West Virginia"/>
            <p:cNvSpPr>
              <a:spLocks noChangeAspect="1"/>
            </p:cNvSpPr>
            <p:nvPr/>
          </p:nvSpPr>
          <p:spPr bwMode="auto">
            <a:xfrm>
              <a:off x="6345237" y="2388418"/>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8" name="Shape - Washington"/>
            <p:cNvSpPr>
              <a:spLocks noChangeAspect="1"/>
            </p:cNvSpPr>
            <p:nvPr/>
          </p:nvSpPr>
          <p:spPr bwMode="auto">
            <a:xfrm>
              <a:off x="1463675"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nvGrpSpPr>
            <p:cNvPr id="9" name="Shape - Virginia"/>
            <p:cNvGrpSpPr>
              <a:grpSpLocks/>
            </p:cNvGrpSpPr>
            <p:nvPr/>
          </p:nvGrpSpPr>
          <p:grpSpPr bwMode="auto">
            <a:xfrm>
              <a:off x="6276972" y="2507480"/>
              <a:ext cx="1009651" cy="596900"/>
              <a:chOff x="3911" y="1540"/>
              <a:chExt cx="636" cy="376"/>
            </a:xfrm>
            <a:solidFill>
              <a:srgbClr val="0072C0"/>
            </a:solidFill>
          </p:grpSpPr>
          <p:sp>
            <p:nvSpPr>
              <p:cNvPr id="129"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30"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grpSp>
        <p:sp>
          <p:nvSpPr>
            <p:cNvPr id="10" name="Shape - Vermont"/>
            <p:cNvSpPr>
              <a:spLocks noChangeAspect="1"/>
            </p:cNvSpPr>
            <p:nvPr/>
          </p:nvSpPr>
          <p:spPr bwMode="auto">
            <a:xfrm>
              <a:off x="7172325" y="1442268"/>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11" name="Shape - Utah"/>
            <p:cNvSpPr>
              <a:spLocks noChangeAspect="1"/>
            </p:cNvSpPr>
            <p:nvPr/>
          </p:nvSpPr>
          <p:spPr bwMode="auto">
            <a:xfrm>
              <a:off x="2351088" y="2280468"/>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2" name="Shape - Texas"/>
            <p:cNvSpPr>
              <a:spLocks noChangeAspect="1"/>
            </p:cNvSpPr>
            <p:nvPr/>
          </p:nvSpPr>
          <p:spPr bwMode="auto">
            <a:xfrm>
              <a:off x="3225798" y="3286942"/>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tx2"/>
            </a:solidFill>
            <a:ln w="19050">
              <a:solidFill>
                <a:schemeClr val="tx1"/>
              </a:solidFill>
              <a:prstDash val="solid"/>
              <a:round/>
              <a:headEnd/>
              <a:tailEnd/>
            </a:ln>
          </p:spPr>
          <p:txBody>
            <a:bodyPr/>
            <a:lstStyle/>
            <a:p>
              <a:endParaRPr lang="en-US" sz="1100" b="1">
                <a:solidFill>
                  <a:srgbClr val="000000"/>
                </a:solidFill>
                <a:cs typeface="Calibri" pitchFamily="34" charset="0"/>
              </a:endParaRPr>
            </a:p>
          </p:txBody>
        </p:sp>
        <p:sp>
          <p:nvSpPr>
            <p:cNvPr id="13" name="Shape - Tennessee"/>
            <p:cNvSpPr>
              <a:spLocks noChangeAspect="1"/>
            </p:cNvSpPr>
            <p:nvPr/>
          </p:nvSpPr>
          <p:spPr bwMode="auto">
            <a:xfrm>
              <a:off x="5418137" y="3056756"/>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4" name="Shape - South Dakota"/>
            <p:cNvSpPr>
              <a:spLocks noChangeAspect="1"/>
            </p:cNvSpPr>
            <p:nvPr/>
          </p:nvSpPr>
          <p:spPr bwMode="auto">
            <a:xfrm>
              <a:off x="3656012" y="1751831"/>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5" name="Shape - South Carolina"/>
            <p:cNvSpPr>
              <a:spLocks noChangeAspect="1"/>
            </p:cNvSpPr>
            <p:nvPr/>
          </p:nvSpPr>
          <p:spPr bwMode="auto">
            <a:xfrm>
              <a:off x="6359524" y="3248842"/>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16" name="Shape - Rhode Island"/>
            <p:cNvSpPr>
              <a:spLocks noChangeAspect="1"/>
            </p:cNvSpPr>
            <p:nvPr/>
          </p:nvSpPr>
          <p:spPr bwMode="auto">
            <a:xfrm>
              <a:off x="7483472" y="1894706"/>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7" name="Shape - Pennsylvania"/>
            <p:cNvSpPr>
              <a:spLocks noChangeAspect="1"/>
            </p:cNvSpPr>
            <p:nvPr/>
          </p:nvSpPr>
          <p:spPr bwMode="auto">
            <a:xfrm>
              <a:off x="6467474"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B0DDF4"/>
                </a:solidFill>
              </a:endParaRPr>
            </a:p>
          </p:txBody>
        </p:sp>
        <p:sp>
          <p:nvSpPr>
            <p:cNvPr id="18" name="Shape - Oregon"/>
            <p:cNvSpPr>
              <a:spLocks noChangeAspect="1"/>
            </p:cNvSpPr>
            <p:nvPr/>
          </p:nvSpPr>
          <p:spPr bwMode="auto">
            <a:xfrm>
              <a:off x="1263649" y="1432743"/>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19" name="Shape - Oklahoma"/>
            <p:cNvSpPr>
              <a:spLocks noChangeAspect="1"/>
            </p:cNvSpPr>
            <p:nvPr/>
          </p:nvSpPr>
          <p:spPr bwMode="auto">
            <a:xfrm>
              <a:off x="3752848" y="3191692"/>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20" name="Shape - Ohio"/>
            <p:cNvSpPr>
              <a:spLocks noChangeAspect="1"/>
            </p:cNvSpPr>
            <p:nvPr/>
          </p:nvSpPr>
          <p:spPr bwMode="auto">
            <a:xfrm>
              <a:off x="5962648" y="2158230"/>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21" name="Shape - North Dakota"/>
            <p:cNvSpPr>
              <a:spLocks noChangeAspect="1"/>
            </p:cNvSpPr>
            <p:nvPr/>
          </p:nvSpPr>
          <p:spPr bwMode="auto">
            <a:xfrm>
              <a:off x="3686174" y="1266055"/>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22" name="Shape - North Carolina"/>
            <p:cNvSpPr>
              <a:spLocks noChangeAspect="1"/>
            </p:cNvSpPr>
            <p:nvPr/>
          </p:nvSpPr>
          <p:spPr bwMode="auto">
            <a:xfrm>
              <a:off x="6230937" y="2902768"/>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grpSp>
          <p:nvGrpSpPr>
            <p:cNvPr id="23" name="Shape - New York"/>
            <p:cNvGrpSpPr>
              <a:grpSpLocks/>
            </p:cNvGrpSpPr>
            <p:nvPr/>
          </p:nvGrpSpPr>
          <p:grpSpPr bwMode="auto">
            <a:xfrm>
              <a:off x="6530974" y="1478781"/>
              <a:ext cx="1044575" cy="700087"/>
              <a:chOff x="4071" y="893"/>
              <a:chExt cx="658" cy="440"/>
            </a:xfrm>
            <a:solidFill>
              <a:schemeClr val="accent6"/>
            </a:solidFill>
          </p:grpSpPr>
          <p:sp>
            <p:nvSpPr>
              <p:cNvPr id="127"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128"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grpSp>
        <p:sp>
          <p:nvSpPr>
            <p:cNvPr id="24" name="Shape - New Mexico"/>
            <p:cNvSpPr>
              <a:spLocks noChangeAspect="1"/>
            </p:cNvSpPr>
            <p:nvPr/>
          </p:nvSpPr>
          <p:spPr bwMode="auto">
            <a:xfrm>
              <a:off x="2868611" y="3158355"/>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5" name="Shape - New Jersey"/>
            <p:cNvSpPr>
              <a:spLocks noChangeAspect="1"/>
            </p:cNvSpPr>
            <p:nvPr/>
          </p:nvSpPr>
          <p:spPr bwMode="auto">
            <a:xfrm>
              <a:off x="7143748" y="2080443"/>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6" name="Shape - New Hampshire"/>
            <p:cNvSpPr>
              <a:spLocks noChangeAspect="1"/>
            </p:cNvSpPr>
            <p:nvPr/>
          </p:nvSpPr>
          <p:spPr bwMode="auto">
            <a:xfrm>
              <a:off x="7334249" y="136606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27" name="Shape - Nevada"/>
            <p:cNvSpPr>
              <a:spLocks noChangeAspect="1"/>
            </p:cNvSpPr>
            <p:nvPr/>
          </p:nvSpPr>
          <p:spPr bwMode="auto">
            <a:xfrm>
              <a:off x="1660523" y="2143942"/>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28" name="Shape - Nebraska"/>
            <p:cNvSpPr>
              <a:spLocks noChangeAspect="1"/>
            </p:cNvSpPr>
            <p:nvPr/>
          </p:nvSpPr>
          <p:spPr bwMode="auto">
            <a:xfrm>
              <a:off x="3648074" y="2245543"/>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29" name="Shape - Montana"/>
            <p:cNvSpPr>
              <a:spLocks noChangeAspect="1"/>
            </p:cNvSpPr>
            <p:nvPr/>
          </p:nvSpPr>
          <p:spPr bwMode="auto">
            <a:xfrm>
              <a:off x="2373958" y="1139056"/>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30" name="Shape - Missouri"/>
            <p:cNvSpPr>
              <a:spLocks noChangeAspect="1"/>
            </p:cNvSpPr>
            <p:nvPr/>
          </p:nvSpPr>
          <p:spPr bwMode="auto">
            <a:xfrm>
              <a:off x="4687886"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tx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31" name="Shape - Mississippi"/>
            <p:cNvSpPr>
              <a:spLocks noChangeAspect="1"/>
            </p:cNvSpPr>
            <p:nvPr/>
          </p:nvSpPr>
          <p:spPr bwMode="auto">
            <a:xfrm>
              <a:off x="5303835" y="3429817"/>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32" name="Shape - Minnesota"/>
            <p:cNvSpPr>
              <a:spLocks noChangeAspect="1"/>
            </p:cNvSpPr>
            <p:nvPr/>
          </p:nvSpPr>
          <p:spPr bwMode="auto">
            <a:xfrm>
              <a:off x="4419598" y="1204143"/>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33" name="Shape - Massachusetts"/>
            <p:cNvSpPr>
              <a:spLocks noChangeAspect="1"/>
            </p:cNvSpPr>
            <p:nvPr/>
          </p:nvSpPr>
          <p:spPr bwMode="auto">
            <a:xfrm>
              <a:off x="7278686" y="1751831"/>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grpSp>
          <p:nvGrpSpPr>
            <p:cNvPr id="34" name="Shape - Michigan"/>
            <p:cNvGrpSpPr>
              <a:grpSpLocks/>
            </p:cNvGrpSpPr>
            <p:nvPr/>
          </p:nvGrpSpPr>
          <p:grpSpPr bwMode="auto">
            <a:xfrm>
              <a:off x="5232398" y="1427981"/>
              <a:ext cx="990600" cy="882650"/>
              <a:chOff x="3254" y="860"/>
              <a:chExt cx="623" cy="557"/>
            </a:xfrm>
            <a:solidFill>
              <a:srgbClr val="0072C0"/>
            </a:solidFill>
          </p:grpSpPr>
          <p:sp>
            <p:nvSpPr>
              <p:cNvPr id="125"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6"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sp>
          <p:nvSpPr>
            <p:cNvPr id="35" name="Shape - Maryland"/>
            <p:cNvSpPr>
              <a:spLocks noChangeAspect="1"/>
            </p:cNvSpPr>
            <p:nvPr/>
          </p:nvSpPr>
          <p:spPr bwMode="auto">
            <a:xfrm>
              <a:off x="6651623" y="2409055"/>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36" name="Shape - Maine"/>
            <p:cNvSpPr>
              <a:spLocks noChangeAspect="1"/>
            </p:cNvSpPr>
            <p:nvPr/>
          </p:nvSpPr>
          <p:spPr bwMode="auto">
            <a:xfrm>
              <a:off x="7388223"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tx2"/>
            </a:solidFill>
            <a:ln w="19050">
              <a:solidFill>
                <a:schemeClr val="tx1"/>
              </a:solidFill>
              <a:prstDash val="solid"/>
              <a:round/>
              <a:headEnd/>
              <a:tailEnd/>
            </a:ln>
          </p:spPr>
          <p:txBody>
            <a:bodyPr/>
            <a:lstStyle/>
            <a:p>
              <a:endParaRPr lang="en-US" sz="1200" b="1">
                <a:solidFill>
                  <a:srgbClr val="B0DDF4"/>
                </a:solidFill>
              </a:endParaRPr>
            </a:p>
          </p:txBody>
        </p:sp>
        <p:sp>
          <p:nvSpPr>
            <p:cNvPr id="37" name="Shape - Louisiana"/>
            <p:cNvSpPr>
              <a:spLocks noChangeAspect="1"/>
            </p:cNvSpPr>
            <p:nvPr/>
          </p:nvSpPr>
          <p:spPr bwMode="auto">
            <a:xfrm>
              <a:off x="4946649" y="3780655"/>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38" name="Shape - Kentucky"/>
            <p:cNvSpPr>
              <a:spLocks noChangeAspect="1"/>
            </p:cNvSpPr>
            <p:nvPr/>
          </p:nvSpPr>
          <p:spPr bwMode="auto">
            <a:xfrm>
              <a:off x="5480049" y="2717030"/>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39" name="Shape - Kansas"/>
            <p:cNvSpPr>
              <a:spLocks noChangeAspect="1"/>
            </p:cNvSpPr>
            <p:nvPr/>
          </p:nvSpPr>
          <p:spPr bwMode="auto">
            <a:xfrm>
              <a:off x="3879849" y="2718618"/>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40" name="Shape - Iowa"/>
            <p:cNvSpPr>
              <a:spLocks noChangeAspect="1"/>
            </p:cNvSpPr>
            <p:nvPr/>
          </p:nvSpPr>
          <p:spPr bwMode="auto">
            <a:xfrm>
              <a:off x="4562474" y="2132830"/>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41" name="Shape - Indiana"/>
            <p:cNvSpPr>
              <a:spLocks noChangeAspect="1"/>
            </p:cNvSpPr>
            <p:nvPr/>
          </p:nvSpPr>
          <p:spPr bwMode="auto">
            <a:xfrm>
              <a:off x="5635624" y="2297931"/>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42" name="Shape - Illinois"/>
            <p:cNvSpPr>
              <a:spLocks noChangeAspect="1"/>
            </p:cNvSpPr>
            <p:nvPr/>
          </p:nvSpPr>
          <p:spPr bwMode="auto">
            <a:xfrm>
              <a:off x="5173132" y="2236018"/>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43" name="Shape - Idaho"/>
            <p:cNvSpPr>
              <a:spLocks noChangeAspect="1"/>
            </p:cNvSpPr>
            <p:nvPr/>
          </p:nvSpPr>
          <p:spPr bwMode="auto">
            <a:xfrm>
              <a:off x="2117723" y="1127943"/>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grpSp>
          <p:nvGrpSpPr>
            <p:cNvPr id="44" name="Shape - Hawaii"/>
            <p:cNvGrpSpPr/>
            <p:nvPr/>
          </p:nvGrpSpPr>
          <p:grpSpPr>
            <a:xfrm>
              <a:off x="2157414" y="4101330"/>
              <a:ext cx="622300" cy="477838"/>
              <a:chOff x="2184402" y="4672013"/>
              <a:chExt cx="622300" cy="477838"/>
            </a:xfrm>
            <a:solidFill>
              <a:srgbClr val="7BC7ED"/>
            </a:solidFill>
          </p:grpSpPr>
          <p:sp>
            <p:nvSpPr>
              <p:cNvPr id="117" name="Freeform 4"/>
              <p:cNvSpPr>
                <a:spLocks noChangeAspect="1"/>
              </p:cNvSpPr>
              <p:nvPr/>
            </p:nvSpPr>
            <p:spPr bwMode="auto">
              <a:xfrm>
                <a:off x="2184402" y="4731923"/>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18" name="Freeform 5"/>
              <p:cNvSpPr>
                <a:spLocks noChangeAspect="1"/>
              </p:cNvSpPr>
              <p:nvPr/>
            </p:nvSpPr>
            <p:spPr bwMode="auto">
              <a:xfrm>
                <a:off x="2252421" y="4672013"/>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19" name="Freeform 6"/>
              <p:cNvSpPr>
                <a:spLocks noChangeAspect="1"/>
              </p:cNvSpPr>
              <p:nvPr/>
            </p:nvSpPr>
            <p:spPr bwMode="auto">
              <a:xfrm>
                <a:off x="2336359" y="4731923"/>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0" name="Freeform 7"/>
              <p:cNvSpPr>
                <a:spLocks noChangeAspect="1"/>
              </p:cNvSpPr>
              <p:nvPr/>
            </p:nvSpPr>
            <p:spPr bwMode="auto">
              <a:xfrm>
                <a:off x="2473844" y="4806270"/>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1" name="Freeform 8"/>
              <p:cNvSpPr>
                <a:spLocks noChangeAspect="1"/>
              </p:cNvSpPr>
              <p:nvPr/>
            </p:nvSpPr>
            <p:spPr bwMode="auto">
              <a:xfrm>
                <a:off x="2504959" y="4879894"/>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2" name="Freeform 9"/>
              <p:cNvSpPr>
                <a:spLocks noChangeAspect="1"/>
              </p:cNvSpPr>
              <p:nvPr/>
            </p:nvSpPr>
            <p:spPr bwMode="auto">
              <a:xfrm>
                <a:off x="2551993" y="4920316"/>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bg1"/>
              </a:solidFill>
              <a:ln w="19050">
                <a:solidFill>
                  <a:schemeClr val="tx1"/>
                </a:solidFill>
                <a:prstDash val="solid"/>
                <a:round/>
                <a:headEnd/>
                <a:tailEnd/>
              </a:ln>
            </p:spPr>
            <p:txBody>
              <a:bodyPr/>
              <a:lstStyle/>
              <a:p>
                <a:endParaRPr lang="en-US" sz="1200" b="1">
                  <a:solidFill>
                    <a:srgbClr val="000000"/>
                  </a:solidFill>
                </a:endParaRPr>
              </a:p>
            </p:txBody>
          </p:sp>
          <p:sp>
            <p:nvSpPr>
              <p:cNvPr id="123" name="Freeform"/>
              <p:cNvSpPr>
                <a:spLocks noChangeAspect="1"/>
              </p:cNvSpPr>
              <p:nvPr/>
            </p:nvSpPr>
            <p:spPr bwMode="auto">
              <a:xfrm>
                <a:off x="2626524" y="4937639"/>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124" name="Freeform"/>
              <p:cNvSpPr>
                <a:spLocks noChangeAspect="1"/>
              </p:cNvSpPr>
              <p:nvPr/>
            </p:nvSpPr>
            <p:spPr bwMode="auto">
              <a:xfrm>
                <a:off x="2562847" y="4838751"/>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grpSp>
        <p:sp>
          <p:nvSpPr>
            <p:cNvPr id="45" name="Shape - Georgia"/>
            <p:cNvSpPr>
              <a:spLocks noChangeAspect="1"/>
            </p:cNvSpPr>
            <p:nvPr/>
          </p:nvSpPr>
          <p:spPr bwMode="auto">
            <a:xfrm>
              <a:off x="6061075" y="3347268"/>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46" name="Shape - Florida"/>
            <p:cNvSpPr>
              <a:spLocks noChangeAspect="1"/>
            </p:cNvSpPr>
            <p:nvPr/>
          </p:nvSpPr>
          <p:spPr bwMode="auto">
            <a:xfrm>
              <a:off x="5900737" y="396639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47" name="Shape - Connecticut"/>
            <p:cNvSpPr>
              <a:spLocks noChangeAspect="1"/>
            </p:cNvSpPr>
            <p:nvPr/>
          </p:nvSpPr>
          <p:spPr bwMode="auto">
            <a:xfrm>
              <a:off x="7294562" y="1908992"/>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2"/>
            </a:solidFill>
            <a:ln w="19050">
              <a:solidFill>
                <a:schemeClr val="tx1"/>
              </a:solidFill>
              <a:prstDash val="solid"/>
              <a:round/>
              <a:headEnd/>
              <a:tailEnd/>
            </a:ln>
          </p:spPr>
          <p:txBody>
            <a:bodyPr/>
            <a:lstStyle/>
            <a:p>
              <a:endParaRPr lang="en-US" sz="1200" b="1">
                <a:solidFill>
                  <a:srgbClr val="B0DDF4"/>
                </a:solidFill>
              </a:endParaRPr>
            </a:p>
          </p:txBody>
        </p:sp>
        <p:sp>
          <p:nvSpPr>
            <p:cNvPr id="48" name="Shape - Delaware"/>
            <p:cNvSpPr>
              <a:spLocks noChangeAspect="1"/>
            </p:cNvSpPr>
            <p:nvPr/>
          </p:nvSpPr>
          <p:spPr bwMode="auto">
            <a:xfrm>
              <a:off x="7129462" y="2396355"/>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49" name="Shape - Colorado"/>
            <p:cNvSpPr>
              <a:spLocks noChangeAspect="1"/>
            </p:cNvSpPr>
            <p:nvPr/>
          </p:nvSpPr>
          <p:spPr bwMode="auto">
            <a:xfrm>
              <a:off x="2971798" y="2520181"/>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50" name="Shape - California"/>
            <p:cNvSpPr>
              <a:spLocks noChangeAspect="1"/>
            </p:cNvSpPr>
            <p:nvPr/>
          </p:nvSpPr>
          <p:spPr bwMode="auto">
            <a:xfrm>
              <a:off x="1181098" y="2042343"/>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51" name="Shape - Arkansas"/>
            <p:cNvSpPr>
              <a:spLocks noChangeAspect="1"/>
            </p:cNvSpPr>
            <p:nvPr/>
          </p:nvSpPr>
          <p:spPr bwMode="auto">
            <a:xfrm>
              <a:off x="4854574" y="3218680"/>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accent2"/>
            </a:solidFill>
            <a:ln w="19050">
              <a:solidFill>
                <a:schemeClr val="tx1"/>
              </a:solidFill>
              <a:prstDash val="solid"/>
              <a:round/>
              <a:headEnd/>
              <a:tailEnd/>
            </a:ln>
          </p:spPr>
          <p:txBody>
            <a:bodyPr/>
            <a:lstStyle/>
            <a:p>
              <a:pPr>
                <a:defRPr/>
              </a:pPr>
              <a:endParaRPr lang="en-US" sz="1200" b="1">
                <a:solidFill>
                  <a:srgbClr val="000000"/>
                </a:solidFill>
              </a:endParaRPr>
            </a:p>
          </p:txBody>
        </p:sp>
        <p:sp>
          <p:nvSpPr>
            <p:cNvPr id="52" name="Shape - Arizona"/>
            <p:cNvSpPr>
              <a:spLocks noChangeAspect="1"/>
            </p:cNvSpPr>
            <p:nvPr/>
          </p:nvSpPr>
          <p:spPr bwMode="auto">
            <a:xfrm>
              <a:off x="2133598" y="3093267"/>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2"/>
            </a:solidFill>
            <a:ln w="19050">
              <a:solidFill>
                <a:schemeClr val="tx1"/>
              </a:solidFill>
              <a:prstDash val="solid"/>
              <a:round/>
              <a:headEnd/>
              <a:tailEnd/>
            </a:ln>
          </p:spPr>
          <p:txBody>
            <a:bodyPr/>
            <a:lstStyle/>
            <a:p>
              <a:endParaRPr lang="en-US" sz="1200" b="1">
                <a:solidFill>
                  <a:srgbClr val="000000"/>
                </a:solidFill>
              </a:endParaRPr>
            </a:p>
          </p:txBody>
        </p:sp>
        <p:sp>
          <p:nvSpPr>
            <p:cNvPr id="53" name="Shape - Alaska"/>
            <p:cNvSpPr>
              <a:spLocks noChangeAspect="1"/>
            </p:cNvSpPr>
            <p:nvPr/>
          </p:nvSpPr>
          <p:spPr bwMode="auto">
            <a:xfrm>
              <a:off x="928895" y="3717156"/>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accent2"/>
            </a:solidFill>
            <a:ln w="19050">
              <a:solidFill>
                <a:schemeClr val="tx1"/>
              </a:solidFill>
              <a:prstDash val="solid"/>
              <a:round/>
              <a:headEnd/>
              <a:tailEnd/>
            </a:ln>
          </p:spPr>
          <p:txBody>
            <a:bodyPr/>
            <a:lstStyle/>
            <a:p>
              <a:endParaRPr lang="en-US" b="1">
                <a:solidFill>
                  <a:srgbClr val="000000"/>
                </a:solidFill>
              </a:endParaRPr>
            </a:p>
          </p:txBody>
        </p:sp>
        <p:sp>
          <p:nvSpPr>
            <p:cNvPr id="54" name="Shape - Alabama"/>
            <p:cNvSpPr>
              <a:spLocks noChangeAspect="1"/>
            </p:cNvSpPr>
            <p:nvPr/>
          </p:nvSpPr>
          <p:spPr bwMode="auto">
            <a:xfrm>
              <a:off x="5732462" y="3383781"/>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tx2"/>
            </a:solidFill>
            <a:ln w="19050">
              <a:solidFill>
                <a:schemeClr val="tx1"/>
              </a:solidFill>
              <a:prstDash val="solid"/>
              <a:round/>
              <a:headEnd/>
              <a:tailEnd/>
            </a:ln>
          </p:spPr>
          <p:txBody>
            <a:bodyPr/>
            <a:lstStyle/>
            <a:p>
              <a:endParaRPr lang="en-US" sz="1200" b="1">
                <a:solidFill>
                  <a:srgbClr val="000000"/>
                </a:solidFill>
              </a:endParaRPr>
            </a:p>
          </p:txBody>
        </p:sp>
        <p:sp>
          <p:nvSpPr>
            <p:cNvPr id="55" name="Shape - District of Columbia (star)"/>
            <p:cNvSpPr>
              <a:spLocks noChangeArrowheads="1"/>
            </p:cNvSpPr>
            <p:nvPr/>
          </p:nvSpPr>
          <p:spPr bwMode="auto">
            <a:xfrm>
              <a:off x="6859586" y="2478905"/>
              <a:ext cx="207963" cy="201612"/>
            </a:xfrm>
            <a:prstGeom prst="star5">
              <a:avLst/>
            </a:prstGeom>
            <a:solidFill>
              <a:schemeClr val="accent2"/>
            </a:solidFill>
            <a:ln w="19050">
              <a:solidFill>
                <a:schemeClr val="tx1"/>
              </a:solidFill>
              <a:miter lim="800000"/>
              <a:headEnd/>
              <a:tailEnd/>
            </a:ln>
            <a:effectLst/>
          </p:spPr>
          <p:txBody>
            <a:bodyPr wrap="none" anchor="ctr"/>
            <a:lstStyle/>
            <a:p>
              <a:pPr>
                <a:defRPr/>
              </a:pPr>
              <a:endParaRPr lang="en-US" sz="1200" b="1">
                <a:solidFill>
                  <a:srgbClr val="000000"/>
                </a:solidFill>
              </a:endParaRPr>
            </a:p>
          </p:txBody>
        </p:sp>
        <p:sp>
          <p:nvSpPr>
            <p:cNvPr id="56" name="Text - Wyoming"/>
            <p:cNvSpPr txBox="1">
              <a:spLocks noChangeArrowheads="1"/>
            </p:cNvSpPr>
            <p:nvPr/>
          </p:nvSpPr>
          <p:spPr bwMode="auto">
            <a:xfrm>
              <a:off x="2909886" y="2069331"/>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WY</a:t>
              </a:r>
            </a:p>
          </p:txBody>
        </p:sp>
        <p:sp>
          <p:nvSpPr>
            <p:cNvPr id="57" name="Text - Wisconsin"/>
            <p:cNvSpPr txBox="1">
              <a:spLocks noChangeArrowheads="1"/>
            </p:cNvSpPr>
            <p:nvPr/>
          </p:nvSpPr>
          <p:spPr bwMode="auto">
            <a:xfrm>
              <a:off x="4951412" y="1783581"/>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WI*</a:t>
              </a:r>
            </a:p>
          </p:txBody>
        </p:sp>
        <p:sp>
          <p:nvSpPr>
            <p:cNvPr id="58" name="Text - West Virginia"/>
            <p:cNvSpPr txBox="1">
              <a:spLocks noChangeArrowheads="1"/>
            </p:cNvSpPr>
            <p:nvPr/>
          </p:nvSpPr>
          <p:spPr bwMode="auto">
            <a:xfrm>
              <a:off x="6186488" y="2664643"/>
              <a:ext cx="693737"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WV</a:t>
              </a:r>
            </a:p>
          </p:txBody>
        </p:sp>
        <p:sp>
          <p:nvSpPr>
            <p:cNvPr id="59" name="Text - Washington"/>
            <p:cNvSpPr txBox="1">
              <a:spLocks noChangeArrowheads="1"/>
            </p:cNvSpPr>
            <p:nvPr/>
          </p:nvSpPr>
          <p:spPr bwMode="auto">
            <a:xfrm>
              <a:off x="1609724" y="1166043"/>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WA</a:t>
              </a:r>
            </a:p>
          </p:txBody>
        </p:sp>
        <p:sp>
          <p:nvSpPr>
            <p:cNvPr id="60" name="Text - Virginia"/>
            <p:cNvSpPr txBox="1">
              <a:spLocks noChangeArrowheads="1"/>
            </p:cNvSpPr>
            <p:nvPr/>
          </p:nvSpPr>
          <p:spPr bwMode="auto">
            <a:xfrm>
              <a:off x="6589712" y="2707506"/>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cs typeface="Times New Roman" charset="0"/>
                </a:rPr>
                <a:t>VA</a:t>
              </a:r>
            </a:p>
          </p:txBody>
        </p:sp>
        <p:sp>
          <p:nvSpPr>
            <p:cNvPr id="61" name="Text - Vermont"/>
            <p:cNvSpPr txBox="1">
              <a:spLocks noChangeArrowheads="1"/>
            </p:cNvSpPr>
            <p:nvPr/>
          </p:nvSpPr>
          <p:spPr bwMode="auto">
            <a:xfrm>
              <a:off x="6540500" y="1148581"/>
              <a:ext cx="936625"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VT</a:t>
              </a:r>
            </a:p>
          </p:txBody>
        </p:sp>
        <p:sp>
          <p:nvSpPr>
            <p:cNvPr id="62" name="Text - Utah"/>
            <p:cNvSpPr txBox="1">
              <a:spLocks noChangeArrowheads="1"/>
            </p:cNvSpPr>
            <p:nvPr/>
          </p:nvSpPr>
          <p:spPr bwMode="auto">
            <a:xfrm>
              <a:off x="2347912" y="2650356"/>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UT</a:t>
              </a:r>
            </a:p>
          </p:txBody>
        </p:sp>
        <p:sp>
          <p:nvSpPr>
            <p:cNvPr id="63" name="Text - Texas"/>
            <p:cNvSpPr txBox="1">
              <a:spLocks noChangeArrowheads="1"/>
            </p:cNvSpPr>
            <p:nvPr/>
          </p:nvSpPr>
          <p:spPr bwMode="auto">
            <a:xfrm>
              <a:off x="3952873" y="3934643"/>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TX</a:t>
              </a:r>
            </a:p>
          </p:txBody>
        </p:sp>
        <p:sp>
          <p:nvSpPr>
            <p:cNvPr id="64" name="Text - Tennessee"/>
            <p:cNvSpPr txBox="1">
              <a:spLocks noChangeArrowheads="1"/>
            </p:cNvSpPr>
            <p:nvPr/>
          </p:nvSpPr>
          <p:spPr bwMode="auto">
            <a:xfrm>
              <a:off x="5572124" y="3161531"/>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TN</a:t>
              </a:r>
            </a:p>
          </p:txBody>
        </p:sp>
        <p:sp>
          <p:nvSpPr>
            <p:cNvPr id="65" name="Text - South Dakota"/>
            <p:cNvSpPr txBox="1">
              <a:spLocks noChangeArrowheads="1"/>
            </p:cNvSpPr>
            <p:nvPr/>
          </p:nvSpPr>
          <p:spPr bwMode="auto">
            <a:xfrm>
              <a:off x="3775073" y="1883593"/>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a:cs typeface="Times New Roman" charset="0"/>
                </a:rPr>
                <a:t>SD</a:t>
              </a:r>
            </a:p>
          </p:txBody>
        </p:sp>
        <p:sp>
          <p:nvSpPr>
            <p:cNvPr id="66" name="Text - South Carolina"/>
            <p:cNvSpPr txBox="1">
              <a:spLocks noChangeArrowheads="1"/>
            </p:cNvSpPr>
            <p:nvPr/>
          </p:nvSpPr>
          <p:spPr bwMode="auto">
            <a:xfrm>
              <a:off x="6386512" y="3304406"/>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SC</a:t>
              </a:r>
            </a:p>
          </p:txBody>
        </p:sp>
        <p:sp>
          <p:nvSpPr>
            <p:cNvPr id="67" name="Text - Rhode Island"/>
            <p:cNvSpPr txBox="1">
              <a:spLocks noChangeArrowheads="1"/>
            </p:cNvSpPr>
            <p:nvPr/>
          </p:nvSpPr>
          <p:spPr bwMode="auto">
            <a:xfrm>
              <a:off x="7799388" y="1940744"/>
              <a:ext cx="936625" cy="238700"/>
            </a:xfrm>
            <a:prstGeom prst="rect">
              <a:avLst/>
            </a:prstGeom>
            <a:noFill/>
            <a:ln w="9525">
              <a:noFill/>
              <a:miter lim="800000"/>
              <a:headEnd/>
              <a:tailEnd/>
            </a:ln>
          </p:spPr>
          <p:txBody>
            <a:bodyPr lIns="91429" tIns="45714" rIns="91429" bIns="45714">
              <a:spAutoFit/>
            </a:bodyPr>
            <a:lstStyle/>
            <a:p>
              <a:pPr eaLnBrk="0" hangingPunct="0">
                <a:lnSpc>
                  <a:spcPct val="85000"/>
                </a:lnSpc>
                <a:spcBef>
                  <a:spcPct val="50000"/>
                </a:spcBef>
              </a:pPr>
              <a:r>
                <a:rPr lang="en-US" sz="1200" b="1" dirty="0">
                  <a:solidFill>
                    <a:srgbClr val="000000"/>
                  </a:solidFill>
                  <a:cs typeface="Times New Roman" charset="0"/>
                </a:rPr>
                <a:t>RI</a:t>
              </a:r>
            </a:p>
          </p:txBody>
        </p:sp>
        <p:sp>
          <p:nvSpPr>
            <p:cNvPr id="68" name="Text - Pennsylvania"/>
            <p:cNvSpPr txBox="1">
              <a:spLocks noChangeArrowheads="1"/>
            </p:cNvSpPr>
            <p:nvPr/>
          </p:nvSpPr>
          <p:spPr bwMode="auto">
            <a:xfrm>
              <a:off x="6442075" y="2145531"/>
              <a:ext cx="835025"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PA</a:t>
              </a:r>
              <a:endParaRPr lang="en-US" sz="1200" b="1" baseline="30000" dirty="0">
                <a:solidFill>
                  <a:srgbClr val="FFFFFF"/>
                </a:solidFill>
                <a:cs typeface="Times New Roman" charset="0"/>
              </a:endParaRPr>
            </a:p>
          </p:txBody>
        </p:sp>
        <p:sp>
          <p:nvSpPr>
            <p:cNvPr id="69" name="Text - Oregon"/>
            <p:cNvSpPr txBox="1">
              <a:spLocks noChangeArrowheads="1"/>
            </p:cNvSpPr>
            <p:nvPr/>
          </p:nvSpPr>
          <p:spPr bwMode="auto">
            <a:xfrm>
              <a:off x="1168398" y="1610543"/>
              <a:ext cx="1219200" cy="388999"/>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OR</a:t>
              </a:r>
            </a:p>
          </p:txBody>
        </p:sp>
        <p:sp>
          <p:nvSpPr>
            <p:cNvPr id="70" name="Text - Oklahoma"/>
            <p:cNvSpPr txBox="1">
              <a:spLocks noChangeArrowheads="1"/>
            </p:cNvSpPr>
            <p:nvPr/>
          </p:nvSpPr>
          <p:spPr bwMode="auto">
            <a:xfrm>
              <a:off x="4133848" y="3315518"/>
              <a:ext cx="693739"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OK</a:t>
              </a:r>
            </a:p>
          </p:txBody>
        </p:sp>
        <p:sp>
          <p:nvSpPr>
            <p:cNvPr id="71" name="Text - Ohio"/>
            <p:cNvSpPr txBox="1">
              <a:spLocks noChangeArrowheads="1"/>
            </p:cNvSpPr>
            <p:nvPr/>
          </p:nvSpPr>
          <p:spPr bwMode="auto">
            <a:xfrm>
              <a:off x="5870573" y="2361431"/>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OH</a:t>
              </a:r>
              <a:endParaRPr lang="en-US" sz="1200" b="1" baseline="30000" dirty="0">
                <a:solidFill>
                  <a:srgbClr val="FFFFFF"/>
                </a:solidFill>
                <a:cs typeface="Times New Roman" charset="0"/>
              </a:endParaRPr>
            </a:p>
          </p:txBody>
        </p:sp>
        <p:sp>
          <p:nvSpPr>
            <p:cNvPr id="72" name="Text - North Dakota"/>
            <p:cNvSpPr txBox="1">
              <a:spLocks noChangeArrowheads="1"/>
            </p:cNvSpPr>
            <p:nvPr/>
          </p:nvSpPr>
          <p:spPr bwMode="auto">
            <a:xfrm>
              <a:off x="3752849" y="1386706"/>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ND</a:t>
              </a:r>
            </a:p>
          </p:txBody>
        </p:sp>
        <p:sp>
          <p:nvSpPr>
            <p:cNvPr id="73" name="Text - North Carolina"/>
            <p:cNvSpPr txBox="1">
              <a:spLocks noChangeArrowheads="1"/>
            </p:cNvSpPr>
            <p:nvPr/>
          </p:nvSpPr>
          <p:spPr bwMode="auto">
            <a:xfrm>
              <a:off x="6550023" y="3010718"/>
              <a:ext cx="693739"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NC</a:t>
              </a:r>
            </a:p>
          </p:txBody>
        </p:sp>
        <p:sp>
          <p:nvSpPr>
            <p:cNvPr id="74" name="Text - New York"/>
            <p:cNvSpPr txBox="1">
              <a:spLocks noChangeArrowheads="1"/>
            </p:cNvSpPr>
            <p:nvPr/>
          </p:nvSpPr>
          <p:spPr bwMode="auto">
            <a:xfrm>
              <a:off x="6686549" y="1759768"/>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NY</a:t>
              </a:r>
            </a:p>
          </p:txBody>
        </p:sp>
        <p:sp>
          <p:nvSpPr>
            <p:cNvPr id="75" name="Text - New Mexico"/>
            <p:cNvSpPr txBox="1">
              <a:spLocks noChangeArrowheads="1"/>
            </p:cNvSpPr>
            <p:nvPr/>
          </p:nvSpPr>
          <p:spPr bwMode="auto">
            <a:xfrm>
              <a:off x="2982912" y="3425056"/>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NM</a:t>
              </a:r>
            </a:p>
          </p:txBody>
        </p:sp>
        <p:sp>
          <p:nvSpPr>
            <p:cNvPr id="76" name="Text - New Jersey"/>
            <p:cNvSpPr txBox="1">
              <a:spLocks noChangeArrowheads="1"/>
            </p:cNvSpPr>
            <p:nvPr/>
          </p:nvSpPr>
          <p:spPr bwMode="auto">
            <a:xfrm>
              <a:off x="7365999" y="2206073"/>
              <a:ext cx="777875"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NJ</a:t>
              </a:r>
            </a:p>
          </p:txBody>
        </p:sp>
        <p:sp>
          <p:nvSpPr>
            <p:cNvPr id="77" name="Text - New Hampshire"/>
            <p:cNvSpPr txBox="1">
              <a:spLocks noChangeArrowheads="1"/>
            </p:cNvSpPr>
            <p:nvPr/>
          </p:nvSpPr>
          <p:spPr bwMode="auto">
            <a:xfrm>
              <a:off x="7494588" y="1300981"/>
              <a:ext cx="936625" cy="388999"/>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r>
              <a:br>
                <a:rPr lang="en-US" sz="1200" b="1" dirty="0">
                  <a:solidFill>
                    <a:srgbClr val="000000"/>
                  </a:solidFill>
                  <a:cs typeface="Times New Roman" charset="0"/>
                </a:rPr>
              </a:br>
              <a:r>
                <a:rPr lang="en-US" sz="1200" b="1" dirty="0">
                  <a:solidFill>
                    <a:srgbClr val="000000"/>
                  </a:solidFill>
                  <a:cs typeface="Times New Roman" charset="0"/>
                </a:rPr>
                <a:t>NH*</a:t>
              </a:r>
              <a:endParaRPr lang="en-US" sz="1200" b="1" baseline="30000" dirty="0">
                <a:solidFill>
                  <a:srgbClr val="000000"/>
                </a:solidFill>
                <a:cs typeface="Times New Roman" charset="0"/>
              </a:endParaRPr>
            </a:p>
          </p:txBody>
        </p:sp>
        <p:sp>
          <p:nvSpPr>
            <p:cNvPr id="78" name="Text - Nevada"/>
            <p:cNvSpPr txBox="1">
              <a:spLocks noChangeArrowheads="1"/>
            </p:cNvSpPr>
            <p:nvPr/>
          </p:nvSpPr>
          <p:spPr bwMode="auto">
            <a:xfrm>
              <a:off x="1476374" y="2519751"/>
              <a:ext cx="1219200"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NV</a:t>
              </a:r>
            </a:p>
          </p:txBody>
        </p:sp>
        <p:sp>
          <p:nvSpPr>
            <p:cNvPr id="79" name="Text - Nebraska"/>
            <p:cNvSpPr txBox="1">
              <a:spLocks noChangeArrowheads="1"/>
            </p:cNvSpPr>
            <p:nvPr/>
          </p:nvSpPr>
          <p:spPr bwMode="auto">
            <a:xfrm>
              <a:off x="3827461" y="2345556"/>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NE</a:t>
              </a:r>
            </a:p>
          </p:txBody>
        </p:sp>
        <p:sp>
          <p:nvSpPr>
            <p:cNvPr id="80" name="Text - Montana"/>
            <p:cNvSpPr txBox="1">
              <a:spLocks noChangeArrowheads="1"/>
            </p:cNvSpPr>
            <p:nvPr/>
          </p:nvSpPr>
          <p:spPr bwMode="auto">
            <a:xfrm>
              <a:off x="2763837" y="1358131"/>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MT*</a:t>
              </a:r>
            </a:p>
          </p:txBody>
        </p:sp>
        <p:sp>
          <p:nvSpPr>
            <p:cNvPr id="81" name="Text - Missouri"/>
            <p:cNvSpPr txBox="1">
              <a:spLocks noChangeArrowheads="1"/>
            </p:cNvSpPr>
            <p:nvPr/>
          </p:nvSpPr>
          <p:spPr bwMode="auto">
            <a:xfrm>
              <a:off x="4781548" y="2858318"/>
              <a:ext cx="693739"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MO</a:t>
              </a:r>
            </a:p>
          </p:txBody>
        </p:sp>
        <p:sp>
          <p:nvSpPr>
            <p:cNvPr id="82" name="Text - Mississippi"/>
            <p:cNvSpPr txBox="1">
              <a:spLocks noChangeArrowheads="1"/>
            </p:cNvSpPr>
            <p:nvPr/>
          </p:nvSpPr>
          <p:spPr bwMode="auto">
            <a:xfrm>
              <a:off x="5156198" y="3634606"/>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MS</a:t>
              </a:r>
            </a:p>
          </p:txBody>
        </p:sp>
        <p:sp>
          <p:nvSpPr>
            <p:cNvPr id="83" name="Text - Minnesota"/>
            <p:cNvSpPr txBox="1">
              <a:spLocks noChangeArrowheads="1"/>
            </p:cNvSpPr>
            <p:nvPr/>
          </p:nvSpPr>
          <p:spPr bwMode="auto">
            <a:xfrm>
              <a:off x="4173536" y="1434331"/>
              <a:ext cx="1219200" cy="388999"/>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MN</a:t>
              </a:r>
            </a:p>
          </p:txBody>
        </p:sp>
        <p:sp>
          <p:nvSpPr>
            <p:cNvPr id="84" name="Text - Michigan"/>
            <p:cNvSpPr txBox="1">
              <a:spLocks noChangeArrowheads="1"/>
            </p:cNvSpPr>
            <p:nvPr/>
          </p:nvSpPr>
          <p:spPr bwMode="auto">
            <a:xfrm>
              <a:off x="5614988" y="1934393"/>
              <a:ext cx="693737"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MI*</a:t>
              </a:r>
            </a:p>
          </p:txBody>
        </p:sp>
        <p:sp>
          <p:nvSpPr>
            <p:cNvPr id="85" name="Text - Massachusetts"/>
            <p:cNvSpPr txBox="1">
              <a:spLocks noChangeArrowheads="1"/>
            </p:cNvSpPr>
            <p:nvPr/>
          </p:nvSpPr>
          <p:spPr bwMode="auto">
            <a:xfrm>
              <a:off x="7669212" y="1712144"/>
              <a:ext cx="936625"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MA</a:t>
              </a:r>
            </a:p>
          </p:txBody>
        </p:sp>
        <p:sp>
          <p:nvSpPr>
            <p:cNvPr id="86" name="Text - Maryland"/>
            <p:cNvSpPr txBox="1">
              <a:spLocks noChangeArrowheads="1"/>
            </p:cNvSpPr>
            <p:nvPr/>
          </p:nvSpPr>
          <p:spPr bwMode="auto">
            <a:xfrm>
              <a:off x="7372349" y="2520181"/>
              <a:ext cx="671513"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MD</a:t>
              </a:r>
            </a:p>
          </p:txBody>
        </p:sp>
        <p:sp>
          <p:nvSpPr>
            <p:cNvPr id="87" name="Text - Maine"/>
            <p:cNvSpPr txBox="1">
              <a:spLocks noChangeArrowheads="1"/>
            </p:cNvSpPr>
            <p:nvPr/>
          </p:nvSpPr>
          <p:spPr bwMode="auto">
            <a:xfrm>
              <a:off x="7170737" y="1024756"/>
              <a:ext cx="936625" cy="388999"/>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r>
              <a:br>
                <a:rPr lang="en-US" sz="1200" b="1" dirty="0">
                  <a:solidFill>
                    <a:srgbClr val="000000"/>
                  </a:solidFill>
                  <a:cs typeface="Times New Roman" charset="0"/>
                </a:rPr>
              </a:br>
              <a:r>
                <a:rPr lang="en-US" sz="1200" b="1" dirty="0">
                  <a:solidFill>
                    <a:srgbClr val="000000"/>
                  </a:solidFill>
                  <a:cs typeface="Times New Roman" charset="0"/>
                </a:rPr>
                <a:t>ME</a:t>
              </a:r>
            </a:p>
          </p:txBody>
        </p:sp>
        <p:sp>
          <p:nvSpPr>
            <p:cNvPr id="88" name="Text - Louisiana"/>
            <p:cNvSpPr txBox="1">
              <a:spLocks noChangeArrowheads="1"/>
            </p:cNvSpPr>
            <p:nvPr/>
          </p:nvSpPr>
          <p:spPr bwMode="auto">
            <a:xfrm>
              <a:off x="4843461" y="3901257"/>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t>
              </a:r>
              <a:r>
                <a:rPr lang="en-US" sz="1200" b="1" dirty="0">
                  <a:solidFill>
                    <a:schemeClr val="bg1"/>
                  </a:solidFill>
                  <a:cs typeface="Times New Roman" charset="0"/>
                </a:rPr>
                <a:t>LA</a:t>
              </a:r>
            </a:p>
          </p:txBody>
        </p:sp>
        <p:sp>
          <p:nvSpPr>
            <p:cNvPr id="89" name="Text - Kentucky"/>
            <p:cNvSpPr txBox="1">
              <a:spLocks noChangeArrowheads="1"/>
            </p:cNvSpPr>
            <p:nvPr/>
          </p:nvSpPr>
          <p:spPr bwMode="auto">
            <a:xfrm>
              <a:off x="5749923" y="2871018"/>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KY</a:t>
              </a:r>
            </a:p>
          </p:txBody>
        </p:sp>
        <p:sp>
          <p:nvSpPr>
            <p:cNvPr id="90" name="Text - Kansas"/>
            <p:cNvSpPr txBox="1">
              <a:spLocks noChangeArrowheads="1"/>
            </p:cNvSpPr>
            <p:nvPr/>
          </p:nvSpPr>
          <p:spPr bwMode="auto">
            <a:xfrm>
              <a:off x="3995737" y="2837681"/>
              <a:ext cx="693737"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KS</a:t>
              </a:r>
            </a:p>
          </p:txBody>
        </p:sp>
        <p:sp>
          <p:nvSpPr>
            <p:cNvPr id="91" name="Text - Iowa"/>
            <p:cNvSpPr txBox="1">
              <a:spLocks noChangeArrowheads="1"/>
            </p:cNvSpPr>
            <p:nvPr/>
          </p:nvSpPr>
          <p:spPr bwMode="auto">
            <a:xfrm>
              <a:off x="4567237" y="2245543"/>
              <a:ext cx="693737"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IA*</a:t>
              </a:r>
            </a:p>
          </p:txBody>
        </p:sp>
        <p:sp>
          <p:nvSpPr>
            <p:cNvPr id="92" name="Text - Indiana"/>
            <p:cNvSpPr txBox="1">
              <a:spLocks noChangeArrowheads="1"/>
            </p:cNvSpPr>
            <p:nvPr/>
          </p:nvSpPr>
          <p:spPr bwMode="auto">
            <a:xfrm>
              <a:off x="5491161" y="2488431"/>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 IN*</a:t>
              </a:r>
            </a:p>
          </p:txBody>
        </p:sp>
        <p:sp>
          <p:nvSpPr>
            <p:cNvPr id="93" name="Text - Illinois"/>
            <p:cNvSpPr txBox="1">
              <a:spLocks noChangeArrowheads="1"/>
            </p:cNvSpPr>
            <p:nvPr/>
          </p:nvSpPr>
          <p:spPr bwMode="auto">
            <a:xfrm>
              <a:off x="5091112" y="2501131"/>
              <a:ext cx="693737"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IL</a:t>
              </a:r>
            </a:p>
          </p:txBody>
        </p:sp>
        <p:sp>
          <p:nvSpPr>
            <p:cNvPr id="94" name="Text - Idaho"/>
            <p:cNvSpPr txBox="1">
              <a:spLocks noChangeArrowheads="1"/>
            </p:cNvSpPr>
            <p:nvPr/>
          </p:nvSpPr>
          <p:spPr bwMode="auto">
            <a:xfrm>
              <a:off x="2168523" y="1905818"/>
              <a:ext cx="693739"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ID</a:t>
              </a:r>
            </a:p>
          </p:txBody>
        </p:sp>
        <p:sp>
          <p:nvSpPr>
            <p:cNvPr id="95" name="Text - Hawaii"/>
            <p:cNvSpPr txBox="1">
              <a:spLocks noChangeArrowheads="1"/>
            </p:cNvSpPr>
            <p:nvPr/>
          </p:nvSpPr>
          <p:spPr bwMode="auto">
            <a:xfrm>
              <a:off x="2654302" y="4399782"/>
              <a:ext cx="936625"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HI</a:t>
              </a:r>
            </a:p>
          </p:txBody>
        </p:sp>
        <p:sp>
          <p:nvSpPr>
            <p:cNvPr id="96" name="Text - Georgia"/>
            <p:cNvSpPr txBox="1">
              <a:spLocks noChangeArrowheads="1"/>
            </p:cNvSpPr>
            <p:nvPr/>
          </p:nvSpPr>
          <p:spPr bwMode="auto">
            <a:xfrm>
              <a:off x="6091237" y="3609206"/>
              <a:ext cx="693737"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GA</a:t>
              </a:r>
            </a:p>
          </p:txBody>
        </p:sp>
        <p:sp>
          <p:nvSpPr>
            <p:cNvPr id="97" name="Text - Florida"/>
            <p:cNvSpPr txBox="1">
              <a:spLocks noChangeArrowheads="1"/>
            </p:cNvSpPr>
            <p:nvPr/>
          </p:nvSpPr>
          <p:spPr bwMode="auto">
            <a:xfrm>
              <a:off x="6450012" y="4198168"/>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FL</a:t>
              </a:r>
            </a:p>
          </p:txBody>
        </p:sp>
        <p:sp>
          <p:nvSpPr>
            <p:cNvPr id="98" name="Text - District of Columbia"/>
            <p:cNvSpPr txBox="1">
              <a:spLocks noChangeArrowheads="1"/>
            </p:cNvSpPr>
            <p:nvPr/>
          </p:nvSpPr>
          <p:spPr bwMode="auto">
            <a:xfrm>
              <a:off x="7334249" y="2779769"/>
              <a:ext cx="628650" cy="265223"/>
            </a:xfrm>
            <a:prstGeom prst="rect">
              <a:avLst/>
            </a:prstGeom>
            <a:noFill/>
            <a:ln w="9525">
              <a:noFill/>
              <a:miter lim="800000"/>
              <a:headEnd/>
              <a:tailEnd/>
            </a:ln>
          </p:spPr>
          <p:txBody>
            <a:bodyPr wrap="square" lIns="91429" tIns="45714" rIns="91429" bIns="45714">
              <a:spAutoFit/>
            </a:bodyPr>
            <a:lstStyle/>
            <a:p>
              <a:pPr eaLnBrk="0" hangingPunct="0"/>
              <a:r>
                <a:rPr lang="en-US" sz="1200" b="1" dirty="0">
                  <a:solidFill>
                    <a:srgbClr val="000000"/>
                  </a:solidFill>
                  <a:cs typeface="Times New Roman" charset="0"/>
                </a:rPr>
                <a:t>  DC  </a:t>
              </a:r>
            </a:p>
          </p:txBody>
        </p:sp>
        <p:sp>
          <p:nvSpPr>
            <p:cNvPr id="99" name="Text - Delaware"/>
            <p:cNvSpPr txBox="1">
              <a:spLocks noChangeArrowheads="1"/>
            </p:cNvSpPr>
            <p:nvPr/>
          </p:nvSpPr>
          <p:spPr bwMode="auto">
            <a:xfrm>
              <a:off x="7229475" y="2367781"/>
              <a:ext cx="936625"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DE</a:t>
              </a:r>
            </a:p>
          </p:txBody>
        </p:sp>
        <p:sp>
          <p:nvSpPr>
            <p:cNvPr id="100" name="Text - Connecticut"/>
            <p:cNvSpPr txBox="1">
              <a:spLocks noChangeArrowheads="1"/>
            </p:cNvSpPr>
            <p:nvPr/>
          </p:nvSpPr>
          <p:spPr bwMode="auto">
            <a:xfrm>
              <a:off x="7380287" y="2007418"/>
              <a:ext cx="746125"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CT</a:t>
              </a:r>
            </a:p>
          </p:txBody>
        </p:sp>
        <p:sp>
          <p:nvSpPr>
            <p:cNvPr id="101" name="Text - Colorado"/>
            <p:cNvSpPr txBox="1">
              <a:spLocks noChangeArrowheads="1"/>
            </p:cNvSpPr>
            <p:nvPr/>
          </p:nvSpPr>
          <p:spPr bwMode="auto">
            <a:xfrm>
              <a:off x="2835274" y="2628131"/>
              <a:ext cx="1219200" cy="388999"/>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CO</a:t>
              </a:r>
            </a:p>
          </p:txBody>
        </p:sp>
        <p:sp>
          <p:nvSpPr>
            <p:cNvPr id="102" name="Text - California"/>
            <p:cNvSpPr txBox="1">
              <a:spLocks noChangeArrowheads="1"/>
            </p:cNvSpPr>
            <p:nvPr/>
          </p:nvSpPr>
          <p:spPr bwMode="auto">
            <a:xfrm>
              <a:off x="1031874" y="2758306"/>
              <a:ext cx="1219200" cy="388999"/>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 CA</a:t>
              </a:r>
            </a:p>
          </p:txBody>
        </p:sp>
        <p:sp>
          <p:nvSpPr>
            <p:cNvPr id="103" name="Text - Arkansas"/>
            <p:cNvSpPr txBox="1">
              <a:spLocks noChangeArrowheads="1"/>
            </p:cNvSpPr>
            <p:nvPr/>
          </p:nvSpPr>
          <p:spPr bwMode="auto">
            <a:xfrm>
              <a:off x="4784724" y="3328218"/>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a:t>
              </a:r>
              <a:endParaRPr lang="en-US" sz="1200" b="1" baseline="30000" dirty="0">
                <a:solidFill>
                  <a:srgbClr val="FFFFFF"/>
                </a:solidFill>
                <a:cs typeface="Times New Roman" charset="0"/>
              </a:endParaRPr>
            </a:p>
          </p:txBody>
        </p:sp>
        <p:sp>
          <p:nvSpPr>
            <p:cNvPr id="104" name="Text - Arizona"/>
            <p:cNvSpPr txBox="1">
              <a:spLocks noChangeArrowheads="1"/>
            </p:cNvSpPr>
            <p:nvPr/>
          </p:nvSpPr>
          <p:spPr bwMode="auto">
            <a:xfrm>
              <a:off x="1984373" y="3292502"/>
              <a:ext cx="1219200" cy="328462"/>
            </a:xfrm>
            <a:prstGeom prst="rect">
              <a:avLst/>
            </a:prstGeom>
            <a:noFill/>
            <a:ln w="9525">
              <a:noFill/>
              <a:miter lim="800000"/>
              <a:headEnd/>
              <a:tailEnd/>
            </a:ln>
          </p:spPr>
          <p:txBody>
            <a:bodyPr lIns="91429" tIns="45714" rIns="91429" bIns="45714">
              <a:spAutoFit/>
            </a:bodyPr>
            <a:lstStyle/>
            <a:p>
              <a:pPr algn="ctr" eaLnBrk="0" hangingPunct="0">
                <a:lnSpc>
                  <a:spcPct val="65000"/>
                </a:lnSpc>
                <a:spcBef>
                  <a:spcPct val="50000"/>
                </a:spcBef>
              </a:pPr>
              <a:r>
                <a:rPr lang="en-US" sz="1200" b="1" dirty="0">
                  <a:solidFill>
                    <a:srgbClr val="FFFFFF"/>
                  </a:solidFill>
                  <a:cs typeface="Times New Roman" charset="0"/>
                </a:rPr>
                <a:t/>
              </a:r>
              <a:br>
                <a:rPr lang="en-US" sz="1200" b="1" dirty="0">
                  <a:solidFill>
                    <a:srgbClr val="FFFFFF"/>
                  </a:solidFill>
                  <a:cs typeface="Times New Roman" charset="0"/>
                </a:rPr>
              </a:br>
              <a:r>
                <a:rPr lang="en-US" sz="1200" b="1" dirty="0">
                  <a:solidFill>
                    <a:srgbClr val="FFFFFF"/>
                  </a:solidFill>
                  <a:cs typeface="Times New Roman" charset="0"/>
                </a:rPr>
                <a:t>AZ*</a:t>
              </a:r>
            </a:p>
          </p:txBody>
        </p:sp>
        <p:sp>
          <p:nvSpPr>
            <p:cNvPr id="105" name="Text - Alaska"/>
            <p:cNvSpPr txBox="1">
              <a:spLocks noChangeArrowheads="1"/>
            </p:cNvSpPr>
            <p:nvPr/>
          </p:nvSpPr>
          <p:spPr bwMode="auto">
            <a:xfrm>
              <a:off x="1081295" y="4021956"/>
              <a:ext cx="1219200" cy="388999"/>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
              </a:r>
              <a:br>
                <a:rPr lang="en-US" sz="1200" b="1" dirty="0">
                  <a:solidFill>
                    <a:schemeClr val="bg1"/>
                  </a:solidFill>
                  <a:cs typeface="Times New Roman" charset="0"/>
                </a:rPr>
              </a:br>
              <a:r>
                <a:rPr lang="en-US" sz="1200" b="1" dirty="0">
                  <a:solidFill>
                    <a:schemeClr val="bg1"/>
                  </a:solidFill>
                  <a:cs typeface="Times New Roman" charset="0"/>
                </a:rPr>
                <a:t>AK</a:t>
              </a:r>
            </a:p>
          </p:txBody>
        </p:sp>
        <p:sp>
          <p:nvSpPr>
            <p:cNvPr id="106" name="Text - Alabama"/>
            <p:cNvSpPr txBox="1">
              <a:spLocks noChangeArrowheads="1"/>
            </p:cNvSpPr>
            <p:nvPr/>
          </p:nvSpPr>
          <p:spPr bwMode="auto">
            <a:xfrm>
              <a:off x="5572124" y="3621906"/>
              <a:ext cx="692151" cy="2387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AL</a:t>
              </a:r>
            </a:p>
          </p:txBody>
        </p:sp>
        <p:sp>
          <p:nvSpPr>
            <p:cNvPr id="107" name="Line - Vermont"/>
            <p:cNvSpPr>
              <a:spLocks noChangeShapeType="1"/>
            </p:cNvSpPr>
            <p:nvPr/>
          </p:nvSpPr>
          <p:spPr bwMode="auto">
            <a:xfrm>
              <a:off x="7043736" y="1356542"/>
              <a:ext cx="207963" cy="13335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08" name="Line - Rhode Island"/>
            <p:cNvSpPr>
              <a:spLocks noChangeShapeType="1"/>
            </p:cNvSpPr>
            <p:nvPr/>
          </p:nvSpPr>
          <p:spPr bwMode="auto">
            <a:xfrm>
              <a:off x="7582708" y="1989957"/>
              <a:ext cx="266700" cy="5080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09" name="Line - New Jersey"/>
            <p:cNvSpPr>
              <a:spLocks noChangeShapeType="1"/>
            </p:cNvSpPr>
            <p:nvPr/>
          </p:nvSpPr>
          <p:spPr bwMode="auto">
            <a:xfrm flipV="1">
              <a:off x="7269162" y="2291580"/>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0" name="Line - New Hampshire"/>
            <p:cNvSpPr>
              <a:spLocks noChangeShapeType="1"/>
            </p:cNvSpPr>
            <p:nvPr/>
          </p:nvSpPr>
          <p:spPr bwMode="auto">
            <a:xfrm flipV="1">
              <a:off x="7416799" y="1628006"/>
              <a:ext cx="360363" cy="66675"/>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1" name="Line - Massachusetts"/>
            <p:cNvSpPr>
              <a:spLocks noChangeShapeType="1"/>
            </p:cNvSpPr>
            <p:nvPr/>
          </p:nvSpPr>
          <p:spPr bwMode="auto">
            <a:xfrm flipV="1">
              <a:off x="7554911" y="1834380"/>
              <a:ext cx="4159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2" name="Line - Maryland"/>
            <p:cNvSpPr>
              <a:spLocks noChangeShapeType="1"/>
            </p:cNvSpPr>
            <p:nvPr/>
          </p:nvSpPr>
          <p:spPr bwMode="auto">
            <a:xfrm flipV="1">
              <a:off x="7227887" y="2624955"/>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3" name="Line - Hawaii"/>
            <p:cNvSpPr>
              <a:spLocks noChangeShapeType="1"/>
            </p:cNvSpPr>
            <p:nvPr/>
          </p:nvSpPr>
          <p:spPr bwMode="auto">
            <a:xfrm flipH="1" flipV="1">
              <a:off x="2690813" y="4455344"/>
              <a:ext cx="268288" cy="66675"/>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4" name="Line - District of Columbia"/>
            <p:cNvSpPr>
              <a:spLocks noChangeShapeType="1"/>
            </p:cNvSpPr>
            <p:nvPr/>
          </p:nvSpPr>
          <p:spPr bwMode="auto">
            <a:xfrm flipH="1" flipV="1">
              <a:off x="7000077" y="2605904"/>
              <a:ext cx="440535" cy="24765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5" name="Line - Delaware"/>
            <p:cNvSpPr>
              <a:spLocks noChangeShapeType="1"/>
            </p:cNvSpPr>
            <p:nvPr/>
          </p:nvSpPr>
          <p:spPr bwMode="auto">
            <a:xfrm flipV="1">
              <a:off x="7221537" y="2520180"/>
              <a:ext cx="263525" cy="0"/>
            </a:xfrm>
            <a:prstGeom prst="line">
              <a:avLst/>
            </a:prstGeom>
            <a:noFill/>
            <a:ln w="9525">
              <a:solidFill>
                <a:schemeClr val="tx1"/>
              </a:solidFill>
              <a:round/>
              <a:headEnd/>
              <a:tailEnd/>
            </a:ln>
          </p:spPr>
          <p:txBody>
            <a:bodyPr/>
            <a:lstStyle/>
            <a:p>
              <a:endParaRPr lang="en-US" sz="1200" b="1">
                <a:solidFill>
                  <a:srgbClr val="000000"/>
                </a:solidFill>
              </a:endParaRPr>
            </a:p>
          </p:txBody>
        </p:sp>
        <p:sp>
          <p:nvSpPr>
            <p:cNvPr id="116" name="Line - Connecticut"/>
            <p:cNvSpPr>
              <a:spLocks noChangeShapeType="1"/>
            </p:cNvSpPr>
            <p:nvPr/>
          </p:nvSpPr>
          <p:spPr bwMode="auto">
            <a:xfrm>
              <a:off x="7407274" y="2002655"/>
              <a:ext cx="217488" cy="95250"/>
            </a:xfrm>
            <a:prstGeom prst="line">
              <a:avLst/>
            </a:prstGeom>
            <a:noFill/>
            <a:ln w="9525">
              <a:solidFill>
                <a:schemeClr val="tx1"/>
              </a:solidFill>
              <a:round/>
              <a:headEnd/>
              <a:tailEnd/>
            </a:ln>
          </p:spPr>
          <p:txBody>
            <a:bodyPr/>
            <a:lstStyle/>
            <a:p>
              <a:endParaRPr lang="en-US" sz="1200" b="1">
                <a:solidFill>
                  <a:srgbClr val="000000"/>
                </a:solidFill>
              </a:endParaRPr>
            </a:p>
          </p:txBody>
        </p:sp>
      </p:grpSp>
      <p:grpSp>
        <p:nvGrpSpPr>
          <p:cNvPr id="2" name="Group 1"/>
          <p:cNvGrpSpPr/>
          <p:nvPr/>
        </p:nvGrpSpPr>
        <p:grpSpPr>
          <a:xfrm>
            <a:off x="8248215" y="4783812"/>
            <a:ext cx="2588205" cy="292388"/>
            <a:chOff x="4332213" y="5033496"/>
            <a:chExt cx="3930143" cy="292388"/>
          </a:xfrm>
        </p:grpSpPr>
        <p:sp>
          <p:nvSpPr>
            <p:cNvPr id="132" name="Rectangle 131"/>
            <p:cNvSpPr>
              <a:spLocks noChangeArrowheads="1"/>
            </p:cNvSpPr>
            <p:nvPr/>
          </p:nvSpPr>
          <p:spPr bwMode="auto">
            <a:xfrm>
              <a:off x="4332213" y="5109304"/>
              <a:ext cx="227736" cy="152791"/>
            </a:xfrm>
            <a:prstGeom prst="rect">
              <a:avLst/>
            </a:prstGeom>
            <a:solidFill>
              <a:schemeClr val="accent2"/>
            </a:solidFill>
            <a:ln w="19050">
              <a:solidFill>
                <a:srgbClr val="000000"/>
              </a:solidFill>
              <a:miter lim="800000"/>
              <a:headEnd/>
              <a:tailEnd/>
            </a:ln>
            <a:effectLst/>
          </p:spPr>
          <p:txBody>
            <a:bodyPr wrap="none" anchor="ctr"/>
            <a:lstStyle/>
            <a:p>
              <a:endParaRPr lang="en-US" sz="1100" b="1" dirty="0">
                <a:solidFill>
                  <a:srgbClr val="000000"/>
                </a:solidFill>
                <a:cs typeface="Calibri" pitchFamily="34" charset="0"/>
              </a:endParaRPr>
            </a:p>
          </p:txBody>
        </p:sp>
        <p:sp>
          <p:nvSpPr>
            <p:cNvPr id="136" name="Text Box 135"/>
            <p:cNvSpPr txBox="1">
              <a:spLocks noChangeArrowheads="1"/>
            </p:cNvSpPr>
            <p:nvPr/>
          </p:nvSpPr>
          <p:spPr bwMode="auto">
            <a:xfrm>
              <a:off x="4532586" y="5033496"/>
              <a:ext cx="3729770" cy="292388"/>
            </a:xfrm>
            <a:prstGeom prst="rect">
              <a:avLst/>
            </a:prstGeom>
            <a:noFill/>
            <a:ln w="9525">
              <a:noFill/>
              <a:miter lim="800000"/>
              <a:headEnd/>
              <a:tailEnd/>
            </a:ln>
            <a:effectLst/>
          </p:spPr>
          <p:txBody>
            <a:bodyPr wrap="none">
              <a:spAutoFit/>
            </a:bodyPr>
            <a:lstStyle/>
            <a:p>
              <a:r>
                <a:rPr lang="en-US" sz="1300" b="1" dirty="0">
                  <a:solidFill>
                    <a:srgbClr val="000000"/>
                  </a:solidFill>
                  <a:cs typeface="Calibri" pitchFamily="34" charset="0"/>
                </a:rPr>
                <a:t>Adopted (32 States including DC)</a:t>
              </a:r>
            </a:p>
          </p:txBody>
        </p:sp>
      </p:grpSp>
      <p:sp>
        <p:nvSpPr>
          <p:cNvPr id="137" name="Rectangle 136"/>
          <p:cNvSpPr>
            <a:spLocks noChangeArrowheads="1"/>
          </p:cNvSpPr>
          <p:nvPr/>
        </p:nvSpPr>
        <p:spPr bwMode="auto">
          <a:xfrm>
            <a:off x="8245790" y="5185045"/>
            <a:ext cx="152400" cy="159236"/>
          </a:xfrm>
          <a:prstGeom prst="rect">
            <a:avLst/>
          </a:prstGeom>
          <a:solidFill>
            <a:schemeClr val="tx2"/>
          </a:solidFill>
          <a:ln w="19050">
            <a:solidFill>
              <a:schemeClr val="tx1"/>
            </a:solidFill>
            <a:miter lim="800000"/>
            <a:headEnd/>
            <a:tailEnd/>
          </a:ln>
          <a:effectLst/>
        </p:spPr>
        <p:txBody>
          <a:bodyPr wrap="none" anchor="ctr"/>
          <a:lstStyle/>
          <a:p>
            <a:endParaRPr lang="en-US" b="1" dirty="0">
              <a:solidFill>
                <a:srgbClr val="000000"/>
              </a:solidFill>
              <a:cs typeface="Calibri" pitchFamily="34" charset="0"/>
            </a:endParaRPr>
          </a:p>
        </p:txBody>
      </p:sp>
      <p:sp>
        <p:nvSpPr>
          <p:cNvPr id="138" name="Text Box 135"/>
          <p:cNvSpPr txBox="1">
            <a:spLocks noChangeArrowheads="1"/>
          </p:cNvSpPr>
          <p:nvPr/>
        </p:nvSpPr>
        <p:spPr bwMode="auto">
          <a:xfrm>
            <a:off x="8392294" y="5128019"/>
            <a:ext cx="2778581" cy="292388"/>
          </a:xfrm>
          <a:prstGeom prst="rect">
            <a:avLst/>
          </a:prstGeom>
          <a:noFill/>
          <a:ln w="9525">
            <a:noFill/>
            <a:miter lim="800000"/>
            <a:headEnd/>
            <a:tailEnd/>
          </a:ln>
          <a:effectLst/>
        </p:spPr>
        <p:txBody>
          <a:bodyPr wrap="none">
            <a:spAutoFit/>
          </a:bodyPr>
          <a:lstStyle/>
          <a:p>
            <a:r>
              <a:rPr lang="en-US" sz="1300" b="1" dirty="0">
                <a:solidFill>
                  <a:srgbClr val="000000"/>
                </a:solidFill>
                <a:cs typeface="Calibri" pitchFamily="34" charset="0"/>
              </a:rPr>
              <a:t>Not Adopting At This Time (19 States)</a:t>
            </a:r>
          </a:p>
        </p:txBody>
      </p:sp>
      <p:pic>
        <p:nvPicPr>
          <p:cNvPr id="131" name="Picture 130"/>
          <p:cNvPicPr>
            <a:picLocks noChangeAspect="1"/>
          </p:cNvPicPr>
          <p:nvPr/>
        </p:nvPicPr>
        <p:blipFill>
          <a:blip r:embed="rId4"/>
          <a:stretch>
            <a:fillRect/>
          </a:stretch>
        </p:blipFill>
        <p:spPr>
          <a:xfrm>
            <a:off x="1981804" y="2312003"/>
            <a:ext cx="4048125" cy="2133600"/>
          </a:xfrm>
          <a:prstGeom prst="rect">
            <a:avLst/>
          </a:prstGeom>
        </p:spPr>
      </p:pic>
    </p:spTree>
    <p:extLst>
      <p:ext uri="{BB962C8B-B14F-4D97-AF65-F5344CB8AC3E}">
        <p14:creationId xmlns:p14="http://schemas.microsoft.com/office/powerpoint/2010/main" val="148551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Some Accomplishments of the ACA</a:t>
            </a:r>
          </a:p>
        </p:txBody>
      </p:sp>
      <p:sp>
        <p:nvSpPr>
          <p:cNvPr id="5" name="Content Placeholder 4"/>
          <p:cNvSpPr>
            <a:spLocks noGrp="1"/>
          </p:cNvSpPr>
          <p:nvPr>
            <p:ph idx="1"/>
          </p:nvPr>
        </p:nvSpPr>
        <p:spPr/>
        <p:txBody>
          <a:bodyPr>
            <a:normAutofit fontScale="92500" lnSpcReduction="10000"/>
          </a:bodyPr>
          <a:lstStyle/>
          <a:p>
            <a:r>
              <a:rPr lang="en-US" dirty="0"/>
              <a:t>Covered 11 million adults through Medicaid  expansion</a:t>
            </a:r>
          </a:p>
          <a:p>
            <a:r>
              <a:rPr lang="en-US" dirty="0"/>
              <a:t>Insured 9.4 million through the Exchanges</a:t>
            </a:r>
          </a:p>
          <a:p>
            <a:r>
              <a:rPr lang="en-US" dirty="0"/>
              <a:t>Paid $32.8 B in advanced premium tax credits</a:t>
            </a:r>
          </a:p>
          <a:p>
            <a:r>
              <a:rPr lang="en-US" dirty="0"/>
              <a:t>Prohibited coverage denials due to pre-existing conditions</a:t>
            </a:r>
          </a:p>
          <a:p>
            <a:r>
              <a:rPr lang="en-US" dirty="0"/>
              <a:t>Eliminated lifetime and annual limits</a:t>
            </a:r>
          </a:p>
          <a:p>
            <a:r>
              <a:rPr lang="en-US" dirty="0"/>
              <a:t>Required coverage of dependent children until age 26</a:t>
            </a:r>
          </a:p>
          <a:p>
            <a:r>
              <a:rPr lang="en-US" dirty="0"/>
              <a:t>Prohibited rescission</a:t>
            </a:r>
          </a:p>
          <a:p>
            <a:r>
              <a:rPr lang="en-US" dirty="0"/>
              <a:t>Expanded Community Health Centers and incentives for PC providers to practice in needy communities</a:t>
            </a:r>
          </a:p>
          <a:p>
            <a:r>
              <a:rPr lang="en-US" dirty="0"/>
              <a:t>Covered HIV screening without additional cost</a:t>
            </a:r>
          </a:p>
          <a:p>
            <a:endParaRPr lang="en-US" dirty="0"/>
          </a:p>
        </p:txBody>
      </p:sp>
    </p:spTree>
    <p:extLst>
      <p:ext uri="{BB962C8B-B14F-4D97-AF65-F5344CB8AC3E}">
        <p14:creationId xmlns:p14="http://schemas.microsoft.com/office/powerpoint/2010/main" val="1752120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The AHCA and/or the BCRA</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83635" y="1825625"/>
            <a:ext cx="3624730" cy="4351338"/>
          </a:xfrm>
        </p:spPr>
      </p:pic>
      <p:sp>
        <p:nvSpPr>
          <p:cNvPr id="7" name="TextBox 6"/>
          <p:cNvSpPr txBox="1"/>
          <p:nvPr/>
        </p:nvSpPr>
        <p:spPr>
          <a:xfrm>
            <a:off x="4623544" y="6176963"/>
            <a:ext cx="2944909" cy="369332"/>
          </a:xfrm>
          <a:prstGeom prst="rect">
            <a:avLst/>
          </a:prstGeom>
          <a:noFill/>
        </p:spPr>
        <p:txBody>
          <a:bodyPr wrap="none" rtlCol="0">
            <a:spAutoFit/>
          </a:bodyPr>
          <a:lstStyle/>
          <a:p>
            <a:r>
              <a:rPr lang="en-US" dirty="0"/>
              <a:t>Train wreck in Montparnasse </a:t>
            </a:r>
          </a:p>
        </p:txBody>
      </p:sp>
    </p:spTree>
    <p:extLst>
      <p:ext uri="{BB962C8B-B14F-4D97-AF65-F5344CB8AC3E}">
        <p14:creationId xmlns:p14="http://schemas.microsoft.com/office/powerpoint/2010/main" val="2774888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228600"/>
            <a:ext cx="11106912" cy="1143000"/>
          </a:xfrm>
        </p:spPr>
        <p:txBody>
          <a:bodyPr rtlCol="0">
            <a:noAutofit/>
          </a:bodyPr>
          <a:lstStyle/>
          <a:p>
            <a:pPr>
              <a:defRPr/>
            </a:pPr>
            <a:r>
              <a:rPr lang="en-US" sz="5400" b="1" dirty="0"/>
              <a:t>How the ACA and AHCA/BCRA Compare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0314004"/>
              </p:ext>
            </p:extLst>
          </p:nvPr>
        </p:nvGraphicFramePr>
        <p:xfrm>
          <a:off x="1981200" y="762000"/>
          <a:ext cx="8229600" cy="4820920"/>
        </p:xfrm>
        <a:graphic>
          <a:graphicData uri="http://schemas.openxmlformats.org/drawingml/2006/table">
            <a:tbl>
              <a:tblPr firstRow="1" bandRow="1">
                <a:tableStyleId>{5C22544A-7EE6-4342-B048-85BDC9FD1C3A}</a:tableStyleId>
              </a:tblPr>
              <a:tblGrid>
                <a:gridCol w="5098869">
                  <a:extLst>
                    <a:ext uri="{9D8B030D-6E8A-4147-A177-3AD203B41FA5}">
                      <a16:colId xmlns:a16="http://schemas.microsoft.com/office/drawing/2014/main" xmlns="" val="20000"/>
                    </a:ext>
                  </a:extLst>
                </a:gridCol>
                <a:gridCol w="796834">
                  <a:extLst>
                    <a:ext uri="{9D8B030D-6E8A-4147-A177-3AD203B41FA5}">
                      <a16:colId xmlns:a16="http://schemas.microsoft.com/office/drawing/2014/main" xmlns="" val="20001"/>
                    </a:ext>
                  </a:extLst>
                </a:gridCol>
                <a:gridCol w="2333897">
                  <a:extLst>
                    <a:ext uri="{9D8B030D-6E8A-4147-A177-3AD203B41FA5}">
                      <a16:colId xmlns:a16="http://schemas.microsoft.com/office/drawing/2014/main" xmlns="" val="20002"/>
                    </a:ext>
                  </a:extLst>
                </a:gridCol>
              </a:tblGrid>
              <a:tr h="370840">
                <a:tc>
                  <a:txBody>
                    <a:bodyPr/>
                    <a:lstStyle/>
                    <a:p>
                      <a:r>
                        <a:rPr lang="en-US" dirty="0"/>
                        <a:t>Item</a:t>
                      </a:r>
                    </a:p>
                  </a:txBody>
                  <a:tcPr/>
                </a:tc>
                <a:tc>
                  <a:txBody>
                    <a:bodyPr/>
                    <a:lstStyle/>
                    <a:p>
                      <a:r>
                        <a:rPr lang="en-US" dirty="0"/>
                        <a:t>ACA</a:t>
                      </a:r>
                    </a:p>
                  </a:txBody>
                  <a:tcPr/>
                </a:tc>
                <a:tc>
                  <a:txBody>
                    <a:bodyPr/>
                    <a:lstStyle/>
                    <a:p>
                      <a:r>
                        <a:rPr lang="en-US" dirty="0"/>
                        <a:t>AHCA/BCRA</a:t>
                      </a:r>
                      <a:r>
                        <a:rPr lang="en-US" baseline="0" dirty="0"/>
                        <a:t> </a:t>
                      </a:r>
                      <a:endParaRPr lang="en-US" dirty="0"/>
                    </a:p>
                  </a:txBody>
                  <a:tcPr/>
                </a:tc>
                <a:extLst>
                  <a:ext uri="{0D108BD9-81ED-4DB2-BD59-A6C34878D82A}">
                    <a16:rowId xmlns:a16="http://schemas.microsoft.com/office/drawing/2014/main" xmlns="" val="10000"/>
                  </a:ext>
                </a:extLst>
              </a:tr>
              <a:tr h="370840">
                <a:tc>
                  <a:txBody>
                    <a:bodyPr/>
                    <a:lstStyle/>
                    <a:p>
                      <a:r>
                        <a:rPr lang="en-US" dirty="0"/>
                        <a:t>Employer Mandate</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xmlns="" val="10001"/>
                  </a:ext>
                </a:extLst>
              </a:tr>
              <a:tr h="370840">
                <a:tc>
                  <a:txBody>
                    <a:bodyPr/>
                    <a:lstStyle/>
                    <a:p>
                      <a:r>
                        <a:rPr lang="en-US" dirty="0"/>
                        <a:t>Individual Mandate</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xmlns="" val="10002"/>
                  </a:ext>
                </a:extLst>
              </a:tr>
              <a:tr h="370840">
                <a:tc>
                  <a:txBody>
                    <a:bodyPr/>
                    <a:lstStyle/>
                    <a:p>
                      <a:r>
                        <a:rPr lang="en-US" dirty="0"/>
                        <a:t>Penalties for</a:t>
                      </a:r>
                      <a:r>
                        <a:rPr lang="en-US" baseline="0" dirty="0"/>
                        <a:t> being uninsured</a:t>
                      </a:r>
                      <a:endParaRPr lang="en-US" dirty="0"/>
                    </a:p>
                  </a:txBody>
                  <a:tcPr/>
                </a:tc>
                <a:tc>
                  <a:txBody>
                    <a:bodyPr/>
                    <a:lstStyle/>
                    <a:p>
                      <a:r>
                        <a:rPr lang="en-US" dirty="0"/>
                        <a:t>Yes</a:t>
                      </a:r>
                    </a:p>
                  </a:txBody>
                  <a:tcPr/>
                </a:tc>
                <a:tc>
                  <a:txBody>
                    <a:bodyPr/>
                    <a:lstStyle/>
                    <a:p>
                      <a:r>
                        <a:rPr lang="en-US" dirty="0"/>
                        <a:t>No but yes* </a:t>
                      </a:r>
                    </a:p>
                  </a:txBody>
                  <a:tcPr/>
                </a:tc>
                <a:extLst>
                  <a:ext uri="{0D108BD9-81ED-4DB2-BD59-A6C34878D82A}">
                    <a16:rowId xmlns:a16="http://schemas.microsoft.com/office/drawing/2014/main" xmlns="" val="10003"/>
                  </a:ext>
                </a:extLst>
              </a:tr>
              <a:tr h="370840">
                <a:tc>
                  <a:txBody>
                    <a:bodyPr/>
                    <a:lstStyle/>
                    <a:p>
                      <a:r>
                        <a:rPr lang="en-US" dirty="0"/>
                        <a:t>Health Insurance Exchanges based on income</a:t>
                      </a:r>
                    </a:p>
                  </a:txBody>
                  <a:tcPr/>
                </a:tc>
                <a:tc>
                  <a:txBody>
                    <a:bodyPr/>
                    <a:lstStyle/>
                    <a:p>
                      <a:r>
                        <a:rPr lang="en-US" dirty="0"/>
                        <a:t>Yes</a:t>
                      </a:r>
                    </a:p>
                  </a:txBody>
                  <a:tcPr/>
                </a:tc>
                <a:tc>
                  <a:txBody>
                    <a:bodyPr/>
                    <a:lstStyle/>
                    <a:p>
                      <a:r>
                        <a:rPr lang="en-US" dirty="0"/>
                        <a:t>No but</a:t>
                      </a:r>
                      <a:r>
                        <a:rPr lang="en-US" baseline="0" dirty="0"/>
                        <a:t>**</a:t>
                      </a:r>
                      <a:endParaRPr lang="en-US" dirty="0"/>
                    </a:p>
                  </a:txBody>
                  <a:tcPr/>
                </a:tc>
                <a:extLst>
                  <a:ext uri="{0D108BD9-81ED-4DB2-BD59-A6C34878D82A}">
                    <a16:rowId xmlns:a16="http://schemas.microsoft.com/office/drawing/2014/main" xmlns="" val="10004"/>
                  </a:ext>
                </a:extLst>
              </a:tr>
              <a:tr h="370840">
                <a:tc>
                  <a:txBody>
                    <a:bodyPr/>
                    <a:lstStyle/>
                    <a:p>
                      <a:r>
                        <a:rPr lang="en-US" dirty="0"/>
                        <a:t>Expansion of Medicaid</a:t>
                      </a:r>
                    </a:p>
                  </a:txBody>
                  <a:tcPr/>
                </a:tc>
                <a:tc>
                  <a:txBody>
                    <a:bodyPr/>
                    <a:lstStyle/>
                    <a:p>
                      <a:r>
                        <a:rPr lang="en-US" dirty="0"/>
                        <a:t>Yes</a:t>
                      </a:r>
                    </a:p>
                  </a:txBody>
                  <a:tcPr/>
                </a:tc>
                <a:tc>
                  <a:txBody>
                    <a:bodyPr/>
                    <a:lstStyle/>
                    <a:p>
                      <a:r>
                        <a:rPr lang="en-US" dirty="0"/>
                        <a:t>No and***</a:t>
                      </a:r>
                    </a:p>
                  </a:txBody>
                  <a:tcPr/>
                </a:tc>
                <a:extLst>
                  <a:ext uri="{0D108BD9-81ED-4DB2-BD59-A6C34878D82A}">
                    <a16:rowId xmlns:a16="http://schemas.microsoft.com/office/drawing/2014/main" xmlns="" val="10005"/>
                  </a:ext>
                </a:extLst>
              </a:tr>
              <a:tr h="370840">
                <a:tc>
                  <a:txBody>
                    <a:bodyPr/>
                    <a:lstStyle/>
                    <a:p>
                      <a:r>
                        <a:rPr lang="en-US" dirty="0"/>
                        <a:t>Health Insurance</a:t>
                      </a:r>
                      <a:r>
                        <a:rPr lang="en-US" baseline="0" dirty="0"/>
                        <a:t> Market Reform</a:t>
                      </a:r>
                      <a:endParaRPr lang="en-US" dirty="0"/>
                    </a:p>
                  </a:txBody>
                  <a:tcPr/>
                </a:tc>
                <a:tc>
                  <a:txBody>
                    <a:bodyPr/>
                    <a:lstStyle/>
                    <a:p>
                      <a:r>
                        <a:rPr lang="en-US" dirty="0"/>
                        <a:t>Yes</a:t>
                      </a:r>
                    </a:p>
                  </a:txBody>
                  <a:tcPr/>
                </a:tc>
                <a:tc>
                  <a:txBody>
                    <a:bodyPr/>
                    <a:lstStyle/>
                    <a:p>
                      <a:r>
                        <a:rPr lang="en-US" dirty="0"/>
                        <a:t>No</a:t>
                      </a:r>
                      <a:r>
                        <a:rPr lang="en-US" baseline="0" dirty="0"/>
                        <a:t> </a:t>
                      </a:r>
                      <a:r>
                        <a:rPr lang="en-US" dirty="0"/>
                        <a:t>****</a:t>
                      </a:r>
                    </a:p>
                  </a:txBody>
                  <a:tcPr/>
                </a:tc>
                <a:extLst>
                  <a:ext uri="{0D108BD9-81ED-4DB2-BD59-A6C34878D82A}">
                    <a16:rowId xmlns:a16="http://schemas.microsoft.com/office/drawing/2014/main" xmlns="" val="10006"/>
                  </a:ext>
                </a:extLst>
              </a:tr>
              <a:tr h="370840">
                <a:tc>
                  <a:txBody>
                    <a:bodyPr/>
                    <a:lstStyle/>
                    <a:p>
                      <a:r>
                        <a:rPr lang="en-US" dirty="0"/>
                        <a:t>HI</a:t>
                      </a:r>
                      <a:r>
                        <a:rPr lang="en-US" baseline="0" dirty="0"/>
                        <a:t> co must pay 80% of income towards claims</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xmlns="" val="10007"/>
                  </a:ext>
                </a:extLst>
              </a:tr>
              <a:tr h="370840">
                <a:tc>
                  <a:txBody>
                    <a:bodyPr/>
                    <a:lstStyle/>
                    <a:p>
                      <a:r>
                        <a:rPr lang="en-US" dirty="0"/>
                        <a:t>Taxes</a:t>
                      </a:r>
                      <a:r>
                        <a:rPr lang="en-US" baseline="0" dirty="0"/>
                        <a:t> on high-income taxpayers, annual fees on HI</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xmlns="" val="10008"/>
                  </a:ext>
                </a:extLst>
              </a:tr>
              <a:tr h="370840">
                <a:tc>
                  <a:txBody>
                    <a:bodyPr/>
                    <a:lstStyle/>
                    <a:p>
                      <a:r>
                        <a:rPr lang="en-US" dirty="0"/>
                        <a:t>No Pre-existing Conditions</a:t>
                      </a:r>
                    </a:p>
                  </a:txBody>
                  <a:tcPr/>
                </a:tc>
                <a:tc>
                  <a:txBody>
                    <a:bodyPr/>
                    <a:lstStyle/>
                    <a:p>
                      <a:r>
                        <a:rPr lang="en-US" dirty="0"/>
                        <a:t>Yes</a:t>
                      </a:r>
                    </a:p>
                  </a:txBody>
                  <a:tcPr/>
                </a:tc>
                <a:tc>
                  <a:txBody>
                    <a:bodyPr/>
                    <a:lstStyle/>
                    <a:p>
                      <a:r>
                        <a:rPr lang="en-US" baseline="0" dirty="0"/>
                        <a:t>“State option…”</a:t>
                      </a:r>
                      <a:endParaRPr lang="en-US" dirty="0"/>
                    </a:p>
                  </a:txBody>
                  <a:tcPr/>
                </a:tc>
                <a:extLst>
                  <a:ext uri="{0D108BD9-81ED-4DB2-BD59-A6C34878D82A}">
                    <a16:rowId xmlns:a16="http://schemas.microsoft.com/office/drawing/2014/main" xmlns="" val="10009"/>
                  </a:ext>
                </a:extLst>
              </a:tr>
              <a:tr h="370840">
                <a:tc>
                  <a:txBody>
                    <a:bodyPr/>
                    <a:lstStyle/>
                    <a:p>
                      <a:r>
                        <a:rPr lang="en-US" dirty="0"/>
                        <a:t>Lifetime and annual limits</a:t>
                      </a:r>
                      <a:r>
                        <a:rPr lang="en-US" baseline="0" dirty="0"/>
                        <a:t> prohibited</a:t>
                      </a:r>
                      <a:endParaRPr lang="en-US" dirty="0"/>
                    </a:p>
                  </a:txBody>
                  <a:tcPr/>
                </a:tc>
                <a:tc>
                  <a:txBody>
                    <a:bodyPr/>
                    <a:lstStyle/>
                    <a:p>
                      <a:r>
                        <a:rPr lang="en-US" dirty="0"/>
                        <a:t>Yes</a:t>
                      </a:r>
                    </a:p>
                  </a:txBody>
                  <a:tcPr/>
                </a:tc>
                <a:tc>
                  <a:txBody>
                    <a:bodyPr/>
                    <a:lstStyle/>
                    <a:p>
                      <a:r>
                        <a:rPr lang="en-US" dirty="0"/>
                        <a:t>Only</a:t>
                      </a:r>
                      <a:r>
                        <a:rPr lang="en-US" baseline="0" dirty="0"/>
                        <a:t> on EHB*****</a:t>
                      </a:r>
                      <a:endParaRPr lang="en-US" dirty="0"/>
                    </a:p>
                  </a:txBody>
                  <a:tcPr/>
                </a:tc>
                <a:extLst>
                  <a:ext uri="{0D108BD9-81ED-4DB2-BD59-A6C34878D82A}">
                    <a16:rowId xmlns:a16="http://schemas.microsoft.com/office/drawing/2014/main" xmlns="" val="10010"/>
                  </a:ext>
                </a:extLst>
              </a:tr>
              <a:tr h="370840">
                <a:tc>
                  <a:txBody>
                    <a:bodyPr/>
                    <a:lstStyle/>
                    <a:p>
                      <a:r>
                        <a:rPr lang="en-US" dirty="0"/>
                        <a:t>Dependent coverage up to age 26</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xmlns="" val="10011"/>
                  </a:ext>
                </a:extLst>
              </a:tr>
              <a:tr h="370840">
                <a:tc>
                  <a:txBody>
                    <a:bodyPr/>
                    <a:lstStyle/>
                    <a:p>
                      <a:r>
                        <a:rPr lang="en-US" dirty="0"/>
                        <a:t>Essential health benefits</a:t>
                      </a:r>
                    </a:p>
                  </a:txBody>
                  <a:tcPr/>
                </a:tc>
                <a:tc>
                  <a:txBody>
                    <a:bodyPr/>
                    <a:lstStyle/>
                    <a:p>
                      <a:r>
                        <a:rPr lang="en-US" dirty="0"/>
                        <a:t>Yes</a:t>
                      </a:r>
                    </a:p>
                  </a:txBody>
                  <a:tcPr/>
                </a:tc>
                <a:tc>
                  <a:txBody>
                    <a:bodyPr/>
                    <a:lstStyle/>
                    <a:p>
                      <a:r>
                        <a:rPr lang="en-US" dirty="0"/>
                        <a:t>“State option…”</a:t>
                      </a:r>
                    </a:p>
                  </a:txBody>
                  <a:tcPr/>
                </a:tc>
                <a:extLst>
                  <a:ext uri="{0D108BD9-81ED-4DB2-BD59-A6C34878D82A}">
                    <a16:rowId xmlns:a16="http://schemas.microsoft.com/office/drawing/2014/main" xmlns="" val="10012"/>
                  </a:ext>
                </a:extLst>
              </a:tr>
            </a:tbl>
          </a:graphicData>
        </a:graphic>
      </p:graphicFrame>
      <p:sp>
        <p:nvSpPr>
          <p:cNvPr id="5" name="TextBox 4"/>
          <p:cNvSpPr txBox="1"/>
          <p:nvPr/>
        </p:nvSpPr>
        <p:spPr>
          <a:xfrm>
            <a:off x="1084217" y="5645329"/>
            <a:ext cx="10400647" cy="1477328"/>
          </a:xfrm>
          <a:prstGeom prst="rect">
            <a:avLst/>
          </a:prstGeom>
          <a:noFill/>
        </p:spPr>
        <p:txBody>
          <a:bodyPr wrap="square" rtlCol="0">
            <a:spAutoFit/>
          </a:bodyPr>
          <a:lstStyle/>
          <a:p>
            <a:r>
              <a:rPr lang="en-US" sz="1200" dirty="0"/>
              <a:t>*Allows HI to charge 30% late-enrollment surcharge for gaps &gt; 63 days without continuous coverage</a:t>
            </a:r>
          </a:p>
          <a:p>
            <a:r>
              <a:rPr lang="en-US" sz="1200" dirty="0"/>
              <a:t>**Age-based credits, up to 5 times for age, </a:t>
            </a:r>
            <a:r>
              <a:rPr lang="en-US" sz="1200" dirty="0" err="1"/>
              <a:t>ave</a:t>
            </a:r>
            <a:r>
              <a:rPr lang="en-US" sz="1200" dirty="0"/>
              <a:t> assistance available will be 60% lower than under ACA by 2020;</a:t>
            </a:r>
          </a:p>
          <a:p>
            <a:r>
              <a:rPr lang="en-US" sz="1200" dirty="0"/>
              <a:t>*** Per capita cap on federal Medicaid (2020); cuts Medicaid by $880 B (House) or $721 B (Senate) over 10 y, ends MC expansion; Block grants start 2020</a:t>
            </a:r>
          </a:p>
          <a:p>
            <a:r>
              <a:rPr lang="en-US" sz="1200" dirty="0"/>
              <a:t>****Premiums will increase 15-20% in first 2 years; by 2020 10% lower than under current law, but HI will cover lower share of costs, increasing OOP costs  </a:t>
            </a:r>
          </a:p>
          <a:p>
            <a:r>
              <a:rPr lang="en-US" sz="1200" dirty="0"/>
              <a:t>*****Essential Health Benefits only will have annual limits prohibited, however, these can be changed under the 1332 waiver </a:t>
            </a:r>
          </a:p>
          <a:p>
            <a:r>
              <a:rPr lang="en-US" sz="1200" dirty="0"/>
              <a:t>CBO estimate </a:t>
            </a:r>
            <a:r>
              <a:rPr lang="en-US" sz="1200" dirty="0">
                <a:hlinkClick r:id="rId3"/>
              </a:rPr>
              <a:t>https://www.cbo.gov/publication/52849</a:t>
            </a:r>
            <a:r>
              <a:rPr lang="en-US" sz="1200" dirty="0"/>
              <a:t> </a:t>
            </a:r>
          </a:p>
          <a:p>
            <a:endParaRPr lang="en-US" dirty="0"/>
          </a:p>
        </p:txBody>
      </p:sp>
      <p:sp>
        <p:nvSpPr>
          <p:cNvPr id="3" name="Oval 2"/>
          <p:cNvSpPr/>
          <p:nvPr/>
        </p:nvSpPr>
        <p:spPr>
          <a:xfrm>
            <a:off x="1981199" y="4820195"/>
            <a:ext cx="3675017" cy="4180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44112" y="1889744"/>
            <a:ext cx="5498592" cy="2308324"/>
          </a:xfrm>
          <a:prstGeom prst="rect">
            <a:avLst/>
          </a:prstGeom>
          <a:solidFill>
            <a:schemeClr val="accent1"/>
          </a:solidFill>
          <a:ln>
            <a:solidFill>
              <a:srgbClr val="7030A0"/>
            </a:solidFill>
          </a:ln>
        </p:spPr>
        <p:txBody>
          <a:bodyPr wrap="square" rtlCol="0">
            <a:spAutoFit/>
          </a:bodyPr>
          <a:lstStyle/>
          <a:p>
            <a:pPr algn="ctr"/>
            <a:r>
              <a:rPr lang="en-US" sz="3600" b="1" dirty="0">
                <a:solidFill>
                  <a:schemeClr val="bg1"/>
                </a:solidFill>
              </a:rPr>
              <a:t>UNINSURED 2026</a:t>
            </a:r>
          </a:p>
          <a:p>
            <a:pPr algn="ctr"/>
            <a:r>
              <a:rPr lang="en-US" sz="3600" b="1" dirty="0">
                <a:solidFill>
                  <a:schemeClr val="bg1"/>
                </a:solidFill>
              </a:rPr>
              <a:t>ACA 28 M</a:t>
            </a:r>
          </a:p>
          <a:p>
            <a:pPr algn="ctr"/>
            <a:r>
              <a:rPr lang="en-US" sz="3600" b="1" dirty="0">
                <a:solidFill>
                  <a:schemeClr val="bg1"/>
                </a:solidFill>
              </a:rPr>
              <a:t>AHCA 23 M + 28 M = ~51 M</a:t>
            </a:r>
          </a:p>
          <a:p>
            <a:pPr algn="ctr"/>
            <a:r>
              <a:rPr lang="en-US" sz="3600" b="1" dirty="0">
                <a:solidFill>
                  <a:schemeClr val="bg1"/>
                </a:solidFill>
              </a:rPr>
              <a:t>BCRA 22 M + 28 M = ~50 M</a:t>
            </a:r>
          </a:p>
        </p:txBody>
      </p:sp>
    </p:spTree>
    <p:extLst>
      <p:ext uri="{BB962C8B-B14F-4D97-AF65-F5344CB8AC3E}">
        <p14:creationId xmlns:p14="http://schemas.microsoft.com/office/powerpoint/2010/main" val="302079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3 Kinds of Presentations</a:t>
            </a:r>
          </a:p>
        </p:txBody>
      </p:sp>
      <p:sp>
        <p:nvSpPr>
          <p:cNvPr id="3" name="Content Placeholder 2"/>
          <p:cNvSpPr>
            <a:spLocks noGrp="1"/>
          </p:cNvSpPr>
          <p:nvPr>
            <p:ph idx="1"/>
          </p:nvPr>
        </p:nvSpPr>
        <p:spPr/>
        <p:txBody>
          <a:bodyPr/>
          <a:lstStyle/>
          <a:p>
            <a:pPr marL="514350" indent="-514350">
              <a:buAutoNum type="arabicPeriod"/>
            </a:pPr>
            <a:r>
              <a:rPr lang="en-US" dirty="0"/>
              <a:t>Peers</a:t>
            </a:r>
          </a:p>
          <a:p>
            <a:pPr marL="514350" indent="-514350">
              <a:buAutoNum type="arabicPeriod"/>
            </a:pPr>
            <a:r>
              <a:rPr lang="en-US" dirty="0"/>
              <a:t>Non-medical audiences</a:t>
            </a:r>
          </a:p>
          <a:p>
            <a:pPr marL="514350" indent="-514350">
              <a:buAutoNum type="arabicPeriod"/>
            </a:pPr>
            <a:r>
              <a:rPr lang="en-US" dirty="0"/>
              <a:t>This presentation</a:t>
            </a:r>
          </a:p>
        </p:txBody>
      </p:sp>
    </p:spTree>
    <p:extLst>
      <p:ext uri="{BB962C8B-B14F-4D97-AF65-F5344CB8AC3E}">
        <p14:creationId xmlns:p14="http://schemas.microsoft.com/office/powerpoint/2010/main" val="979548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27"/>
            <a:ext cx="10515600" cy="1325563"/>
          </a:xfrm>
        </p:spPr>
        <p:txBody>
          <a:bodyPr>
            <a:noAutofit/>
          </a:bodyPr>
          <a:lstStyle/>
          <a:p>
            <a:r>
              <a:rPr lang="en-US" sz="5400" b="1" dirty="0"/>
              <a:t>Repeal All ACA Tax Provisions Including Premium Tax Credits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5350845"/>
              </p:ext>
            </p:extLst>
          </p:nvPr>
        </p:nvGraphicFramePr>
        <p:xfrm>
          <a:off x="838200" y="1325753"/>
          <a:ext cx="10515600" cy="435133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10204704" y="4389945"/>
            <a:ext cx="451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210800" y="4444809"/>
            <a:ext cx="451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204704" y="4511865"/>
            <a:ext cx="451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98608" y="4566729"/>
            <a:ext cx="451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198608" y="4628611"/>
            <a:ext cx="451104" cy="1610169"/>
          </a:xfrm>
          <a:prstGeom prst="rect">
            <a:avLst/>
          </a:prstGeom>
          <a:pattFill prst="wdUpDiag">
            <a:fgClr>
              <a:schemeClr val="accent1"/>
            </a:fgClr>
            <a:bgClr>
              <a:schemeClr val="bg1"/>
            </a:bgClr>
          </a:pattFill>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6" name="TextBox 15"/>
          <p:cNvSpPr txBox="1"/>
          <p:nvPr/>
        </p:nvSpPr>
        <p:spPr>
          <a:xfrm>
            <a:off x="10036118" y="6251893"/>
            <a:ext cx="740908" cy="307777"/>
          </a:xfrm>
          <a:prstGeom prst="rect">
            <a:avLst/>
          </a:prstGeom>
          <a:noFill/>
        </p:spPr>
        <p:txBody>
          <a:bodyPr wrap="none" rtlCol="0">
            <a:spAutoFit/>
          </a:bodyPr>
          <a:lstStyle/>
          <a:p>
            <a:r>
              <a:rPr lang="en-US" sz="1400" b="1" dirty="0"/>
              <a:t>-46,390</a:t>
            </a:r>
          </a:p>
        </p:txBody>
      </p:sp>
      <p:sp>
        <p:nvSpPr>
          <p:cNvPr id="17" name="TextBox 16"/>
          <p:cNvSpPr txBox="1"/>
          <p:nvPr/>
        </p:nvSpPr>
        <p:spPr>
          <a:xfrm>
            <a:off x="341376" y="5949696"/>
            <a:ext cx="7082132" cy="738664"/>
          </a:xfrm>
          <a:prstGeom prst="rect">
            <a:avLst/>
          </a:prstGeom>
          <a:noFill/>
        </p:spPr>
        <p:txBody>
          <a:bodyPr wrap="none" rtlCol="0">
            <a:spAutoFit/>
          </a:bodyPr>
          <a:lstStyle/>
          <a:p>
            <a:r>
              <a:rPr lang="en-US" sz="1400" dirty="0"/>
              <a:t>Source: Urban Institute Tax Policy Center. What Tax Changes did the ACA Make?</a:t>
            </a:r>
          </a:p>
          <a:p>
            <a:r>
              <a:rPr lang="en-US" sz="1400" dirty="0"/>
              <a:t>http://www.taxpolicycenter.org/briefing-book/what-tax-changes-did-affordable-care-act-make</a:t>
            </a:r>
          </a:p>
          <a:p>
            <a:endParaRPr lang="en-US" sz="1400" dirty="0"/>
          </a:p>
        </p:txBody>
      </p:sp>
      <p:sp>
        <p:nvSpPr>
          <p:cNvPr id="18" name="Rectangle 17"/>
          <p:cNvSpPr/>
          <p:nvPr/>
        </p:nvSpPr>
        <p:spPr>
          <a:xfrm>
            <a:off x="10204704" y="1865376"/>
            <a:ext cx="451104" cy="2462783"/>
          </a:xfrm>
          <a:prstGeom prst="rect">
            <a:avLst/>
          </a:prstGeom>
          <a:pattFill prst="wdUpDiag">
            <a:fgClr>
              <a:schemeClr val="accent1"/>
            </a:fgClr>
            <a:bgClr>
              <a:schemeClr val="bg1"/>
            </a:bgClr>
          </a:pattFill>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840992" y="1865376"/>
            <a:ext cx="93756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080068" y="6500760"/>
            <a:ext cx="712567" cy="307777"/>
          </a:xfrm>
          <a:prstGeom prst="rect">
            <a:avLst/>
          </a:prstGeom>
          <a:noFill/>
        </p:spPr>
        <p:txBody>
          <a:bodyPr wrap="none" rtlCol="0">
            <a:spAutoFit/>
          </a:bodyPr>
          <a:lstStyle/>
          <a:p>
            <a:r>
              <a:rPr lang="en-US" sz="1400" b="1" dirty="0"/>
              <a:t>Top 1%</a:t>
            </a:r>
          </a:p>
        </p:txBody>
      </p:sp>
    </p:spTree>
    <p:extLst>
      <p:ext uri="{BB962C8B-B14F-4D97-AF65-F5344CB8AC3E}">
        <p14:creationId xmlns:p14="http://schemas.microsoft.com/office/powerpoint/2010/main" val="3927453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064" y="695262"/>
            <a:ext cx="8698992" cy="5339778"/>
          </a:xfrm>
        </p:spPr>
        <p:style>
          <a:lnRef idx="3">
            <a:schemeClr val="lt1"/>
          </a:lnRef>
          <a:fillRef idx="1">
            <a:schemeClr val="accent1"/>
          </a:fillRef>
          <a:effectRef idx="1">
            <a:schemeClr val="accent1"/>
          </a:effectRef>
          <a:fontRef idx="minor">
            <a:schemeClr val="lt1"/>
          </a:fontRef>
        </p:style>
        <p:txBody>
          <a:bodyPr rtlCol="0">
            <a:noAutofit/>
          </a:bodyPr>
          <a:lstStyle/>
          <a:p>
            <a:pPr>
              <a:defRPr/>
            </a:pPr>
            <a:r>
              <a:rPr lang="en-US" sz="5400" b="1" dirty="0"/>
              <a:t>If you had $3.3 trillion to design a health care system worth $3.3 trillion, what would it include?</a:t>
            </a:r>
            <a:br>
              <a:rPr lang="en-US" sz="5400" b="1" dirty="0"/>
            </a:br>
            <a:r>
              <a:rPr lang="en-US" sz="5400" b="1" dirty="0"/>
              <a:t/>
            </a:r>
            <a:br>
              <a:rPr lang="en-US" sz="5400" b="1" dirty="0"/>
            </a:br>
            <a:r>
              <a:rPr lang="en-US" sz="5400" b="1" dirty="0"/>
              <a:t>5 Guiding Principles</a:t>
            </a:r>
          </a:p>
        </p:txBody>
      </p:sp>
    </p:spTree>
    <p:extLst>
      <p:ext uri="{BB962C8B-B14F-4D97-AF65-F5344CB8AC3E}">
        <p14:creationId xmlns:p14="http://schemas.microsoft.com/office/powerpoint/2010/main" val="3117248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Autofit/>
          </a:bodyPr>
          <a:lstStyle/>
          <a:p>
            <a:pPr>
              <a:defRPr/>
            </a:pPr>
            <a:r>
              <a:rPr lang="en-US" sz="5400" b="1" dirty="0"/>
              <a:t>Guiding Principles For</a:t>
            </a:r>
            <a:br>
              <a:rPr lang="en-US" sz="5400" b="1" dirty="0"/>
            </a:br>
            <a:r>
              <a:rPr lang="en-US" sz="5400" b="1" dirty="0"/>
              <a:t>A System Worth $3.3 Trillion</a:t>
            </a:r>
          </a:p>
        </p:txBody>
      </p:sp>
      <p:sp>
        <p:nvSpPr>
          <p:cNvPr id="72707" name="Content Placeholder 3"/>
          <p:cNvSpPr>
            <a:spLocks noGrp="1"/>
          </p:cNvSpPr>
          <p:nvPr>
            <p:ph idx="1"/>
          </p:nvPr>
        </p:nvSpPr>
        <p:spPr/>
        <p:txBody>
          <a:bodyPr/>
          <a:lstStyle/>
          <a:p>
            <a:pPr eaLnBrk="1" hangingPunct="1"/>
            <a:r>
              <a:rPr lang="en-US" altLang="en-US" dirty="0"/>
              <a:t>Universal</a:t>
            </a:r>
          </a:p>
          <a:p>
            <a:pPr eaLnBrk="1" hangingPunct="1"/>
            <a:r>
              <a:rPr lang="en-US" altLang="en-US" dirty="0"/>
              <a:t>Affordable</a:t>
            </a:r>
          </a:p>
          <a:p>
            <a:pPr eaLnBrk="1" hangingPunct="1"/>
            <a:r>
              <a:rPr lang="en-US" altLang="en-US" dirty="0"/>
              <a:t>Accountable</a:t>
            </a:r>
          </a:p>
          <a:p>
            <a:pPr eaLnBrk="1" hangingPunct="1"/>
            <a:r>
              <a:rPr lang="en-US" altLang="en-US" dirty="0"/>
              <a:t>Accessible</a:t>
            </a:r>
          </a:p>
          <a:p>
            <a:pPr eaLnBrk="1" hangingPunct="1"/>
            <a:r>
              <a:rPr lang="en-US" altLang="en-US" dirty="0"/>
              <a:t>Comprehensive</a:t>
            </a:r>
          </a:p>
          <a:p>
            <a:pPr eaLnBrk="1" hangingPunct="1"/>
            <a:r>
              <a:rPr lang="en-US" altLang="en-US" dirty="0"/>
              <a:t>High-Quality, Evidence-Based</a:t>
            </a:r>
          </a:p>
          <a:p>
            <a:pPr eaLnBrk="1" hangingPunct="1"/>
            <a:r>
              <a:rPr lang="en-US" altLang="en-US" dirty="0"/>
              <a:t>Equitable</a:t>
            </a:r>
          </a:p>
        </p:txBody>
      </p:sp>
    </p:spTree>
    <p:extLst>
      <p:ext uri="{BB962C8B-B14F-4D97-AF65-F5344CB8AC3E}">
        <p14:creationId xmlns:p14="http://schemas.microsoft.com/office/powerpoint/2010/main" val="58459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550E238-4F58-4634-BE15-16C894722E1B}" type="slidenum">
              <a:rPr lang="en-US" smtClean="0"/>
              <a:pPr>
                <a:defRPr/>
              </a:pPr>
              <a:t>33</a:t>
            </a:fld>
            <a:endParaRPr lang="en-US"/>
          </a:p>
        </p:txBody>
      </p:sp>
      <p:sp>
        <p:nvSpPr>
          <p:cNvPr id="6" name="TextBox 5"/>
          <p:cNvSpPr txBox="1"/>
          <p:nvPr/>
        </p:nvSpPr>
        <p:spPr>
          <a:xfrm>
            <a:off x="6629401" y="228601"/>
            <a:ext cx="3472869" cy="295465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b="1" dirty="0"/>
              <a:t>A Single Payer Bill:</a:t>
            </a:r>
          </a:p>
          <a:p>
            <a:r>
              <a:rPr lang="en-US" sz="2800" b="1" dirty="0"/>
              <a:t>Publicly Funded</a:t>
            </a:r>
          </a:p>
          <a:p>
            <a:r>
              <a:rPr lang="en-US" sz="2800" b="1" dirty="0"/>
              <a:t>Privately Delivered</a:t>
            </a:r>
          </a:p>
          <a:p>
            <a:r>
              <a:rPr lang="en-US" sz="2800" b="1" dirty="0"/>
              <a:t>Expanded and Improved</a:t>
            </a:r>
          </a:p>
          <a:p>
            <a:r>
              <a:rPr lang="en-US" sz="2800" b="1" dirty="0"/>
              <a:t>Medicare for All Act</a:t>
            </a:r>
          </a:p>
          <a:p>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2" y="1"/>
            <a:ext cx="4724399" cy="675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84192" y="2267712"/>
            <a:ext cx="6764461" cy="452431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b="1" dirty="0"/>
              <a:t>FOR ALL INDIVIDUALS RESIDING IN THE US</a:t>
            </a:r>
          </a:p>
          <a:p>
            <a:r>
              <a:rPr lang="en-US" sz="2400" dirty="0"/>
              <a:t>Primary care and prevention</a:t>
            </a:r>
          </a:p>
          <a:p>
            <a:r>
              <a:rPr lang="en-US" sz="2400" dirty="0"/>
              <a:t>Approved dietary and nutritional therapies</a:t>
            </a:r>
          </a:p>
          <a:p>
            <a:r>
              <a:rPr lang="en-US" sz="2400" dirty="0"/>
              <a:t>Inpatient, Outpatient, and Emergency care</a:t>
            </a:r>
          </a:p>
          <a:p>
            <a:r>
              <a:rPr lang="en-US" sz="2400" dirty="0"/>
              <a:t>Prescription drugs and durable medical equipment</a:t>
            </a:r>
          </a:p>
          <a:p>
            <a:r>
              <a:rPr lang="en-US" sz="2400" dirty="0"/>
              <a:t>Long-term and palliative care</a:t>
            </a:r>
          </a:p>
          <a:p>
            <a:r>
              <a:rPr lang="en-US" sz="2400" dirty="0"/>
              <a:t>Mental health services</a:t>
            </a:r>
          </a:p>
          <a:p>
            <a:r>
              <a:rPr lang="en-US" sz="2400" dirty="0"/>
              <a:t>The full scope of dental services</a:t>
            </a:r>
          </a:p>
          <a:p>
            <a:r>
              <a:rPr lang="en-US" sz="2400" dirty="0"/>
              <a:t>Substance abuse treatment services</a:t>
            </a:r>
          </a:p>
          <a:p>
            <a:r>
              <a:rPr lang="en-US" sz="2400" dirty="0"/>
              <a:t>Chiropractic and podiatric care</a:t>
            </a:r>
          </a:p>
          <a:p>
            <a:r>
              <a:rPr lang="en-US" sz="2400" dirty="0"/>
              <a:t>Basic vision care and vision correction</a:t>
            </a:r>
          </a:p>
          <a:p>
            <a:r>
              <a:rPr lang="en-US" sz="2400" dirty="0"/>
              <a:t>Hearing services, including coverage of hearing aids</a:t>
            </a:r>
          </a:p>
        </p:txBody>
      </p:sp>
      <p:sp>
        <p:nvSpPr>
          <p:cNvPr id="12" name="TextBox 11"/>
          <p:cNvSpPr txBox="1"/>
          <p:nvPr/>
        </p:nvSpPr>
        <p:spPr>
          <a:xfrm>
            <a:off x="8536986" y="4657847"/>
            <a:ext cx="2552302" cy="156966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400" dirty="0"/>
              <a:t>PORTABLE</a:t>
            </a:r>
          </a:p>
          <a:p>
            <a:r>
              <a:rPr lang="en-US" sz="2400" dirty="0"/>
              <a:t>NO COST-SHARING</a:t>
            </a:r>
          </a:p>
          <a:p>
            <a:r>
              <a:rPr lang="en-US" sz="2400" dirty="0"/>
              <a:t>FREE CHOICE OF </a:t>
            </a:r>
          </a:p>
          <a:p>
            <a:r>
              <a:rPr lang="en-US" sz="2400" dirty="0"/>
              <a:t>     PROVIDERS</a:t>
            </a:r>
          </a:p>
        </p:txBody>
      </p:sp>
      <p:sp>
        <p:nvSpPr>
          <p:cNvPr id="13" name="Rectangle 12"/>
          <p:cNvSpPr/>
          <p:nvPr/>
        </p:nvSpPr>
        <p:spPr>
          <a:xfrm>
            <a:off x="1072896" y="1584961"/>
            <a:ext cx="3270504" cy="304951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t>PROVIDERS</a:t>
            </a:r>
          </a:p>
          <a:p>
            <a:pPr algn="ctr"/>
            <a:r>
              <a:rPr lang="en-US" sz="2400" dirty="0"/>
              <a:t>Public</a:t>
            </a:r>
          </a:p>
          <a:p>
            <a:pPr algn="ctr"/>
            <a:r>
              <a:rPr lang="en-US" sz="2400" dirty="0"/>
              <a:t>Not-for-Profit</a:t>
            </a:r>
          </a:p>
          <a:p>
            <a:pPr algn="ctr"/>
            <a:r>
              <a:rPr lang="en-US" sz="2400" dirty="0"/>
              <a:t>Private Entities</a:t>
            </a:r>
          </a:p>
          <a:p>
            <a:pPr algn="ctr"/>
            <a:r>
              <a:rPr lang="en-US" sz="2400" dirty="0"/>
              <a:t>HMOs</a:t>
            </a:r>
          </a:p>
          <a:p>
            <a:pPr algn="ctr"/>
            <a:r>
              <a:rPr lang="en-US" sz="2400" dirty="0"/>
              <a:t>Not: investor-owned, HI duplicating services</a:t>
            </a:r>
          </a:p>
        </p:txBody>
      </p:sp>
    </p:spTree>
    <p:extLst>
      <p:ext uri="{BB962C8B-B14F-4D97-AF65-F5344CB8AC3E}">
        <p14:creationId xmlns:p14="http://schemas.microsoft.com/office/powerpoint/2010/main" val="2247354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How Do We Pay for Single Payer?</a:t>
            </a:r>
          </a:p>
        </p:txBody>
      </p:sp>
      <p:sp>
        <p:nvSpPr>
          <p:cNvPr id="3" name="Content Placeholder 2"/>
          <p:cNvSpPr>
            <a:spLocks noGrp="1"/>
          </p:cNvSpPr>
          <p:nvPr>
            <p:ph idx="1"/>
          </p:nvPr>
        </p:nvSpPr>
        <p:spPr/>
        <p:txBody>
          <a:bodyPr>
            <a:normAutofit lnSpcReduction="10000"/>
          </a:bodyPr>
          <a:lstStyle/>
          <a:p>
            <a:r>
              <a:rPr lang="en-US" dirty="0"/>
              <a:t>Existing sources of federal revenues for health care</a:t>
            </a:r>
          </a:p>
          <a:p>
            <a:r>
              <a:rPr lang="en-US" dirty="0"/>
              <a:t>0.5% tax on stock trades and 0.01% tax per year to maturity on transactions in bonds, swaps and trades</a:t>
            </a:r>
          </a:p>
          <a:p>
            <a:r>
              <a:rPr lang="en-US" dirty="0"/>
              <a:t>6% high-income surtax for households with incomes &gt; $225,000</a:t>
            </a:r>
          </a:p>
          <a:p>
            <a:r>
              <a:rPr lang="en-US" dirty="0"/>
              <a:t>6% tax on unearned income from capital gains, dividends, interest, profits and rents</a:t>
            </a:r>
          </a:p>
          <a:p>
            <a:r>
              <a:rPr lang="en-US" dirty="0"/>
              <a:t>6% payroll tax paid by employers on top 60% of income earners (incomes &gt; $53,000)</a:t>
            </a:r>
          </a:p>
          <a:p>
            <a:r>
              <a:rPr lang="en-US" dirty="0"/>
              <a:t>3% payroll tax paid by employers on bottom 40% of income earners (incomes &lt;$53,000)</a:t>
            </a:r>
          </a:p>
        </p:txBody>
      </p:sp>
      <p:sp>
        <p:nvSpPr>
          <p:cNvPr id="4" name="TextBox 3"/>
          <p:cNvSpPr txBox="1"/>
          <p:nvPr/>
        </p:nvSpPr>
        <p:spPr>
          <a:xfrm>
            <a:off x="1096993" y="6176963"/>
            <a:ext cx="9099863" cy="523220"/>
          </a:xfrm>
          <a:prstGeom prst="rect">
            <a:avLst/>
          </a:prstGeom>
          <a:noFill/>
        </p:spPr>
        <p:txBody>
          <a:bodyPr wrap="none" rtlCol="0">
            <a:spAutoFit/>
          </a:bodyPr>
          <a:lstStyle/>
          <a:p>
            <a:r>
              <a:rPr lang="en-US" sz="1400" dirty="0"/>
              <a:t>Source: Friedman G. Funding HR 676: The Expanded and Improved Medicare for All Act-How  we can afford a </a:t>
            </a:r>
          </a:p>
          <a:p>
            <a:r>
              <a:rPr lang="en-US" sz="1400" dirty="0"/>
              <a:t>national single-payer health plan </a:t>
            </a:r>
            <a:r>
              <a:rPr lang="en-US" sz="1400" dirty="0">
                <a:hlinkClick r:id="rId3"/>
              </a:rPr>
              <a:t>http://www.pnhp.org/sites/default/files/Funding%20HR%20676_Friedman_7.31.13.pdf</a:t>
            </a:r>
            <a:r>
              <a:rPr lang="en-US" sz="1400" dirty="0"/>
              <a:t>  </a:t>
            </a:r>
          </a:p>
        </p:txBody>
      </p:sp>
    </p:spTree>
    <p:extLst>
      <p:ext uri="{BB962C8B-B14F-4D97-AF65-F5344CB8AC3E}">
        <p14:creationId xmlns:p14="http://schemas.microsoft.com/office/powerpoint/2010/main" val="1032411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 y="152400"/>
            <a:ext cx="11314176" cy="1143000"/>
          </a:xfrm>
        </p:spPr>
        <p:txBody>
          <a:bodyPr>
            <a:noAutofit/>
          </a:bodyPr>
          <a:lstStyle/>
          <a:p>
            <a:r>
              <a:rPr lang="en-US" sz="5400" b="1" dirty="0"/>
              <a:t>95% Americans Better Off With HR 676</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510" y="1143001"/>
            <a:ext cx="9131490" cy="4824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04360" y="6172200"/>
            <a:ext cx="9099863" cy="523220"/>
          </a:xfrm>
          <a:prstGeom prst="rect">
            <a:avLst/>
          </a:prstGeom>
          <a:noFill/>
        </p:spPr>
        <p:txBody>
          <a:bodyPr wrap="none" rtlCol="0">
            <a:spAutoFit/>
          </a:bodyPr>
          <a:lstStyle/>
          <a:p>
            <a:r>
              <a:rPr lang="en-US" sz="1400" dirty="0"/>
              <a:t>Source: Friedman G. Funding HR 676: The Expanded and Improved Medicare for All Act-How  we can afford a </a:t>
            </a:r>
          </a:p>
          <a:p>
            <a:r>
              <a:rPr lang="en-US" sz="1400" dirty="0"/>
              <a:t>national single-payer health plan </a:t>
            </a:r>
            <a:r>
              <a:rPr lang="en-US" sz="1400" dirty="0">
                <a:hlinkClick r:id="rId4"/>
              </a:rPr>
              <a:t>http://www.pnhp.org/sites/default/files/Funding%20HR%20676_Friedman_7.31.13.pdf</a:t>
            </a:r>
            <a:r>
              <a:rPr lang="en-US" sz="1400" dirty="0"/>
              <a:t>  </a:t>
            </a:r>
          </a:p>
        </p:txBody>
      </p:sp>
      <p:sp>
        <p:nvSpPr>
          <p:cNvPr id="4" name="Left Brace 3"/>
          <p:cNvSpPr/>
          <p:nvPr/>
        </p:nvSpPr>
        <p:spPr>
          <a:xfrm rot="5400000">
            <a:off x="8343900" y="2133601"/>
            <a:ext cx="571501" cy="1943100"/>
          </a:xfrm>
          <a:prstGeom prst="leftBrace">
            <a:avLst>
              <a:gd name="adj1" fmla="val 8333"/>
              <a:gd name="adj2" fmla="val 5281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16200000">
            <a:off x="4629151" y="2228852"/>
            <a:ext cx="571501" cy="4191001"/>
          </a:xfrm>
          <a:prstGeom prst="leftBrace">
            <a:avLst>
              <a:gd name="adj1" fmla="val 8333"/>
              <a:gd name="adj2" fmla="val 5281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467600" y="2438400"/>
            <a:ext cx="3081356" cy="461665"/>
          </a:xfrm>
          <a:prstGeom prst="rect">
            <a:avLst/>
          </a:prstGeom>
          <a:noFill/>
        </p:spPr>
        <p:txBody>
          <a:bodyPr wrap="none" rtlCol="0">
            <a:spAutoFit/>
          </a:bodyPr>
          <a:lstStyle/>
          <a:p>
            <a:r>
              <a:rPr lang="en-US" sz="2400" dirty="0">
                <a:solidFill>
                  <a:srgbClr val="FF0000"/>
                </a:solidFill>
              </a:rPr>
              <a:t>Top 5% income earners</a:t>
            </a:r>
          </a:p>
        </p:txBody>
      </p:sp>
      <p:sp>
        <p:nvSpPr>
          <p:cNvPr id="9" name="TextBox 8"/>
          <p:cNvSpPr txBox="1"/>
          <p:nvPr/>
        </p:nvSpPr>
        <p:spPr>
          <a:xfrm>
            <a:off x="3657600" y="4572000"/>
            <a:ext cx="3792257" cy="461665"/>
          </a:xfrm>
          <a:prstGeom prst="rect">
            <a:avLst/>
          </a:prstGeom>
          <a:noFill/>
        </p:spPr>
        <p:txBody>
          <a:bodyPr wrap="none" rtlCol="0">
            <a:spAutoFit/>
          </a:bodyPr>
          <a:lstStyle/>
          <a:p>
            <a:r>
              <a:rPr lang="en-US" sz="2400" dirty="0">
                <a:solidFill>
                  <a:srgbClr val="FF0000"/>
                </a:solidFill>
              </a:rPr>
              <a:t>Bottom  95% income earners</a:t>
            </a:r>
          </a:p>
        </p:txBody>
      </p:sp>
    </p:spTree>
    <p:extLst>
      <p:ext uri="{BB962C8B-B14F-4D97-AF65-F5344CB8AC3E}">
        <p14:creationId xmlns:p14="http://schemas.microsoft.com/office/powerpoint/2010/main" val="1328291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Comparing HR 676 and the ACA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6627139"/>
              </p:ext>
            </p:extLst>
          </p:nvPr>
        </p:nvGraphicFramePr>
        <p:xfrm>
          <a:off x="1981200" y="1605280"/>
          <a:ext cx="8229600" cy="2961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147320">
                <a:tc>
                  <a:txBody>
                    <a:bodyPr/>
                    <a:lstStyle/>
                    <a:p>
                      <a:r>
                        <a:rPr lang="en-US" dirty="0"/>
                        <a:t>Guiding Principle</a:t>
                      </a:r>
                    </a:p>
                  </a:txBody>
                  <a:tcPr/>
                </a:tc>
                <a:tc>
                  <a:txBody>
                    <a:bodyPr/>
                    <a:lstStyle/>
                    <a:p>
                      <a:r>
                        <a:rPr lang="en-US" dirty="0"/>
                        <a:t>ACA</a:t>
                      </a:r>
                    </a:p>
                  </a:txBody>
                  <a:tcPr/>
                </a:tc>
                <a:tc>
                  <a:txBody>
                    <a:bodyPr/>
                    <a:lstStyle/>
                    <a:p>
                      <a:r>
                        <a:rPr lang="en-US" dirty="0"/>
                        <a:t>HR 676</a:t>
                      </a:r>
                    </a:p>
                  </a:txBody>
                  <a:tcPr/>
                </a:tc>
                <a:extLst>
                  <a:ext uri="{0D108BD9-81ED-4DB2-BD59-A6C34878D82A}">
                    <a16:rowId xmlns:a16="http://schemas.microsoft.com/office/drawing/2014/main" xmlns="" val="10000"/>
                  </a:ext>
                </a:extLst>
              </a:tr>
              <a:tr h="370840">
                <a:tc>
                  <a:txBody>
                    <a:bodyPr/>
                    <a:lstStyle/>
                    <a:p>
                      <a:r>
                        <a:rPr lang="en-US" dirty="0"/>
                        <a:t>Universal</a:t>
                      </a:r>
                    </a:p>
                  </a:txBody>
                  <a:tcPr/>
                </a:tc>
                <a:tc>
                  <a:txBody>
                    <a:bodyPr/>
                    <a:lstStyle/>
                    <a:p>
                      <a:r>
                        <a:rPr lang="en-US" dirty="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Yes </a:t>
                      </a:r>
                      <a:endParaRPr lang="en-US" dirty="0">
                        <a:solidFill>
                          <a:srgbClr val="FF0000"/>
                        </a:solidFill>
                      </a:endParaRPr>
                    </a:p>
                  </a:txBody>
                  <a:tcPr/>
                </a:tc>
                <a:extLst>
                  <a:ext uri="{0D108BD9-81ED-4DB2-BD59-A6C34878D82A}">
                    <a16:rowId xmlns:a16="http://schemas.microsoft.com/office/drawing/2014/main" xmlns="" val="10001"/>
                  </a:ext>
                </a:extLst>
              </a:tr>
              <a:tr h="370840">
                <a:tc>
                  <a:txBody>
                    <a:bodyPr/>
                    <a:lstStyle/>
                    <a:p>
                      <a:r>
                        <a:rPr lang="en-US" dirty="0"/>
                        <a:t>Affordable</a:t>
                      </a:r>
                    </a:p>
                  </a:txBody>
                  <a:tcPr/>
                </a:tc>
                <a:tc>
                  <a:txBody>
                    <a:bodyPr/>
                    <a:lstStyle/>
                    <a:p>
                      <a:r>
                        <a:rPr lang="en-US" dirty="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Yes </a:t>
                      </a:r>
                      <a:endParaRPr lang="en-US" dirty="0">
                        <a:solidFill>
                          <a:srgbClr val="FF0000"/>
                        </a:solidFill>
                      </a:endParaRPr>
                    </a:p>
                  </a:txBody>
                  <a:tcPr/>
                </a:tc>
                <a:extLst>
                  <a:ext uri="{0D108BD9-81ED-4DB2-BD59-A6C34878D82A}">
                    <a16:rowId xmlns:a16="http://schemas.microsoft.com/office/drawing/2014/main" xmlns="" val="10002"/>
                  </a:ext>
                </a:extLst>
              </a:tr>
              <a:tr h="370840">
                <a:tc>
                  <a:txBody>
                    <a:bodyPr/>
                    <a:lstStyle/>
                    <a:p>
                      <a:r>
                        <a:rPr lang="en-US" dirty="0"/>
                        <a:t>Accountable</a:t>
                      </a:r>
                    </a:p>
                  </a:txBody>
                  <a:tcPr/>
                </a:tc>
                <a:tc>
                  <a:txBody>
                    <a:bodyPr/>
                    <a:lstStyle/>
                    <a:p>
                      <a:r>
                        <a:rPr lang="en-US" dirty="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Yes </a:t>
                      </a:r>
                      <a:endParaRPr lang="en-US" dirty="0">
                        <a:solidFill>
                          <a:srgbClr val="FF0000"/>
                        </a:solidFill>
                      </a:endParaRPr>
                    </a:p>
                  </a:txBody>
                  <a:tcPr/>
                </a:tc>
                <a:extLst>
                  <a:ext uri="{0D108BD9-81ED-4DB2-BD59-A6C34878D82A}">
                    <a16:rowId xmlns:a16="http://schemas.microsoft.com/office/drawing/2014/main" xmlns="" val="10003"/>
                  </a:ext>
                </a:extLst>
              </a:tr>
              <a:tr h="370840">
                <a:tc>
                  <a:txBody>
                    <a:bodyPr/>
                    <a:lstStyle/>
                    <a:p>
                      <a:r>
                        <a:rPr lang="en-US" dirty="0"/>
                        <a:t>Accessible</a:t>
                      </a:r>
                    </a:p>
                  </a:txBody>
                  <a:tcPr/>
                </a:tc>
                <a:tc>
                  <a:txBody>
                    <a:bodyPr/>
                    <a:lstStyle/>
                    <a:p>
                      <a:r>
                        <a:rPr lang="en-US" dirty="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Yes </a:t>
                      </a:r>
                      <a:endParaRPr lang="en-US" dirty="0">
                        <a:solidFill>
                          <a:srgbClr val="FF0000"/>
                        </a:solidFill>
                      </a:endParaRPr>
                    </a:p>
                  </a:txBody>
                  <a:tcPr/>
                </a:tc>
                <a:extLst>
                  <a:ext uri="{0D108BD9-81ED-4DB2-BD59-A6C34878D82A}">
                    <a16:rowId xmlns:a16="http://schemas.microsoft.com/office/drawing/2014/main" xmlns="" val="10004"/>
                  </a:ext>
                </a:extLst>
              </a:tr>
              <a:tr h="370840">
                <a:tc>
                  <a:txBody>
                    <a:bodyPr/>
                    <a:lstStyle/>
                    <a:p>
                      <a:r>
                        <a:rPr lang="en-US" dirty="0"/>
                        <a:t>Comprehensive</a:t>
                      </a:r>
                    </a:p>
                  </a:txBody>
                  <a:tcPr/>
                </a:tc>
                <a:tc>
                  <a:txBody>
                    <a:bodyPr/>
                    <a:lstStyle/>
                    <a:p>
                      <a:r>
                        <a:rPr lang="en-US" dirty="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Yes </a:t>
                      </a:r>
                      <a:endParaRPr lang="en-US" dirty="0">
                        <a:solidFill>
                          <a:srgbClr val="FF0000"/>
                        </a:solidFill>
                      </a:endParaRPr>
                    </a:p>
                  </a:txBody>
                  <a:tcPr/>
                </a:tc>
                <a:extLst>
                  <a:ext uri="{0D108BD9-81ED-4DB2-BD59-A6C34878D82A}">
                    <a16:rowId xmlns:a16="http://schemas.microsoft.com/office/drawing/2014/main" xmlns="" val="10005"/>
                  </a:ext>
                </a:extLst>
              </a:tr>
              <a:tr h="370840">
                <a:tc>
                  <a:txBody>
                    <a:bodyPr/>
                    <a:lstStyle/>
                    <a:p>
                      <a:r>
                        <a:rPr lang="en-US" dirty="0"/>
                        <a:t>High-quality</a:t>
                      </a:r>
                      <a:r>
                        <a:rPr lang="en-US" baseline="0" dirty="0"/>
                        <a:t>, EBM</a:t>
                      </a:r>
                      <a:endParaRPr lang="en-US" dirty="0"/>
                    </a:p>
                  </a:txBody>
                  <a:tcPr/>
                </a:tc>
                <a:tc>
                  <a:txBody>
                    <a:bodyPr/>
                    <a:lstStyle/>
                    <a:p>
                      <a:r>
                        <a:rPr lang="en-US" dirty="0"/>
                        <a:t>For</a:t>
                      </a:r>
                      <a:r>
                        <a:rPr lang="en-US" baseline="0" dirty="0"/>
                        <a:t> some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Yes *</a:t>
                      </a:r>
                      <a:endParaRPr lang="en-US" dirty="0">
                        <a:solidFill>
                          <a:srgbClr val="FF0000"/>
                        </a:solidFill>
                      </a:endParaRPr>
                    </a:p>
                  </a:txBody>
                  <a:tcPr/>
                </a:tc>
                <a:extLst>
                  <a:ext uri="{0D108BD9-81ED-4DB2-BD59-A6C34878D82A}">
                    <a16:rowId xmlns:a16="http://schemas.microsoft.com/office/drawing/2014/main" xmlns="" val="10006"/>
                  </a:ext>
                </a:extLst>
              </a:tr>
              <a:tr h="370840">
                <a:tc>
                  <a:txBody>
                    <a:bodyPr/>
                    <a:lstStyle/>
                    <a:p>
                      <a:r>
                        <a:rPr lang="en-US" dirty="0"/>
                        <a:t>Equitable</a:t>
                      </a:r>
                    </a:p>
                  </a:txBody>
                  <a:tcPr/>
                </a:tc>
                <a:tc>
                  <a:txBody>
                    <a:bodyPr/>
                    <a:lstStyle/>
                    <a:p>
                      <a:r>
                        <a:rPr lang="en-US" dirty="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Yes </a:t>
                      </a:r>
                      <a:endParaRPr lang="en-US" dirty="0">
                        <a:solidFill>
                          <a:srgbClr val="FF0000"/>
                        </a:solidFill>
                      </a:endParaRPr>
                    </a:p>
                  </a:txBody>
                  <a:tcPr/>
                </a:tc>
                <a:extLst>
                  <a:ext uri="{0D108BD9-81ED-4DB2-BD59-A6C34878D82A}">
                    <a16:rowId xmlns:a16="http://schemas.microsoft.com/office/drawing/2014/main" xmlns="" val="10007"/>
                  </a:ext>
                </a:extLst>
              </a:tr>
            </a:tbl>
          </a:graphicData>
        </a:graphic>
      </p:graphicFrame>
      <p:sp>
        <p:nvSpPr>
          <p:cNvPr id="3" name="TextBox 2"/>
          <p:cNvSpPr txBox="1"/>
          <p:nvPr/>
        </p:nvSpPr>
        <p:spPr>
          <a:xfrm>
            <a:off x="8001000" y="1981200"/>
            <a:ext cx="300082" cy="369332"/>
          </a:xfrm>
          <a:prstGeom prst="rect">
            <a:avLst/>
          </a:prstGeom>
          <a:noFill/>
        </p:spPr>
        <p:txBody>
          <a:bodyPr wrap="none" rtlCol="0">
            <a:spAutoFit/>
          </a:bodyPr>
          <a:lstStyle/>
          <a:p>
            <a:r>
              <a:rPr lang="en-US" dirty="0">
                <a:solidFill>
                  <a:srgbClr val="FF0000"/>
                </a:solidFill>
              </a:rPr>
              <a:t>√</a:t>
            </a:r>
          </a:p>
        </p:txBody>
      </p:sp>
      <p:sp>
        <p:nvSpPr>
          <p:cNvPr id="5" name="TextBox 4"/>
          <p:cNvSpPr txBox="1"/>
          <p:nvPr/>
        </p:nvSpPr>
        <p:spPr>
          <a:xfrm>
            <a:off x="8001000" y="2297668"/>
            <a:ext cx="300082" cy="369332"/>
          </a:xfrm>
          <a:prstGeom prst="rect">
            <a:avLst/>
          </a:prstGeom>
          <a:noFill/>
        </p:spPr>
        <p:txBody>
          <a:bodyPr wrap="none" rtlCol="0">
            <a:spAutoFit/>
          </a:bodyPr>
          <a:lstStyle/>
          <a:p>
            <a:r>
              <a:rPr lang="en-US" dirty="0">
                <a:solidFill>
                  <a:srgbClr val="FF0000"/>
                </a:solidFill>
              </a:rPr>
              <a:t>√</a:t>
            </a:r>
          </a:p>
        </p:txBody>
      </p:sp>
      <p:sp>
        <p:nvSpPr>
          <p:cNvPr id="6" name="TextBox 5"/>
          <p:cNvSpPr txBox="1"/>
          <p:nvPr/>
        </p:nvSpPr>
        <p:spPr>
          <a:xfrm>
            <a:off x="8001000" y="2678668"/>
            <a:ext cx="300082" cy="369332"/>
          </a:xfrm>
          <a:prstGeom prst="rect">
            <a:avLst/>
          </a:prstGeom>
          <a:noFill/>
        </p:spPr>
        <p:txBody>
          <a:bodyPr wrap="none" rtlCol="0">
            <a:spAutoFit/>
          </a:bodyPr>
          <a:lstStyle/>
          <a:p>
            <a:r>
              <a:rPr lang="en-US" dirty="0">
                <a:solidFill>
                  <a:srgbClr val="FF0000"/>
                </a:solidFill>
              </a:rPr>
              <a:t>√</a:t>
            </a:r>
          </a:p>
        </p:txBody>
      </p:sp>
      <p:sp>
        <p:nvSpPr>
          <p:cNvPr id="7" name="TextBox 6"/>
          <p:cNvSpPr txBox="1"/>
          <p:nvPr/>
        </p:nvSpPr>
        <p:spPr>
          <a:xfrm>
            <a:off x="8001000" y="3059668"/>
            <a:ext cx="300082" cy="369332"/>
          </a:xfrm>
          <a:prstGeom prst="rect">
            <a:avLst/>
          </a:prstGeom>
          <a:noFill/>
        </p:spPr>
        <p:txBody>
          <a:bodyPr wrap="none" rtlCol="0">
            <a:spAutoFit/>
          </a:bodyPr>
          <a:lstStyle/>
          <a:p>
            <a:r>
              <a:rPr lang="en-US" dirty="0">
                <a:solidFill>
                  <a:srgbClr val="FF0000"/>
                </a:solidFill>
              </a:rPr>
              <a:t>√</a:t>
            </a:r>
          </a:p>
        </p:txBody>
      </p:sp>
      <p:sp>
        <p:nvSpPr>
          <p:cNvPr id="8" name="TextBox 7"/>
          <p:cNvSpPr txBox="1"/>
          <p:nvPr/>
        </p:nvSpPr>
        <p:spPr>
          <a:xfrm>
            <a:off x="8001000" y="3440668"/>
            <a:ext cx="300082" cy="369332"/>
          </a:xfrm>
          <a:prstGeom prst="rect">
            <a:avLst/>
          </a:prstGeom>
          <a:noFill/>
        </p:spPr>
        <p:txBody>
          <a:bodyPr wrap="none" rtlCol="0">
            <a:spAutoFit/>
          </a:bodyPr>
          <a:lstStyle/>
          <a:p>
            <a:r>
              <a:rPr lang="en-US" dirty="0">
                <a:solidFill>
                  <a:srgbClr val="FF0000"/>
                </a:solidFill>
              </a:rPr>
              <a:t>√</a:t>
            </a:r>
          </a:p>
        </p:txBody>
      </p:sp>
      <p:sp>
        <p:nvSpPr>
          <p:cNvPr id="9" name="TextBox 8"/>
          <p:cNvSpPr txBox="1"/>
          <p:nvPr/>
        </p:nvSpPr>
        <p:spPr>
          <a:xfrm>
            <a:off x="8001000" y="3810000"/>
            <a:ext cx="300082" cy="369332"/>
          </a:xfrm>
          <a:prstGeom prst="rect">
            <a:avLst/>
          </a:prstGeom>
          <a:noFill/>
        </p:spPr>
        <p:txBody>
          <a:bodyPr wrap="none" rtlCol="0">
            <a:spAutoFit/>
          </a:bodyPr>
          <a:lstStyle/>
          <a:p>
            <a:r>
              <a:rPr lang="en-US" dirty="0">
                <a:solidFill>
                  <a:srgbClr val="FF0000"/>
                </a:solidFill>
              </a:rPr>
              <a:t>√</a:t>
            </a:r>
          </a:p>
        </p:txBody>
      </p:sp>
      <p:sp>
        <p:nvSpPr>
          <p:cNvPr id="10" name="TextBox 9"/>
          <p:cNvSpPr txBox="1"/>
          <p:nvPr/>
        </p:nvSpPr>
        <p:spPr>
          <a:xfrm>
            <a:off x="8001000" y="4202668"/>
            <a:ext cx="300082" cy="369332"/>
          </a:xfrm>
          <a:prstGeom prst="rect">
            <a:avLst/>
          </a:prstGeom>
          <a:noFill/>
        </p:spPr>
        <p:txBody>
          <a:bodyPr wrap="none" rtlCol="0">
            <a:spAutoFit/>
          </a:bodyPr>
          <a:lstStyle/>
          <a:p>
            <a:r>
              <a:rPr lang="en-US" dirty="0">
                <a:solidFill>
                  <a:srgbClr val="FF0000"/>
                </a:solidFill>
              </a:rPr>
              <a:t>√</a:t>
            </a:r>
          </a:p>
        </p:txBody>
      </p:sp>
      <p:sp>
        <p:nvSpPr>
          <p:cNvPr id="11" name="TextBox 10"/>
          <p:cNvSpPr txBox="1"/>
          <p:nvPr/>
        </p:nvSpPr>
        <p:spPr>
          <a:xfrm>
            <a:off x="327804" y="5917721"/>
            <a:ext cx="6933565" cy="369332"/>
          </a:xfrm>
          <a:prstGeom prst="rect">
            <a:avLst/>
          </a:prstGeom>
          <a:noFill/>
        </p:spPr>
        <p:txBody>
          <a:bodyPr wrap="none" rtlCol="0">
            <a:spAutoFit/>
          </a:bodyPr>
          <a:lstStyle/>
          <a:p>
            <a:r>
              <a:rPr lang="en-US" dirty="0"/>
              <a:t>*H.R 676 establishes the National Center of Universal Quality and Access</a:t>
            </a:r>
          </a:p>
        </p:txBody>
      </p:sp>
    </p:spTree>
    <p:extLst>
      <p:ext uri="{BB962C8B-B14F-4D97-AF65-F5344CB8AC3E}">
        <p14:creationId xmlns:p14="http://schemas.microsoft.com/office/powerpoint/2010/main" val="235260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82880" y="0"/>
            <a:ext cx="11277600" cy="1219200"/>
          </a:xfrm>
        </p:spPr>
        <p:txBody>
          <a:bodyPr>
            <a:noAutofit/>
          </a:bodyPr>
          <a:lstStyle/>
          <a:p>
            <a:pPr eaLnBrk="1" hangingPunct="1"/>
            <a:r>
              <a:rPr lang="en-US" altLang="en-US" sz="4800" b="1" dirty="0"/>
              <a:t>Support for Governmental Legislation to Establish NHI, 2007 and 2002 by Specialty</a:t>
            </a:r>
          </a:p>
        </p:txBody>
      </p:sp>
      <p:graphicFrame>
        <p:nvGraphicFramePr>
          <p:cNvPr id="78851" name="Object 2"/>
          <p:cNvGraphicFramePr>
            <a:graphicFrameLocks noGrp="1" noChangeAspect="1"/>
          </p:cNvGraphicFramePr>
          <p:nvPr>
            <p:ph type="chart" idx="1"/>
          </p:nvPr>
        </p:nvGraphicFramePr>
        <p:xfrm>
          <a:off x="1979468" y="1600200"/>
          <a:ext cx="8233063" cy="4525963"/>
        </p:xfrm>
        <a:graphic>
          <a:graphicData uri="http://schemas.openxmlformats.org/presentationml/2006/ole">
            <mc:AlternateContent xmlns:mc="http://schemas.openxmlformats.org/markup-compatibility/2006">
              <mc:Choice xmlns:v="urn:schemas-microsoft-com:vml" Requires="v">
                <p:oleObj spid="_x0000_s1110" name="Chart" r:id="rId4" imgW="12344712" imgH="6786303" progId="MSGraph.Chart.8">
                  <p:embed followColorScheme="full"/>
                </p:oleObj>
              </mc:Choice>
              <mc:Fallback>
                <p:oleObj name="Chart" r:id="rId4" imgW="12344712" imgH="6786303" progId="MSGraph.Chart.8">
                  <p:embed followColorScheme="full"/>
                  <p:pic>
                    <p:nvPicPr>
                      <p:cNvPr id="78851" name="Object 2"/>
                      <p:cNvPicPr>
                        <a:picLocks noGrp="1" noChangeAspect="1" noChangeArrowheads="1"/>
                      </p:cNvPicPr>
                      <p:nvPr/>
                    </p:nvPicPr>
                    <p:blipFill>
                      <a:blip r:embed="rId5"/>
                      <a:srcRect/>
                      <a:stretch>
                        <a:fillRect/>
                      </a:stretch>
                    </p:blipFill>
                    <p:spPr bwMode="auto">
                      <a:xfrm>
                        <a:off x="1979468" y="1600200"/>
                        <a:ext cx="8233063"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B43CD82D-76A1-4280-A8C2-119FCFDE621E}" type="slidenum">
              <a:rPr lang="en-US"/>
              <a:pPr>
                <a:defRPr/>
              </a:pPr>
              <a:t>37</a:t>
            </a:fld>
            <a:endParaRPr lang="en-US"/>
          </a:p>
        </p:txBody>
      </p:sp>
      <p:sp>
        <p:nvSpPr>
          <p:cNvPr id="78852" name="Text Box 4"/>
          <p:cNvSpPr txBox="1">
            <a:spLocks noChangeArrowheads="1"/>
          </p:cNvSpPr>
          <p:nvPr/>
        </p:nvSpPr>
        <p:spPr bwMode="auto">
          <a:xfrm>
            <a:off x="1752600" y="64008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Source: A Carroll and R Ackerman, Support for National Health Insurance Among American Physicians: Five Years Later. Annals of Internal Medicine April, 2008</a:t>
            </a:r>
          </a:p>
        </p:txBody>
      </p:sp>
      <p:pic>
        <p:nvPicPr>
          <p:cNvPr id="78853" name="Chart 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1219201"/>
            <a:ext cx="80581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8"/>
          <p:cNvSpPr txBox="1">
            <a:spLocks noChangeArrowheads="1"/>
          </p:cNvSpPr>
          <p:nvPr/>
        </p:nvSpPr>
        <p:spPr bwMode="auto">
          <a:xfrm>
            <a:off x="7924800" y="2362201"/>
            <a:ext cx="2427288" cy="461963"/>
          </a:xfrm>
          <a:prstGeom prst="rect">
            <a:avLst/>
          </a:prstGeom>
          <a:gradFill rotWithShape="1">
            <a:gsLst>
              <a:gs pos="0">
                <a:srgbClr val="FCE8ED"/>
              </a:gs>
              <a:gs pos="49001">
                <a:srgbClr val="EFAFBE"/>
              </a:gs>
              <a:gs pos="49100">
                <a:srgbClr val="E39AAC"/>
              </a:gs>
              <a:gs pos="92000">
                <a:srgbClr val="EFAFBE"/>
              </a:gs>
              <a:gs pos="100000">
                <a:srgbClr val="F0BEC9"/>
              </a:gs>
            </a:gsLst>
            <a:lin ang="5400000" scaled="1"/>
          </a:gradFill>
          <a:ln w="11430">
            <a:solidFill>
              <a:schemeClr val="accent1"/>
            </a:solidFill>
            <a:miter lim="800000"/>
            <a:headEnd/>
            <a:tailEnd/>
          </a:ln>
          <a:effectLst>
            <a:outerShdw dist="25000" dir="5400000" rotWithShape="0">
              <a:srgbClr val="7D0D34">
                <a:alpha val="37999"/>
              </a:srgbClr>
            </a:outerShdw>
          </a:effec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solidFill>
                  <a:srgbClr val="FF0000"/>
                </a:solidFill>
                <a:latin typeface="Trebuchet MS" pitchFamily="34" charset="0"/>
              </a:rPr>
              <a:t>59% Support NHI</a:t>
            </a:r>
          </a:p>
        </p:txBody>
      </p:sp>
    </p:spTree>
    <p:extLst>
      <p:ext uri="{BB962C8B-B14F-4D97-AF65-F5344CB8AC3E}">
        <p14:creationId xmlns:p14="http://schemas.microsoft.com/office/powerpoint/2010/main" val="142193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51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794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52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38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Objectives</a:t>
            </a:r>
          </a:p>
        </p:txBody>
      </p:sp>
      <p:sp>
        <p:nvSpPr>
          <p:cNvPr id="3" name="Content Placeholder 2"/>
          <p:cNvSpPr>
            <a:spLocks noGrp="1"/>
          </p:cNvSpPr>
          <p:nvPr>
            <p:ph idx="1"/>
          </p:nvPr>
        </p:nvSpPr>
        <p:spPr/>
        <p:txBody>
          <a:bodyPr>
            <a:normAutofit/>
          </a:bodyPr>
          <a:lstStyle/>
          <a:p>
            <a:r>
              <a:rPr lang="en-US" dirty="0"/>
              <a:t>Basic structure of SP presentation</a:t>
            </a:r>
          </a:p>
          <a:p>
            <a:r>
              <a:rPr lang="en-US" dirty="0"/>
              <a:t>Audience buy-in</a:t>
            </a:r>
          </a:p>
          <a:p>
            <a:r>
              <a:rPr lang="en-US" dirty="0"/>
              <a:t>Universal guiding principles</a:t>
            </a:r>
          </a:p>
          <a:p>
            <a:r>
              <a:rPr lang="en-US" dirty="0"/>
              <a:t>Single payer* and guiding principles </a:t>
            </a:r>
          </a:p>
          <a:p>
            <a:r>
              <a:rPr lang="en-US" dirty="0"/>
              <a:t>Effective tasks</a:t>
            </a:r>
            <a:br>
              <a:rPr lang="en-US" dirty="0"/>
            </a:br>
            <a:endParaRPr lang="en-US" dirty="0"/>
          </a:p>
        </p:txBody>
      </p:sp>
      <p:sp>
        <p:nvSpPr>
          <p:cNvPr id="4" name="Oval 3"/>
          <p:cNvSpPr/>
          <p:nvPr/>
        </p:nvSpPr>
        <p:spPr>
          <a:xfrm>
            <a:off x="838200" y="3645408"/>
            <a:ext cx="5108448"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5" name="TextBox 4"/>
          <p:cNvSpPr txBox="1"/>
          <p:nvPr/>
        </p:nvSpPr>
        <p:spPr>
          <a:xfrm>
            <a:off x="707136" y="6010259"/>
            <a:ext cx="7960321" cy="369332"/>
          </a:xfrm>
          <a:prstGeom prst="rect">
            <a:avLst/>
          </a:prstGeom>
          <a:noFill/>
        </p:spPr>
        <p:txBody>
          <a:bodyPr wrap="none" rtlCol="0">
            <a:spAutoFit/>
          </a:bodyPr>
          <a:lstStyle/>
          <a:p>
            <a:r>
              <a:rPr lang="en-US" dirty="0"/>
              <a:t>*Single payer= Medicare for All= Expanded and Improved Medicare for All= H.R.676</a:t>
            </a:r>
          </a:p>
        </p:txBody>
      </p:sp>
    </p:spTree>
    <p:extLst>
      <p:ext uri="{BB962C8B-B14F-4D97-AF65-F5344CB8AC3E}">
        <p14:creationId xmlns:p14="http://schemas.microsoft.com/office/powerpoint/2010/main" val="3485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301984" cy="1143000"/>
          </a:xfrm>
        </p:spPr>
        <p:txBody>
          <a:bodyPr>
            <a:noAutofit/>
          </a:bodyPr>
          <a:lstStyle/>
          <a:p>
            <a:r>
              <a:rPr lang="en-US" sz="5400" b="1" dirty="0"/>
              <a:t>% Favor “Expanding Medicare to Provide Health Insurance to Every American”</a:t>
            </a:r>
          </a:p>
        </p:txBody>
      </p:sp>
      <p:graphicFrame>
        <p:nvGraphicFramePr>
          <p:cNvPr id="6" name="Chart Placeholder 5"/>
          <p:cNvGraphicFramePr>
            <a:graphicFrameLocks noGrp="1"/>
          </p:cNvGraphicFramePr>
          <p:nvPr>
            <p:ph type="chart" idx="1"/>
            <p:extLst>
              <p:ext uri="{D42A27DB-BD31-4B8C-83A1-F6EECF244321}">
                <p14:modId xmlns:p14="http://schemas.microsoft.com/office/powerpoint/2010/main" val="277156568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1632" y="6308725"/>
            <a:ext cx="11880368" cy="307777"/>
          </a:xfrm>
          <a:prstGeom prst="rect">
            <a:avLst/>
          </a:prstGeom>
          <a:noFill/>
        </p:spPr>
        <p:txBody>
          <a:bodyPr wrap="none" rtlCol="0">
            <a:spAutoFit/>
          </a:bodyPr>
          <a:lstStyle/>
          <a:p>
            <a:r>
              <a:rPr lang="en-US" sz="1400" dirty="0"/>
              <a:t>Source: The Economist/</a:t>
            </a:r>
            <a:r>
              <a:rPr lang="en-US" sz="1400" dirty="0" err="1"/>
              <a:t>YouGov</a:t>
            </a:r>
            <a:r>
              <a:rPr lang="en-US" sz="1400" dirty="0"/>
              <a:t> Poll April 2017, 1500 Adults </a:t>
            </a:r>
            <a:r>
              <a:rPr lang="en-US" sz="1400" dirty="0">
                <a:hlinkClick r:id="rId4"/>
              </a:rPr>
              <a:t>https://d25d2506sfb94s.cloudfront.net/cumulus_uploads/document/divhts7l9t/econTabReport.pdf</a:t>
            </a:r>
            <a:r>
              <a:rPr lang="en-US" sz="1400" dirty="0"/>
              <a:t> </a:t>
            </a:r>
          </a:p>
        </p:txBody>
      </p:sp>
    </p:spTree>
    <p:extLst>
      <p:ext uri="{BB962C8B-B14F-4D97-AF65-F5344CB8AC3E}">
        <p14:creationId xmlns:p14="http://schemas.microsoft.com/office/powerpoint/2010/main" val="3164167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Commit to One Thing</a:t>
            </a:r>
          </a:p>
        </p:txBody>
      </p:sp>
      <p:sp>
        <p:nvSpPr>
          <p:cNvPr id="3" name="Content Placeholder 2"/>
          <p:cNvSpPr>
            <a:spLocks noGrp="1"/>
          </p:cNvSpPr>
          <p:nvPr>
            <p:ph idx="1"/>
          </p:nvPr>
        </p:nvSpPr>
        <p:spPr/>
        <p:txBody>
          <a:bodyPr>
            <a:normAutofit lnSpcReduction="10000"/>
          </a:bodyPr>
          <a:lstStyle/>
          <a:p>
            <a:pPr marL="457200" lvl="1" indent="0">
              <a:buNone/>
            </a:pPr>
            <a:r>
              <a:rPr lang="en-US" dirty="0"/>
              <a:t>Medical professionals </a:t>
            </a:r>
          </a:p>
          <a:p>
            <a:pPr lvl="2"/>
            <a:r>
              <a:rPr lang="en-US" dirty="0"/>
              <a:t>Increase knowledge </a:t>
            </a:r>
          </a:p>
          <a:p>
            <a:pPr lvl="2"/>
            <a:r>
              <a:rPr lang="en-US" dirty="0"/>
              <a:t>Reading lists</a:t>
            </a:r>
          </a:p>
          <a:p>
            <a:pPr lvl="2"/>
            <a:r>
              <a:rPr lang="en-US" dirty="0"/>
              <a:t>Go to PNHP website</a:t>
            </a:r>
          </a:p>
          <a:p>
            <a:pPr lvl="2"/>
            <a:r>
              <a:rPr lang="en-US" dirty="0"/>
              <a:t>Don </a:t>
            </a:r>
            <a:r>
              <a:rPr lang="en-US" dirty="0" err="1"/>
              <a:t>McCanne</a:t>
            </a:r>
            <a:r>
              <a:rPr lang="en-US" dirty="0"/>
              <a:t> “Quote-of-the-Day”</a:t>
            </a:r>
          </a:p>
          <a:p>
            <a:pPr lvl="2"/>
            <a:r>
              <a:rPr lang="en-US" dirty="0"/>
              <a:t>Wear a SP button to work</a:t>
            </a:r>
          </a:p>
          <a:p>
            <a:pPr lvl="2"/>
            <a:r>
              <a:rPr lang="en-US" dirty="0"/>
              <a:t>Letters to the Editor, Op-Ed</a:t>
            </a:r>
          </a:p>
          <a:p>
            <a:pPr lvl="2"/>
            <a:r>
              <a:rPr lang="en-US" dirty="0"/>
              <a:t>Meet with local Editorial Board</a:t>
            </a:r>
          </a:p>
          <a:p>
            <a:pPr lvl="2"/>
            <a:r>
              <a:rPr lang="en-US" dirty="0"/>
              <a:t>Open letters to professional organizations</a:t>
            </a:r>
          </a:p>
          <a:p>
            <a:pPr lvl="2"/>
            <a:r>
              <a:rPr lang="en-US" dirty="0"/>
              <a:t>Grand rounds (speaker or invite speaker)</a:t>
            </a:r>
          </a:p>
          <a:p>
            <a:pPr lvl="2"/>
            <a:r>
              <a:rPr lang="en-US" dirty="0"/>
              <a:t>Organize local physician groups for single payer</a:t>
            </a:r>
          </a:p>
          <a:p>
            <a:pPr lvl="2"/>
            <a:r>
              <a:rPr lang="en-US" dirty="0"/>
              <a:t>Organize residents/medical student group for single payer</a:t>
            </a:r>
          </a:p>
          <a:p>
            <a:pPr lvl="2"/>
            <a:r>
              <a:rPr lang="en-US" dirty="0"/>
              <a:t>Join local SP community organizations</a:t>
            </a: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3192199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2" y="312873"/>
            <a:ext cx="10515600" cy="1325563"/>
          </a:xfrm>
        </p:spPr>
        <p:txBody>
          <a:bodyPr>
            <a:normAutofit/>
          </a:bodyPr>
          <a:lstStyle/>
          <a:p>
            <a:r>
              <a:rPr lang="en-US" sz="5400" b="1" dirty="0"/>
              <a:t>Commit to One Thing</a:t>
            </a:r>
          </a:p>
        </p:txBody>
      </p:sp>
      <p:sp>
        <p:nvSpPr>
          <p:cNvPr id="3" name="Content Placeholder 2"/>
          <p:cNvSpPr>
            <a:spLocks noGrp="1"/>
          </p:cNvSpPr>
          <p:nvPr>
            <p:ph idx="1"/>
          </p:nvPr>
        </p:nvSpPr>
        <p:spPr/>
        <p:txBody>
          <a:bodyPr>
            <a:normAutofit lnSpcReduction="10000"/>
          </a:bodyPr>
          <a:lstStyle/>
          <a:p>
            <a:pPr marL="457200" lvl="1" indent="0">
              <a:buNone/>
            </a:pPr>
            <a:r>
              <a:rPr lang="en-US" dirty="0"/>
              <a:t>Non-medical groups</a:t>
            </a:r>
          </a:p>
          <a:p>
            <a:pPr lvl="2"/>
            <a:r>
              <a:rPr lang="en-US" dirty="0"/>
              <a:t>Ask</a:t>
            </a:r>
          </a:p>
          <a:p>
            <a:pPr lvl="2"/>
            <a:r>
              <a:rPr lang="en-US" dirty="0"/>
              <a:t>Refer to PNHP, Health Care Now, or local SP organization websites, HR 676 text</a:t>
            </a:r>
          </a:p>
          <a:p>
            <a:pPr lvl="2"/>
            <a:r>
              <a:rPr lang="en-US" dirty="0"/>
              <a:t>Write representative in Congress to co-sponsor HR 676</a:t>
            </a:r>
          </a:p>
          <a:p>
            <a:pPr lvl="2"/>
            <a:r>
              <a:rPr lang="en-US" dirty="0"/>
              <a:t>If representative is co-sponsor, ask to put it on his/her website</a:t>
            </a:r>
          </a:p>
          <a:p>
            <a:pPr lvl="2"/>
            <a:r>
              <a:rPr lang="en-US" dirty="0"/>
              <a:t>Letter to the Editor</a:t>
            </a:r>
          </a:p>
          <a:p>
            <a:pPr lvl="2"/>
            <a:r>
              <a:rPr lang="en-US" dirty="0"/>
              <a:t>Invite SP speaker to group meeting</a:t>
            </a:r>
          </a:p>
          <a:p>
            <a:pPr lvl="2"/>
            <a:r>
              <a:rPr lang="en-US" dirty="0"/>
              <a:t>Call in to talk radio</a:t>
            </a:r>
          </a:p>
          <a:p>
            <a:pPr lvl="2"/>
            <a:r>
              <a:rPr lang="en-US" dirty="0"/>
              <a:t>Discuss with own physician</a:t>
            </a:r>
          </a:p>
          <a:p>
            <a:pPr lvl="2"/>
            <a:r>
              <a:rPr lang="en-US" dirty="0"/>
              <a:t>Talk with family and friends</a:t>
            </a:r>
          </a:p>
          <a:p>
            <a:pPr lvl="3"/>
            <a:r>
              <a:rPr lang="en-US" b="1" dirty="0"/>
              <a:t>How is the health care system working for you?</a:t>
            </a:r>
          </a:p>
          <a:p>
            <a:pPr lvl="3"/>
            <a:r>
              <a:rPr lang="en-US" b="1" dirty="0"/>
              <a:t>What would it mean to you to have Medicare for All? To your family?</a:t>
            </a:r>
          </a:p>
          <a:p>
            <a:pPr lvl="3"/>
            <a:r>
              <a:rPr lang="en-US" b="1" dirty="0"/>
              <a:t>It would have saved Devonte Johnson’s life</a:t>
            </a:r>
          </a:p>
          <a:p>
            <a:pPr lvl="2"/>
            <a:endParaRPr lang="en-US" dirty="0"/>
          </a:p>
          <a:p>
            <a:pPr lvl="2"/>
            <a:endParaRPr lang="en-US" dirty="0"/>
          </a:p>
        </p:txBody>
      </p:sp>
    </p:spTree>
    <p:extLst>
      <p:ext uri="{BB962C8B-B14F-4D97-AF65-F5344CB8AC3E}">
        <p14:creationId xmlns:p14="http://schemas.microsoft.com/office/powerpoint/2010/main" val="2695022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5453" y="603849"/>
            <a:ext cx="10515600" cy="5262113"/>
          </a:xfrm>
        </p:spPr>
        <p:txBody>
          <a:bodyPr>
            <a:normAutofit/>
          </a:bodyPr>
          <a:lstStyle/>
          <a:p>
            <a:pPr algn="ctr"/>
            <a:r>
              <a:rPr lang="en-US" sz="5400" b="1" dirty="0"/>
              <a:t>Thank you!</a:t>
            </a:r>
            <a:br>
              <a:rPr lang="en-US" sz="5400" b="1" dirty="0"/>
            </a:br>
            <a:r>
              <a:rPr lang="en-US" sz="5400" b="1" dirty="0"/>
              <a:t/>
            </a:r>
            <a:br>
              <a:rPr lang="en-US" sz="5400" b="1" dirty="0"/>
            </a:br>
            <a:r>
              <a:rPr lang="en-US" sz="5400" b="1" dirty="0"/>
              <a:t>Questions?</a:t>
            </a:r>
            <a:br>
              <a:rPr lang="en-US" sz="5400" b="1" dirty="0"/>
            </a:br>
            <a:r>
              <a:rPr lang="en-US" sz="5400" b="1" dirty="0"/>
              <a:t/>
            </a:r>
            <a:br>
              <a:rPr lang="en-US" sz="5400" b="1" dirty="0"/>
            </a:br>
            <a:r>
              <a:rPr lang="en-US" sz="4000" b="1" dirty="0"/>
              <a:t>Ana </a:t>
            </a:r>
            <a:r>
              <a:rPr lang="en-US" sz="4000" b="1" dirty="0" err="1"/>
              <a:t>Malinow</a:t>
            </a:r>
            <a:r>
              <a:rPr lang="en-US" sz="4000" b="1" dirty="0"/>
              <a:t/>
            </a:r>
            <a:br>
              <a:rPr lang="en-US" sz="4000" b="1" dirty="0"/>
            </a:br>
            <a:r>
              <a:rPr lang="en-US" sz="4000" b="1" dirty="0"/>
              <a:t>malinowam@chp.edu</a:t>
            </a:r>
            <a:br>
              <a:rPr lang="en-US" sz="4000" b="1" dirty="0"/>
            </a:br>
            <a:endParaRPr lang="en-US" sz="4000" b="1" dirty="0"/>
          </a:p>
        </p:txBody>
      </p:sp>
    </p:spTree>
    <p:extLst>
      <p:ext uri="{BB962C8B-B14F-4D97-AF65-F5344CB8AC3E}">
        <p14:creationId xmlns:p14="http://schemas.microsoft.com/office/powerpoint/2010/main" val="2962098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7682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The Audience</a:t>
            </a:r>
          </a:p>
        </p:txBody>
      </p:sp>
      <p:sp>
        <p:nvSpPr>
          <p:cNvPr id="3" name="Content Placeholder 2"/>
          <p:cNvSpPr>
            <a:spLocks noGrp="1"/>
          </p:cNvSpPr>
          <p:nvPr>
            <p:ph idx="1"/>
          </p:nvPr>
        </p:nvSpPr>
        <p:spPr>
          <a:xfrm>
            <a:off x="838200" y="1432560"/>
            <a:ext cx="10515600" cy="4744403"/>
          </a:xfrm>
        </p:spPr>
        <p:txBody>
          <a:bodyPr numCol="2">
            <a:normAutofit lnSpcReduction="10000"/>
          </a:bodyPr>
          <a:lstStyle/>
          <a:p>
            <a:r>
              <a:rPr lang="en-US" dirty="0"/>
              <a:t>Grand Rounds</a:t>
            </a:r>
          </a:p>
          <a:p>
            <a:r>
              <a:rPr lang="en-US" dirty="0"/>
              <a:t>Professional societies</a:t>
            </a:r>
          </a:p>
          <a:p>
            <a:r>
              <a:rPr lang="en-US" dirty="0"/>
              <a:t>Fellows </a:t>
            </a:r>
          </a:p>
          <a:p>
            <a:r>
              <a:rPr lang="en-US" dirty="0"/>
              <a:t>Resident noon conference</a:t>
            </a:r>
          </a:p>
          <a:p>
            <a:r>
              <a:rPr lang="en-US" dirty="0"/>
              <a:t>Medical/Nursing students</a:t>
            </a:r>
          </a:p>
          <a:p>
            <a:r>
              <a:rPr lang="en-US" dirty="0"/>
              <a:t>Graduate students</a:t>
            </a:r>
          </a:p>
          <a:p>
            <a:r>
              <a:rPr lang="en-US" dirty="0"/>
              <a:t>Nurses associations</a:t>
            </a:r>
          </a:p>
          <a:p>
            <a:r>
              <a:rPr lang="en-US" dirty="0"/>
              <a:t>College students</a:t>
            </a:r>
          </a:p>
          <a:p>
            <a:r>
              <a:rPr lang="en-US" dirty="0"/>
              <a:t>High school students</a:t>
            </a:r>
          </a:p>
          <a:p>
            <a:pPr marL="0" indent="0">
              <a:buNone/>
            </a:pPr>
            <a:endParaRPr lang="en-US" dirty="0"/>
          </a:p>
          <a:p>
            <a:r>
              <a:rPr lang="en-US" dirty="0"/>
              <a:t>Rotary Club</a:t>
            </a:r>
          </a:p>
          <a:p>
            <a:r>
              <a:rPr lang="en-US" dirty="0"/>
              <a:t>Churches</a:t>
            </a:r>
          </a:p>
          <a:p>
            <a:r>
              <a:rPr lang="en-US" dirty="0"/>
              <a:t>Editorial boards</a:t>
            </a:r>
          </a:p>
          <a:p>
            <a:r>
              <a:rPr lang="en-US" dirty="0"/>
              <a:t>Council chambers</a:t>
            </a:r>
          </a:p>
          <a:p>
            <a:r>
              <a:rPr lang="en-US" dirty="0"/>
              <a:t>Political organizations</a:t>
            </a:r>
          </a:p>
          <a:p>
            <a:r>
              <a:rPr lang="en-US" dirty="0"/>
              <a:t>Community organizations</a:t>
            </a:r>
          </a:p>
          <a:p>
            <a:r>
              <a:rPr lang="en-US" dirty="0"/>
              <a:t>Corporate organizations</a:t>
            </a:r>
          </a:p>
          <a:p>
            <a:r>
              <a:rPr lang="en-US" dirty="0"/>
              <a:t>Press conferences</a:t>
            </a:r>
          </a:p>
          <a:p>
            <a:r>
              <a:rPr lang="en-US" dirty="0"/>
              <a:t>Media </a:t>
            </a:r>
          </a:p>
        </p:txBody>
      </p:sp>
    </p:spTree>
    <p:extLst>
      <p:ext uri="{BB962C8B-B14F-4D97-AF65-F5344CB8AC3E}">
        <p14:creationId xmlns:p14="http://schemas.microsoft.com/office/powerpoint/2010/main" val="7205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t>Basic Structure of Presentation </a:t>
            </a:r>
          </a:p>
        </p:txBody>
      </p:sp>
      <p:sp>
        <p:nvSpPr>
          <p:cNvPr id="3" name="Content Placeholder 2"/>
          <p:cNvSpPr>
            <a:spLocks noGrp="1"/>
          </p:cNvSpPr>
          <p:nvPr>
            <p:ph idx="1"/>
          </p:nvPr>
        </p:nvSpPr>
        <p:spPr/>
        <p:txBody>
          <a:bodyPr>
            <a:normAutofit fontScale="85000" lnSpcReduction="20000"/>
          </a:bodyPr>
          <a:lstStyle/>
          <a:p>
            <a:r>
              <a:rPr lang="en-US" dirty="0"/>
              <a:t>A personal story (1)</a:t>
            </a:r>
          </a:p>
          <a:p>
            <a:r>
              <a:rPr lang="en-US" dirty="0"/>
              <a:t>Audience participation (1)</a:t>
            </a:r>
          </a:p>
          <a:p>
            <a:r>
              <a:rPr lang="en-US" dirty="0"/>
              <a:t>Building blocks of our health care system (1)</a:t>
            </a:r>
          </a:p>
          <a:p>
            <a:r>
              <a:rPr lang="en-US" dirty="0"/>
              <a:t>Costs (1)</a:t>
            </a:r>
          </a:p>
          <a:p>
            <a:r>
              <a:rPr lang="en-US" dirty="0"/>
              <a:t>Outcomes (1)</a:t>
            </a:r>
          </a:p>
          <a:p>
            <a:r>
              <a:rPr lang="en-US" dirty="0"/>
              <a:t>Guiding principles (1)</a:t>
            </a:r>
          </a:p>
          <a:p>
            <a:r>
              <a:rPr lang="en-US" dirty="0"/>
              <a:t>Single payer (1)</a:t>
            </a:r>
          </a:p>
          <a:p>
            <a:r>
              <a:rPr lang="en-US" dirty="0"/>
              <a:t>Paying for single payer (1)</a:t>
            </a:r>
          </a:p>
          <a:p>
            <a:r>
              <a:rPr lang="en-US" dirty="0"/>
              <a:t>Support for single payer (2)</a:t>
            </a:r>
          </a:p>
          <a:p>
            <a:r>
              <a:rPr lang="en-US" dirty="0"/>
              <a:t>Empower the audience to complete a task (1)</a:t>
            </a:r>
          </a:p>
          <a:p>
            <a:pPr marL="0" indent="0">
              <a:buNone/>
            </a:pPr>
            <a:r>
              <a:rPr lang="en-US" dirty="0"/>
              <a:t>[Evaluation, follow-up and documentation]</a:t>
            </a:r>
          </a:p>
        </p:txBody>
      </p:sp>
      <p:sp>
        <p:nvSpPr>
          <p:cNvPr id="4" name="TextBox 3"/>
          <p:cNvSpPr txBox="1"/>
          <p:nvPr/>
        </p:nvSpPr>
        <p:spPr>
          <a:xfrm>
            <a:off x="6830008" y="1825624"/>
            <a:ext cx="4913501" cy="2862322"/>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600" b="1" dirty="0"/>
              <a:t>Before You Show Up</a:t>
            </a:r>
          </a:p>
          <a:p>
            <a:r>
              <a:rPr lang="en-US" sz="3600" dirty="0"/>
              <a:t>Speaker Bio</a:t>
            </a:r>
          </a:p>
          <a:p>
            <a:r>
              <a:rPr lang="en-US" sz="3600" dirty="0"/>
              <a:t>Handouts</a:t>
            </a:r>
          </a:p>
          <a:p>
            <a:r>
              <a:rPr lang="en-US" sz="3600" dirty="0"/>
              <a:t>Sign-up sheets</a:t>
            </a:r>
          </a:p>
          <a:p>
            <a:r>
              <a:rPr lang="en-US" sz="3600" dirty="0"/>
              <a:t>Logistics</a:t>
            </a:r>
          </a:p>
        </p:txBody>
      </p:sp>
    </p:spTree>
    <p:extLst>
      <p:ext uri="{BB962C8B-B14F-4D97-AF65-F5344CB8AC3E}">
        <p14:creationId xmlns:p14="http://schemas.microsoft.com/office/powerpoint/2010/main" val="385622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72517"/>
            <a:ext cx="10515600" cy="1325563"/>
          </a:xfrm>
        </p:spPr>
        <p:txBody>
          <a:bodyPr>
            <a:normAutofit/>
          </a:bodyPr>
          <a:lstStyle/>
          <a:p>
            <a:r>
              <a:rPr lang="en-US" sz="5400" b="1" dirty="0"/>
              <a:t>In Memoriam</a:t>
            </a:r>
          </a:p>
        </p:txBody>
      </p:sp>
      <p:sp>
        <p:nvSpPr>
          <p:cNvPr id="6" name="Content Placeholder 5"/>
          <p:cNvSpPr>
            <a:spLocks noGrp="1"/>
          </p:cNvSpPr>
          <p:nvPr>
            <p:ph idx="1"/>
          </p:nvPr>
        </p:nvSpPr>
        <p:spPr>
          <a:xfrm>
            <a:off x="838200" y="1398080"/>
            <a:ext cx="10515600" cy="4351338"/>
          </a:xfrm>
        </p:spPr>
        <p:style>
          <a:lnRef idx="0">
            <a:schemeClr val="dk1"/>
          </a:lnRef>
          <a:fillRef idx="3">
            <a:schemeClr val="dk1"/>
          </a:fillRef>
          <a:effectRef idx="3">
            <a:schemeClr val="dk1"/>
          </a:effectRef>
          <a:fontRef idx="minor">
            <a:schemeClr val="lt1"/>
          </a:fontRef>
        </p:style>
        <p:txBody>
          <a:bodyPr>
            <a:normAutofit/>
          </a:bodyPr>
          <a:lstStyle/>
          <a:p>
            <a:pPr marL="0" indent="0" algn="ctr">
              <a:buNone/>
            </a:pPr>
            <a:endParaRPr lang="en-US" sz="4400" dirty="0"/>
          </a:p>
          <a:p>
            <a:pPr marL="0" indent="0" algn="ctr">
              <a:buNone/>
            </a:pPr>
            <a:r>
              <a:rPr lang="en-US" sz="4400"/>
              <a:t>D. J</a:t>
            </a:r>
            <a:r>
              <a:rPr lang="en-US" sz="4400" dirty="0"/>
              <a:t>.</a:t>
            </a:r>
          </a:p>
          <a:p>
            <a:pPr marL="0" indent="0" algn="ctr">
              <a:buNone/>
            </a:pPr>
            <a:r>
              <a:rPr lang="en-US" sz="4400" dirty="0"/>
              <a:t>1994-2007</a:t>
            </a:r>
          </a:p>
          <a:p>
            <a:pPr marL="0" indent="0" algn="ctr">
              <a:buNone/>
            </a:pPr>
            <a:r>
              <a:rPr lang="en-US" sz="4400" dirty="0"/>
              <a:t>Uninsured</a:t>
            </a:r>
          </a:p>
          <a:p>
            <a:pPr marL="0" indent="0" algn="ctr">
              <a:buNone/>
            </a:pPr>
            <a:r>
              <a:rPr lang="en-US" sz="4400" dirty="0"/>
              <a:t>Died of Wilms Tumor</a:t>
            </a:r>
          </a:p>
        </p:txBody>
      </p:sp>
      <p:sp>
        <p:nvSpPr>
          <p:cNvPr id="7" name="TextBox 6"/>
          <p:cNvSpPr txBox="1"/>
          <p:nvPr/>
        </p:nvSpPr>
        <p:spPr>
          <a:xfrm>
            <a:off x="2229394" y="1028860"/>
            <a:ext cx="7733211" cy="707886"/>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000" b="1" dirty="0">
                <a:solidFill>
                  <a:schemeClr val="bg1"/>
                </a:solidFill>
              </a:rPr>
              <a:t>728 unnecessary deaths in PA</a:t>
            </a:r>
          </a:p>
        </p:txBody>
      </p:sp>
      <p:sp>
        <p:nvSpPr>
          <p:cNvPr id="9" name="TextBox 8"/>
          <p:cNvSpPr txBox="1"/>
          <p:nvPr/>
        </p:nvSpPr>
        <p:spPr>
          <a:xfrm>
            <a:off x="2229394" y="5546610"/>
            <a:ext cx="8203829"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000" b="1" dirty="0">
                <a:solidFill>
                  <a:schemeClr val="bg1"/>
                </a:solidFill>
              </a:rPr>
              <a:t>26,000 unnecessary deaths in US</a:t>
            </a:r>
          </a:p>
        </p:txBody>
      </p:sp>
      <p:sp>
        <p:nvSpPr>
          <p:cNvPr id="3" name="TextBox 2"/>
          <p:cNvSpPr txBox="1"/>
          <p:nvPr/>
        </p:nvSpPr>
        <p:spPr>
          <a:xfrm>
            <a:off x="219456" y="6254496"/>
            <a:ext cx="9959778" cy="707886"/>
          </a:xfrm>
          <a:prstGeom prst="rect">
            <a:avLst/>
          </a:prstGeom>
          <a:noFill/>
        </p:spPr>
        <p:txBody>
          <a:bodyPr wrap="none" rtlCol="0">
            <a:spAutoFit/>
          </a:bodyPr>
          <a:lstStyle/>
          <a:p>
            <a:r>
              <a:rPr lang="en-US" sz="1000" dirty="0"/>
              <a:t>Source: Shelby A and Ernst K. Story and Science: How providers and parents can utilize storytelling to combat anti-vaccine misinformation. Human Vaccines and </a:t>
            </a:r>
            <a:r>
              <a:rPr lang="en-US" sz="1000" dirty="0" err="1"/>
              <a:t>Immunotherapeutics</a:t>
            </a:r>
            <a:r>
              <a:rPr lang="en-US" sz="1000" dirty="0"/>
              <a:t>. 2013.</a:t>
            </a:r>
          </a:p>
          <a:p>
            <a:r>
              <a:rPr lang="en-US" sz="1000" dirty="0" err="1"/>
              <a:t>Wilper</a:t>
            </a:r>
            <a:r>
              <a:rPr lang="en-US" sz="1000" dirty="0"/>
              <a:t> AP, Woolhandler S, et al. Health Insurance and Mortality in US Adults. American Journal of Public Health. 2008. Congressional Budget Office H.R. 1628, Better Care Reconciliation </a:t>
            </a:r>
          </a:p>
          <a:p>
            <a:r>
              <a:rPr lang="en-US" sz="1000" dirty="0"/>
              <a:t>Act of 2017. June 2017 Woolhandler S and Himmelstein DU The Relationship of Health Insurance and Mortality: Is Lack of Insurance Deadly? Annals of Internal Medicine, June 2017.</a:t>
            </a:r>
          </a:p>
          <a:p>
            <a:endParaRPr lang="en-US" sz="1000" dirty="0"/>
          </a:p>
        </p:txBody>
      </p:sp>
    </p:spTree>
    <p:extLst>
      <p:ext uri="{BB962C8B-B14F-4D97-AF65-F5344CB8AC3E}">
        <p14:creationId xmlns:p14="http://schemas.microsoft.com/office/powerpoint/2010/main" val="29357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t>Raise Your Hand If You’ve Ever Been Uninsured</a:t>
            </a:r>
          </a:p>
        </p:txBody>
      </p:sp>
      <p:sp>
        <p:nvSpPr>
          <p:cNvPr id="3" name="Content Placeholder 2"/>
          <p:cNvSpPr>
            <a:spLocks noGrp="1"/>
          </p:cNvSpPr>
          <p:nvPr>
            <p:ph idx="1"/>
          </p:nvPr>
        </p:nvSpPr>
        <p:spPr>
          <a:xfrm>
            <a:off x="1104293" y="2231446"/>
            <a:ext cx="8946541" cy="4195481"/>
          </a:xfrm>
        </p:spPr>
        <p:txBody>
          <a:bodyPr/>
          <a:lstStyle/>
          <a:p>
            <a:r>
              <a:rPr lang="en-US" dirty="0"/>
              <a:t>Keep your hand up.</a:t>
            </a:r>
          </a:p>
          <a:p>
            <a:r>
              <a:rPr lang="en-US" dirty="0"/>
              <a:t>Raise your hand if you have a family member who’s ever been uninsured.</a:t>
            </a:r>
          </a:p>
          <a:p>
            <a:r>
              <a:rPr lang="en-US" dirty="0"/>
              <a:t>Keep your hand up.</a:t>
            </a:r>
          </a:p>
          <a:p>
            <a:r>
              <a:rPr lang="en-US" dirty="0"/>
              <a:t>Raise your hand if you have a friend, a neighbor, an acquaintance, who’s ever been uninsured.</a:t>
            </a:r>
          </a:p>
          <a:p>
            <a:r>
              <a:rPr lang="en-US" dirty="0"/>
              <a:t>Keep your hand up.</a:t>
            </a:r>
          </a:p>
          <a:p>
            <a:r>
              <a:rPr lang="en-US" dirty="0"/>
              <a:t>Look around you. We are the uninsured. </a:t>
            </a:r>
          </a:p>
        </p:txBody>
      </p:sp>
    </p:spTree>
    <p:extLst>
      <p:ext uri="{BB962C8B-B14F-4D97-AF65-F5344CB8AC3E}">
        <p14:creationId xmlns:p14="http://schemas.microsoft.com/office/powerpoint/2010/main" val="5234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16993"/>
            <a:ext cx="10515600" cy="1508632"/>
          </a:xfrm>
        </p:spPr>
        <p:txBody>
          <a:bodyPr>
            <a:noAutofit/>
          </a:bodyPr>
          <a:lstStyle/>
          <a:p>
            <a:r>
              <a:rPr lang="en-US" sz="5400" b="1" dirty="0"/>
              <a:t>I like to think of the US health care system like a pie…. A very messy pie</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80197178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559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13874</TotalTime>
  <Words>7977</Words>
  <Application>Microsoft Office PowerPoint</Application>
  <PresentationFormat>Widescreen</PresentationFormat>
  <Paragraphs>821</Paragraphs>
  <Slides>44</Slides>
  <Notes>40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Calibri Light</vt:lpstr>
      <vt:lpstr>Times New Roman</vt:lpstr>
      <vt:lpstr>Trebuchet MS</vt:lpstr>
      <vt:lpstr>Office Theme</vt:lpstr>
      <vt:lpstr>Chart</vt:lpstr>
      <vt:lpstr>Talking About Single Payer:  From Soup to Nuts </vt:lpstr>
      <vt:lpstr>Conflict of Interest</vt:lpstr>
      <vt:lpstr>3 Kinds of Presentations</vt:lpstr>
      <vt:lpstr>Objectives</vt:lpstr>
      <vt:lpstr>The Audience</vt:lpstr>
      <vt:lpstr>Basic Structure of Presentation </vt:lpstr>
      <vt:lpstr>In Memoriam</vt:lpstr>
      <vt:lpstr>Raise Your Hand If You’ve Ever Been Uninsured</vt:lpstr>
      <vt:lpstr>I like to think of the US health care system like a pie…. A very messy pie</vt:lpstr>
      <vt:lpstr>Every State is Different</vt:lpstr>
      <vt:lpstr>Shrinking the Uninsured Slice</vt:lpstr>
      <vt:lpstr>Employer Sponsored Health Insurance PPO for Family of 4, 2017</vt:lpstr>
      <vt:lpstr>PowerPoint Presentation</vt:lpstr>
      <vt:lpstr>Costs to You</vt:lpstr>
      <vt:lpstr>Everything You Need To Know About Medicaid</vt:lpstr>
      <vt:lpstr>PowerPoint Presentation</vt:lpstr>
      <vt:lpstr>US National Health Expenditures,  2007-2025</vt:lpstr>
      <vt:lpstr>PowerPoint Presentation</vt:lpstr>
      <vt:lpstr>Costs to Our Health</vt:lpstr>
      <vt:lpstr>How do we fix  it?</vt:lpstr>
      <vt:lpstr>Key Elements of P-PACA,  2010</vt:lpstr>
      <vt:lpstr>Exempt from Mandate/Penalties, 2017 </vt:lpstr>
      <vt:lpstr>Buying Insurance in the Marketplace</vt:lpstr>
      <vt:lpstr>PowerPoint Presentation</vt:lpstr>
      <vt:lpstr>PowerPoint Presentation</vt:lpstr>
      <vt:lpstr>Current Status of State Medicaid Expansion</vt:lpstr>
      <vt:lpstr>Some Accomplishments of the ACA</vt:lpstr>
      <vt:lpstr>The AHCA and/or the BCRA</vt:lpstr>
      <vt:lpstr>How the ACA and AHCA/BCRA Compare</vt:lpstr>
      <vt:lpstr>Repeal All ACA Tax Provisions Including Premium Tax Credits</vt:lpstr>
      <vt:lpstr>If you had $3.3 trillion to design a health care system worth $3.3 trillion, what would it include?  5 Guiding Principles</vt:lpstr>
      <vt:lpstr>Guiding Principles For A System Worth $3.3 Trillion</vt:lpstr>
      <vt:lpstr>PowerPoint Presentation</vt:lpstr>
      <vt:lpstr>How Do We Pay for Single Payer?</vt:lpstr>
      <vt:lpstr>95% Americans Better Off With HR 676</vt:lpstr>
      <vt:lpstr>Comparing HR 676 and the ACA</vt:lpstr>
      <vt:lpstr>Support for Governmental Legislation to Establish NHI, 2007 and 2002 by Specialty</vt:lpstr>
      <vt:lpstr>PowerPoint Presentation</vt:lpstr>
      <vt:lpstr>PowerPoint Presentation</vt:lpstr>
      <vt:lpstr>% Favor “Expanding Medicare to Provide Health Insurance to Every American”</vt:lpstr>
      <vt:lpstr>Commit to One Thing</vt:lpstr>
      <vt:lpstr>Commit to One Thing</vt:lpstr>
      <vt:lpstr>Thank you!  Questions?  Ana Malinow malinowam@chp.edu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Single Payer: From Soup to Nuts”</dc:title>
  <dc:creator>Malinow, Ana</dc:creator>
  <cp:lastModifiedBy>Matthew Petty</cp:lastModifiedBy>
  <cp:revision>193</cp:revision>
  <dcterms:created xsi:type="dcterms:W3CDTF">2017-06-28T13:05:33Z</dcterms:created>
  <dcterms:modified xsi:type="dcterms:W3CDTF">2017-07-11T15:41:52Z</dcterms:modified>
</cp:coreProperties>
</file>