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3" r:id="rId1"/>
  </p:sldMasterIdLst>
  <p:notesMasterIdLst>
    <p:notesMasterId r:id="rId26"/>
  </p:notesMasterIdLst>
  <p:handoutMasterIdLst>
    <p:handoutMasterId r:id="rId27"/>
  </p:handoutMasterIdLst>
  <p:sldIdLst>
    <p:sldId id="278" r:id="rId2"/>
    <p:sldId id="256" r:id="rId3"/>
    <p:sldId id="265" r:id="rId4"/>
    <p:sldId id="280" r:id="rId5"/>
    <p:sldId id="266" r:id="rId6"/>
    <p:sldId id="274" r:id="rId7"/>
    <p:sldId id="275" r:id="rId8"/>
    <p:sldId id="277" r:id="rId9"/>
    <p:sldId id="270" r:id="rId10"/>
    <p:sldId id="282" r:id="rId11"/>
    <p:sldId id="283" r:id="rId12"/>
    <p:sldId id="284" r:id="rId13"/>
    <p:sldId id="269" r:id="rId14"/>
    <p:sldId id="258" r:id="rId15"/>
    <p:sldId id="281" r:id="rId16"/>
    <p:sldId id="285" r:id="rId17"/>
    <p:sldId id="262" r:id="rId18"/>
    <p:sldId id="259" r:id="rId19"/>
    <p:sldId id="261" r:id="rId20"/>
    <p:sldId id="272" r:id="rId21"/>
    <p:sldId id="273" r:id="rId22"/>
    <p:sldId id="286" r:id="rId23"/>
    <p:sldId id="287" r:id="rId24"/>
    <p:sldId id="276" r:id="rId25"/>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e sepe" initials="c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74" autoAdjust="0"/>
    <p:restoredTop sz="86364" autoAdjust="0"/>
  </p:normalViewPr>
  <p:slideViewPr>
    <p:cSldViewPr snapToGrid="0">
      <p:cViewPr varScale="1">
        <p:scale>
          <a:sx n="54" d="100"/>
          <a:sy n="54" d="100"/>
        </p:scale>
        <p:origin x="396" y="56"/>
      </p:cViewPr>
      <p:guideLst>
        <p:guide orient="horz" pos="2160"/>
        <p:guide pos="3840"/>
      </p:guideLst>
    </p:cSldViewPr>
  </p:slideViewPr>
  <p:outlineViewPr>
    <p:cViewPr>
      <p:scale>
        <a:sx n="33" d="100"/>
        <a:sy n="33" d="100"/>
      </p:scale>
      <p:origin x="0" y="-1584"/>
    </p:cViewPr>
  </p:outlineViewPr>
  <p:notesTextViewPr>
    <p:cViewPr>
      <p:scale>
        <a:sx n="3" d="2"/>
        <a:sy n="3" d="2"/>
      </p:scale>
      <p:origin x="0" y="0"/>
    </p:cViewPr>
  </p:notesTextViewPr>
  <p:notesViewPr>
    <p:cSldViewPr snapToGrid="0">
      <p:cViewPr varScale="1">
        <p:scale>
          <a:sx n="50" d="100"/>
          <a:sy n="50" d="100"/>
        </p:scale>
        <p:origin x="2708"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393F12-BB01-4350-B5E4-7D195F308921}"/>
              </a:ext>
            </a:extLst>
          </p:cNvPr>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8562A1-21E8-46F7-A148-06A99610DA9B}"/>
              </a:ext>
            </a:extLst>
          </p:cNvPr>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8DE5ECA1-3B35-4ED9-A312-B63E4218EDBF}" type="datetimeFigureOut">
              <a:rPr lang="en-US" smtClean="0"/>
              <a:t>6/1/2021</a:t>
            </a:fld>
            <a:endParaRPr lang="en-US"/>
          </a:p>
        </p:txBody>
      </p:sp>
      <p:sp>
        <p:nvSpPr>
          <p:cNvPr id="4" name="Footer Placeholder 3">
            <a:extLst>
              <a:ext uri="{FF2B5EF4-FFF2-40B4-BE49-F238E27FC236}">
                <a16:creationId xmlns:a16="http://schemas.microsoft.com/office/drawing/2014/main" id="{70079E82-8515-4EEE-94A9-2BD8413055DC}"/>
              </a:ext>
            </a:extLst>
          </p:cNvPr>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3F0F00-3009-4A0E-983A-F6E0E4DD2A76}"/>
              </a:ext>
            </a:extLst>
          </p:cNvPr>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a:defRPr sz="1200"/>
            </a:lvl1pPr>
          </a:lstStyle>
          <a:p>
            <a:fld id="{B48D4C23-646A-4631-9087-710F1254DDDF}" type="slidenum">
              <a:rPr lang="en-US" smtClean="0"/>
              <a:t>‹#›</a:t>
            </a:fld>
            <a:endParaRPr lang="en-US"/>
          </a:p>
        </p:txBody>
      </p:sp>
    </p:spTree>
    <p:extLst>
      <p:ext uri="{BB962C8B-B14F-4D97-AF65-F5344CB8AC3E}">
        <p14:creationId xmlns:p14="http://schemas.microsoft.com/office/powerpoint/2010/main" val="406969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108" cy="467113"/>
          </a:xfrm>
          <a:prstGeom prst="rect">
            <a:avLst/>
          </a:prstGeom>
        </p:spPr>
        <p:txBody>
          <a:bodyPr vert="horz" lIns="89906" tIns="44953" rIns="89906" bIns="44953" rtlCol="0"/>
          <a:lstStyle>
            <a:lvl1pPr algn="l">
              <a:defRPr sz="1200"/>
            </a:lvl1pPr>
          </a:lstStyle>
          <a:p>
            <a:endParaRPr lang="en-US"/>
          </a:p>
        </p:txBody>
      </p:sp>
      <p:sp>
        <p:nvSpPr>
          <p:cNvPr id="3" name="Date Placeholder 2"/>
          <p:cNvSpPr>
            <a:spLocks noGrp="1"/>
          </p:cNvSpPr>
          <p:nvPr>
            <p:ph type="dt" idx="1"/>
          </p:nvPr>
        </p:nvSpPr>
        <p:spPr>
          <a:xfrm>
            <a:off x="3884354" y="0"/>
            <a:ext cx="2972108" cy="467113"/>
          </a:xfrm>
          <a:prstGeom prst="rect">
            <a:avLst/>
          </a:prstGeom>
        </p:spPr>
        <p:txBody>
          <a:bodyPr vert="horz" lIns="89906" tIns="44953" rIns="89906" bIns="44953" rtlCol="0"/>
          <a:lstStyle>
            <a:lvl1pPr algn="r">
              <a:defRPr sz="1200"/>
            </a:lvl1pPr>
          </a:lstStyle>
          <a:p>
            <a:fld id="{D43DC841-FD25-4B81-88D0-06DF458B7580}" type="datetimeFigureOut">
              <a:rPr lang="en-US" smtClean="0"/>
              <a:t>6/1/2021</a:t>
            </a:fld>
            <a:endParaRPr lang="en-US"/>
          </a:p>
        </p:txBody>
      </p:sp>
      <p:sp>
        <p:nvSpPr>
          <p:cNvPr id="4" name="Slide Image Placeholder 3"/>
          <p:cNvSpPr>
            <a:spLocks noGrp="1" noRot="1" noChangeAspect="1"/>
          </p:cNvSpPr>
          <p:nvPr>
            <p:ph type="sldImg" idx="2"/>
          </p:nvPr>
        </p:nvSpPr>
        <p:spPr>
          <a:xfrm>
            <a:off x="635000" y="1165225"/>
            <a:ext cx="5588000" cy="3143250"/>
          </a:xfrm>
          <a:prstGeom prst="rect">
            <a:avLst/>
          </a:prstGeom>
          <a:noFill/>
          <a:ln w="12700">
            <a:solidFill>
              <a:prstClr val="black"/>
            </a:solidFill>
          </a:ln>
        </p:spPr>
        <p:txBody>
          <a:bodyPr vert="horz" lIns="89906" tIns="44953" rIns="89906" bIns="44953" rtlCol="0" anchor="ctr"/>
          <a:lstStyle/>
          <a:p>
            <a:endParaRPr lang="en-US"/>
          </a:p>
        </p:txBody>
      </p:sp>
      <p:sp>
        <p:nvSpPr>
          <p:cNvPr id="5" name="Notes Placeholder 4"/>
          <p:cNvSpPr>
            <a:spLocks noGrp="1"/>
          </p:cNvSpPr>
          <p:nvPr>
            <p:ph type="body" sz="quarter" idx="3"/>
          </p:nvPr>
        </p:nvSpPr>
        <p:spPr>
          <a:xfrm>
            <a:off x="686109" y="4481764"/>
            <a:ext cx="5485785" cy="3667472"/>
          </a:xfrm>
          <a:prstGeom prst="rect">
            <a:avLst/>
          </a:prstGeom>
        </p:spPr>
        <p:txBody>
          <a:bodyPr vert="horz" lIns="89906" tIns="44953" rIns="89906" bIns="449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751"/>
            <a:ext cx="2972108" cy="467113"/>
          </a:xfrm>
          <a:prstGeom prst="rect">
            <a:avLst/>
          </a:prstGeom>
        </p:spPr>
        <p:txBody>
          <a:bodyPr vert="horz" lIns="89906" tIns="44953" rIns="89906" bIns="44953" rtlCol="0" anchor="b"/>
          <a:lstStyle>
            <a:lvl1pPr algn="l">
              <a:defRPr sz="1200"/>
            </a:lvl1pPr>
          </a:lstStyle>
          <a:p>
            <a:endParaRPr lang="en-US"/>
          </a:p>
        </p:txBody>
      </p:sp>
      <p:sp>
        <p:nvSpPr>
          <p:cNvPr id="7" name="Slide Number Placeholder 6"/>
          <p:cNvSpPr>
            <a:spLocks noGrp="1"/>
          </p:cNvSpPr>
          <p:nvPr>
            <p:ph type="sldNum" sz="quarter" idx="5"/>
          </p:nvPr>
        </p:nvSpPr>
        <p:spPr>
          <a:xfrm>
            <a:off x="3884354" y="8846751"/>
            <a:ext cx="2972108" cy="467113"/>
          </a:xfrm>
          <a:prstGeom prst="rect">
            <a:avLst/>
          </a:prstGeom>
        </p:spPr>
        <p:txBody>
          <a:bodyPr vert="horz" lIns="89906" tIns="44953" rIns="89906" bIns="44953" rtlCol="0" anchor="b"/>
          <a:lstStyle>
            <a:lvl1pPr algn="r">
              <a:defRPr sz="1200"/>
            </a:lvl1pPr>
          </a:lstStyle>
          <a:p>
            <a:fld id="{89E338E8-282F-4119-9428-D362FDDAB1CC}" type="slidenum">
              <a:rPr lang="en-US" smtClean="0"/>
              <a:t>‹#›</a:t>
            </a:fld>
            <a:endParaRPr lang="en-US"/>
          </a:p>
        </p:txBody>
      </p:sp>
    </p:spTree>
    <p:extLst>
      <p:ext uri="{BB962C8B-B14F-4D97-AF65-F5344CB8AC3E}">
        <p14:creationId xmlns:p14="http://schemas.microsoft.com/office/powerpoint/2010/main" val="1171930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109" y="4481763"/>
            <a:ext cx="5787303" cy="4364986"/>
          </a:xfrm>
        </p:spPr>
        <p:txBody>
          <a:bodyPr/>
          <a:lstStyle/>
          <a:p>
            <a:pPr marL="337146" indent="-337146">
              <a:buAutoNum type="arabicPeriod"/>
            </a:pPr>
            <a:r>
              <a:rPr lang="en-US" sz="1800" dirty="0"/>
              <a:t>Thank you (organization name) for sponsoring this event.</a:t>
            </a:r>
          </a:p>
          <a:p>
            <a:pPr marL="337146" indent="-337146">
              <a:buAutoNum type="arabicPeriod"/>
            </a:pPr>
            <a:endParaRPr lang="en-US" sz="1800" dirty="0"/>
          </a:p>
          <a:p>
            <a:pPr marL="337146" indent="-337146">
              <a:buAutoNum type="arabicPeriod"/>
            </a:pPr>
            <a:r>
              <a:rPr lang="en-US" sz="1800" dirty="0"/>
              <a:t>Introduce yourself and your relationship to the LWV (years you have been a member, position, etc.)</a:t>
            </a:r>
          </a:p>
          <a:p>
            <a:pPr marL="337146" indent="-337146">
              <a:buAutoNum type="arabicPeriod"/>
            </a:pPr>
            <a:endParaRPr lang="en-US" sz="1800" dirty="0"/>
          </a:p>
          <a:p>
            <a:pPr marL="337146" indent="-337146">
              <a:buAutoNum type="arabicPeriod"/>
            </a:pPr>
            <a:r>
              <a:rPr lang="en-US" sz="1800" dirty="0"/>
              <a:t>Emphasize that the League is nonpartisan and does not endorse any candidate for any election.  We are advocates for policies and bills that have been endorsed by 2/3 of the membership.</a:t>
            </a:r>
          </a:p>
        </p:txBody>
      </p:sp>
      <p:sp>
        <p:nvSpPr>
          <p:cNvPr id="4" name="Slide Number Placeholder 3"/>
          <p:cNvSpPr>
            <a:spLocks noGrp="1"/>
          </p:cNvSpPr>
          <p:nvPr>
            <p:ph type="sldNum" sz="quarter" idx="5"/>
          </p:nvPr>
        </p:nvSpPr>
        <p:spPr>
          <a:xfrm>
            <a:off x="3885892" y="8846750"/>
            <a:ext cx="2972108" cy="467113"/>
          </a:xfrm>
        </p:spPr>
        <p:txBody>
          <a:bodyPr/>
          <a:lstStyle/>
          <a:p>
            <a:fld id="{89E338E8-282F-4119-9428-D362FDDAB1CC}" type="slidenum">
              <a:rPr lang="en-US" smtClean="0"/>
              <a:t>1</a:t>
            </a:fld>
            <a:endParaRPr lang="en-US"/>
          </a:p>
        </p:txBody>
      </p:sp>
    </p:spTree>
    <p:extLst>
      <p:ext uri="{BB962C8B-B14F-4D97-AF65-F5344CB8AC3E}">
        <p14:creationId xmlns:p14="http://schemas.microsoft.com/office/powerpoint/2010/main" val="2857939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also local, state, and national websites that show the voting records of legislators.</a:t>
            </a:r>
          </a:p>
          <a:p>
            <a:endParaRPr lang="en-US" dirty="0"/>
          </a:p>
          <a:p>
            <a:r>
              <a:rPr lang="en-US" dirty="0"/>
              <a:t>The LWVFC and other groups are sponsoring candidate forums in Thurmont, Brunswick and Frederick.</a:t>
            </a:r>
          </a:p>
        </p:txBody>
      </p:sp>
      <p:sp>
        <p:nvSpPr>
          <p:cNvPr id="4" name="Slide Number Placeholder 3"/>
          <p:cNvSpPr>
            <a:spLocks noGrp="1"/>
          </p:cNvSpPr>
          <p:nvPr>
            <p:ph type="sldNum" sz="quarter" idx="5"/>
          </p:nvPr>
        </p:nvSpPr>
        <p:spPr/>
        <p:txBody>
          <a:bodyPr/>
          <a:lstStyle/>
          <a:p>
            <a:fld id="{89E338E8-282F-4119-9428-D362FDDAB1CC}" type="slidenum">
              <a:rPr lang="en-US" smtClean="0"/>
              <a:t>14</a:t>
            </a:fld>
            <a:endParaRPr lang="en-US"/>
          </a:p>
        </p:txBody>
      </p:sp>
    </p:spTree>
    <p:extLst>
      <p:ext uri="{BB962C8B-B14F-4D97-AF65-F5344CB8AC3E}">
        <p14:creationId xmlns:p14="http://schemas.microsoft.com/office/powerpoint/2010/main" val="3735456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present some of our concerns surrounding the issue of the “Gerrymandering” of Maryland districts.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E338E8-282F-4119-9428-D362FDDAB1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1884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E338E8-282F-4119-9428-D362FDDAB1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5355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E338E8-282F-4119-9428-D362FDDAB1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4661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E338E8-282F-4119-9428-D362FDDAB1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1026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E338E8-282F-4119-9428-D362FDDAB1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5609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7215" y="4481166"/>
            <a:ext cx="5485785" cy="3667472"/>
          </a:xfrm>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E338E8-282F-4119-9428-D362FDDAB1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76390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again for having us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E338E8-282F-4119-9428-D362FDDAB1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7082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contact the LWVFC by contacting any League officer (or contact us on our webpage, Facebook, or Twitter pages), or the Board of Elections at 301-600-VOTE or at frederickcountymd.gov.</a:t>
            </a:r>
          </a:p>
        </p:txBody>
      </p:sp>
      <p:sp>
        <p:nvSpPr>
          <p:cNvPr id="4" name="Slide Number Placeholder 3"/>
          <p:cNvSpPr>
            <a:spLocks noGrp="1"/>
          </p:cNvSpPr>
          <p:nvPr>
            <p:ph type="sldNum" sz="quarter" idx="5"/>
          </p:nvPr>
        </p:nvSpPr>
        <p:spPr/>
        <p:txBody>
          <a:bodyPr/>
          <a:lstStyle/>
          <a:p>
            <a:fld id="{89E338E8-282F-4119-9428-D362FDDAB1CC}" type="slidenum">
              <a:rPr lang="en-US" smtClean="0"/>
              <a:t>24</a:t>
            </a:fld>
            <a:endParaRPr lang="en-US"/>
          </a:p>
        </p:txBody>
      </p:sp>
    </p:spTree>
    <p:extLst>
      <p:ext uri="{BB962C8B-B14F-4D97-AF65-F5344CB8AC3E}">
        <p14:creationId xmlns:p14="http://schemas.microsoft.com/office/powerpoint/2010/main" val="1576190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338E8-282F-4119-9428-D362FDDAB1CC}" type="slidenum">
              <a:rPr lang="en-US" smtClean="0"/>
              <a:t>2</a:t>
            </a:fld>
            <a:endParaRPr lang="en-US"/>
          </a:p>
        </p:txBody>
      </p:sp>
    </p:spTree>
    <p:extLst>
      <p:ext uri="{BB962C8B-B14F-4D97-AF65-F5344CB8AC3E}">
        <p14:creationId xmlns:p14="http://schemas.microsoft.com/office/powerpoint/2010/main" val="711755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4764" indent="-224764">
              <a:buAutoNum type="arabicPeriod"/>
            </a:pPr>
            <a:r>
              <a:rPr lang="en-US" dirty="0"/>
              <a:t>You can post of FB or Twitter all you want, but the ONLY way to make and impact is to VOTE!</a:t>
            </a:r>
          </a:p>
          <a:p>
            <a:pPr marL="224764" indent="-224764">
              <a:buAutoNum type="arabicPeriod"/>
            </a:pPr>
            <a:endParaRPr lang="en-US" dirty="0"/>
          </a:p>
          <a:p>
            <a:pPr marL="224764" indent="-224764">
              <a:buAutoNum type="arabicPeriod"/>
            </a:pPr>
            <a:r>
              <a:rPr lang="en-US" dirty="0"/>
              <a:t>It is not an exaggeration to say people suffered, were tortured, and died so that you could have the right to vote and impact the way your government is run.  Do not dishonor their sacrifices by not exercising this right.</a:t>
            </a:r>
          </a:p>
          <a:p>
            <a:pPr marL="224764" indent="-224764">
              <a:buAutoNum type="arabicPeriod"/>
            </a:pPr>
            <a:endParaRPr lang="en-US" dirty="0"/>
          </a:p>
        </p:txBody>
      </p:sp>
      <p:sp>
        <p:nvSpPr>
          <p:cNvPr id="4" name="Slide Number Placeholder 3"/>
          <p:cNvSpPr>
            <a:spLocks noGrp="1"/>
          </p:cNvSpPr>
          <p:nvPr>
            <p:ph type="sldNum" sz="quarter" idx="5"/>
          </p:nvPr>
        </p:nvSpPr>
        <p:spPr/>
        <p:txBody>
          <a:bodyPr/>
          <a:lstStyle/>
          <a:p>
            <a:fld id="{89E338E8-282F-4119-9428-D362FDDAB1CC}" type="slidenum">
              <a:rPr lang="en-US" smtClean="0"/>
              <a:t>3</a:t>
            </a:fld>
            <a:endParaRPr lang="en-US"/>
          </a:p>
        </p:txBody>
      </p:sp>
    </p:spTree>
    <p:extLst>
      <p:ext uri="{BB962C8B-B14F-4D97-AF65-F5344CB8AC3E}">
        <p14:creationId xmlns:p14="http://schemas.microsoft.com/office/powerpoint/2010/main" val="2433960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4764" indent="-224764">
              <a:buAutoNum type="arabicPeriod"/>
            </a:pPr>
            <a:r>
              <a:rPr lang="en-US" dirty="0"/>
              <a:t>Sometimes we are so focused on national (presidential) politics that we ignore local and state issues and candidates, who have a huge impact on our everyday lives.</a:t>
            </a:r>
          </a:p>
          <a:p>
            <a:pPr marL="224764" indent="-224764">
              <a:buAutoNum type="arabicPeriod"/>
            </a:pPr>
            <a:endParaRPr lang="en-US" dirty="0"/>
          </a:p>
          <a:p>
            <a:pPr marL="224764" indent="-224764">
              <a:buAutoNum type="arabicPeriod"/>
            </a:pPr>
            <a:r>
              <a:rPr lang="en-US" dirty="0"/>
              <a:t>If only 20% of people vote in the primaries, then you are allowing 2 people out of 10 to decide the issues and candidates you see in the General election.  Also, it is easier for “fringe” candidates that have a loyal following of maybe only a few voters, to get enough votes to move to the general election.</a:t>
            </a:r>
          </a:p>
          <a:p>
            <a:pPr marL="224764" indent="-224764">
              <a:buAutoNum type="arabicPeriod"/>
            </a:pPr>
            <a:endParaRPr lang="en-US" dirty="0"/>
          </a:p>
          <a:p>
            <a:pPr marL="224764" indent="-224764">
              <a:buAutoNum type="arabicPeriod"/>
            </a:pPr>
            <a:r>
              <a:rPr lang="en-US" dirty="0"/>
              <a:t>Maryland has “closed primaries”, meaning that a voter must register to a particular party in order to vote for candidates.  If you register as independent or unaffiliated, you can only vote for Board of Education candidates or other nonpartisan elections.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E338E8-282F-4119-9428-D362FDDAB1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033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65225"/>
            <a:ext cx="5588000" cy="3143250"/>
          </a:xfrm>
        </p:spPr>
      </p:sp>
      <p:sp>
        <p:nvSpPr>
          <p:cNvPr id="3" name="Notes Placeholder 2"/>
          <p:cNvSpPr>
            <a:spLocks noGrp="1"/>
          </p:cNvSpPr>
          <p:nvPr>
            <p:ph type="body" idx="1"/>
          </p:nvPr>
        </p:nvSpPr>
        <p:spPr/>
        <p:txBody>
          <a:bodyPr/>
          <a:lstStyle/>
          <a:p>
            <a:pPr marL="224764" indent="-224764">
              <a:buAutoNum type="arabicPeriod"/>
            </a:pPr>
            <a:r>
              <a:rPr lang="en-US" dirty="0"/>
              <a:t>You cannot change your party affiliation between 21 days before and 11 days after a Primary or General election.  The Primary election is April 28 and the General election is November 3.</a:t>
            </a:r>
          </a:p>
          <a:p>
            <a:pPr marL="224764" indent="-224764">
              <a:buAutoNum type="arabicPeriod"/>
            </a:pPr>
            <a:endParaRPr lang="en-US" dirty="0"/>
          </a:p>
          <a:p>
            <a:pPr marL="224764" indent="-224764">
              <a:buAutoNum type="arabicPeriod"/>
            </a:pPr>
            <a:r>
              <a:rPr lang="en-US" dirty="0"/>
              <a:t>If you don’t wish to change your party affiliation online, you can change it by submitting a new voter registration application or a written request to your local board of elections.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E338E8-282F-4119-9428-D362FDDAB1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4908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previously mentioned reasons to vote, there are so many elections that have been decided by a very small number of votes, such as Virginia in 2018, that was a tie.  So a name was drawn from a container; that person changed the balance of power in the VA House of Delegates.  Is that really how you want your elections decided??</a:t>
            </a:r>
          </a:p>
        </p:txBody>
      </p:sp>
      <p:sp>
        <p:nvSpPr>
          <p:cNvPr id="4" name="Slide Number Placeholder 3"/>
          <p:cNvSpPr>
            <a:spLocks noGrp="1"/>
          </p:cNvSpPr>
          <p:nvPr>
            <p:ph type="sldNum" sz="quarter" idx="5"/>
          </p:nvPr>
        </p:nvSpPr>
        <p:spPr/>
        <p:txBody>
          <a:bodyPr/>
          <a:lstStyle/>
          <a:p>
            <a:fld id="{89E338E8-282F-4119-9428-D362FDDAB1CC}" type="slidenum">
              <a:rPr lang="en-US" smtClean="0"/>
              <a:t>7</a:t>
            </a:fld>
            <a:endParaRPr lang="en-US"/>
          </a:p>
        </p:txBody>
      </p:sp>
    </p:spTree>
    <p:extLst>
      <p:ext uri="{BB962C8B-B14F-4D97-AF65-F5344CB8AC3E}">
        <p14:creationId xmlns:p14="http://schemas.microsoft.com/office/powerpoint/2010/main" val="3473983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4764" indent="-224764">
              <a:buAutoNum type="arabicPeriod"/>
            </a:pPr>
            <a:r>
              <a:rPr lang="en-US" dirty="0"/>
              <a:t>A note of caution:  Giving false information for voter registration is perjury, punishable by up to 10 years in prison, and is also a violation of election laws, punishable by a fine of up to $1,000 or by imprisonment for up to 5 years, or BOTH.</a:t>
            </a:r>
          </a:p>
          <a:p>
            <a:pPr marL="224764" indent="-224764">
              <a:buAutoNum type="arabicPeriod"/>
            </a:pPr>
            <a:endParaRPr lang="en-US" dirty="0"/>
          </a:p>
        </p:txBody>
      </p:sp>
      <p:sp>
        <p:nvSpPr>
          <p:cNvPr id="4" name="Slide Number Placeholder 3"/>
          <p:cNvSpPr>
            <a:spLocks noGrp="1"/>
          </p:cNvSpPr>
          <p:nvPr>
            <p:ph type="sldNum" sz="quarter" idx="5"/>
          </p:nvPr>
        </p:nvSpPr>
        <p:spPr/>
        <p:txBody>
          <a:bodyPr/>
          <a:lstStyle/>
          <a:p>
            <a:fld id="{89E338E8-282F-4119-9428-D362FDDAB1CC}" type="slidenum">
              <a:rPr lang="en-US" smtClean="0"/>
              <a:t>8</a:t>
            </a:fld>
            <a:endParaRPr lang="en-US"/>
          </a:p>
        </p:txBody>
      </p:sp>
    </p:spTree>
    <p:extLst>
      <p:ext uri="{BB962C8B-B14F-4D97-AF65-F5344CB8AC3E}">
        <p14:creationId xmlns:p14="http://schemas.microsoft.com/office/powerpoint/2010/main" val="3379195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E338E8-282F-4119-9428-D362FDDAB1CC}" type="slidenum">
              <a:rPr lang="en-US" smtClean="0"/>
              <a:t>9</a:t>
            </a:fld>
            <a:endParaRPr lang="en-US"/>
          </a:p>
        </p:txBody>
      </p:sp>
    </p:spTree>
    <p:extLst>
      <p:ext uri="{BB962C8B-B14F-4D97-AF65-F5344CB8AC3E}">
        <p14:creationId xmlns:p14="http://schemas.microsoft.com/office/powerpoint/2010/main" val="4006002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E338E8-282F-4119-9428-D362FDDAB1CC}" type="slidenum">
              <a:rPr lang="en-US" smtClean="0"/>
              <a:t>13</a:t>
            </a:fld>
            <a:endParaRPr lang="en-US"/>
          </a:p>
        </p:txBody>
      </p:sp>
    </p:spTree>
    <p:extLst>
      <p:ext uri="{BB962C8B-B14F-4D97-AF65-F5344CB8AC3E}">
        <p14:creationId xmlns:p14="http://schemas.microsoft.com/office/powerpoint/2010/main" val="1797635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B5B847C-B47C-4C4E-877D-9B675C9B838E}" type="datetimeFigureOut">
              <a:rPr lang="en-US" smtClean="0"/>
              <a:t>6/1/2021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233158242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B847C-B47C-4C4E-877D-9B675C9B838E}"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208870631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B847C-B47C-4C4E-877D-9B675C9B838E}"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158284460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B847C-B47C-4C4E-877D-9B675C9B838E}" type="datetimeFigureOut">
              <a:rPr lang="en-US" smtClean="0"/>
              <a:t>6/1/2021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351571813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B847C-B47C-4C4E-877D-9B675C9B838E}" type="datetimeFigureOut">
              <a:rPr lang="en-US" smtClean="0"/>
              <a:t>6/1/2021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168720430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B5B847C-B47C-4C4E-877D-9B675C9B838E}" type="datetimeFigureOut">
              <a:rPr lang="en-US" smtClean="0"/>
              <a:t>6/1/2021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166878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5B847C-B47C-4C4E-877D-9B675C9B838E}" type="datetimeFigureOut">
              <a:rPr lang="en-US" smtClean="0"/>
              <a:t>6/1/2021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353779289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B5B847C-B47C-4C4E-877D-9B675C9B838E}" type="datetimeFigureOut">
              <a:rPr lang="en-US" smtClean="0"/>
              <a:t>6/1/2021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98FF8-5052-4FBB-B360-CE348673E51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8144918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5B847C-B47C-4C4E-877D-9B675C9B838E}" type="datetimeFigureOut">
              <a:rPr lang="en-US" smtClean="0"/>
              <a:t>6/1/2021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320761980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B847C-B47C-4C4E-877D-9B675C9B838E}" type="datetimeFigureOut">
              <a:rPr lang="en-US" smtClean="0"/>
              <a:t>6/1/2021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222480368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B5B847C-B47C-4C4E-877D-9B675C9B838E}" type="datetimeFigureOut">
              <a:rPr lang="en-US" smtClean="0"/>
              <a:t>6/1/2021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117664439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B5B847C-B47C-4C4E-877D-9B675C9B838E}" type="datetimeFigureOut">
              <a:rPr lang="en-US" smtClean="0"/>
              <a:t>6/1/2021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345806932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B5B847C-B47C-4C4E-877D-9B675C9B838E}" type="datetimeFigureOut">
              <a:rPr lang="en-US" smtClean="0"/>
              <a:t>6/1/2021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3398FF8-5052-4FBB-B360-CE348673E514}" type="slidenum">
              <a:rPr lang="en-US" smtClean="0"/>
              <a:t>‹#›</a:t>
            </a:fld>
            <a:endParaRPr lang="en-US"/>
          </a:p>
        </p:txBody>
      </p:sp>
    </p:spTree>
    <p:extLst>
      <p:ext uri="{BB962C8B-B14F-4D97-AF65-F5344CB8AC3E}">
        <p14:creationId xmlns:p14="http://schemas.microsoft.com/office/powerpoint/2010/main" val="55939694"/>
      </p:ext>
    </p:extLst>
  </p:cSld>
  <p:clrMap bg1="lt1" tx1="dk1" bg2="lt2" tx2="dk2" accent1="accent1" accent2="accent2" accent3="accent3" accent4="accent4" accent5="accent5" accent6="accent6" hlink="hlink" folHlink="folHlink"/>
  <p:sldLayoutIdLst>
    <p:sldLayoutId id="2147484304" r:id="rId1"/>
    <p:sldLayoutId id="2147484305" r:id="rId2"/>
    <p:sldLayoutId id="2147484306" r:id="rId3"/>
    <p:sldLayoutId id="2147484307" r:id="rId4"/>
    <p:sldLayoutId id="2147484308" r:id="rId5"/>
    <p:sldLayoutId id="2147484309" r:id="rId6"/>
    <p:sldLayoutId id="2147484310" r:id="rId7"/>
    <p:sldLayoutId id="2147484311" r:id="rId8"/>
    <p:sldLayoutId id="2147484312" r:id="rId9"/>
    <p:sldLayoutId id="2147484313" r:id="rId10"/>
    <p:sldLayoutId id="2147484314" r:id="rId11"/>
    <p:sldLayoutId id="2147484315" r:id="rId12"/>
  </p:sldLayoutIdLst>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hyperlink" Target="mailto:info@frederick.lwvmd.org"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hyperlink" Target="about:blank"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hyperlink" Target="http://thebernreport.com/interactive-democratic-primary-election-schedul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61939-4EA7-4E41-AB4D-99FC5A47861E}"/>
              </a:ext>
            </a:extLst>
          </p:cNvPr>
          <p:cNvSpPr>
            <a:spLocks noGrp="1"/>
          </p:cNvSpPr>
          <p:nvPr>
            <p:ph type="ctrTitle"/>
          </p:nvPr>
        </p:nvSpPr>
        <p:spPr>
          <a:xfrm>
            <a:off x="1490031" y="602012"/>
            <a:ext cx="8991600" cy="1645920"/>
          </a:xfrm>
        </p:spPr>
        <p:txBody>
          <a:bodyPr/>
          <a:lstStyle/>
          <a:p>
            <a:endParaRPr lang="en-US" dirty="0"/>
          </a:p>
        </p:txBody>
      </p:sp>
      <p:sp>
        <p:nvSpPr>
          <p:cNvPr id="3" name="Subtitle 2">
            <a:extLst>
              <a:ext uri="{FF2B5EF4-FFF2-40B4-BE49-F238E27FC236}">
                <a16:creationId xmlns:a16="http://schemas.microsoft.com/office/drawing/2014/main" id="{1E237A7B-59B5-4990-BDC6-E76AC4D635B9}"/>
              </a:ext>
            </a:extLst>
          </p:cNvPr>
          <p:cNvSpPr>
            <a:spLocks noGrp="1"/>
          </p:cNvSpPr>
          <p:nvPr>
            <p:ph type="subTitle" idx="1"/>
          </p:nvPr>
        </p:nvSpPr>
        <p:spPr>
          <a:xfrm>
            <a:off x="1883883" y="2956560"/>
            <a:ext cx="8262651" cy="3078480"/>
          </a:xfrm>
        </p:spPr>
        <p:txBody>
          <a:bodyPr>
            <a:normAutofit lnSpcReduction="10000"/>
          </a:bodyPr>
          <a:lstStyle/>
          <a:p>
            <a:r>
              <a:rPr lang="en-US" sz="2800" b="1" dirty="0">
                <a:latin typeface="Arial" panose="020B0604020202020204" pitchFamily="34" charset="0"/>
                <a:cs typeface="Arial" panose="020B0604020202020204" pitchFamily="34" charset="0"/>
              </a:rPr>
              <a:t>The LWV is a 100-year-old nonpartisan, nonprofit and grassroots organization that believes voters should play a critical role in democracy.  We encourage the </a:t>
            </a:r>
            <a:r>
              <a:rPr lang="en-US" sz="3200" b="1" dirty="0">
                <a:solidFill>
                  <a:srgbClr val="FF0000"/>
                </a:solidFill>
                <a:latin typeface="Arial" panose="020B0604020202020204" pitchFamily="34" charset="0"/>
                <a:cs typeface="Arial" panose="020B0604020202020204" pitchFamily="34" charset="0"/>
              </a:rPr>
              <a:t>active</a:t>
            </a:r>
            <a:r>
              <a:rPr lang="en-US" sz="2800" b="1" dirty="0">
                <a:latin typeface="Arial" panose="020B0604020202020204" pitchFamily="34" charset="0"/>
                <a:cs typeface="Arial" panose="020B0604020202020204" pitchFamily="34" charset="0"/>
              </a:rPr>
              <a:t> and </a:t>
            </a:r>
            <a:r>
              <a:rPr lang="en-US" sz="3200" b="1" dirty="0">
                <a:solidFill>
                  <a:srgbClr val="FF0000"/>
                </a:solidFill>
                <a:latin typeface="Arial" panose="020B0604020202020204" pitchFamily="34" charset="0"/>
                <a:cs typeface="Arial" panose="020B0604020202020204" pitchFamily="34" charset="0"/>
              </a:rPr>
              <a:t>informed participation </a:t>
            </a:r>
            <a:r>
              <a:rPr lang="en-US" sz="2800" b="1" dirty="0">
                <a:latin typeface="Arial" panose="020B0604020202020204" pitchFamily="34" charset="0"/>
                <a:cs typeface="Arial" panose="020B0604020202020204" pitchFamily="34" charset="0"/>
              </a:rPr>
              <a:t>of citizens in government.  Our motto is “Empowering Voters and Defending Democracy”.</a:t>
            </a:r>
          </a:p>
          <a:p>
            <a:pPr algn="l"/>
            <a:endParaRPr lang="en-US" dirty="0"/>
          </a:p>
        </p:txBody>
      </p:sp>
      <p:pic>
        <p:nvPicPr>
          <p:cNvPr id="4" name="Picture 3">
            <a:extLst>
              <a:ext uri="{FF2B5EF4-FFF2-40B4-BE49-F238E27FC236}">
                <a16:creationId xmlns:a16="http://schemas.microsoft.com/office/drawing/2014/main" id="{1B3EDC61-B2CA-4752-85D3-02EE7C2E68B8}"/>
              </a:ext>
            </a:extLst>
          </p:cNvPr>
          <p:cNvPicPr>
            <a:picLocks noChangeAspect="1"/>
          </p:cNvPicPr>
          <p:nvPr/>
        </p:nvPicPr>
        <p:blipFill>
          <a:blip r:embed="rId3"/>
          <a:stretch>
            <a:fillRect/>
          </a:stretch>
        </p:blipFill>
        <p:spPr>
          <a:xfrm>
            <a:off x="508000" y="137971"/>
            <a:ext cx="11144380" cy="2594211"/>
          </a:xfrm>
          <a:prstGeom prst="rect">
            <a:avLst/>
          </a:prstGeom>
        </p:spPr>
      </p:pic>
      <p:pic>
        <p:nvPicPr>
          <p:cNvPr id="5" name="Picture 4">
            <a:extLst>
              <a:ext uri="{FF2B5EF4-FFF2-40B4-BE49-F238E27FC236}">
                <a16:creationId xmlns:a16="http://schemas.microsoft.com/office/drawing/2014/main" id="{4B38822C-6965-4B3E-ACE6-50B802724652}"/>
              </a:ext>
            </a:extLst>
          </p:cNvPr>
          <p:cNvPicPr>
            <a:picLocks noChangeAspect="1"/>
          </p:cNvPicPr>
          <p:nvPr/>
        </p:nvPicPr>
        <p:blipFill>
          <a:blip r:embed="rId3"/>
          <a:stretch>
            <a:fillRect/>
          </a:stretch>
        </p:blipFill>
        <p:spPr>
          <a:xfrm>
            <a:off x="8673214" y="6154615"/>
            <a:ext cx="2979166" cy="565414"/>
          </a:xfrm>
          <a:prstGeom prst="rect">
            <a:avLst/>
          </a:prstGeom>
        </p:spPr>
      </p:pic>
    </p:spTree>
    <p:extLst>
      <p:ext uri="{BB962C8B-B14F-4D97-AF65-F5344CB8AC3E}">
        <p14:creationId xmlns:p14="http://schemas.microsoft.com/office/powerpoint/2010/main" val="451953958"/>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4DAA7-FDA0-4185-A122-CEAFDEF03643}"/>
              </a:ext>
            </a:extLst>
          </p:cNvPr>
          <p:cNvSpPr>
            <a:spLocks noGrp="1"/>
          </p:cNvSpPr>
          <p:nvPr>
            <p:ph type="title"/>
          </p:nvPr>
        </p:nvSpPr>
        <p:spPr/>
        <p:txBody>
          <a:bodyPr/>
          <a:lstStyle/>
          <a:p>
            <a:r>
              <a:rPr lang="en-US" b="1" dirty="0"/>
              <a:t>REGISTER TO VOTE</a:t>
            </a:r>
          </a:p>
        </p:txBody>
      </p:sp>
      <p:sp>
        <p:nvSpPr>
          <p:cNvPr id="3" name="Content Placeholder 2">
            <a:extLst>
              <a:ext uri="{FF2B5EF4-FFF2-40B4-BE49-F238E27FC236}">
                <a16:creationId xmlns:a16="http://schemas.microsoft.com/office/drawing/2014/main" id="{55B1C485-F088-4522-BF95-4A170ABE84E3}"/>
              </a:ext>
            </a:extLst>
          </p:cNvPr>
          <p:cNvSpPr>
            <a:spLocks noGrp="1"/>
          </p:cNvSpPr>
          <p:nvPr>
            <p:ph idx="1"/>
          </p:nvPr>
        </p:nvSpPr>
        <p:spPr>
          <a:xfrm>
            <a:off x="2231136" y="2235200"/>
            <a:ext cx="8670544" cy="4622800"/>
          </a:xfrm>
        </p:spPr>
        <p:txBody>
          <a:bodyPr>
            <a:normAutofit/>
          </a:bodyPr>
          <a:lstStyle/>
          <a:p>
            <a:pPr marL="228600" lvl="1" indent="0">
              <a:lnSpc>
                <a:spcPct val="90000"/>
              </a:lnSpc>
              <a:buFont typeface="Arial" panose="020B0604020202020204" pitchFamily="34" charset="0"/>
              <a:buNone/>
            </a:pPr>
            <a:endParaRPr lang="en-US" sz="2200" b="1" dirty="0">
              <a:solidFill>
                <a:schemeClr val="tx1"/>
              </a:solidFill>
              <a:latin typeface="Arial" panose="020B0604020202020204" pitchFamily="34" charset="0"/>
              <a:cs typeface="Arial" panose="020B0604020202020204" pitchFamily="34" charset="0"/>
            </a:endParaRPr>
          </a:p>
          <a:p>
            <a:pPr marL="228600" lvl="1" indent="0">
              <a:lnSpc>
                <a:spcPct val="90000"/>
              </a:lnSpc>
              <a:buFont typeface="Arial" panose="020B0604020202020204" pitchFamily="34" charset="0"/>
              <a:buNone/>
            </a:pPr>
            <a:r>
              <a:rPr lang="en-US" sz="2200" b="1" dirty="0">
                <a:solidFill>
                  <a:schemeClr val="tx1"/>
                </a:solidFill>
                <a:latin typeface="Arial" panose="020B0604020202020204" pitchFamily="34" charset="0"/>
                <a:cs typeface="Arial" panose="020B0604020202020204" pitchFamily="34" charset="0"/>
              </a:rPr>
              <a:t>Complete a Voter Registration Form and return it to the Frederick County Board of Elections. To obtain the form:</a:t>
            </a:r>
          </a:p>
          <a:p>
            <a:pPr marL="228600" lvl="1" indent="0">
              <a:lnSpc>
                <a:spcPct val="90000"/>
              </a:lnSpc>
              <a:buFont typeface="Arial" panose="020B0604020202020204" pitchFamily="34" charset="0"/>
              <a:buNone/>
            </a:pPr>
            <a:endParaRPr lang="en-US" sz="2200" b="1" dirty="0">
              <a:solidFill>
                <a:schemeClr val="tx1"/>
              </a:solidFill>
              <a:latin typeface="Arial" panose="020B0604020202020204" pitchFamily="34" charset="0"/>
              <a:cs typeface="Arial" panose="020B0604020202020204" pitchFamily="34" charset="0"/>
            </a:endParaRPr>
          </a:p>
          <a:p>
            <a:pPr marL="0" indent="0">
              <a:lnSpc>
                <a:spcPct val="90000"/>
              </a:lnSpc>
              <a:buFont typeface="Arial" panose="020B0604020202020204" pitchFamily="34" charset="0"/>
              <a:buNone/>
            </a:pPr>
            <a:r>
              <a:rPr lang="en-US" sz="2200" b="1" dirty="0">
                <a:solidFill>
                  <a:schemeClr val="tx1"/>
                </a:solidFill>
                <a:latin typeface="Arial" panose="020B0604020202020204" pitchFamily="34" charset="0"/>
                <a:cs typeface="Arial" panose="020B0604020202020204" pitchFamily="34" charset="0"/>
              </a:rPr>
              <a:t>ONLINE : </a:t>
            </a:r>
            <a:r>
              <a:rPr lang="en-US" sz="2200" b="1"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https://voterservices.elections.state.md.us/OnlineVoterRegistration/InstructionsStep1</a:t>
            </a:r>
            <a:r>
              <a:rPr lang="en-US" sz="2200" b="1" dirty="0">
                <a:solidFill>
                  <a:schemeClr val="tx1"/>
                </a:solidFill>
                <a:latin typeface="Arial" panose="020B0604020202020204" pitchFamily="34" charset="0"/>
                <a:cs typeface="Arial" panose="020B0604020202020204" pitchFamily="34" charset="0"/>
              </a:rPr>
              <a:t> </a:t>
            </a:r>
          </a:p>
          <a:p>
            <a:pPr marL="0" indent="0">
              <a:lnSpc>
                <a:spcPct val="90000"/>
              </a:lnSpc>
              <a:buFont typeface="Arial" panose="020B0604020202020204" pitchFamily="34" charset="0"/>
              <a:buNone/>
            </a:pPr>
            <a:endParaRPr lang="en-US" sz="2200" b="1" dirty="0">
              <a:solidFill>
                <a:schemeClr val="tx1"/>
              </a:solidFill>
              <a:latin typeface="Arial" panose="020B0604020202020204" pitchFamily="34" charset="0"/>
              <a:cs typeface="Arial" panose="020B0604020202020204" pitchFamily="34" charset="0"/>
            </a:endParaRPr>
          </a:p>
          <a:p>
            <a:pPr marL="0" indent="0">
              <a:lnSpc>
                <a:spcPct val="90000"/>
              </a:lnSpc>
              <a:buFont typeface="Arial" panose="020B0604020202020204" pitchFamily="34" charset="0"/>
              <a:buNone/>
            </a:pPr>
            <a:r>
              <a:rPr lang="en-US" sz="2200" b="1" dirty="0">
                <a:solidFill>
                  <a:schemeClr val="tx1"/>
                </a:solidFill>
                <a:latin typeface="Arial" panose="020B0604020202020204" pitchFamily="34" charset="0"/>
                <a:cs typeface="Arial" panose="020B0604020202020204" pitchFamily="34" charset="0"/>
              </a:rPr>
              <a:t>Call 301-600-VOTE (8683) to request an application be mailed to you.</a:t>
            </a:r>
          </a:p>
          <a:p>
            <a:pPr marL="0" indent="0">
              <a:lnSpc>
                <a:spcPct val="90000"/>
              </a:lnSpc>
              <a:buFont typeface="Arial" panose="020B0604020202020204" pitchFamily="34" charset="0"/>
              <a:buNone/>
            </a:pPr>
            <a:endParaRPr lang="en-US" sz="2200" b="1" dirty="0">
              <a:solidFill>
                <a:schemeClr val="tx1"/>
              </a:solidFill>
              <a:latin typeface="Arial" panose="020B0604020202020204" pitchFamily="34" charset="0"/>
              <a:cs typeface="Arial" panose="020B0604020202020204" pitchFamily="34" charset="0"/>
            </a:endParaRPr>
          </a:p>
          <a:p>
            <a:pPr marL="0" indent="0">
              <a:buNone/>
            </a:pPr>
            <a:endParaRPr lang="en-US" sz="3400" b="1" dirty="0">
              <a:solidFill>
                <a:schemeClr val="tx1"/>
              </a:solidFill>
              <a:latin typeface="Arial" panose="020B0604020202020204" pitchFamily="34" charset="0"/>
              <a:cs typeface="Arial" panose="020B0604020202020204" pitchFamily="34" charset="0"/>
            </a:endParaRPr>
          </a:p>
          <a:p>
            <a:pPr marL="0" indent="0">
              <a:buNone/>
            </a:pPr>
            <a:endParaRPr lang="en-US" sz="3400" b="1" dirty="0">
              <a:solidFill>
                <a:schemeClr val="tx1"/>
              </a:solidFill>
              <a:latin typeface="Arial" panose="020B0604020202020204" pitchFamily="34" charset="0"/>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9A0E13EB-1DD8-41ED-8B77-5A7202EE4647}"/>
              </a:ext>
            </a:extLst>
          </p:cNvPr>
          <p:cNvPicPr>
            <a:picLocks noChangeAspect="1"/>
          </p:cNvPicPr>
          <p:nvPr/>
        </p:nvPicPr>
        <p:blipFill>
          <a:blip r:embed="rId3"/>
          <a:stretch>
            <a:fillRect/>
          </a:stretch>
        </p:blipFill>
        <p:spPr>
          <a:xfrm>
            <a:off x="7711311" y="6335710"/>
            <a:ext cx="2975106" cy="377985"/>
          </a:xfrm>
          <a:prstGeom prst="rect">
            <a:avLst/>
          </a:prstGeom>
        </p:spPr>
      </p:pic>
    </p:spTree>
    <p:extLst>
      <p:ext uri="{BB962C8B-B14F-4D97-AF65-F5344CB8AC3E}">
        <p14:creationId xmlns:p14="http://schemas.microsoft.com/office/powerpoint/2010/main" val="36292327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7D9F6-1AD2-4D48-BF44-746231C223B0}"/>
              </a:ext>
            </a:extLst>
          </p:cNvPr>
          <p:cNvSpPr>
            <a:spLocks noGrp="1"/>
          </p:cNvSpPr>
          <p:nvPr>
            <p:ph type="title"/>
          </p:nvPr>
        </p:nvSpPr>
        <p:spPr/>
        <p:txBody>
          <a:bodyPr/>
          <a:lstStyle/>
          <a:p>
            <a:r>
              <a:rPr lang="en-US" b="1" dirty="0"/>
              <a:t>REGISTER TO VOTE</a:t>
            </a:r>
          </a:p>
        </p:txBody>
      </p:sp>
      <p:sp>
        <p:nvSpPr>
          <p:cNvPr id="3" name="Content Placeholder 2">
            <a:extLst>
              <a:ext uri="{FF2B5EF4-FFF2-40B4-BE49-F238E27FC236}">
                <a16:creationId xmlns:a16="http://schemas.microsoft.com/office/drawing/2014/main" id="{B37574C6-BAF4-4826-BAD7-FC76DAD7E842}"/>
              </a:ext>
            </a:extLst>
          </p:cNvPr>
          <p:cNvSpPr>
            <a:spLocks noGrp="1"/>
          </p:cNvSpPr>
          <p:nvPr>
            <p:ph idx="1"/>
          </p:nvPr>
        </p:nvSpPr>
        <p:spPr>
          <a:xfrm>
            <a:off x="2231136" y="2638044"/>
            <a:ext cx="7867904" cy="3904996"/>
          </a:xfrm>
        </p:spPr>
        <p:txBody>
          <a:bodyPr>
            <a:normAutofit fontScale="25000" lnSpcReduction="20000"/>
          </a:bodyPr>
          <a:lstStyle/>
          <a:p>
            <a:pPr marL="0" indent="0">
              <a:buNone/>
            </a:pPr>
            <a:r>
              <a:rPr lang="en-US" sz="8000" b="1" dirty="0">
                <a:solidFill>
                  <a:schemeClr val="tx1"/>
                </a:solidFill>
                <a:latin typeface="Arial" panose="020B0604020202020204" pitchFamily="34" charset="0"/>
                <a:cs typeface="Arial" panose="020B0604020202020204" pitchFamily="34" charset="0"/>
              </a:rPr>
              <a:t>Pick up an application at:</a:t>
            </a:r>
          </a:p>
          <a:p>
            <a:pPr marL="0" indent="0">
              <a:buNone/>
            </a:pPr>
            <a:endParaRPr lang="en-US" sz="8000" b="1" dirty="0">
              <a:solidFill>
                <a:schemeClr val="tx1"/>
              </a:solidFill>
              <a:latin typeface="Arial" panose="020B0604020202020204" pitchFamily="34" charset="0"/>
              <a:cs typeface="Arial" panose="020B0604020202020204" pitchFamily="34" charset="0"/>
            </a:endParaRPr>
          </a:p>
          <a:p>
            <a:pPr marL="0" indent="0">
              <a:buNone/>
            </a:pPr>
            <a:r>
              <a:rPr lang="en-US" sz="8000" b="1" dirty="0">
                <a:solidFill>
                  <a:schemeClr val="tx1"/>
                </a:solidFill>
                <a:latin typeface="Arial" panose="020B0604020202020204" pitchFamily="34" charset="0"/>
                <a:cs typeface="Arial" panose="020B0604020202020204" pitchFamily="34" charset="0"/>
              </a:rPr>
              <a:t>      Maryland Motor Vehicle Administration (MVA) offices.</a:t>
            </a:r>
          </a:p>
          <a:p>
            <a:pPr lvl="1"/>
            <a:r>
              <a:rPr lang="en-US" sz="8000" b="1" dirty="0">
                <a:solidFill>
                  <a:schemeClr val="tx1"/>
                </a:solidFill>
                <a:latin typeface="Arial" panose="020B0604020202020204" pitchFamily="34" charset="0"/>
                <a:cs typeface="Arial" panose="020B0604020202020204" pitchFamily="34" charset="0"/>
              </a:rPr>
              <a:t>State or Local Board of Elections.</a:t>
            </a:r>
          </a:p>
          <a:p>
            <a:pPr lvl="1"/>
            <a:r>
              <a:rPr lang="en-US" sz="8000" b="1" dirty="0">
                <a:solidFill>
                  <a:schemeClr val="tx1"/>
                </a:solidFill>
                <a:latin typeface="Arial" panose="020B0604020202020204" pitchFamily="34" charset="0"/>
                <a:cs typeface="Arial" panose="020B0604020202020204" pitchFamily="34" charset="0"/>
              </a:rPr>
              <a:t>Local Departments of Health and Human Services. </a:t>
            </a:r>
          </a:p>
          <a:p>
            <a:pPr lvl="1"/>
            <a:r>
              <a:rPr lang="en-US" sz="8000" b="1" dirty="0">
                <a:solidFill>
                  <a:schemeClr val="tx1"/>
                </a:solidFill>
                <a:latin typeface="Arial" panose="020B0604020202020204" pitchFamily="34" charset="0"/>
                <a:cs typeface="Arial" panose="020B0604020202020204" pitchFamily="34" charset="0"/>
              </a:rPr>
              <a:t>Local precincts when you vote on Election Day.</a:t>
            </a:r>
          </a:p>
          <a:p>
            <a:pPr lvl="1"/>
            <a:r>
              <a:rPr lang="en-US" sz="8000" b="1" dirty="0">
                <a:solidFill>
                  <a:schemeClr val="tx1"/>
                </a:solidFill>
                <a:latin typeface="Arial" panose="020B0604020202020204" pitchFamily="34" charset="0"/>
                <a:cs typeface="Arial" panose="020B0604020202020204" pitchFamily="34" charset="0"/>
              </a:rPr>
              <a:t>County libraries.</a:t>
            </a:r>
          </a:p>
          <a:p>
            <a:pPr lvl="1"/>
            <a:r>
              <a:rPr lang="en-US" sz="8000" b="1" dirty="0">
                <a:solidFill>
                  <a:schemeClr val="tx1"/>
                </a:solidFill>
                <a:latin typeface="Arial" panose="020B0604020202020204" pitchFamily="34" charset="0"/>
                <a:cs typeface="Arial" panose="020B0604020202020204" pitchFamily="34" charset="0"/>
              </a:rPr>
              <a:t>Post Offices.</a:t>
            </a:r>
          </a:p>
          <a:p>
            <a:pPr lvl="1"/>
            <a:r>
              <a:rPr lang="en-US" sz="8000" b="1" dirty="0">
                <a:solidFill>
                  <a:schemeClr val="tx1"/>
                </a:solidFill>
                <a:latin typeface="Arial" panose="020B0604020202020204" pitchFamily="34" charset="0"/>
                <a:cs typeface="Arial" panose="020B0604020202020204" pitchFamily="34" charset="0"/>
              </a:rPr>
              <a:t>Public High Schools.</a:t>
            </a:r>
          </a:p>
          <a:p>
            <a:pPr lvl="1"/>
            <a:r>
              <a:rPr lang="en-US" sz="8000" b="1" dirty="0">
                <a:solidFill>
                  <a:schemeClr val="tx1"/>
                </a:solidFill>
                <a:latin typeface="Arial" panose="020B0604020202020204" pitchFamily="34" charset="0"/>
                <a:cs typeface="Arial" panose="020B0604020202020204" pitchFamily="34" charset="0"/>
              </a:rPr>
              <a:t>Frederick County Court House.</a:t>
            </a:r>
          </a:p>
          <a:p>
            <a:endParaRPr lang="en-US" dirty="0"/>
          </a:p>
        </p:txBody>
      </p:sp>
      <p:pic>
        <p:nvPicPr>
          <p:cNvPr id="4" name="Picture 3">
            <a:extLst>
              <a:ext uri="{FF2B5EF4-FFF2-40B4-BE49-F238E27FC236}">
                <a16:creationId xmlns:a16="http://schemas.microsoft.com/office/drawing/2014/main" id="{A496C1C5-834B-47F3-B83C-0CB4187EFD75}"/>
              </a:ext>
            </a:extLst>
          </p:cNvPr>
          <p:cNvPicPr>
            <a:picLocks noChangeAspect="1"/>
          </p:cNvPicPr>
          <p:nvPr/>
        </p:nvPicPr>
        <p:blipFill>
          <a:blip r:embed="rId2"/>
          <a:stretch>
            <a:fillRect/>
          </a:stretch>
        </p:blipFill>
        <p:spPr>
          <a:xfrm>
            <a:off x="9089007" y="6207761"/>
            <a:ext cx="2975106" cy="524272"/>
          </a:xfrm>
          <a:prstGeom prst="rect">
            <a:avLst/>
          </a:prstGeom>
        </p:spPr>
      </p:pic>
    </p:spTree>
    <p:extLst>
      <p:ext uri="{BB962C8B-B14F-4D97-AF65-F5344CB8AC3E}">
        <p14:creationId xmlns:p14="http://schemas.microsoft.com/office/powerpoint/2010/main" val="92854087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8382-4EFA-485A-9F88-E227F734D748}"/>
              </a:ext>
            </a:extLst>
          </p:cNvPr>
          <p:cNvSpPr>
            <a:spLocks noGrp="1"/>
          </p:cNvSpPr>
          <p:nvPr>
            <p:ph type="title"/>
          </p:nvPr>
        </p:nvSpPr>
        <p:spPr/>
        <p:txBody>
          <a:bodyPr/>
          <a:lstStyle/>
          <a:p>
            <a:r>
              <a:rPr lang="en-US" b="1" dirty="0"/>
              <a:t>Voter notification card</a:t>
            </a:r>
          </a:p>
        </p:txBody>
      </p:sp>
      <p:sp>
        <p:nvSpPr>
          <p:cNvPr id="3" name="Content Placeholder 2">
            <a:extLst>
              <a:ext uri="{FF2B5EF4-FFF2-40B4-BE49-F238E27FC236}">
                <a16:creationId xmlns:a16="http://schemas.microsoft.com/office/drawing/2014/main" id="{80F48FE9-CFE1-4551-927B-D826B7DF7E1F}"/>
              </a:ext>
            </a:extLst>
          </p:cNvPr>
          <p:cNvSpPr>
            <a:spLocks noGrp="1"/>
          </p:cNvSpPr>
          <p:nvPr>
            <p:ph idx="1"/>
          </p:nvPr>
        </p:nvSpPr>
        <p:spPr/>
        <p:txBody>
          <a:bodyPr/>
          <a:lstStyle/>
          <a:p>
            <a:pPr>
              <a:lnSpc>
                <a:spcPct val="80000"/>
              </a:lnSpc>
            </a:pPr>
            <a:r>
              <a:rPr lang="en-US" sz="2000" b="1" dirty="0">
                <a:solidFill>
                  <a:schemeClr val="tx1"/>
                </a:solidFill>
                <a:latin typeface="Arial" panose="020B0604020202020204" pitchFamily="34" charset="0"/>
                <a:cs typeface="Arial" panose="020B0604020202020204" pitchFamily="34" charset="0"/>
              </a:rPr>
              <a:t>If your application is complete, you are considered a registered voter once you receive your  VOTER NOTIFICATION CARD.  If you do not receive a Voter Notification Card 3 weeks after you submit an application you should call</a:t>
            </a:r>
          </a:p>
          <a:p>
            <a:pPr>
              <a:lnSpc>
                <a:spcPct val="80000"/>
              </a:lnSpc>
            </a:pPr>
            <a:r>
              <a:rPr lang="en-US" sz="2000" b="1" dirty="0">
                <a:solidFill>
                  <a:schemeClr val="tx1"/>
                </a:solidFill>
                <a:latin typeface="Arial" panose="020B0604020202020204" pitchFamily="34" charset="0"/>
                <a:cs typeface="Arial" panose="020B0604020202020204" pitchFamily="34" charset="0"/>
              </a:rPr>
              <a:t>301-600-VOTE.  </a:t>
            </a:r>
          </a:p>
          <a:p>
            <a:pPr>
              <a:lnSpc>
                <a:spcPct val="80000"/>
              </a:lnSpc>
            </a:pPr>
            <a:endParaRPr lang="en-US" sz="2000" b="1" dirty="0">
              <a:solidFill>
                <a:schemeClr val="tx1"/>
              </a:solidFill>
              <a:latin typeface="Arial" panose="020B0604020202020204" pitchFamily="34" charset="0"/>
              <a:cs typeface="Arial" panose="020B0604020202020204" pitchFamily="34" charset="0"/>
            </a:endParaRPr>
          </a:p>
          <a:p>
            <a:pPr>
              <a:lnSpc>
                <a:spcPct val="80000"/>
              </a:lnSpc>
            </a:pPr>
            <a:r>
              <a:rPr lang="en-US" sz="2000" b="1" dirty="0">
                <a:solidFill>
                  <a:schemeClr val="tx1"/>
                </a:solidFill>
                <a:latin typeface="Arial" panose="020B0604020202020204" pitchFamily="34" charset="0"/>
                <a:cs typeface="Arial" panose="020B0604020202020204" pitchFamily="34" charset="0"/>
              </a:rPr>
              <a:t>You can also verify that you are registered by visiting the voter services website: </a:t>
            </a:r>
          </a:p>
          <a:p>
            <a:pPr>
              <a:lnSpc>
                <a:spcPct val="80000"/>
              </a:lnSpc>
            </a:pPr>
            <a:r>
              <a:rPr lang="en-US" sz="2000" b="1" dirty="0">
                <a:solidFill>
                  <a:schemeClr val="tx1"/>
                </a:solidFill>
                <a:latin typeface="Arial" panose="020B0604020202020204" pitchFamily="34" charset="0"/>
                <a:cs typeface="Arial" panose="020B0604020202020204" pitchFamily="34" charset="0"/>
              </a:rPr>
              <a:t> www.voterservices.elections.Maryland.gov.</a:t>
            </a:r>
          </a:p>
        </p:txBody>
      </p:sp>
      <p:pic>
        <p:nvPicPr>
          <p:cNvPr id="4" name="Picture 3">
            <a:extLst>
              <a:ext uri="{FF2B5EF4-FFF2-40B4-BE49-F238E27FC236}">
                <a16:creationId xmlns:a16="http://schemas.microsoft.com/office/drawing/2014/main" id="{02DF9CA4-9B5A-4872-9AFC-5C2660237F21}"/>
              </a:ext>
            </a:extLst>
          </p:cNvPr>
          <p:cNvPicPr>
            <a:picLocks noChangeAspect="1"/>
          </p:cNvPicPr>
          <p:nvPr/>
        </p:nvPicPr>
        <p:blipFill>
          <a:blip r:embed="rId2"/>
          <a:stretch>
            <a:fillRect/>
          </a:stretch>
        </p:blipFill>
        <p:spPr>
          <a:xfrm>
            <a:off x="9099167" y="6250059"/>
            <a:ext cx="2975106" cy="377985"/>
          </a:xfrm>
          <a:prstGeom prst="rect">
            <a:avLst/>
          </a:prstGeom>
        </p:spPr>
      </p:pic>
    </p:spTree>
    <p:extLst>
      <p:ext uri="{BB962C8B-B14F-4D97-AF65-F5344CB8AC3E}">
        <p14:creationId xmlns:p14="http://schemas.microsoft.com/office/powerpoint/2010/main" val="22070092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37EB28-65ED-4203-8A7A-E470CFC25AFC}"/>
              </a:ext>
            </a:extLst>
          </p:cNvPr>
          <p:cNvSpPr>
            <a:spLocks noGrp="1"/>
          </p:cNvSpPr>
          <p:nvPr>
            <p:ph type="title"/>
          </p:nvPr>
        </p:nvSpPr>
        <p:spPr>
          <a:xfrm>
            <a:off x="286862" y="438369"/>
            <a:ext cx="4846615" cy="1048317"/>
          </a:xfrm>
        </p:spPr>
        <p:txBody>
          <a:bodyPr>
            <a:normAutofit/>
          </a:bodyPr>
          <a:lstStyle/>
          <a:p>
            <a:r>
              <a:rPr lang="en-US" sz="4400" b="1" dirty="0">
                <a:solidFill>
                  <a:srgbClr val="800000"/>
                </a:solidFill>
                <a:latin typeface="Arial" panose="020B0604020202020204" pitchFamily="34" charset="0"/>
                <a:cs typeface="Arial" panose="020B0604020202020204" pitchFamily="34" charset="0"/>
              </a:rPr>
              <a:t>Then - VOTE</a:t>
            </a:r>
          </a:p>
        </p:txBody>
      </p:sp>
      <p:sp>
        <p:nvSpPr>
          <p:cNvPr id="10" name="Content Placeholder 9">
            <a:extLst>
              <a:ext uri="{FF2B5EF4-FFF2-40B4-BE49-F238E27FC236}">
                <a16:creationId xmlns:a16="http://schemas.microsoft.com/office/drawing/2014/main" id="{EA99FE59-4593-4AD6-8B70-B02437CC09F4}"/>
              </a:ext>
            </a:extLst>
          </p:cNvPr>
          <p:cNvSpPr>
            <a:spLocks noGrp="1"/>
          </p:cNvSpPr>
          <p:nvPr>
            <p:ph sz="half" idx="2"/>
          </p:nvPr>
        </p:nvSpPr>
        <p:spPr>
          <a:xfrm>
            <a:off x="5289110" y="554804"/>
            <a:ext cx="6737684" cy="6534365"/>
          </a:xfrm>
        </p:spPr>
        <p:txBody>
          <a:bodyPr>
            <a:noAutofit/>
          </a:bodyPr>
          <a:lstStyle/>
          <a:p>
            <a:r>
              <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rPr>
              <a:t>The Frederick City Primary election is:</a:t>
            </a:r>
          </a:p>
          <a:p>
            <a:r>
              <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rPr>
              <a:t> September 14, 2021</a:t>
            </a:r>
          </a:p>
          <a:p>
            <a:r>
              <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rPr>
              <a:t>The Frederick City General election is:</a:t>
            </a:r>
          </a:p>
          <a:p>
            <a:r>
              <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rPr>
              <a:t>November 2, 2021</a:t>
            </a:r>
          </a:p>
          <a:p>
            <a:endPar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endParaRPr>
          </a:p>
          <a:p>
            <a:pPr marL="0" indent="0">
              <a:buNone/>
            </a:pPr>
            <a:r>
              <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rPr>
              <a:t>Early voting for the Gubernatorial Primary Election is Thursday, June 16-23, 2022.</a:t>
            </a:r>
          </a:p>
          <a:p>
            <a:pPr marL="0" indent="0">
              <a:buNone/>
            </a:pPr>
            <a:r>
              <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rPr>
              <a:t>The Gubernatorial Primary Election is Tuesday, June 28, 2022</a:t>
            </a:r>
          </a:p>
          <a:p>
            <a:pPr marL="0" indent="0">
              <a:buNone/>
            </a:pPr>
            <a:r>
              <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rPr>
              <a:t>Early voting for the Gubernatorial General Election is October 27-November 3, 2022.</a:t>
            </a:r>
          </a:p>
          <a:p>
            <a:pPr marL="0" indent="0">
              <a:buNone/>
            </a:pPr>
            <a:r>
              <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rPr>
              <a:t>The Gubernatorial General Election is:</a:t>
            </a:r>
          </a:p>
          <a:p>
            <a:pPr marL="0" indent="0">
              <a:buNone/>
            </a:pPr>
            <a:r>
              <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rPr>
              <a:t> November 8, 2022</a:t>
            </a:r>
          </a:p>
          <a:p>
            <a:pPr marL="0" indent="0">
              <a:buNone/>
            </a:pPr>
            <a:r>
              <a:rPr lang="en-US" sz="2400" b="1" dirty="0">
                <a:solidFill>
                  <a:schemeClr val="tx1"/>
                </a:solidFill>
                <a:latin typeface="Arial" panose="020B0604020202020204" pitchFamily="34" charset="0"/>
                <a:ea typeface="Tahoma" panose="020B0604030504040204" pitchFamily="34" charset="0"/>
                <a:cs typeface="Arial" panose="020B0604020202020204" pitchFamily="34" charset="0"/>
              </a:rPr>
              <a:t> </a:t>
            </a:r>
          </a:p>
          <a:p>
            <a:pPr marL="0" indent="0">
              <a:buNone/>
            </a:pPr>
            <a:endParaRPr lang="en-US" sz="2400" b="1" dirty="0">
              <a:solidFill>
                <a:schemeClr val="tx1"/>
              </a:solidFill>
              <a:latin typeface="Arial" panose="020B0604020202020204" pitchFamily="34" charset="0"/>
              <a:ea typeface="Tahoma" panose="020B0604030504040204" pitchFamily="34" charset="0"/>
              <a:cs typeface="Arial" panose="020B0604020202020204" pitchFamily="34" charset="0"/>
            </a:endParaRPr>
          </a:p>
          <a:p>
            <a:pPr marL="0" indent="0">
              <a:buNone/>
            </a:pPr>
            <a:endParaRPr lang="en-US" sz="2400" b="1" dirty="0">
              <a:solidFill>
                <a:schemeClr val="tx1"/>
              </a:solidFill>
              <a:latin typeface="Arial" panose="020B0604020202020204" pitchFamily="34" charset="0"/>
              <a:ea typeface="Tahoma" panose="020B0604030504040204" pitchFamily="34" charset="0"/>
              <a:cs typeface="Arial" panose="020B0604020202020204" pitchFamily="34" charset="0"/>
            </a:endParaRPr>
          </a:p>
          <a:p>
            <a:pPr marL="0" indent="0">
              <a:buNone/>
            </a:pPr>
            <a:endParaRPr lang="en-US" sz="2400" b="1" dirty="0">
              <a:solidFill>
                <a:schemeClr val="tx1"/>
              </a:solidFill>
              <a:latin typeface="Arial" panose="020B0604020202020204" pitchFamily="34" charset="0"/>
              <a:ea typeface="Tahoma" panose="020B0604030504040204" pitchFamily="34" charset="0"/>
              <a:cs typeface="Arial" panose="020B0604020202020204" pitchFamily="34" charset="0"/>
            </a:endParaRPr>
          </a:p>
          <a:p>
            <a:pPr marL="0" indent="0">
              <a:buNone/>
            </a:pPr>
            <a:endParaRPr lang="en-US" sz="2000" b="1" dirty="0">
              <a:solidFill>
                <a:srgbClr val="800000"/>
              </a:solidFill>
              <a:latin typeface="Arial" panose="020B0604020202020204" pitchFamily="34" charset="0"/>
              <a:ea typeface="Tahoma" panose="020B060403050404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6D30680D-8742-49F4-BC69-96B63E396DD7}"/>
              </a:ext>
            </a:extLst>
          </p:cNvPr>
          <p:cNvPicPr>
            <a:picLocks noChangeAspect="1"/>
          </p:cNvPicPr>
          <p:nvPr/>
        </p:nvPicPr>
        <p:blipFill>
          <a:blip r:embed="rId3"/>
          <a:stretch>
            <a:fillRect/>
          </a:stretch>
        </p:blipFill>
        <p:spPr>
          <a:xfrm>
            <a:off x="286862" y="1883391"/>
            <a:ext cx="4846615" cy="3318017"/>
          </a:xfrm>
          <a:prstGeom prst="rect">
            <a:avLst/>
          </a:prstGeom>
        </p:spPr>
      </p:pic>
      <p:pic>
        <p:nvPicPr>
          <p:cNvPr id="7" name="Picture 6">
            <a:extLst>
              <a:ext uri="{FF2B5EF4-FFF2-40B4-BE49-F238E27FC236}">
                <a16:creationId xmlns:a16="http://schemas.microsoft.com/office/drawing/2014/main" id="{6ED03AB0-554D-4C61-ACE6-DBA4664C5947}"/>
              </a:ext>
            </a:extLst>
          </p:cNvPr>
          <p:cNvPicPr>
            <a:picLocks noChangeAspect="1"/>
          </p:cNvPicPr>
          <p:nvPr/>
        </p:nvPicPr>
        <p:blipFill>
          <a:blip r:embed="rId4"/>
          <a:stretch>
            <a:fillRect/>
          </a:stretch>
        </p:blipFill>
        <p:spPr>
          <a:xfrm>
            <a:off x="8657952" y="6127032"/>
            <a:ext cx="2979166" cy="565414"/>
          </a:xfrm>
          <a:prstGeom prst="rect">
            <a:avLst/>
          </a:prstGeom>
        </p:spPr>
      </p:pic>
    </p:spTree>
    <p:extLst>
      <p:ext uri="{BB962C8B-B14F-4D97-AF65-F5344CB8AC3E}">
        <p14:creationId xmlns:p14="http://schemas.microsoft.com/office/powerpoint/2010/main" val="32611115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68216" y="688758"/>
            <a:ext cx="10433538"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400" b="1" dirty="0">
                <a:solidFill>
                  <a:srgbClr val="800000"/>
                </a:solidFill>
                <a:latin typeface="Arial" panose="020B0604020202020204" pitchFamily="34" charset="0"/>
                <a:cs typeface="Arial" panose="020B0604020202020204" pitchFamily="34" charset="0"/>
              </a:rPr>
              <a:t>To Understand Candidate Positions</a:t>
            </a:r>
          </a:p>
        </p:txBody>
      </p:sp>
      <p:sp>
        <p:nvSpPr>
          <p:cNvPr id="10" name="Rectangle 9"/>
          <p:cNvSpPr/>
          <p:nvPr/>
        </p:nvSpPr>
        <p:spPr>
          <a:xfrm>
            <a:off x="191069" y="1859340"/>
            <a:ext cx="11887200" cy="3754874"/>
          </a:xfrm>
          <a:prstGeom prst="rect">
            <a:avLst/>
          </a:prstGeom>
        </p:spPr>
        <p:txBody>
          <a:bodyPr wrap="square">
            <a:spAutoFit/>
          </a:bodyPr>
          <a:lstStyle/>
          <a:p>
            <a:pPr marL="342900" lvl="0" indent="-342900">
              <a:buFont typeface="Arial" panose="020B0604020202020204" pitchFamily="34" charset="0"/>
              <a:buChar char="•"/>
            </a:pPr>
            <a:endParaRPr lang="en-US" sz="2200" b="1"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Access </a:t>
            </a:r>
            <a:r>
              <a:rPr lang="en-US" sz="2400" b="1" i="1" dirty="0">
                <a:solidFill>
                  <a:srgbClr val="800000"/>
                </a:solidFill>
                <a:latin typeface="Arial" panose="020B0604020202020204" pitchFamily="34" charset="0"/>
                <a:cs typeface="Arial" panose="020B0604020202020204" pitchFamily="34" charset="0"/>
              </a:rPr>
              <a:t>VOTE411.org</a:t>
            </a:r>
            <a:r>
              <a:rPr lang="en-US" sz="2400" b="1" dirty="0">
                <a:latin typeface="Arial" panose="020B0604020202020204" pitchFamily="34" charset="0"/>
                <a:cs typeface="Arial" panose="020B0604020202020204" pitchFamily="34" charset="0"/>
              </a:rPr>
              <a:t>, the online voter resource with information provided by the candidates themselves.</a:t>
            </a:r>
          </a:p>
          <a:p>
            <a:pPr marL="342900" lvl="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Read the </a:t>
            </a:r>
            <a:r>
              <a:rPr lang="en-US" sz="2400" b="1" i="1" dirty="0">
                <a:solidFill>
                  <a:srgbClr val="800000"/>
                </a:solidFill>
                <a:latin typeface="Arial" panose="020B0604020202020204" pitchFamily="34" charset="0"/>
                <a:cs typeface="Arial" panose="020B0604020202020204" pitchFamily="34" charset="0"/>
              </a:rPr>
              <a:t>Voters’ Guide</a:t>
            </a:r>
            <a:r>
              <a:rPr lang="en-US" sz="2400" b="1" dirty="0">
                <a:solidFill>
                  <a:srgbClr val="800000"/>
                </a:solidFill>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published by the </a:t>
            </a:r>
            <a:r>
              <a:rPr lang="en-US" sz="2400" b="1" i="1" dirty="0">
                <a:latin typeface="Arial" panose="020B0604020202020204" pitchFamily="34" charset="0"/>
                <a:cs typeface="Arial" panose="020B0604020202020204" pitchFamily="34" charset="0"/>
              </a:rPr>
              <a:t>Frederick News-Post</a:t>
            </a:r>
            <a:r>
              <a:rPr lang="en-US" sz="2400" b="1" dirty="0">
                <a:latin typeface="Arial" panose="020B0604020202020204" pitchFamily="34" charset="0"/>
                <a:cs typeface="Arial" panose="020B0604020202020204" pitchFamily="34" charset="0"/>
              </a:rPr>
              <a:t> prior to primary and general elections.</a:t>
            </a:r>
          </a:p>
          <a:p>
            <a:pPr marL="342900" lvl="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Attend </a:t>
            </a:r>
            <a:r>
              <a:rPr lang="en-US" sz="2400" b="1" i="1" dirty="0">
                <a:solidFill>
                  <a:srgbClr val="800000"/>
                </a:solidFill>
                <a:latin typeface="Arial" panose="020B0604020202020204" pitchFamily="34" charset="0"/>
                <a:cs typeface="Arial" panose="020B0604020202020204" pitchFamily="34" charset="0"/>
              </a:rPr>
              <a:t>Candidate Forums</a:t>
            </a:r>
            <a:r>
              <a:rPr lang="en-US" sz="2400" b="1" dirty="0">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Access </a:t>
            </a:r>
            <a:r>
              <a:rPr lang="en-US" sz="2400" b="1" i="1" dirty="0">
                <a:solidFill>
                  <a:srgbClr val="800000"/>
                </a:solidFill>
                <a:latin typeface="Arial" panose="020B0604020202020204" pitchFamily="34" charset="0"/>
                <a:cs typeface="Arial" panose="020B0604020202020204" pitchFamily="34" charset="0"/>
              </a:rPr>
              <a:t>Individual Candidates’ Websites </a:t>
            </a:r>
            <a:r>
              <a:rPr lang="en-US" sz="2400" b="1" dirty="0">
                <a:latin typeface="Arial" panose="020B0604020202020204" pitchFamily="34" charset="0"/>
                <a:cs typeface="Arial" panose="020B0604020202020204" pitchFamily="34" charset="0"/>
              </a:rPr>
              <a:t>for their positions and policy papers.</a:t>
            </a:r>
          </a:p>
        </p:txBody>
      </p:sp>
      <p:pic>
        <p:nvPicPr>
          <p:cNvPr id="2" name="Picture 1">
            <a:extLst>
              <a:ext uri="{FF2B5EF4-FFF2-40B4-BE49-F238E27FC236}">
                <a16:creationId xmlns:a16="http://schemas.microsoft.com/office/drawing/2014/main" id="{3439EE5E-E323-4891-A61A-E5106572A732}"/>
              </a:ext>
            </a:extLst>
          </p:cNvPr>
          <p:cNvPicPr>
            <a:picLocks noChangeAspect="1"/>
          </p:cNvPicPr>
          <p:nvPr/>
        </p:nvPicPr>
        <p:blipFill>
          <a:blip r:embed="rId3"/>
          <a:stretch>
            <a:fillRect/>
          </a:stretch>
        </p:blipFill>
        <p:spPr>
          <a:xfrm>
            <a:off x="8524406" y="6172654"/>
            <a:ext cx="2981202" cy="566977"/>
          </a:xfrm>
          <a:prstGeom prst="rect">
            <a:avLst/>
          </a:prstGeom>
        </p:spPr>
      </p:pic>
    </p:spTree>
    <p:extLst>
      <p:ext uri="{BB962C8B-B14F-4D97-AF65-F5344CB8AC3E}">
        <p14:creationId xmlns:p14="http://schemas.microsoft.com/office/powerpoint/2010/main" val="303991148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17C3-34A5-4EAB-9479-D49BABD65B42}"/>
              </a:ext>
            </a:extLst>
          </p:cNvPr>
          <p:cNvSpPr>
            <a:spLocks noGrp="1"/>
          </p:cNvSpPr>
          <p:nvPr>
            <p:ph type="title"/>
          </p:nvPr>
        </p:nvSpPr>
        <p:spPr/>
        <p:txBody>
          <a:bodyPr>
            <a:normAutofit/>
          </a:bodyPr>
          <a:lstStyle/>
          <a:p>
            <a:r>
              <a:rPr lang="en-US" sz="2400" b="1" dirty="0"/>
              <a:t>WHY VOTE?  Ask Thomas Jefferson.</a:t>
            </a:r>
          </a:p>
        </p:txBody>
      </p:sp>
      <p:sp>
        <p:nvSpPr>
          <p:cNvPr id="3" name="Content Placeholder 2">
            <a:extLst>
              <a:ext uri="{FF2B5EF4-FFF2-40B4-BE49-F238E27FC236}">
                <a16:creationId xmlns:a16="http://schemas.microsoft.com/office/drawing/2014/main" id="{8F9EAB14-4D5B-4EFF-BBA7-7A7CDBA3C763}"/>
              </a:ext>
            </a:extLst>
          </p:cNvPr>
          <p:cNvSpPr>
            <a:spLocks noGrp="1"/>
          </p:cNvSpPr>
          <p:nvPr>
            <p:ph idx="1"/>
          </p:nvPr>
        </p:nvSpPr>
        <p:spPr/>
        <p:txBody>
          <a:bodyPr>
            <a:normAutofit/>
          </a:bodyPr>
          <a:lstStyle/>
          <a:p>
            <a:r>
              <a:rPr lang="en-US" sz="2800" b="1" dirty="0"/>
              <a:t>“We do not have government by the majority.</a:t>
            </a:r>
          </a:p>
          <a:p>
            <a:endParaRPr lang="en-US" sz="2800" b="1" dirty="0"/>
          </a:p>
          <a:p>
            <a:r>
              <a:rPr lang="en-US" sz="2800" b="1" dirty="0"/>
              <a:t>We have government by the majority who participate.”</a:t>
            </a:r>
          </a:p>
        </p:txBody>
      </p:sp>
      <p:pic>
        <p:nvPicPr>
          <p:cNvPr id="4" name="Picture 3">
            <a:extLst>
              <a:ext uri="{FF2B5EF4-FFF2-40B4-BE49-F238E27FC236}">
                <a16:creationId xmlns:a16="http://schemas.microsoft.com/office/drawing/2014/main" id="{1578DE1F-878D-4261-BB06-43356422C5ED}"/>
              </a:ext>
            </a:extLst>
          </p:cNvPr>
          <p:cNvPicPr>
            <a:picLocks noChangeAspect="1"/>
          </p:cNvPicPr>
          <p:nvPr/>
        </p:nvPicPr>
        <p:blipFill>
          <a:blip r:embed="rId2"/>
          <a:stretch>
            <a:fillRect/>
          </a:stretch>
        </p:blipFill>
        <p:spPr>
          <a:xfrm>
            <a:off x="9038207" y="6298167"/>
            <a:ext cx="2975106" cy="377985"/>
          </a:xfrm>
          <a:prstGeom prst="rect">
            <a:avLst/>
          </a:prstGeom>
        </p:spPr>
      </p:pic>
    </p:spTree>
    <p:extLst>
      <p:ext uri="{BB962C8B-B14F-4D97-AF65-F5344CB8AC3E}">
        <p14:creationId xmlns:p14="http://schemas.microsoft.com/office/powerpoint/2010/main" val="236897744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B2BBB-8D32-4701-9C6A-550BBAAA8EB9}"/>
              </a:ext>
            </a:extLst>
          </p:cNvPr>
          <p:cNvSpPr>
            <a:spLocks noGrp="1"/>
          </p:cNvSpPr>
          <p:nvPr>
            <p:ph type="title"/>
          </p:nvPr>
        </p:nvSpPr>
        <p:spPr/>
        <p:txBody>
          <a:bodyPr/>
          <a:lstStyle/>
          <a:p>
            <a:r>
              <a:rPr lang="en-US" b="1"/>
              <a:t>LWVUS </a:t>
            </a:r>
            <a:r>
              <a:rPr lang="en-US" b="1" dirty="0"/>
              <a:t>2021 PRIORITIES</a:t>
            </a:r>
          </a:p>
        </p:txBody>
      </p:sp>
      <p:sp>
        <p:nvSpPr>
          <p:cNvPr id="3" name="Content Placeholder 2">
            <a:extLst>
              <a:ext uri="{FF2B5EF4-FFF2-40B4-BE49-F238E27FC236}">
                <a16:creationId xmlns:a16="http://schemas.microsoft.com/office/drawing/2014/main" id="{447156A7-BD62-4477-8970-791AA1C36BDA}"/>
              </a:ext>
            </a:extLst>
          </p:cNvPr>
          <p:cNvSpPr>
            <a:spLocks noGrp="1"/>
          </p:cNvSpPr>
          <p:nvPr>
            <p:ph idx="1"/>
          </p:nvPr>
        </p:nvSpPr>
        <p:spPr>
          <a:xfrm>
            <a:off x="938152" y="2153412"/>
            <a:ext cx="10260280" cy="3586615"/>
          </a:xfrm>
        </p:spPr>
        <p:txBody>
          <a:bodyPr>
            <a:normAutofit fontScale="32500" lnSpcReduction="20000"/>
          </a:bodyPr>
          <a:lstStyle/>
          <a:p>
            <a:endParaRPr lang="en-US" dirty="0"/>
          </a:p>
          <a:p>
            <a:r>
              <a:rPr lang="en-US" sz="7200" b="1" dirty="0"/>
              <a:t>The LWVUS supports protecting the voting rights of all American citizens, this includes supporting passage of Senate Bill No. 1, For the People Act of 2021.</a:t>
            </a:r>
          </a:p>
          <a:p>
            <a:r>
              <a:rPr lang="en-US" sz="7200" b="1" dirty="0"/>
              <a:t>This bill would establish common  standards in federal law to protect voting right of citizens across every state.</a:t>
            </a:r>
          </a:p>
          <a:p>
            <a:r>
              <a:rPr lang="en-US" sz="7200" b="1" dirty="0"/>
              <a:t>Among other provisions the bill:</a:t>
            </a:r>
          </a:p>
          <a:p>
            <a:pPr lvl="1"/>
            <a:r>
              <a:rPr lang="en-US" sz="7000" b="1" dirty="0"/>
              <a:t>Expands voter registration and voting access</a:t>
            </a:r>
          </a:p>
          <a:p>
            <a:pPr lvl="1"/>
            <a:r>
              <a:rPr lang="en-US" sz="7000" b="1" dirty="0"/>
              <a:t>Limits removing Voters from voter databases, and</a:t>
            </a:r>
          </a:p>
          <a:p>
            <a:pPr lvl="1"/>
            <a:r>
              <a:rPr lang="en-US" sz="7000" b="1" dirty="0"/>
              <a:t>Requires states to establish independent redistricting commissions.</a:t>
            </a:r>
          </a:p>
          <a:p>
            <a:endParaRPr lang="en-US" sz="7200" b="1" dirty="0"/>
          </a:p>
          <a:p>
            <a:endParaRPr lang="en-US" sz="2800" b="1" dirty="0"/>
          </a:p>
          <a:p>
            <a:endParaRPr lang="en-US" sz="2800" b="1" dirty="0"/>
          </a:p>
        </p:txBody>
      </p:sp>
      <p:pic>
        <p:nvPicPr>
          <p:cNvPr id="4" name="Picture 3">
            <a:extLst>
              <a:ext uri="{FF2B5EF4-FFF2-40B4-BE49-F238E27FC236}">
                <a16:creationId xmlns:a16="http://schemas.microsoft.com/office/drawing/2014/main" id="{3E3FDBA4-FF8E-4B26-8E0D-86416846B679}"/>
              </a:ext>
            </a:extLst>
          </p:cNvPr>
          <p:cNvPicPr>
            <a:picLocks noChangeAspect="1"/>
          </p:cNvPicPr>
          <p:nvPr/>
        </p:nvPicPr>
        <p:blipFill>
          <a:blip r:embed="rId2"/>
          <a:stretch>
            <a:fillRect/>
          </a:stretch>
        </p:blipFill>
        <p:spPr>
          <a:xfrm>
            <a:off x="8906127" y="6308327"/>
            <a:ext cx="2975106" cy="377985"/>
          </a:xfrm>
          <a:prstGeom prst="rect">
            <a:avLst/>
          </a:prstGeom>
        </p:spPr>
      </p:pic>
    </p:spTree>
    <p:extLst>
      <p:ext uri="{BB962C8B-B14F-4D97-AF65-F5344CB8AC3E}">
        <p14:creationId xmlns:p14="http://schemas.microsoft.com/office/powerpoint/2010/main" val="386045237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B5CDC197-EA02-4D9C-ADD4-60C7BD89DC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791147">
            <a:off x="286563" y="1354991"/>
            <a:ext cx="9851791" cy="2030079"/>
          </a:xfrm>
          <a:prstGeom prst="rect">
            <a:avLst/>
          </a:prstGeom>
        </p:spPr>
      </p:pic>
      <p:sp>
        <p:nvSpPr>
          <p:cNvPr id="5" name="Content Placeholder 4">
            <a:extLst>
              <a:ext uri="{FF2B5EF4-FFF2-40B4-BE49-F238E27FC236}">
                <a16:creationId xmlns:a16="http://schemas.microsoft.com/office/drawing/2014/main" id="{B27CC1EA-0D39-423E-8786-1FDBDDA7C77E}"/>
              </a:ext>
            </a:extLst>
          </p:cNvPr>
          <p:cNvSpPr>
            <a:spLocks noGrp="1"/>
          </p:cNvSpPr>
          <p:nvPr>
            <p:ph idx="1"/>
          </p:nvPr>
        </p:nvSpPr>
        <p:spPr>
          <a:xfrm>
            <a:off x="3801978" y="3429000"/>
            <a:ext cx="7748339" cy="3035968"/>
          </a:xfrm>
        </p:spPr>
        <p:txBody>
          <a:bodyPr>
            <a:normAutofit/>
          </a:bodyPr>
          <a:lstStyle/>
          <a:p>
            <a:endParaRPr lang="en-US" sz="1300" b="1" dirty="0"/>
          </a:p>
          <a:p>
            <a:pPr marL="0" indent="0">
              <a:buNone/>
            </a:pPr>
            <a:r>
              <a:rPr lang="en-US" sz="2400" b="1" dirty="0">
                <a:solidFill>
                  <a:schemeClr val="tx1"/>
                </a:solidFill>
                <a:latin typeface="Arial" panose="020B0604020202020204" pitchFamily="34" charset="0"/>
                <a:cs typeface="Arial" panose="020B0604020202020204" pitchFamily="34" charset="0"/>
              </a:rPr>
              <a:t>The League of Women Voters of Maryland is leading the effort to ensure that Maryland enacts a fair and nonpartisan redistricting process by creating an independent commission to define election districts. </a:t>
            </a:r>
          </a:p>
          <a:p>
            <a:pPr marL="0" indent="0">
              <a:buNone/>
            </a:pPr>
            <a:endParaRPr lang="en-US" sz="1300" dirty="0"/>
          </a:p>
        </p:txBody>
      </p:sp>
      <p:pic>
        <p:nvPicPr>
          <p:cNvPr id="2" name="Picture 1">
            <a:extLst>
              <a:ext uri="{FF2B5EF4-FFF2-40B4-BE49-F238E27FC236}">
                <a16:creationId xmlns:a16="http://schemas.microsoft.com/office/drawing/2014/main" id="{12CB6E0E-157F-4984-ACF2-B681D8893515}"/>
              </a:ext>
            </a:extLst>
          </p:cNvPr>
          <p:cNvPicPr>
            <a:picLocks noChangeAspect="1"/>
          </p:cNvPicPr>
          <p:nvPr/>
        </p:nvPicPr>
        <p:blipFill>
          <a:blip r:embed="rId4"/>
          <a:stretch>
            <a:fillRect/>
          </a:stretch>
        </p:blipFill>
        <p:spPr>
          <a:xfrm>
            <a:off x="8569115" y="5897991"/>
            <a:ext cx="2981202" cy="566977"/>
          </a:xfrm>
          <a:prstGeom prst="rect">
            <a:avLst/>
          </a:prstGeom>
        </p:spPr>
      </p:pic>
    </p:spTree>
    <p:extLst>
      <p:ext uri="{BB962C8B-B14F-4D97-AF65-F5344CB8AC3E}">
        <p14:creationId xmlns:p14="http://schemas.microsoft.com/office/powerpoint/2010/main" val="99204297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08" y="2508737"/>
            <a:ext cx="4611930" cy="2128089"/>
          </a:xfrm>
          <a:noFill/>
          <a:ln>
            <a:noFill/>
          </a:ln>
        </p:spPr>
        <p:txBody>
          <a:bodyPr>
            <a:normAutofit fontScale="90000"/>
          </a:bodyPr>
          <a:lstStyle/>
          <a:p>
            <a:r>
              <a:rPr lang="en-US" sz="4400" b="1" dirty="0">
                <a:solidFill>
                  <a:schemeClr val="tx1"/>
                </a:solidFill>
                <a:latin typeface="Arial" panose="020B0604020202020204" pitchFamily="34" charset="0"/>
                <a:cs typeface="Arial" panose="020B0604020202020204" pitchFamily="34" charset="0"/>
              </a:rPr>
              <a:t>Key issues</a:t>
            </a:r>
            <a:br>
              <a:rPr lang="en-US" sz="4400" b="1" dirty="0">
                <a:solidFill>
                  <a:schemeClr val="tx1"/>
                </a:solidFill>
                <a:latin typeface="Arial" panose="020B0604020202020204" pitchFamily="34" charset="0"/>
                <a:cs typeface="Arial" panose="020B0604020202020204" pitchFamily="34" charset="0"/>
              </a:rPr>
            </a:br>
            <a:r>
              <a:rPr lang="en-US" sz="4400" b="1" dirty="0">
                <a:solidFill>
                  <a:schemeClr val="tx1"/>
                </a:solidFill>
                <a:latin typeface="Arial" panose="020B0604020202020204" pitchFamily="34" charset="0"/>
                <a:cs typeface="Arial" panose="020B0604020202020204" pitchFamily="34" charset="0"/>
              </a:rPr>
              <a:t>in this Election</a:t>
            </a:r>
          </a:p>
        </p:txBody>
      </p:sp>
      <p:sp>
        <p:nvSpPr>
          <p:cNvPr id="14" name="Content Placeholder 2">
            <a:extLst>
              <a:ext uri="{FF2B5EF4-FFF2-40B4-BE49-F238E27FC236}">
                <a16:creationId xmlns:a16="http://schemas.microsoft.com/office/drawing/2014/main" id="{DA680328-5EED-4A28-B53E-8BB25D7F39A6}"/>
              </a:ext>
            </a:extLst>
          </p:cNvPr>
          <p:cNvSpPr>
            <a:spLocks noGrp="1"/>
          </p:cNvSpPr>
          <p:nvPr>
            <p:ph idx="1"/>
          </p:nvPr>
        </p:nvSpPr>
        <p:spPr>
          <a:xfrm>
            <a:off x="5205184" y="368491"/>
            <a:ext cx="6804008" cy="6045957"/>
          </a:xfrm>
        </p:spPr>
        <p:txBody>
          <a:bodyPr anchor="ctr">
            <a:normAutofit/>
          </a:bodyPr>
          <a:lstStyle/>
          <a:p>
            <a:r>
              <a:rPr lang="en-US" sz="2400" b="1" dirty="0">
                <a:solidFill>
                  <a:schemeClr val="tx1"/>
                </a:solidFill>
                <a:latin typeface="Arial" panose="020B0604020202020204" pitchFamily="34" charset="0"/>
                <a:cs typeface="Arial" panose="020B0604020202020204" pitchFamily="34" charset="0"/>
              </a:rPr>
              <a:t>Gerrymandering is a process by which the political party in power draws the lines of election districts to favor its party at the expense of other parties. </a:t>
            </a:r>
          </a:p>
          <a:p>
            <a:endParaRPr lang="en-US" sz="2400" b="1" dirty="0">
              <a:solidFill>
                <a:schemeClr val="tx1"/>
              </a:solidFill>
              <a:latin typeface="Arial" panose="020B0604020202020204" pitchFamily="34" charset="0"/>
              <a:cs typeface="Arial" panose="020B0604020202020204" pitchFamily="34" charset="0"/>
            </a:endParaRPr>
          </a:p>
          <a:p>
            <a:r>
              <a:rPr lang="en-US" sz="2400" b="1" dirty="0">
                <a:solidFill>
                  <a:srgbClr val="800000"/>
                </a:solidFill>
                <a:latin typeface="Arial" panose="020B0604020202020204" pitchFamily="34" charset="0"/>
                <a:cs typeface="Arial" panose="020B0604020202020204" pitchFamily="34" charset="0"/>
              </a:rPr>
              <a:t>Partisan and racial gerrymandering strips rights away from voters.</a:t>
            </a:r>
          </a:p>
          <a:p>
            <a:endParaRPr lang="en-US" sz="2400" b="1" dirty="0">
              <a:solidFill>
                <a:srgbClr val="800000"/>
              </a:solidFill>
              <a:latin typeface="Arial" panose="020B0604020202020204" pitchFamily="34" charset="0"/>
              <a:cs typeface="Arial" panose="020B0604020202020204" pitchFamily="34" charset="0"/>
            </a:endParaRPr>
          </a:p>
          <a:p>
            <a:r>
              <a:rPr lang="en-US" sz="2400" b="1" dirty="0">
                <a:solidFill>
                  <a:srgbClr val="800000"/>
                </a:solidFill>
                <a:latin typeface="Arial" panose="020B0604020202020204" pitchFamily="34" charset="0"/>
                <a:cs typeface="Arial" panose="020B0604020202020204" pitchFamily="34" charset="0"/>
              </a:rPr>
              <a:t>Your vote in a gerrymandered district does not always represent your geographic community or county.</a:t>
            </a:r>
          </a:p>
          <a:p>
            <a:pPr marL="0" indent="0">
              <a:buNone/>
            </a:pPr>
            <a:endParaRPr lang="en-US" sz="2400" dirty="0">
              <a:solidFill>
                <a:srgbClr val="000000"/>
              </a:solidFill>
            </a:endParaRPr>
          </a:p>
        </p:txBody>
      </p:sp>
      <p:sp>
        <p:nvSpPr>
          <p:cNvPr id="7" name="Right Arrow 6"/>
          <p:cNvSpPr/>
          <p:nvPr/>
        </p:nvSpPr>
        <p:spPr>
          <a:xfrm>
            <a:off x="110158" y="691662"/>
            <a:ext cx="5022376" cy="5755611"/>
          </a:xfrm>
          <a:prstGeom prst="rightArrow">
            <a:avLst>
              <a:gd name="adj1" fmla="val 50000"/>
              <a:gd name="adj2" fmla="val 50000"/>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pic>
        <p:nvPicPr>
          <p:cNvPr id="2" name="Picture 1">
            <a:extLst>
              <a:ext uri="{FF2B5EF4-FFF2-40B4-BE49-F238E27FC236}">
                <a16:creationId xmlns:a16="http://schemas.microsoft.com/office/drawing/2014/main" id="{5AFF5945-0FF2-46C7-BF11-C6878B9E96FB}"/>
              </a:ext>
            </a:extLst>
          </p:cNvPr>
          <p:cNvPicPr>
            <a:picLocks noChangeAspect="1"/>
          </p:cNvPicPr>
          <p:nvPr/>
        </p:nvPicPr>
        <p:blipFill>
          <a:blip r:embed="rId3"/>
          <a:stretch>
            <a:fillRect/>
          </a:stretch>
        </p:blipFill>
        <p:spPr>
          <a:xfrm>
            <a:off x="8730018" y="5847471"/>
            <a:ext cx="2981202" cy="566977"/>
          </a:xfrm>
          <a:prstGeom prst="rect">
            <a:avLst/>
          </a:prstGeom>
        </p:spPr>
      </p:pic>
    </p:spTree>
    <p:extLst>
      <p:ext uri="{BB962C8B-B14F-4D97-AF65-F5344CB8AC3E}">
        <p14:creationId xmlns:p14="http://schemas.microsoft.com/office/powerpoint/2010/main" val="91971412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9161-3757-42BA-907A-ECACAA1D8F5C}"/>
              </a:ext>
            </a:extLst>
          </p:cNvPr>
          <p:cNvSpPr>
            <a:spLocks noGrp="1"/>
          </p:cNvSpPr>
          <p:nvPr>
            <p:ph type="title"/>
          </p:nvPr>
        </p:nvSpPr>
        <p:spPr>
          <a:xfrm>
            <a:off x="224587" y="1255594"/>
            <a:ext cx="3657604" cy="4198722"/>
          </a:xfrm>
        </p:spPr>
        <p:txBody>
          <a:bodyPr>
            <a:noAutofit/>
          </a:bodyPr>
          <a:lstStyle/>
          <a:p>
            <a:br>
              <a:rPr lang="en-US" sz="3600" b="1" dirty="0">
                <a:solidFill>
                  <a:srgbClr val="FF0000"/>
                </a:solidFill>
                <a:latin typeface="Arial" panose="020B0604020202020204" pitchFamily="34" charset="0"/>
                <a:cs typeface="Arial" panose="020B0604020202020204" pitchFamily="34" charset="0"/>
              </a:rPr>
            </a:br>
            <a:r>
              <a:rPr lang="en-US" sz="3600" b="1" dirty="0">
                <a:solidFill>
                  <a:srgbClr val="800000"/>
                </a:solidFill>
                <a:latin typeface="Arial" panose="020B0604020202020204" pitchFamily="34" charset="0"/>
                <a:cs typeface="Arial" panose="020B0604020202020204" pitchFamily="34" charset="0"/>
              </a:rPr>
              <a:t>The </a:t>
            </a:r>
            <a:br>
              <a:rPr lang="en-US" sz="3600" b="1" dirty="0">
                <a:solidFill>
                  <a:srgbClr val="800000"/>
                </a:solidFill>
                <a:latin typeface="Arial" panose="020B0604020202020204" pitchFamily="34" charset="0"/>
                <a:cs typeface="Arial" panose="020B0604020202020204" pitchFamily="34" charset="0"/>
              </a:rPr>
            </a:br>
            <a:r>
              <a:rPr lang="en-US" sz="3600" b="1" dirty="0">
                <a:solidFill>
                  <a:srgbClr val="800000"/>
                </a:solidFill>
                <a:latin typeface="Arial" panose="020B0604020202020204" pitchFamily="34" charset="0"/>
                <a:cs typeface="Arial" panose="020B0604020202020204" pitchFamily="34" charset="0"/>
              </a:rPr>
              <a:t>League </a:t>
            </a:r>
            <a:br>
              <a:rPr lang="en-US" sz="3600" b="1" dirty="0">
                <a:solidFill>
                  <a:srgbClr val="800000"/>
                </a:solidFill>
                <a:latin typeface="Arial" panose="020B0604020202020204" pitchFamily="34" charset="0"/>
                <a:cs typeface="Arial" panose="020B0604020202020204" pitchFamily="34" charset="0"/>
              </a:rPr>
            </a:br>
            <a:r>
              <a:rPr lang="en-US" sz="3600" b="1" dirty="0">
                <a:solidFill>
                  <a:srgbClr val="800000"/>
                </a:solidFill>
                <a:latin typeface="Arial" panose="020B0604020202020204" pitchFamily="34" charset="0"/>
                <a:cs typeface="Arial" panose="020B0604020202020204" pitchFamily="34" charset="0"/>
              </a:rPr>
              <a:t>of Women Voters </a:t>
            </a:r>
            <a:br>
              <a:rPr lang="en-US" sz="3600" b="1" dirty="0">
                <a:solidFill>
                  <a:srgbClr val="800000"/>
                </a:solidFill>
                <a:latin typeface="Arial" panose="020B0604020202020204" pitchFamily="34" charset="0"/>
                <a:cs typeface="Arial" panose="020B0604020202020204" pitchFamily="34" charset="0"/>
              </a:rPr>
            </a:br>
            <a:r>
              <a:rPr lang="en-US" sz="3600" b="1" dirty="0">
                <a:solidFill>
                  <a:srgbClr val="800000"/>
                </a:solidFill>
                <a:latin typeface="Arial" panose="020B0604020202020204" pitchFamily="34" charset="0"/>
                <a:cs typeface="Arial" panose="020B0604020202020204" pitchFamily="34" charset="0"/>
              </a:rPr>
              <a:t>of Maryland</a:t>
            </a:r>
            <a:br>
              <a:rPr lang="en-US" sz="3600" b="1" dirty="0">
                <a:solidFill>
                  <a:srgbClr val="800000"/>
                </a:solidFill>
                <a:latin typeface="Arial" panose="020B0604020202020204" pitchFamily="34" charset="0"/>
                <a:cs typeface="Arial" panose="020B0604020202020204" pitchFamily="34" charset="0"/>
              </a:rPr>
            </a:br>
            <a:r>
              <a:rPr lang="en-US" sz="3600" b="1" dirty="0">
                <a:solidFill>
                  <a:srgbClr val="800000"/>
                </a:solidFill>
                <a:latin typeface="Arial" panose="020B0604020202020204" pitchFamily="34" charset="0"/>
                <a:cs typeface="Arial" panose="020B0604020202020204" pitchFamily="34" charset="0"/>
              </a:rPr>
              <a:t>supports: </a:t>
            </a:r>
            <a:br>
              <a:rPr lang="en-US" sz="3600" dirty="0">
                <a:solidFill>
                  <a:srgbClr val="800000"/>
                </a:solidFill>
                <a:latin typeface="Arial" panose="020B0604020202020204" pitchFamily="34" charset="0"/>
                <a:cs typeface="Arial" panose="020B0604020202020204" pitchFamily="34" charset="0"/>
              </a:rPr>
            </a:br>
            <a:endParaRPr lang="en-US" sz="3600" dirty="0">
              <a:solidFill>
                <a:srgbClr val="80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D446A10-7EC0-409B-B148-1AC515BBD091}"/>
              </a:ext>
            </a:extLst>
          </p:cNvPr>
          <p:cNvSpPr>
            <a:spLocks noGrp="1"/>
          </p:cNvSpPr>
          <p:nvPr>
            <p:ph idx="1"/>
          </p:nvPr>
        </p:nvSpPr>
        <p:spPr>
          <a:xfrm>
            <a:off x="3882191" y="341194"/>
            <a:ext cx="8085223" cy="6284196"/>
          </a:xfrm>
        </p:spPr>
        <p:txBody>
          <a:bodyPr anchor="ctr">
            <a:normAutofit fontScale="92500" lnSpcReduction="20000"/>
          </a:bodyPr>
          <a:lstStyle/>
          <a:p>
            <a:pPr lvl="0"/>
            <a:r>
              <a:rPr lang="en-US" sz="2200" b="1" dirty="0">
                <a:solidFill>
                  <a:schemeClr val="tx1"/>
                </a:solidFill>
                <a:latin typeface="Arial" panose="020B0604020202020204" pitchFamily="34" charset="0"/>
                <a:cs typeface="Arial" panose="020B0604020202020204" pitchFamily="34" charset="0"/>
              </a:rPr>
              <a:t>A redistricting process that promotes </a:t>
            </a:r>
            <a:r>
              <a:rPr lang="en-US" sz="2200" b="1" dirty="0">
                <a:solidFill>
                  <a:srgbClr val="800000"/>
                </a:solidFill>
                <a:latin typeface="Arial" panose="020B0604020202020204" pitchFamily="34" charset="0"/>
                <a:cs typeface="Arial" panose="020B0604020202020204" pitchFamily="34" charset="0"/>
              </a:rPr>
              <a:t>fair and effective representation </a:t>
            </a:r>
            <a:r>
              <a:rPr lang="en-US" sz="2200" b="1" dirty="0">
                <a:solidFill>
                  <a:schemeClr val="tx1"/>
                </a:solidFill>
                <a:latin typeface="Arial" panose="020B0604020202020204" pitchFamily="34" charset="0"/>
                <a:cs typeface="Arial" panose="020B0604020202020204" pitchFamily="34" charset="0"/>
              </a:rPr>
              <a:t>in the state legislature and U.S. House of Representatives.</a:t>
            </a:r>
          </a:p>
          <a:p>
            <a:pPr marL="0" lvl="0" indent="0">
              <a:buNone/>
            </a:pPr>
            <a:endParaRPr lang="en-US" sz="2200" b="1" dirty="0">
              <a:latin typeface="Arial" panose="020B0604020202020204" pitchFamily="34" charset="0"/>
              <a:cs typeface="Arial" panose="020B0604020202020204" pitchFamily="34" charset="0"/>
            </a:endParaRPr>
          </a:p>
          <a:p>
            <a:pPr lvl="0"/>
            <a:r>
              <a:rPr lang="en-US" sz="2200" b="1" dirty="0">
                <a:solidFill>
                  <a:srgbClr val="800000"/>
                </a:solidFill>
                <a:latin typeface="Arial" panose="020B0604020202020204" pitchFamily="34" charset="0"/>
                <a:cs typeface="Arial" panose="020B0604020202020204" pitchFamily="34" charset="0"/>
              </a:rPr>
              <a:t>An independent redistricting commission whose</a:t>
            </a:r>
            <a:r>
              <a:rPr lang="en-US" sz="2200" b="1" dirty="0">
                <a:solidFill>
                  <a:srgbClr val="C00000"/>
                </a:solidFill>
                <a:latin typeface="Arial" panose="020B0604020202020204" pitchFamily="34" charset="0"/>
                <a:cs typeface="Arial" panose="020B0604020202020204" pitchFamily="34" charset="0"/>
              </a:rPr>
              <a:t> </a:t>
            </a:r>
            <a:r>
              <a:rPr lang="en-US" sz="2200" b="1" dirty="0">
                <a:solidFill>
                  <a:schemeClr val="tx1"/>
                </a:solidFill>
                <a:latin typeface="Arial" panose="020B0604020202020204" pitchFamily="34" charset="0"/>
                <a:cs typeface="Arial" panose="020B0604020202020204" pitchFamily="34" charset="0"/>
              </a:rPr>
              <a:t>redistricting plan is based on: </a:t>
            </a:r>
          </a:p>
          <a:p>
            <a:pPr lvl="0"/>
            <a:endParaRPr lang="en-US" sz="2200" b="1" dirty="0">
              <a:latin typeface="Arial" panose="020B0604020202020204" pitchFamily="34" charset="0"/>
              <a:cs typeface="Arial" panose="020B0604020202020204" pitchFamily="34" charset="0"/>
            </a:endParaRPr>
          </a:p>
          <a:p>
            <a:pPr lvl="1"/>
            <a:r>
              <a:rPr lang="en-US" sz="2200" b="1" dirty="0">
                <a:solidFill>
                  <a:srgbClr val="800000"/>
                </a:solidFill>
                <a:latin typeface="Arial" panose="020B0604020202020204" pitchFamily="34" charset="0"/>
                <a:cs typeface="Arial" panose="020B0604020202020204" pitchFamily="34" charset="0"/>
              </a:rPr>
              <a:t>Substantially equal population</a:t>
            </a:r>
          </a:p>
          <a:p>
            <a:pPr lvl="1"/>
            <a:endParaRPr lang="en-US" sz="2200" b="1" dirty="0">
              <a:solidFill>
                <a:srgbClr val="800000"/>
              </a:solidFill>
              <a:latin typeface="Arial" panose="020B0604020202020204" pitchFamily="34" charset="0"/>
              <a:cs typeface="Arial" panose="020B0604020202020204" pitchFamily="34" charset="0"/>
            </a:endParaRPr>
          </a:p>
          <a:p>
            <a:pPr lvl="1"/>
            <a:r>
              <a:rPr lang="en-US" sz="2200" b="1" dirty="0">
                <a:solidFill>
                  <a:srgbClr val="800000"/>
                </a:solidFill>
                <a:latin typeface="Arial" panose="020B0604020202020204" pitchFamily="34" charset="0"/>
                <a:cs typeface="Arial" panose="020B0604020202020204" pitchFamily="34" charset="0"/>
              </a:rPr>
              <a:t>Geographic contiguity</a:t>
            </a:r>
          </a:p>
          <a:p>
            <a:pPr lvl="1"/>
            <a:endParaRPr lang="en-US" sz="2200" b="1" dirty="0">
              <a:solidFill>
                <a:srgbClr val="800000"/>
              </a:solidFill>
              <a:latin typeface="Arial" panose="020B0604020202020204" pitchFamily="34" charset="0"/>
              <a:cs typeface="Arial" panose="020B0604020202020204" pitchFamily="34" charset="0"/>
            </a:endParaRPr>
          </a:p>
          <a:p>
            <a:pPr lvl="1"/>
            <a:r>
              <a:rPr lang="en-US" sz="2200" b="1" dirty="0">
                <a:solidFill>
                  <a:srgbClr val="800000"/>
                </a:solidFill>
                <a:latin typeface="Arial" panose="020B0604020202020204" pitchFamily="34" charset="0"/>
                <a:cs typeface="Arial" panose="020B0604020202020204" pitchFamily="34" charset="0"/>
              </a:rPr>
              <a:t>Compactness</a:t>
            </a:r>
          </a:p>
          <a:p>
            <a:pPr lvl="0"/>
            <a:endParaRPr lang="en-US" sz="2200" b="1" dirty="0">
              <a:solidFill>
                <a:srgbClr val="FF0000"/>
              </a:solidFill>
              <a:latin typeface="Arial" panose="020B0604020202020204" pitchFamily="34" charset="0"/>
              <a:cs typeface="Arial" panose="020B0604020202020204" pitchFamily="34" charset="0"/>
            </a:endParaRPr>
          </a:p>
          <a:p>
            <a:pPr lvl="0"/>
            <a:r>
              <a:rPr lang="en-US" sz="2200" b="1" dirty="0">
                <a:solidFill>
                  <a:schemeClr val="tx1"/>
                </a:solidFill>
                <a:latin typeface="Arial" panose="020B0604020202020204" pitchFamily="34" charset="0"/>
                <a:cs typeface="Arial" panose="020B0604020202020204" pitchFamily="34" charset="0"/>
              </a:rPr>
              <a:t>Final approval by the General Assembly for the legislative and Congressional redistricting plans.  An amendment to the Maryland Constitution affirming that the redistricting process for the House of Representatives should occur only </a:t>
            </a:r>
            <a:r>
              <a:rPr lang="en-US" sz="2200" b="1" dirty="0">
                <a:solidFill>
                  <a:srgbClr val="800000"/>
                </a:solidFill>
                <a:latin typeface="Arial" panose="020B0604020202020204" pitchFamily="34" charset="0"/>
                <a:cs typeface="Arial" panose="020B0604020202020204" pitchFamily="34" charset="0"/>
              </a:rPr>
              <a:t>once every ten years after the census.</a:t>
            </a:r>
          </a:p>
          <a:p>
            <a:endParaRPr lang="en-US" sz="1700" dirty="0"/>
          </a:p>
        </p:txBody>
      </p:sp>
      <p:pic>
        <p:nvPicPr>
          <p:cNvPr id="4" name="Picture 3">
            <a:extLst>
              <a:ext uri="{FF2B5EF4-FFF2-40B4-BE49-F238E27FC236}">
                <a16:creationId xmlns:a16="http://schemas.microsoft.com/office/drawing/2014/main" id="{6ED03AB0-554D-4C61-ACE6-DBA4664C5947}"/>
              </a:ext>
            </a:extLst>
          </p:cNvPr>
          <p:cNvPicPr>
            <a:picLocks noChangeAspect="1"/>
          </p:cNvPicPr>
          <p:nvPr/>
        </p:nvPicPr>
        <p:blipFill>
          <a:blip r:embed="rId3"/>
          <a:stretch>
            <a:fillRect/>
          </a:stretch>
        </p:blipFill>
        <p:spPr>
          <a:xfrm>
            <a:off x="8512052" y="6086009"/>
            <a:ext cx="2979166" cy="565414"/>
          </a:xfrm>
          <a:prstGeom prst="rect">
            <a:avLst/>
          </a:prstGeom>
        </p:spPr>
      </p:pic>
    </p:spTree>
    <p:extLst>
      <p:ext uri="{BB962C8B-B14F-4D97-AF65-F5344CB8AC3E}">
        <p14:creationId xmlns:p14="http://schemas.microsoft.com/office/powerpoint/2010/main" val="166824926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F6CB3-32E6-4083-8C3A-E8F97E4C2232}"/>
              </a:ext>
            </a:extLst>
          </p:cNvPr>
          <p:cNvSpPr>
            <a:spLocks noGrp="1"/>
          </p:cNvSpPr>
          <p:nvPr>
            <p:ph type="ctrTitle"/>
          </p:nvPr>
        </p:nvSpPr>
        <p:spPr>
          <a:xfrm rot="21420000">
            <a:off x="300559" y="447264"/>
            <a:ext cx="11590885" cy="3511831"/>
          </a:xfrm>
          <a:ln w="38100">
            <a:solidFill>
              <a:schemeClr val="tx1"/>
            </a:solidFill>
          </a:ln>
        </p:spPr>
        <p:txBody>
          <a:bodyPr>
            <a:normAutofit/>
          </a:bodyPr>
          <a:lstStyle/>
          <a:p>
            <a:r>
              <a:rPr lang="en-US" sz="7200" b="1" dirty="0">
                <a:solidFill>
                  <a:srgbClr val="800000"/>
                </a:solidFill>
                <a:latin typeface="Arial" panose="020B0604020202020204" pitchFamily="34" charset="0"/>
                <a:cs typeface="Arial" panose="020B0604020202020204" pitchFamily="34" charset="0"/>
              </a:rPr>
              <a:t>WHY SHOULD YOU </a:t>
            </a:r>
            <a:br>
              <a:rPr lang="en-US" sz="7200" b="1" dirty="0">
                <a:solidFill>
                  <a:srgbClr val="800000"/>
                </a:solidFill>
                <a:latin typeface="Arial" panose="020B0604020202020204" pitchFamily="34" charset="0"/>
                <a:cs typeface="Arial" panose="020B0604020202020204" pitchFamily="34" charset="0"/>
              </a:rPr>
            </a:br>
            <a:r>
              <a:rPr lang="en-US" sz="7200" b="1" dirty="0">
                <a:solidFill>
                  <a:srgbClr val="800000"/>
                </a:solidFill>
                <a:latin typeface="Arial" panose="020B0604020202020204" pitchFamily="34" charset="0"/>
                <a:cs typeface="Arial" panose="020B0604020202020204" pitchFamily="34" charset="0"/>
              </a:rPr>
              <a:t>EXERCISE </a:t>
            </a:r>
            <a:br>
              <a:rPr lang="en-US" sz="7200" b="1" dirty="0">
                <a:solidFill>
                  <a:srgbClr val="800000"/>
                </a:solidFill>
                <a:latin typeface="Arial" panose="020B0604020202020204" pitchFamily="34" charset="0"/>
                <a:cs typeface="Arial" panose="020B0604020202020204" pitchFamily="34" charset="0"/>
              </a:rPr>
            </a:br>
            <a:r>
              <a:rPr lang="en-US" sz="7200" b="1" dirty="0">
                <a:solidFill>
                  <a:srgbClr val="800000"/>
                </a:solidFill>
                <a:latin typeface="Arial" panose="020B0604020202020204" pitchFamily="34" charset="0"/>
                <a:cs typeface="Arial" panose="020B0604020202020204" pitchFamily="34" charset="0"/>
              </a:rPr>
              <a:t>YOUR RIGHT TO VOTE?</a:t>
            </a:r>
          </a:p>
        </p:txBody>
      </p:sp>
      <p:pic>
        <p:nvPicPr>
          <p:cNvPr id="4" name="Picture 3">
            <a:extLst>
              <a:ext uri="{FF2B5EF4-FFF2-40B4-BE49-F238E27FC236}">
                <a16:creationId xmlns:a16="http://schemas.microsoft.com/office/drawing/2014/main" id="{6ED03AB0-554D-4C61-ACE6-DBA4664C5947}"/>
              </a:ext>
            </a:extLst>
          </p:cNvPr>
          <p:cNvPicPr>
            <a:picLocks noChangeAspect="1"/>
          </p:cNvPicPr>
          <p:nvPr/>
        </p:nvPicPr>
        <p:blipFill>
          <a:blip r:embed="rId3"/>
          <a:stretch>
            <a:fillRect/>
          </a:stretch>
        </p:blipFill>
        <p:spPr>
          <a:xfrm>
            <a:off x="8715386" y="5916675"/>
            <a:ext cx="2979166" cy="565414"/>
          </a:xfrm>
          <a:prstGeom prst="rect">
            <a:avLst/>
          </a:prstGeom>
        </p:spPr>
      </p:pic>
    </p:spTree>
    <p:extLst>
      <p:ext uri="{BB962C8B-B14F-4D97-AF65-F5344CB8AC3E}">
        <p14:creationId xmlns:p14="http://schemas.microsoft.com/office/powerpoint/2010/main" val="120580619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28A28A-C268-46C3-9D30-48BEB8D8520A}"/>
              </a:ext>
            </a:extLst>
          </p:cNvPr>
          <p:cNvPicPr>
            <a:picLocks noChangeAspect="1"/>
          </p:cNvPicPr>
          <p:nvPr/>
        </p:nvPicPr>
        <p:blipFill rotWithShape="1">
          <a:blip r:embed="rId3"/>
          <a:srcRect l="917" t="25058" r="754"/>
          <a:stretch/>
        </p:blipFill>
        <p:spPr>
          <a:xfrm>
            <a:off x="398754" y="326535"/>
            <a:ext cx="11270082" cy="6307887"/>
          </a:xfrm>
          <a:prstGeom prst="rect">
            <a:avLst/>
          </a:prstGeom>
        </p:spPr>
      </p:pic>
      <p:sp>
        <p:nvSpPr>
          <p:cNvPr id="2" name="Down Arrow 1"/>
          <p:cNvSpPr/>
          <p:nvPr/>
        </p:nvSpPr>
        <p:spPr>
          <a:xfrm rot="14240590">
            <a:off x="3348893" y="969571"/>
            <a:ext cx="4439952" cy="4587949"/>
          </a:xfrm>
          <a:prstGeom prst="down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Rectangle 2"/>
          <p:cNvSpPr/>
          <p:nvPr/>
        </p:nvSpPr>
        <p:spPr>
          <a:xfrm rot="19547292">
            <a:off x="3355708" y="2675402"/>
            <a:ext cx="4152683" cy="132343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800000"/>
                </a:solidFill>
                <a:effectLst/>
                <a:uLnTx/>
                <a:uFillTx/>
                <a:latin typeface="Arial" panose="020B0604020202020204" pitchFamily="34" charset="0"/>
                <a:ea typeface="+mn-ea"/>
                <a:cs typeface="Arial" panose="020B0604020202020204" pitchFamily="34" charset="0"/>
              </a:rPr>
              <a:t>The 6th Congressional District in Maryland is a prime example of partisan gerrymandering that occurred after the 2010 census.</a:t>
            </a:r>
          </a:p>
        </p:txBody>
      </p:sp>
    </p:spTree>
    <p:extLst>
      <p:ext uri="{BB962C8B-B14F-4D97-AF65-F5344CB8AC3E}">
        <p14:creationId xmlns:p14="http://schemas.microsoft.com/office/powerpoint/2010/main" val="36065819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8CCCB22-BD33-4AB2-A0A4-DDAD05B40DAC}"/>
              </a:ext>
            </a:extLst>
          </p:cNvPr>
          <p:cNvPicPr>
            <a:picLocks noChangeAspect="1"/>
          </p:cNvPicPr>
          <p:nvPr/>
        </p:nvPicPr>
        <p:blipFill rotWithShape="1">
          <a:blip r:embed="rId3"/>
          <a:srcRect l="547" t="3563" r="687"/>
          <a:stretch/>
        </p:blipFill>
        <p:spPr>
          <a:xfrm>
            <a:off x="211016" y="447945"/>
            <a:ext cx="11709499" cy="6304548"/>
          </a:xfrm>
          <a:prstGeom prst="rect">
            <a:avLst/>
          </a:prstGeom>
        </p:spPr>
      </p:pic>
      <p:sp>
        <p:nvSpPr>
          <p:cNvPr id="5" name="Right Arrow 4"/>
          <p:cNvSpPr/>
          <p:nvPr/>
        </p:nvSpPr>
        <p:spPr>
          <a:xfrm rot="19768394">
            <a:off x="3396431" y="1174701"/>
            <a:ext cx="4680657" cy="4028632"/>
          </a:xfrm>
          <a:prstGeom prs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7" name="TextBox 6"/>
          <p:cNvSpPr txBox="1"/>
          <p:nvPr/>
        </p:nvSpPr>
        <p:spPr>
          <a:xfrm rot="19770976">
            <a:off x="3650879" y="2444125"/>
            <a:ext cx="4036528" cy="156966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800000"/>
                </a:solidFill>
                <a:effectLst/>
                <a:uLnTx/>
                <a:uFillTx/>
                <a:latin typeface="Arial" panose="020B0604020202020204" pitchFamily="34" charset="0"/>
                <a:ea typeface="+mn-ea"/>
                <a:cs typeface="Arial" panose="020B0604020202020204" pitchFamily="34" charset="0"/>
              </a:rPr>
              <a:t>Fair and effective representation based on equal population and geographic contiguity.</a:t>
            </a:r>
          </a:p>
        </p:txBody>
      </p:sp>
    </p:spTree>
    <p:extLst>
      <p:ext uri="{BB962C8B-B14F-4D97-AF65-F5344CB8AC3E}">
        <p14:creationId xmlns:p14="http://schemas.microsoft.com/office/powerpoint/2010/main" val="360599528"/>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ED03AB0-554D-4C61-ACE6-DBA4664C5947}"/>
              </a:ext>
            </a:extLst>
          </p:cNvPr>
          <p:cNvPicPr>
            <a:picLocks noChangeAspect="1"/>
          </p:cNvPicPr>
          <p:nvPr/>
        </p:nvPicPr>
        <p:blipFill>
          <a:blip r:embed="rId3"/>
          <a:stretch>
            <a:fillRect/>
          </a:stretch>
        </p:blipFill>
        <p:spPr>
          <a:xfrm>
            <a:off x="8787830" y="6124146"/>
            <a:ext cx="2979166" cy="565414"/>
          </a:xfrm>
          <a:prstGeom prst="rect">
            <a:avLst/>
          </a:prstGeom>
        </p:spPr>
      </p:pic>
      <p:sp>
        <p:nvSpPr>
          <p:cNvPr id="7" name="Title 6">
            <a:extLst>
              <a:ext uri="{FF2B5EF4-FFF2-40B4-BE49-F238E27FC236}">
                <a16:creationId xmlns:a16="http://schemas.microsoft.com/office/drawing/2014/main" id="{7D0A3843-E07E-40DE-8171-20FD076F93F6}"/>
              </a:ext>
            </a:extLst>
          </p:cNvPr>
          <p:cNvSpPr>
            <a:spLocks noGrp="1"/>
          </p:cNvSpPr>
          <p:nvPr>
            <p:ph type="title"/>
          </p:nvPr>
        </p:nvSpPr>
        <p:spPr>
          <a:xfrm>
            <a:off x="804672" y="640185"/>
            <a:ext cx="4486656" cy="5483960"/>
          </a:xfrm>
        </p:spPr>
        <p:txBody>
          <a:bodyPr>
            <a:normAutofit fontScale="90000"/>
          </a:bodyPr>
          <a:lstStyle/>
          <a:p>
            <a:r>
              <a:rPr lang="en-US" sz="6000" b="1" dirty="0">
                <a:solidFill>
                  <a:srgbClr val="800000"/>
                </a:solidFill>
                <a:latin typeface="Arial" panose="020B0604020202020204" pitchFamily="34" charset="0"/>
                <a:cs typeface="Arial" panose="020B0604020202020204" pitchFamily="34" charset="0"/>
              </a:rPr>
              <a:t>The </a:t>
            </a:r>
            <a:br>
              <a:rPr lang="en-US" sz="6000" b="1" dirty="0">
                <a:solidFill>
                  <a:srgbClr val="800000"/>
                </a:solidFill>
                <a:latin typeface="Arial" panose="020B0604020202020204" pitchFamily="34" charset="0"/>
                <a:cs typeface="Arial" panose="020B0604020202020204" pitchFamily="34" charset="0"/>
              </a:rPr>
            </a:br>
            <a:r>
              <a:rPr lang="en-US" sz="6000" b="1" dirty="0">
                <a:solidFill>
                  <a:srgbClr val="800000"/>
                </a:solidFill>
                <a:latin typeface="Arial" panose="020B0604020202020204" pitchFamily="34" charset="0"/>
                <a:cs typeface="Arial" panose="020B0604020202020204" pitchFamily="34" charset="0"/>
              </a:rPr>
              <a:t>League </a:t>
            </a:r>
            <a:br>
              <a:rPr lang="en-US" sz="6000" b="1" dirty="0">
                <a:solidFill>
                  <a:srgbClr val="800000"/>
                </a:solidFill>
                <a:latin typeface="Arial" panose="020B0604020202020204" pitchFamily="34" charset="0"/>
                <a:cs typeface="Arial" panose="020B0604020202020204" pitchFamily="34" charset="0"/>
              </a:rPr>
            </a:br>
            <a:r>
              <a:rPr lang="en-US" sz="6000" b="1" dirty="0">
                <a:solidFill>
                  <a:srgbClr val="800000"/>
                </a:solidFill>
                <a:latin typeface="Arial" panose="020B0604020202020204" pitchFamily="34" charset="0"/>
                <a:cs typeface="Arial" panose="020B0604020202020204" pitchFamily="34" charset="0"/>
              </a:rPr>
              <a:t>of Women Voters </a:t>
            </a:r>
            <a:br>
              <a:rPr lang="en-US" sz="6000" b="1" dirty="0">
                <a:solidFill>
                  <a:srgbClr val="800000"/>
                </a:solidFill>
                <a:latin typeface="Arial" panose="020B0604020202020204" pitchFamily="34" charset="0"/>
                <a:cs typeface="Arial" panose="020B0604020202020204" pitchFamily="34" charset="0"/>
              </a:rPr>
            </a:br>
            <a:r>
              <a:rPr lang="en-US" sz="6000" b="1" dirty="0">
                <a:solidFill>
                  <a:srgbClr val="800000"/>
                </a:solidFill>
                <a:latin typeface="Arial" panose="020B0604020202020204" pitchFamily="34" charset="0"/>
                <a:cs typeface="Arial" panose="020B0604020202020204" pitchFamily="34" charset="0"/>
              </a:rPr>
              <a:t>of Maryland Opposes</a:t>
            </a:r>
            <a:endParaRPr lang="en-US" sz="6000" b="1" dirty="0"/>
          </a:p>
        </p:txBody>
      </p:sp>
      <p:pic>
        <p:nvPicPr>
          <p:cNvPr id="9" name="Picture 8">
            <a:extLst>
              <a:ext uri="{FF2B5EF4-FFF2-40B4-BE49-F238E27FC236}">
                <a16:creationId xmlns:a16="http://schemas.microsoft.com/office/drawing/2014/main" id="{F9C715F3-F16B-49AA-B898-23246F7C68B0}"/>
              </a:ext>
            </a:extLst>
          </p:cNvPr>
          <p:cNvPicPr>
            <a:picLocks noChangeAspect="1"/>
          </p:cNvPicPr>
          <p:nvPr/>
        </p:nvPicPr>
        <p:blipFill>
          <a:blip r:embed="rId3"/>
          <a:stretch>
            <a:fillRect/>
          </a:stretch>
        </p:blipFill>
        <p:spPr>
          <a:xfrm>
            <a:off x="8743762" y="6124145"/>
            <a:ext cx="2979166" cy="565414"/>
          </a:xfrm>
          <a:prstGeom prst="rect">
            <a:avLst/>
          </a:prstGeom>
        </p:spPr>
      </p:pic>
      <p:sp>
        <p:nvSpPr>
          <p:cNvPr id="5" name="Content Placeholder 4">
            <a:extLst>
              <a:ext uri="{FF2B5EF4-FFF2-40B4-BE49-F238E27FC236}">
                <a16:creationId xmlns:a16="http://schemas.microsoft.com/office/drawing/2014/main" id="{51235802-FFB5-4BDD-988A-5DAF99FB55BB}"/>
              </a:ext>
            </a:extLst>
          </p:cNvPr>
          <p:cNvSpPr>
            <a:spLocks noGrp="1"/>
          </p:cNvSpPr>
          <p:nvPr>
            <p:ph idx="1"/>
          </p:nvPr>
        </p:nvSpPr>
        <p:spPr/>
        <p:txBody>
          <a:bodyPr>
            <a:normAutofit/>
          </a:bodyPr>
          <a:lstStyle/>
          <a:p>
            <a:pPr marL="0" indent="0" algn="ctr">
              <a:buNone/>
            </a:pPr>
            <a:r>
              <a:rPr lang="en-US" sz="4800" dirty="0">
                <a:solidFill>
                  <a:srgbClr val="FF0000"/>
                </a:solidFill>
                <a:latin typeface="Arial" panose="020B0604020202020204" pitchFamily="34" charset="0"/>
                <a:cs typeface="Arial" panose="020B0604020202020204" pitchFamily="34" charset="0"/>
              </a:rPr>
              <a:t>Partisan</a:t>
            </a:r>
            <a:r>
              <a:rPr lang="en-US" sz="4800" dirty="0">
                <a:latin typeface="Arial" panose="020B0604020202020204" pitchFamily="34" charset="0"/>
                <a:cs typeface="Arial" panose="020B0604020202020204" pitchFamily="34" charset="0"/>
              </a:rPr>
              <a:t> and </a:t>
            </a:r>
            <a:r>
              <a:rPr lang="en-US" sz="4800" dirty="0">
                <a:solidFill>
                  <a:srgbClr val="FF0000"/>
                </a:solidFill>
                <a:latin typeface="Arial" panose="020B0604020202020204" pitchFamily="34" charset="0"/>
                <a:cs typeface="Arial" panose="020B0604020202020204" pitchFamily="34" charset="0"/>
              </a:rPr>
              <a:t>Racial gerrymandering</a:t>
            </a:r>
            <a:r>
              <a:rPr lang="en-US" sz="4800" dirty="0">
                <a:latin typeface="Arial" panose="020B0604020202020204" pitchFamily="34" charset="0"/>
                <a:cs typeface="Arial" panose="020B0604020202020204" pitchFamily="34" charset="0"/>
              </a:rPr>
              <a:t> that </a:t>
            </a:r>
            <a:r>
              <a:rPr lang="en-US" sz="4800" dirty="0">
                <a:solidFill>
                  <a:srgbClr val="FF0000"/>
                </a:solidFill>
                <a:latin typeface="Arial" panose="020B0604020202020204" pitchFamily="34" charset="0"/>
                <a:cs typeface="Arial" panose="020B0604020202020204" pitchFamily="34" charset="0"/>
              </a:rPr>
              <a:t>strips voting rights </a:t>
            </a:r>
            <a:r>
              <a:rPr lang="en-US" sz="4800" dirty="0">
                <a:latin typeface="Arial" panose="020B0604020202020204" pitchFamily="34" charset="0"/>
                <a:cs typeface="Arial" panose="020B0604020202020204" pitchFamily="34" charset="0"/>
              </a:rPr>
              <a:t>away from American Citizens!</a:t>
            </a:r>
          </a:p>
        </p:txBody>
      </p:sp>
    </p:spTree>
    <p:extLst>
      <p:ext uri="{BB962C8B-B14F-4D97-AF65-F5344CB8AC3E}">
        <p14:creationId xmlns:p14="http://schemas.microsoft.com/office/powerpoint/2010/main" val="98963186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61939-4EA7-4E41-AB4D-99FC5A47861E}"/>
              </a:ext>
            </a:extLst>
          </p:cNvPr>
          <p:cNvSpPr>
            <a:spLocks noGrp="1"/>
          </p:cNvSpPr>
          <p:nvPr>
            <p:ph type="ctrTitle"/>
          </p:nvPr>
        </p:nvSpPr>
        <p:spPr>
          <a:xfrm>
            <a:off x="1490031" y="602012"/>
            <a:ext cx="8991600" cy="1645920"/>
          </a:xfrm>
        </p:spPr>
        <p:txBody>
          <a:bodyPr/>
          <a:lstStyle/>
          <a:p>
            <a:endParaRPr lang="en-US" dirty="0"/>
          </a:p>
        </p:txBody>
      </p:sp>
      <p:sp>
        <p:nvSpPr>
          <p:cNvPr id="3" name="Subtitle 2">
            <a:extLst>
              <a:ext uri="{FF2B5EF4-FFF2-40B4-BE49-F238E27FC236}">
                <a16:creationId xmlns:a16="http://schemas.microsoft.com/office/drawing/2014/main" id="{1E237A7B-59B5-4990-BDC6-E76AC4D635B9}"/>
              </a:ext>
            </a:extLst>
          </p:cNvPr>
          <p:cNvSpPr>
            <a:spLocks noGrp="1"/>
          </p:cNvSpPr>
          <p:nvPr>
            <p:ph type="subTitle" idx="1"/>
          </p:nvPr>
        </p:nvSpPr>
        <p:spPr>
          <a:xfrm>
            <a:off x="1883883" y="2418081"/>
            <a:ext cx="8262651" cy="3657600"/>
          </a:xfrm>
        </p:spPr>
        <p:txBody>
          <a:bodyPr>
            <a:normAutofit lnSpcReduction="10000"/>
          </a:bodyPr>
          <a:lstStyle/>
          <a:p>
            <a:endParaRPr lang="en-US" sz="2800" b="1"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LWV Frederick County, PO Box 9, Frederick, MD 21705</a:t>
            </a:r>
          </a:p>
          <a:p>
            <a:endParaRPr lang="en-US" sz="2800" b="1"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Email:  </a:t>
            </a:r>
            <a:r>
              <a:rPr lang="en-US" sz="2800" b="1"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info@frederick.lwvmd.org</a:t>
            </a:r>
            <a:r>
              <a:rPr lang="en-US" sz="2800" b="1" dirty="0">
                <a:solidFill>
                  <a:schemeClr val="tx1"/>
                </a:solidFill>
                <a:latin typeface="Arial" panose="020B0604020202020204" pitchFamily="34" charset="0"/>
                <a:cs typeface="Arial" panose="020B0604020202020204" pitchFamily="34" charset="0"/>
              </a:rPr>
              <a:t> </a:t>
            </a:r>
          </a:p>
          <a:p>
            <a:endParaRPr lang="en-US" sz="2800" b="1" dirty="0">
              <a:solidFill>
                <a:schemeClr val="tx1"/>
              </a:solidFill>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http://lwvfc.org</a:t>
            </a:r>
          </a:p>
          <a:p>
            <a:endParaRPr lang="en-US" sz="2800" b="1" dirty="0">
              <a:latin typeface="Arial" panose="020B0604020202020204" pitchFamily="34" charset="0"/>
              <a:cs typeface="Arial" panose="020B0604020202020204" pitchFamily="34" charset="0"/>
            </a:endParaRPr>
          </a:p>
          <a:p>
            <a:pPr algn="l"/>
            <a:endParaRPr lang="en-US" dirty="0"/>
          </a:p>
        </p:txBody>
      </p:sp>
      <p:pic>
        <p:nvPicPr>
          <p:cNvPr id="4" name="Picture 3">
            <a:extLst>
              <a:ext uri="{FF2B5EF4-FFF2-40B4-BE49-F238E27FC236}">
                <a16:creationId xmlns:a16="http://schemas.microsoft.com/office/drawing/2014/main" id="{1B3EDC61-B2CA-4752-85D3-02EE7C2E68B8}"/>
              </a:ext>
            </a:extLst>
          </p:cNvPr>
          <p:cNvPicPr>
            <a:picLocks noChangeAspect="1"/>
          </p:cNvPicPr>
          <p:nvPr/>
        </p:nvPicPr>
        <p:blipFill>
          <a:blip r:embed="rId4"/>
          <a:stretch>
            <a:fillRect/>
          </a:stretch>
        </p:blipFill>
        <p:spPr>
          <a:xfrm>
            <a:off x="1490030" y="602012"/>
            <a:ext cx="8991599" cy="1645920"/>
          </a:xfrm>
          <a:prstGeom prst="rect">
            <a:avLst/>
          </a:prstGeom>
        </p:spPr>
      </p:pic>
      <p:pic>
        <p:nvPicPr>
          <p:cNvPr id="5" name="Picture 4">
            <a:extLst>
              <a:ext uri="{FF2B5EF4-FFF2-40B4-BE49-F238E27FC236}">
                <a16:creationId xmlns:a16="http://schemas.microsoft.com/office/drawing/2014/main" id="{4B38822C-6965-4B3E-ACE6-50B802724652}"/>
              </a:ext>
            </a:extLst>
          </p:cNvPr>
          <p:cNvPicPr>
            <a:picLocks noChangeAspect="1"/>
          </p:cNvPicPr>
          <p:nvPr/>
        </p:nvPicPr>
        <p:blipFill>
          <a:blip r:embed="rId4"/>
          <a:stretch>
            <a:fillRect/>
          </a:stretch>
        </p:blipFill>
        <p:spPr>
          <a:xfrm>
            <a:off x="8673214" y="6154615"/>
            <a:ext cx="2979166" cy="565414"/>
          </a:xfrm>
          <a:prstGeom prst="rect">
            <a:avLst/>
          </a:prstGeom>
        </p:spPr>
      </p:pic>
    </p:spTree>
    <p:extLst>
      <p:ext uri="{BB962C8B-B14F-4D97-AF65-F5344CB8AC3E}">
        <p14:creationId xmlns:p14="http://schemas.microsoft.com/office/powerpoint/2010/main" val="279560102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BE02-501F-43E1-AE15-014F50490D20}"/>
              </a:ext>
            </a:extLst>
          </p:cNvPr>
          <p:cNvSpPr>
            <a:spLocks noGrp="1"/>
          </p:cNvSpPr>
          <p:nvPr>
            <p:ph type="title"/>
          </p:nvPr>
        </p:nvSpPr>
        <p:spPr>
          <a:xfrm>
            <a:off x="1080655" y="2370224"/>
            <a:ext cx="10129651" cy="1964269"/>
          </a:xfrm>
        </p:spPr>
        <p:txBody>
          <a:bodyPr>
            <a:noAutofit/>
          </a:bodyPr>
          <a:lstStyle/>
          <a:p>
            <a:r>
              <a:rPr lang="en-US" sz="6600" b="1" dirty="0">
                <a:solidFill>
                  <a:srgbClr val="FF0000"/>
                </a:solidFill>
                <a:latin typeface="Arial" panose="020B0604020202020204" pitchFamily="34" charset="0"/>
                <a:cs typeface="Arial" panose="020B0604020202020204" pitchFamily="34" charset="0"/>
              </a:rPr>
              <a:t>QUESTIONS?</a:t>
            </a:r>
          </a:p>
        </p:txBody>
      </p:sp>
      <p:sp>
        <p:nvSpPr>
          <p:cNvPr id="3" name="Content Placeholder 2">
            <a:extLst>
              <a:ext uri="{FF2B5EF4-FFF2-40B4-BE49-F238E27FC236}">
                <a16:creationId xmlns:a16="http://schemas.microsoft.com/office/drawing/2014/main" id="{3E9556E5-8A02-4576-85E5-0802962FA680}"/>
              </a:ext>
            </a:extLst>
          </p:cNvPr>
          <p:cNvSpPr>
            <a:spLocks noGrp="1"/>
          </p:cNvSpPr>
          <p:nvPr>
            <p:ph idx="1"/>
          </p:nvPr>
        </p:nvSpPr>
        <p:spPr>
          <a:xfrm>
            <a:off x="2231136" y="4334494"/>
            <a:ext cx="7729728" cy="1405533"/>
          </a:xfrm>
        </p:spPr>
        <p:txBody>
          <a:bodyPr/>
          <a:lstStyle/>
          <a:p>
            <a:endParaRPr lang="en-US" dirty="0"/>
          </a:p>
        </p:txBody>
      </p:sp>
      <p:pic>
        <p:nvPicPr>
          <p:cNvPr id="4" name="Picture 3">
            <a:extLst>
              <a:ext uri="{FF2B5EF4-FFF2-40B4-BE49-F238E27FC236}">
                <a16:creationId xmlns:a16="http://schemas.microsoft.com/office/drawing/2014/main" id="{A948EF15-1F8B-47FD-896E-B7C862A5A381}"/>
              </a:ext>
            </a:extLst>
          </p:cNvPr>
          <p:cNvPicPr>
            <a:picLocks noChangeAspect="1"/>
          </p:cNvPicPr>
          <p:nvPr/>
        </p:nvPicPr>
        <p:blipFill>
          <a:blip r:embed="rId3"/>
          <a:stretch>
            <a:fillRect/>
          </a:stretch>
        </p:blipFill>
        <p:spPr>
          <a:xfrm>
            <a:off x="8802795" y="6070711"/>
            <a:ext cx="2981202" cy="566977"/>
          </a:xfrm>
          <a:prstGeom prst="rect">
            <a:avLst/>
          </a:prstGeom>
        </p:spPr>
      </p:pic>
    </p:spTree>
    <p:extLst>
      <p:ext uri="{BB962C8B-B14F-4D97-AF65-F5344CB8AC3E}">
        <p14:creationId xmlns:p14="http://schemas.microsoft.com/office/powerpoint/2010/main" val="327753974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A7A5-BF95-49F3-B73B-8263A49DAEE3}"/>
              </a:ext>
            </a:extLst>
          </p:cNvPr>
          <p:cNvSpPr>
            <a:spLocks noGrp="1"/>
          </p:cNvSpPr>
          <p:nvPr>
            <p:ph type="title"/>
          </p:nvPr>
        </p:nvSpPr>
        <p:spPr>
          <a:xfrm>
            <a:off x="6824888" y="311983"/>
            <a:ext cx="4638224" cy="1206902"/>
          </a:xfrm>
        </p:spPr>
        <p:txBody>
          <a:bodyPr>
            <a:normAutofit fontScale="90000"/>
          </a:bodyPr>
          <a:lstStyle/>
          <a:p>
            <a:br>
              <a:rPr lang="en-US" sz="4800" b="1" dirty="0">
                <a:latin typeface="Arial" panose="020B0604020202020204" pitchFamily="34" charset="0"/>
                <a:cs typeface="Arial" panose="020B0604020202020204" pitchFamily="34" charset="0"/>
              </a:rPr>
            </a:br>
            <a:r>
              <a:rPr lang="en-US" sz="4900" b="1" dirty="0">
                <a:solidFill>
                  <a:srgbClr val="800000"/>
                </a:solidFill>
                <a:latin typeface="Arial" panose="020B0604020202020204" pitchFamily="34" charset="0"/>
                <a:cs typeface="Arial" panose="020B0604020202020204" pitchFamily="34" charset="0"/>
              </a:rPr>
              <a:t>Why Vote?</a:t>
            </a:r>
            <a:br>
              <a:rPr lang="en-US" sz="4900" b="1" dirty="0">
                <a:solidFill>
                  <a:srgbClr val="800000"/>
                </a:solidFill>
                <a:latin typeface="Arial" panose="020B0604020202020204" pitchFamily="34" charset="0"/>
                <a:cs typeface="Arial" panose="020B0604020202020204" pitchFamily="34" charset="0"/>
              </a:rPr>
            </a:br>
            <a:endParaRPr lang="en-US" sz="4900" b="1" dirty="0">
              <a:solidFill>
                <a:srgbClr val="80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DD7A308-2FBD-4E4B-A3CB-7EA6E9E885AC}"/>
              </a:ext>
            </a:extLst>
          </p:cNvPr>
          <p:cNvSpPr>
            <a:spLocks noGrp="1"/>
          </p:cNvSpPr>
          <p:nvPr>
            <p:ph idx="1"/>
          </p:nvPr>
        </p:nvSpPr>
        <p:spPr>
          <a:xfrm>
            <a:off x="6096000" y="1774209"/>
            <a:ext cx="6096000" cy="4771808"/>
          </a:xfrm>
        </p:spPr>
        <p:txBody>
          <a:bodyPr>
            <a:normAutofit lnSpcReduction="10000"/>
          </a:bodyPr>
          <a:lstStyle/>
          <a:p>
            <a:r>
              <a:rPr lang="en-US" sz="2400" b="1" dirty="0">
                <a:latin typeface="Arial" panose="020B0604020202020204" pitchFamily="34" charset="0"/>
                <a:cs typeface="Arial" panose="020B0604020202020204" pitchFamily="34" charset="0"/>
              </a:rPr>
              <a:t>Your vote is your voice, and you deserve to be heard.</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People died to give you the right to vote.</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Voting is the only way to make a difference.</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Elections have consequences locally and statewide.</a:t>
            </a:r>
            <a:r>
              <a:rPr lang="en-US" sz="2400" dirty="0">
                <a:latin typeface="Arial" panose="020B0604020202020204" pitchFamily="34" charset="0"/>
                <a:cs typeface="Arial" panose="020B0604020202020204" pitchFamily="34" charset="0"/>
              </a:rPr>
              <a:t> </a:t>
            </a:r>
          </a:p>
          <a:p>
            <a:endParaRPr lang="en-US" dirty="0"/>
          </a:p>
        </p:txBody>
      </p:sp>
      <p:pic>
        <p:nvPicPr>
          <p:cNvPr id="5" name="Picture 4" descr="A close up of a logo&#10;&#10;Description automatically generated">
            <a:extLst>
              <a:ext uri="{FF2B5EF4-FFF2-40B4-BE49-F238E27FC236}">
                <a16:creationId xmlns:a16="http://schemas.microsoft.com/office/drawing/2014/main" id="{390F65EF-0D58-49A5-946D-EFBC7406E5F8}"/>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06982" y="420678"/>
            <a:ext cx="5063840" cy="5054914"/>
          </a:xfrm>
          <a:prstGeom prst="rect">
            <a:avLst/>
          </a:prstGeom>
        </p:spPr>
      </p:pic>
      <p:pic>
        <p:nvPicPr>
          <p:cNvPr id="6" name="Picture 5">
            <a:extLst>
              <a:ext uri="{FF2B5EF4-FFF2-40B4-BE49-F238E27FC236}">
                <a16:creationId xmlns:a16="http://schemas.microsoft.com/office/drawing/2014/main" id="{6ED03AB0-554D-4C61-ACE6-DBA4664C5947}"/>
              </a:ext>
            </a:extLst>
          </p:cNvPr>
          <p:cNvPicPr>
            <a:picLocks noChangeAspect="1"/>
          </p:cNvPicPr>
          <p:nvPr/>
        </p:nvPicPr>
        <p:blipFill>
          <a:blip r:embed="rId5"/>
          <a:stretch>
            <a:fillRect/>
          </a:stretch>
        </p:blipFill>
        <p:spPr>
          <a:xfrm>
            <a:off x="8673214" y="6154615"/>
            <a:ext cx="2979166" cy="565414"/>
          </a:xfrm>
          <a:prstGeom prst="rect">
            <a:avLst/>
          </a:prstGeom>
        </p:spPr>
      </p:pic>
    </p:spTree>
    <p:extLst>
      <p:ext uri="{BB962C8B-B14F-4D97-AF65-F5344CB8AC3E}">
        <p14:creationId xmlns:p14="http://schemas.microsoft.com/office/powerpoint/2010/main" val="40495069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1671-0E55-492E-BD43-12129FC49778}"/>
              </a:ext>
            </a:extLst>
          </p:cNvPr>
          <p:cNvSpPr>
            <a:spLocks noGrp="1"/>
          </p:cNvSpPr>
          <p:nvPr>
            <p:ph type="title"/>
          </p:nvPr>
        </p:nvSpPr>
        <p:spPr>
          <a:xfrm>
            <a:off x="2095500" y="825926"/>
            <a:ext cx="8610600" cy="1295400"/>
          </a:xfrm>
        </p:spPr>
        <p:txBody>
          <a:bodyPr>
            <a:normAutofit/>
          </a:bodyPr>
          <a:lstStyle/>
          <a:p>
            <a:r>
              <a:rPr lang="en-US" sz="3200" b="1" dirty="0"/>
              <a:t>Frederick County Voters</a:t>
            </a:r>
          </a:p>
        </p:txBody>
      </p:sp>
      <p:sp>
        <p:nvSpPr>
          <p:cNvPr id="3" name="Text Placeholder 2">
            <a:extLst>
              <a:ext uri="{FF2B5EF4-FFF2-40B4-BE49-F238E27FC236}">
                <a16:creationId xmlns:a16="http://schemas.microsoft.com/office/drawing/2014/main" id="{2B9A902E-32D8-4659-84A7-057D616F8894}"/>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C7C7F1EF-07CE-4454-A1F2-299AEC101EBF}"/>
              </a:ext>
            </a:extLst>
          </p:cNvPr>
          <p:cNvSpPr>
            <a:spLocks noGrp="1"/>
          </p:cNvSpPr>
          <p:nvPr>
            <p:ph sz="half" idx="2"/>
          </p:nvPr>
        </p:nvSpPr>
        <p:spPr/>
        <p:txBody>
          <a:bodyPr>
            <a:noAutofit/>
          </a:bodyPr>
          <a:lstStyle/>
          <a:p>
            <a:r>
              <a:rPr lang="en-US" sz="2000" b="1" dirty="0"/>
              <a:t>As of Jan. 2020 and </a:t>
            </a:r>
            <a:r>
              <a:rPr lang="en-US" sz="2000" b="1" dirty="0">
                <a:solidFill>
                  <a:srgbClr val="FF0000"/>
                </a:solidFill>
              </a:rPr>
              <a:t>Oct. 17,2020</a:t>
            </a:r>
          </a:p>
          <a:p>
            <a:endParaRPr lang="en-US" sz="2000" b="1" dirty="0"/>
          </a:p>
          <a:p>
            <a:r>
              <a:rPr lang="en-US" sz="2000" b="1" dirty="0"/>
              <a:t>67,751 Democrats    </a:t>
            </a:r>
            <a:r>
              <a:rPr lang="en-US" sz="2000" b="1" dirty="0">
                <a:solidFill>
                  <a:srgbClr val="FF0000"/>
                </a:solidFill>
              </a:rPr>
              <a:t>72,487</a:t>
            </a:r>
          </a:p>
          <a:p>
            <a:endParaRPr lang="en-US" sz="2000" b="1" dirty="0"/>
          </a:p>
          <a:p>
            <a:r>
              <a:rPr lang="en-US" sz="2000" b="1" dirty="0"/>
              <a:t>67,735 Republicans    </a:t>
            </a:r>
            <a:r>
              <a:rPr lang="en-US" sz="2000" b="1" dirty="0">
                <a:solidFill>
                  <a:srgbClr val="FF0000"/>
                </a:solidFill>
              </a:rPr>
              <a:t>68,767</a:t>
            </a:r>
          </a:p>
          <a:p>
            <a:endParaRPr lang="en-US" sz="2000" b="1" dirty="0"/>
          </a:p>
          <a:p>
            <a:r>
              <a:rPr lang="en-US" sz="2000" b="1" dirty="0"/>
              <a:t>43,923 Unaffiliated &amp; Third Party  </a:t>
            </a:r>
            <a:r>
              <a:rPr lang="en-US" sz="2000" b="1" dirty="0">
                <a:solidFill>
                  <a:srgbClr val="FF0000"/>
                </a:solidFill>
              </a:rPr>
              <a:t>42,961</a:t>
            </a:r>
          </a:p>
        </p:txBody>
      </p:sp>
      <p:sp>
        <p:nvSpPr>
          <p:cNvPr id="5" name="Text Placeholder 4">
            <a:extLst>
              <a:ext uri="{FF2B5EF4-FFF2-40B4-BE49-F238E27FC236}">
                <a16:creationId xmlns:a16="http://schemas.microsoft.com/office/drawing/2014/main" id="{F96A4657-02D6-487E-8256-BF6C680A3D52}"/>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BCBAB767-0046-4EAC-A5B0-D0702235509A}"/>
              </a:ext>
            </a:extLst>
          </p:cNvPr>
          <p:cNvSpPr>
            <a:spLocks noGrp="1"/>
          </p:cNvSpPr>
          <p:nvPr>
            <p:ph sz="quarter" idx="4"/>
          </p:nvPr>
        </p:nvSpPr>
        <p:spPr/>
        <p:txBody>
          <a:bodyPr>
            <a:normAutofit/>
          </a:bodyPr>
          <a:lstStyle/>
          <a:p>
            <a:endParaRPr lang="en-US" sz="2400" b="1" dirty="0"/>
          </a:p>
          <a:p>
            <a:r>
              <a:rPr lang="en-US" sz="3200" b="1" dirty="0"/>
              <a:t>YOUR VOTE HAS A HUGE IMPACT IN LOCAL ELECTIONS.</a:t>
            </a:r>
          </a:p>
        </p:txBody>
      </p:sp>
      <p:pic>
        <p:nvPicPr>
          <p:cNvPr id="7" name="Picture 6">
            <a:extLst>
              <a:ext uri="{FF2B5EF4-FFF2-40B4-BE49-F238E27FC236}">
                <a16:creationId xmlns:a16="http://schemas.microsoft.com/office/drawing/2014/main" id="{D700AB27-25F7-4004-AD23-6FA90CB6BD93}"/>
              </a:ext>
            </a:extLst>
          </p:cNvPr>
          <p:cNvPicPr>
            <a:picLocks noChangeAspect="1"/>
          </p:cNvPicPr>
          <p:nvPr/>
        </p:nvPicPr>
        <p:blipFill>
          <a:blip r:embed="rId2"/>
          <a:stretch>
            <a:fillRect/>
          </a:stretch>
        </p:blipFill>
        <p:spPr>
          <a:xfrm>
            <a:off x="8953500" y="6343637"/>
            <a:ext cx="2975106" cy="377985"/>
          </a:xfrm>
          <a:prstGeom prst="rect">
            <a:avLst/>
          </a:prstGeom>
        </p:spPr>
      </p:pic>
    </p:spTree>
    <p:extLst>
      <p:ext uri="{BB962C8B-B14F-4D97-AF65-F5344CB8AC3E}">
        <p14:creationId xmlns:p14="http://schemas.microsoft.com/office/powerpoint/2010/main" val="110032713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0BCBFF5-1BC7-48F5-BACD-C91F3F63A1F3}"/>
              </a:ext>
            </a:extLst>
          </p:cNvPr>
          <p:cNvSpPr>
            <a:spLocks noGrp="1"/>
          </p:cNvSpPr>
          <p:nvPr>
            <p:ph type="title"/>
          </p:nvPr>
        </p:nvSpPr>
        <p:spPr>
          <a:xfrm>
            <a:off x="683581" y="306718"/>
            <a:ext cx="4884706" cy="1718597"/>
          </a:xfrm>
        </p:spPr>
        <p:txBody>
          <a:bodyPr vert="horz" lIns="91440" tIns="45720" rIns="91440" bIns="45720" rtlCol="0" anchor="ctr">
            <a:normAutofit/>
          </a:bodyPr>
          <a:lstStyle/>
          <a:p>
            <a:pPr algn="ctr"/>
            <a:r>
              <a:rPr lang="en-US" sz="4400" b="1" kern="1200" dirty="0">
                <a:solidFill>
                  <a:srgbClr val="800000"/>
                </a:solidFill>
                <a:latin typeface="Arial" panose="020B0604020202020204" pitchFamily="34" charset="0"/>
                <a:cs typeface="Arial" panose="020B0604020202020204" pitchFamily="34" charset="0"/>
              </a:rPr>
              <a:t>Why Vote in</a:t>
            </a:r>
            <a:endParaRPr lang="en-US" sz="4400" kern="1200" dirty="0">
              <a:solidFill>
                <a:srgbClr val="80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7CE3C93-6CB3-4B37-B0B1-0AF42FAEA403}"/>
              </a:ext>
            </a:extLst>
          </p:cNvPr>
          <p:cNvSpPr>
            <a:spLocks noGrp="1"/>
          </p:cNvSpPr>
          <p:nvPr>
            <p:ph idx="1"/>
          </p:nvPr>
        </p:nvSpPr>
        <p:spPr>
          <a:xfrm>
            <a:off x="6206250" y="1490329"/>
            <a:ext cx="5745122" cy="3877342"/>
          </a:xfrm>
        </p:spPr>
        <p:txBody>
          <a:bodyPr vert="horz" lIns="91440" tIns="45720" rIns="91440" bIns="45720" rtlCol="0">
            <a:noAutofit/>
          </a:bodyPr>
          <a:lstStyle/>
          <a:p>
            <a:r>
              <a:rPr lang="en-US" sz="2400" b="1" dirty="0">
                <a:latin typeface="Arial" panose="020B0604020202020204" pitchFamily="34" charset="0"/>
                <a:cs typeface="Arial" panose="020B0604020202020204" pitchFamily="34" charset="0"/>
              </a:rPr>
              <a:t>Only 20% of registered voters in Maryland participate in primaries.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Unaffiliated voters in Maryland can vote only for Board of Education candidates.</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Register to a party so your voice can be heard.</a:t>
            </a:r>
          </a:p>
        </p:txBody>
      </p:sp>
      <p:pic>
        <p:nvPicPr>
          <p:cNvPr id="5" name="Picture 4" descr="A close up of a sign&#10;&#10;Description automatically generated">
            <a:extLst>
              <a:ext uri="{FF2B5EF4-FFF2-40B4-BE49-F238E27FC236}">
                <a16:creationId xmlns:a16="http://schemas.microsoft.com/office/drawing/2014/main" id="{385F59CB-D34F-4850-91CD-E065FCBC3C3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83581" y="2025315"/>
            <a:ext cx="4884706" cy="2933613"/>
          </a:xfrm>
          <a:prstGeom prst="rect">
            <a:avLst/>
          </a:prstGeom>
        </p:spPr>
      </p:pic>
      <p:sp>
        <p:nvSpPr>
          <p:cNvPr id="2" name="TextBox 1">
            <a:extLst>
              <a:ext uri="{FF2B5EF4-FFF2-40B4-BE49-F238E27FC236}">
                <a16:creationId xmlns:a16="http://schemas.microsoft.com/office/drawing/2014/main" id="{4216F108-9CE7-4E73-8172-0F8055D88FF8}"/>
              </a:ext>
            </a:extLst>
          </p:cNvPr>
          <p:cNvSpPr txBox="1"/>
          <p:nvPr/>
        </p:nvSpPr>
        <p:spPr>
          <a:xfrm>
            <a:off x="1726531" y="4832684"/>
            <a:ext cx="2668048"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000000"/>
                </a:solidFill>
                <a:effectLst/>
                <a:uLnTx/>
                <a:uFillTx/>
                <a:latin typeface="Gill Sans MT" panose="020B0502020104020203"/>
                <a:ea typeface="+mn-ea"/>
                <a:cs typeface="+mn-cs"/>
              </a:rPr>
              <a:t>?</a:t>
            </a:r>
          </a:p>
        </p:txBody>
      </p:sp>
      <p:pic>
        <p:nvPicPr>
          <p:cNvPr id="6" name="Picture 5">
            <a:extLst>
              <a:ext uri="{FF2B5EF4-FFF2-40B4-BE49-F238E27FC236}">
                <a16:creationId xmlns:a16="http://schemas.microsoft.com/office/drawing/2014/main" id="{6ED03AB0-554D-4C61-ACE6-DBA4664C5947}"/>
              </a:ext>
            </a:extLst>
          </p:cNvPr>
          <p:cNvPicPr>
            <a:picLocks noChangeAspect="1"/>
          </p:cNvPicPr>
          <p:nvPr/>
        </p:nvPicPr>
        <p:blipFill>
          <a:blip r:embed="rId5"/>
          <a:stretch>
            <a:fillRect/>
          </a:stretch>
        </p:blipFill>
        <p:spPr>
          <a:xfrm>
            <a:off x="8765782" y="6048135"/>
            <a:ext cx="2979166" cy="565414"/>
          </a:xfrm>
          <a:prstGeom prst="rect">
            <a:avLst/>
          </a:prstGeom>
        </p:spPr>
      </p:pic>
    </p:spTree>
    <p:extLst>
      <p:ext uri="{BB962C8B-B14F-4D97-AF65-F5344CB8AC3E}">
        <p14:creationId xmlns:p14="http://schemas.microsoft.com/office/powerpoint/2010/main" val="310682358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0BCBFF5-1BC7-48F5-BACD-C91F3F63A1F3}"/>
              </a:ext>
            </a:extLst>
          </p:cNvPr>
          <p:cNvSpPr>
            <a:spLocks noGrp="1"/>
          </p:cNvSpPr>
          <p:nvPr>
            <p:ph type="title"/>
          </p:nvPr>
        </p:nvSpPr>
        <p:spPr>
          <a:xfrm>
            <a:off x="395125" y="2460639"/>
            <a:ext cx="5302171" cy="1718597"/>
          </a:xfrm>
        </p:spPr>
        <p:txBody>
          <a:bodyPr vert="horz" lIns="91440" tIns="45720" rIns="91440" bIns="45720" rtlCol="0" anchor="ctr">
            <a:noAutofit/>
          </a:bodyPr>
          <a:lstStyle/>
          <a:p>
            <a:pPr algn="ctr"/>
            <a:r>
              <a:rPr lang="en-US" sz="4400" b="1" dirty="0">
                <a:solidFill>
                  <a:srgbClr val="800000"/>
                </a:solidFill>
                <a:latin typeface="Arial" panose="020B0604020202020204" pitchFamily="34" charset="0"/>
                <a:cs typeface="Arial" panose="020B0604020202020204" pitchFamily="34" charset="0"/>
              </a:rPr>
              <a:t>Did you know</a:t>
            </a:r>
            <a:endParaRPr lang="en-US" sz="4400" b="1" kern="1200" dirty="0">
              <a:solidFill>
                <a:srgbClr val="80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7CE3C93-6CB3-4B37-B0B1-0AF42FAEA403}"/>
              </a:ext>
            </a:extLst>
          </p:cNvPr>
          <p:cNvSpPr>
            <a:spLocks noGrp="1"/>
          </p:cNvSpPr>
          <p:nvPr>
            <p:ph idx="1"/>
          </p:nvPr>
        </p:nvSpPr>
        <p:spPr>
          <a:xfrm>
            <a:off x="6206250" y="619760"/>
            <a:ext cx="5745122" cy="5504385"/>
          </a:xfrm>
        </p:spPr>
        <p:txBody>
          <a:bodyPr vert="horz" lIns="91440" tIns="45720" rIns="91440" bIns="45720" rtlCol="0">
            <a:noAutofit/>
          </a:bodyPr>
          <a:lstStyle/>
          <a:p>
            <a:r>
              <a:rPr lang="en-US" sz="2400" b="1" dirty="0">
                <a:latin typeface="Arial" panose="020B0604020202020204" pitchFamily="34" charset="0"/>
                <a:cs typeface="Arial" panose="020B0604020202020204" pitchFamily="34" charset="0"/>
              </a:rPr>
              <a:t>As of October 2020, there are over </a:t>
            </a:r>
            <a:r>
              <a:rPr lang="en-US" sz="2400" b="1" dirty="0">
                <a:solidFill>
                  <a:srgbClr val="800000"/>
                </a:solidFill>
                <a:latin typeface="Arial" panose="020B0604020202020204" pitchFamily="34" charset="0"/>
                <a:cs typeface="Arial" panose="020B0604020202020204" pitchFamily="34" charset="0"/>
              </a:rPr>
              <a:t>42,000 unaffiliated </a:t>
            </a:r>
            <a:r>
              <a:rPr lang="en-US" sz="2400" b="1" dirty="0">
                <a:latin typeface="Arial" panose="020B0604020202020204" pitchFamily="34" charset="0"/>
                <a:cs typeface="Arial" panose="020B0604020202020204" pitchFamily="34" charset="0"/>
              </a:rPr>
              <a:t>voters in Frederick County.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You cannot change your party affiliation at the Polling Place and then vote your new party.</a:t>
            </a:r>
          </a:p>
          <a:p>
            <a:endParaRPr lang="en-US" sz="2400" b="1" dirty="0">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1000"/>
              </a:spcBef>
              <a:spcAft>
                <a:spcPts val="0"/>
              </a:spcAft>
              <a:buClr>
                <a:srgbClr val="9BAFB5"/>
              </a:buClr>
              <a:buSzTx/>
              <a:buFont typeface="Arial" panose="020B0604020202020204" pitchFamily="34" charset="0"/>
              <a:buChar char="•"/>
              <a:tabLst/>
              <a:defRPr/>
            </a:pPr>
            <a:r>
              <a:rPr kumimoji="0" 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You may register to vote or change your information at any time EXCEPT for a period 21 days BEFORE and 11 days AFTER each primary and general election.</a:t>
            </a:r>
          </a:p>
        </p:txBody>
      </p:sp>
      <p:pic>
        <p:nvPicPr>
          <p:cNvPr id="6" name="Picture 5">
            <a:extLst>
              <a:ext uri="{FF2B5EF4-FFF2-40B4-BE49-F238E27FC236}">
                <a16:creationId xmlns:a16="http://schemas.microsoft.com/office/drawing/2014/main" id="{6ED03AB0-554D-4C61-ACE6-DBA4664C5947}"/>
              </a:ext>
            </a:extLst>
          </p:cNvPr>
          <p:cNvPicPr>
            <a:picLocks noChangeAspect="1"/>
          </p:cNvPicPr>
          <p:nvPr/>
        </p:nvPicPr>
        <p:blipFill>
          <a:blip r:embed="rId3"/>
          <a:stretch>
            <a:fillRect/>
          </a:stretch>
        </p:blipFill>
        <p:spPr>
          <a:xfrm>
            <a:off x="8787830" y="6124146"/>
            <a:ext cx="2979166" cy="565414"/>
          </a:xfrm>
          <a:prstGeom prst="rect">
            <a:avLst/>
          </a:prstGeom>
        </p:spPr>
      </p:pic>
    </p:spTree>
    <p:extLst>
      <p:ext uri="{BB962C8B-B14F-4D97-AF65-F5344CB8AC3E}">
        <p14:creationId xmlns:p14="http://schemas.microsoft.com/office/powerpoint/2010/main" val="24645281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06F3752-7D49-4456-AE44-B1D7F7D2429A}"/>
              </a:ext>
            </a:extLst>
          </p:cNvPr>
          <p:cNvSpPr>
            <a:spLocks noGrp="1"/>
          </p:cNvSpPr>
          <p:nvPr>
            <p:ph type="body" sz="half" idx="2"/>
          </p:nvPr>
        </p:nvSpPr>
        <p:spPr/>
        <p:txBody>
          <a:bodyPr/>
          <a:lstStyle/>
          <a:p>
            <a:endParaRPr lang="en-US"/>
          </a:p>
        </p:txBody>
      </p:sp>
      <p:sp>
        <p:nvSpPr>
          <p:cNvPr id="6" name="Title 1">
            <a:extLst>
              <a:ext uri="{FF2B5EF4-FFF2-40B4-BE49-F238E27FC236}">
                <a16:creationId xmlns:a16="http://schemas.microsoft.com/office/drawing/2014/main" id="{9B329645-52D2-41CE-AD19-64F45C51DB1D}"/>
              </a:ext>
            </a:extLst>
          </p:cNvPr>
          <p:cNvSpPr>
            <a:spLocks noGrp="1"/>
          </p:cNvSpPr>
          <p:nvPr>
            <p:ph idx="1"/>
          </p:nvPr>
        </p:nvSpPr>
        <p:spPr>
          <a:xfrm>
            <a:off x="6390861" y="437323"/>
            <a:ext cx="5555974" cy="1967948"/>
          </a:xfrm>
        </p:spPr>
        <p:txBody>
          <a:bodyPr>
            <a:normAutofit fontScale="37500" lnSpcReduction="20000"/>
          </a:bodyPr>
          <a:lstStyle/>
          <a:p>
            <a:pPr algn="ctr"/>
            <a:r>
              <a:rPr lang="en-US" dirty="0"/>
              <a:t> </a:t>
            </a:r>
            <a:br>
              <a:rPr lang="en-US" dirty="0"/>
            </a:br>
            <a:br>
              <a:rPr lang="en-US" dirty="0">
                <a:solidFill>
                  <a:srgbClr val="C00000"/>
                </a:solidFill>
              </a:rPr>
            </a:br>
            <a:r>
              <a:rPr lang="en-US" sz="9800" b="1" dirty="0">
                <a:solidFill>
                  <a:srgbClr val="800000"/>
                </a:solidFill>
                <a:latin typeface="Arial" panose="020B0604020202020204" pitchFamily="34" charset="0"/>
                <a:cs typeface="Arial" panose="020B0604020202020204" pitchFamily="34" charset="0"/>
              </a:rPr>
              <a:t>Why Vote in </a:t>
            </a:r>
          </a:p>
          <a:p>
            <a:pPr marL="0" indent="0" algn="ctr">
              <a:buNone/>
            </a:pPr>
            <a:r>
              <a:rPr lang="en-US" sz="9800" b="1" dirty="0">
                <a:solidFill>
                  <a:srgbClr val="800000"/>
                </a:solidFill>
                <a:latin typeface="Arial" panose="020B0604020202020204" pitchFamily="34" charset="0"/>
                <a:cs typeface="Arial" panose="020B0604020202020204" pitchFamily="34" charset="0"/>
              </a:rPr>
              <a:t>General Elections?</a:t>
            </a:r>
            <a:br>
              <a:rPr lang="en-US" sz="9800" b="1" dirty="0">
                <a:solidFill>
                  <a:srgbClr val="800000"/>
                </a:solidFill>
                <a:latin typeface="Arial" panose="020B0604020202020204" pitchFamily="34" charset="0"/>
                <a:cs typeface="Arial" panose="020B0604020202020204" pitchFamily="34" charset="0"/>
              </a:rPr>
            </a:br>
            <a:endParaRPr lang="en-US" sz="9800" dirty="0">
              <a:solidFill>
                <a:srgbClr val="800000"/>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35D39FC9-2D75-4C79-B792-82476E6DA64E}"/>
              </a:ext>
            </a:extLst>
          </p:cNvPr>
          <p:cNvSpPr>
            <a:spLocks noGrp="1"/>
          </p:cNvSpPr>
          <p:nvPr>
            <p:ph type="title"/>
          </p:nvPr>
        </p:nvSpPr>
        <p:spPr>
          <a:xfrm>
            <a:off x="6202017" y="128337"/>
            <a:ext cx="5824191" cy="2178135"/>
          </a:xfrm>
        </p:spPr>
        <p:txBody>
          <a:bodyPr>
            <a:normAutofit fontScale="90000"/>
          </a:bodyPr>
          <a:lstStyle/>
          <a:p>
            <a:r>
              <a:rPr lang="en-US" dirty="0"/>
              <a:t> </a:t>
            </a:r>
            <a:br>
              <a:rPr lang="en-US" dirty="0"/>
            </a:br>
            <a:br>
              <a:rPr lang="en-US" dirty="0">
                <a:solidFill>
                  <a:srgbClr val="C00000"/>
                </a:solidFill>
              </a:rPr>
            </a:br>
            <a:r>
              <a:rPr lang="en-US" sz="4900" b="1" dirty="0">
                <a:solidFill>
                  <a:srgbClr val="800000"/>
                </a:solidFill>
                <a:latin typeface="Arial" panose="020B0604020202020204" pitchFamily="34" charset="0"/>
                <a:cs typeface="Arial" panose="020B0604020202020204" pitchFamily="34" charset="0"/>
              </a:rPr>
              <a:t>Why Vote in General Elections?</a:t>
            </a:r>
            <a:br>
              <a:rPr lang="en-US" sz="4900" b="1" dirty="0">
                <a:solidFill>
                  <a:srgbClr val="800000"/>
                </a:solidFill>
                <a:latin typeface="Arial" panose="020B0604020202020204" pitchFamily="34" charset="0"/>
                <a:cs typeface="Arial" panose="020B0604020202020204" pitchFamily="34" charset="0"/>
              </a:rPr>
            </a:br>
            <a:endParaRPr lang="en-US" sz="4900" dirty="0">
              <a:solidFill>
                <a:srgbClr val="800000"/>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1B460903-B4B2-4B94-A9B4-212531312397}"/>
              </a:ext>
            </a:extLst>
          </p:cNvPr>
          <p:cNvSpPr/>
          <p:nvPr/>
        </p:nvSpPr>
        <p:spPr>
          <a:xfrm>
            <a:off x="5971607" y="3244334"/>
            <a:ext cx="248786"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 </a:t>
            </a:r>
            <a:endParaRPr lang="en-US" dirty="0"/>
          </a:p>
        </p:txBody>
      </p:sp>
      <p:sp>
        <p:nvSpPr>
          <p:cNvPr id="9" name="Rectangle 8">
            <a:extLst>
              <a:ext uri="{FF2B5EF4-FFF2-40B4-BE49-F238E27FC236}">
                <a16:creationId xmlns:a16="http://schemas.microsoft.com/office/drawing/2014/main" id="{432BEAEA-7A4C-4ADA-A1E6-D3958B1A653F}"/>
              </a:ext>
            </a:extLst>
          </p:cNvPr>
          <p:cNvSpPr/>
          <p:nvPr/>
        </p:nvSpPr>
        <p:spPr>
          <a:xfrm>
            <a:off x="6220393" y="3198168"/>
            <a:ext cx="5824190" cy="461665"/>
          </a:xfrm>
          <a:prstGeom prst="rect">
            <a:avLst/>
          </a:prstGeom>
        </p:spPr>
        <p:txBody>
          <a:bodyPr wrap="square">
            <a:spAutoFit/>
          </a:bodyPr>
          <a:lstStyle/>
          <a:p>
            <a:r>
              <a:rPr lang="en-US" sz="2400" b="1" dirty="0">
                <a:solidFill>
                  <a:srgbClr val="000000"/>
                </a:solidFill>
                <a:latin typeface="Arial" panose="020B0604020202020204" pitchFamily="34" charset="0"/>
                <a:cs typeface="Arial" panose="020B0604020202020204" pitchFamily="34" charset="0"/>
              </a:rPr>
              <a:t> </a:t>
            </a:r>
            <a:endParaRPr lang="en-US" dirty="0"/>
          </a:p>
        </p:txBody>
      </p:sp>
      <p:sp>
        <p:nvSpPr>
          <p:cNvPr id="11" name="Rectangle 10">
            <a:extLst>
              <a:ext uri="{FF2B5EF4-FFF2-40B4-BE49-F238E27FC236}">
                <a16:creationId xmlns:a16="http://schemas.microsoft.com/office/drawing/2014/main" id="{46DDF3A1-6F39-4E6D-BD2E-35844575BF80}"/>
              </a:ext>
            </a:extLst>
          </p:cNvPr>
          <p:cNvSpPr/>
          <p:nvPr/>
        </p:nvSpPr>
        <p:spPr>
          <a:xfrm>
            <a:off x="6885525" y="3659833"/>
            <a:ext cx="4961917" cy="461665"/>
          </a:xfrm>
          <a:prstGeom prst="rect">
            <a:avLst/>
          </a:prstGeom>
        </p:spPr>
        <p:txBody>
          <a:bodyPr wrap="square">
            <a:spAutoFit/>
          </a:bodyPr>
          <a:lstStyle/>
          <a:p>
            <a:r>
              <a:rPr lang="en-US" sz="2400" b="1" dirty="0">
                <a:solidFill>
                  <a:srgbClr val="000000"/>
                </a:solidFill>
                <a:latin typeface="Arial" panose="020B0604020202020204" pitchFamily="34" charset="0"/>
                <a:cs typeface="Arial" panose="020B0604020202020204" pitchFamily="34" charset="0"/>
              </a:rPr>
              <a:t> </a:t>
            </a:r>
            <a:endParaRPr lang="en-US" dirty="0"/>
          </a:p>
        </p:txBody>
      </p:sp>
      <p:sp>
        <p:nvSpPr>
          <p:cNvPr id="13" name="TextBox 12">
            <a:extLst>
              <a:ext uri="{FF2B5EF4-FFF2-40B4-BE49-F238E27FC236}">
                <a16:creationId xmlns:a16="http://schemas.microsoft.com/office/drawing/2014/main" id="{C5B0F01B-626D-4B81-A1B0-A97FEB6CE5AD}"/>
              </a:ext>
            </a:extLst>
          </p:cNvPr>
          <p:cNvSpPr txBox="1"/>
          <p:nvPr/>
        </p:nvSpPr>
        <p:spPr>
          <a:xfrm>
            <a:off x="6096000" y="2456795"/>
            <a:ext cx="5805815" cy="3416320"/>
          </a:xfrm>
          <a:prstGeom prst="rect">
            <a:avLst/>
          </a:prstGeom>
          <a:noFill/>
        </p:spPr>
        <p:txBody>
          <a:bodyPr wrap="square" rtlCol="0">
            <a:spAutoFit/>
          </a:bodyPr>
          <a:lstStyle/>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Every VOTE makes a difference!</a:t>
            </a:r>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State and local issues have an enormous impact on your community.</a:t>
            </a:r>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Your voice (your VOTE) makes democracy work!</a:t>
            </a:r>
            <a:endParaRPr lang="en-US" sz="2400" dirty="0"/>
          </a:p>
        </p:txBody>
      </p:sp>
      <p:pic>
        <p:nvPicPr>
          <p:cNvPr id="15" name="Picture 14">
            <a:extLst>
              <a:ext uri="{FF2B5EF4-FFF2-40B4-BE49-F238E27FC236}">
                <a16:creationId xmlns:a16="http://schemas.microsoft.com/office/drawing/2014/main" id="{3B6087C5-EE3F-49EB-A7EE-BD0BB62F3154}"/>
              </a:ext>
            </a:extLst>
          </p:cNvPr>
          <p:cNvPicPr>
            <a:picLocks noChangeAspect="1"/>
          </p:cNvPicPr>
          <p:nvPr/>
        </p:nvPicPr>
        <p:blipFill>
          <a:blip r:embed="rId3"/>
          <a:stretch>
            <a:fillRect/>
          </a:stretch>
        </p:blipFill>
        <p:spPr>
          <a:xfrm>
            <a:off x="8868275" y="6420677"/>
            <a:ext cx="2979166" cy="375768"/>
          </a:xfrm>
          <a:prstGeom prst="rect">
            <a:avLst/>
          </a:prstGeom>
        </p:spPr>
      </p:pic>
      <p:pic>
        <p:nvPicPr>
          <p:cNvPr id="2" name="Picture 1">
            <a:extLst>
              <a:ext uri="{FF2B5EF4-FFF2-40B4-BE49-F238E27FC236}">
                <a16:creationId xmlns:a16="http://schemas.microsoft.com/office/drawing/2014/main" id="{CB9D94AB-2132-4205-AC17-0FDD91BF4B28}"/>
              </a:ext>
            </a:extLst>
          </p:cNvPr>
          <p:cNvPicPr>
            <a:picLocks noChangeAspect="1"/>
          </p:cNvPicPr>
          <p:nvPr/>
        </p:nvPicPr>
        <p:blipFill>
          <a:blip r:embed="rId4"/>
          <a:stretch>
            <a:fillRect/>
          </a:stretch>
        </p:blipFill>
        <p:spPr>
          <a:xfrm>
            <a:off x="-111760" y="0"/>
            <a:ext cx="6277779" cy="7111999"/>
          </a:xfrm>
          <a:prstGeom prst="rect">
            <a:avLst/>
          </a:prstGeom>
        </p:spPr>
      </p:pic>
    </p:spTree>
    <p:extLst>
      <p:ext uri="{BB962C8B-B14F-4D97-AF65-F5344CB8AC3E}">
        <p14:creationId xmlns:p14="http://schemas.microsoft.com/office/powerpoint/2010/main" val="12781585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CE3C93-6CB3-4B37-B0B1-0AF42FAEA403}"/>
              </a:ext>
            </a:extLst>
          </p:cNvPr>
          <p:cNvSpPr>
            <a:spLocks noGrp="1"/>
          </p:cNvSpPr>
          <p:nvPr>
            <p:ph idx="1"/>
          </p:nvPr>
        </p:nvSpPr>
        <p:spPr>
          <a:xfrm>
            <a:off x="6206250" y="1123695"/>
            <a:ext cx="5745122" cy="4880866"/>
          </a:xfrm>
        </p:spPr>
        <p:txBody>
          <a:bodyPr vert="horz" lIns="91440" tIns="45720" rIns="91440" bIns="45720" rtlCol="0">
            <a:noAutofit/>
          </a:bodyPr>
          <a:lstStyle/>
          <a:p>
            <a:r>
              <a:rPr lang="en-US" sz="2800" b="1" dirty="0">
                <a:latin typeface="Arial" panose="020B0604020202020204" pitchFamily="34" charset="0"/>
                <a:cs typeface="Arial" panose="020B0604020202020204" pitchFamily="34" charset="0"/>
              </a:rPr>
              <a:t>First….REGISTER to vote!</a:t>
            </a:r>
          </a:p>
          <a:p>
            <a:endParaRPr lang="en-US" sz="2400" b="1"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Then vote in person at Primary Voting Centers and your General Election Polling location….</a:t>
            </a:r>
          </a:p>
          <a:p>
            <a:endParaRPr lang="en-US" sz="2400" b="1"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Or…….vote by Mail-in Ballot</a:t>
            </a:r>
          </a:p>
        </p:txBody>
      </p:sp>
      <p:pic>
        <p:nvPicPr>
          <p:cNvPr id="6" name="Picture 5">
            <a:extLst>
              <a:ext uri="{FF2B5EF4-FFF2-40B4-BE49-F238E27FC236}">
                <a16:creationId xmlns:a16="http://schemas.microsoft.com/office/drawing/2014/main" id="{6ED03AB0-554D-4C61-ACE6-DBA4664C5947}"/>
              </a:ext>
            </a:extLst>
          </p:cNvPr>
          <p:cNvPicPr>
            <a:picLocks noChangeAspect="1"/>
          </p:cNvPicPr>
          <p:nvPr/>
        </p:nvPicPr>
        <p:blipFill>
          <a:blip r:embed="rId3"/>
          <a:stretch>
            <a:fillRect/>
          </a:stretch>
        </p:blipFill>
        <p:spPr>
          <a:xfrm>
            <a:off x="8787830" y="6124146"/>
            <a:ext cx="2979166" cy="565414"/>
          </a:xfrm>
          <a:prstGeom prst="rect">
            <a:avLst/>
          </a:prstGeom>
        </p:spPr>
      </p:pic>
      <p:sp>
        <p:nvSpPr>
          <p:cNvPr id="7" name="Title 6">
            <a:extLst>
              <a:ext uri="{FF2B5EF4-FFF2-40B4-BE49-F238E27FC236}">
                <a16:creationId xmlns:a16="http://schemas.microsoft.com/office/drawing/2014/main" id="{7D0A3843-E07E-40DE-8171-20FD076F93F6}"/>
              </a:ext>
            </a:extLst>
          </p:cNvPr>
          <p:cNvSpPr>
            <a:spLocks noGrp="1"/>
          </p:cNvSpPr>
          <p:nvPr>
            <p:ph type="title"/>
          </p:nvPr>
        </p:nvSpPr>
        <p:spPr>
          <a:xfrm>
            <a:off x="804672" y="640185"/>
            <a:ext cx="4486656" cy="5483960"/>
          </a:xfrm>
        </p:spPr>
        <p:txBody>
          <a:bodyPr>
            <a:normAutofit/>
          </a:bodyPr>
          <a:lstStyle/>
          <a:p>
            <a:r>
              <a:rPr lang="en-US" sz="6000" b="1" dirty="0">
                <a:solidFill>
                  <a:srgbClr val="800000"/>
                </a:solidFill>
                <a:latin typeface="Arial" panose="020B0604020202020204" pitchFamily="34" charset="0"/>
                <a:cs typeface="Arial" panose="020B0604020202020204" pitchFamily="34" charset="0"/>
              </a:rPr>
              <a:t>HOW </a:t>
            </a:r>
            <a:br>
              <a:rPr lang="en-US" sz="6000" b="1" dirty="0">
                <a:solidFill>
                  <a:srgbClr val="800000"/>
                </a:solidFill>
                <a:latin typeface="Arial" panose="020B0604020202020204" pitchFamily="34" charset="0"/>
                <a:cs typeface="Arial" panose="020B0604020202020204" pitchFamily="34" charset="0"/>
              </a:rPr>
            </a:br>
            <a:r>
              <a:rPr lang="en-US" sz="6000" b="1" dirty="0">
                <a:solidFill>
                  <a:srgbClr val="800000"/>
                </a:solidFill>
                <a:latin typeface="Arial" panose="020B0604020202020204" pitchFamily="34" charset="0"/>
                <a:cs typeface="Arial" panose="020B0604020202020204" pitchFamily="34" charset="0"/>
              </a:rPr>
              <a:t>and</a:t>
            </a:r>
            <a:br>
              <a:rPr lang="en-US" sz="6000" b="1" dirty="0">
                <a:solidFill>
                  <a:srgbClr val="800000"/>
                </a:solidFill>
                <a:latin typeface="Arial" panose="020B0604020202020204" pitchFamily="34" charset="0"/>
                <a:cs typeface="Arial" panose="020B0604020202020204" pitchFamily="34" charset="0"/>
              </a:rPr>
            </a:br>
            <a:r>
              <a:rPr lang="en-US" sz="6000" b="1" dirty="0">
                <a:solidFill>
                  <a:srgbClr val="800000"/>
                </a:solidFill>
                <a:latin typeface="Arial" panose="020B0604020202020204" pitchFamily="34" charset="0"/>
                <a:cs typeface="Arial" panose="020B0604020202020204" pitchFamily="34" charset="0"/>
              </a:rPr>
              <a:t> WHERE </a:t>
            </a:r>
            <a:br>
              <a:rPr lang="en-US" sz="6000" b="1" dirty="0">
                <a:solidFill>
                  <a:srgbClr val="800000"/>
                </a:solidFill>
                <a:latin typeface="Arial" panose="020B0604020202020204" pitchFamily="34" charset="0"/>
                <a:cs typeface="Arial" panose="020B0604020202020204" pitchFamily="34" charset="0"/>
              </a:rPr>
            </a:br>
            <a:r>
              <a:rPr lang="en-US" sz="6000" b="1" dirty="0">
                <a:solidFill>
                  <a:srgbClr val="800000"/>
                </a:solidFill>
                <a:latin typeface="Arial" panose="020B0604020202020204" pitchFamily="34" charset="0"/>
                <a:cs typeface="Arial" panose="020B0604020202020204" pitchFamily="34" charset="0"/>
              </a:rPr>
              <a:t>to </a:t>
            </a:r>
            <a:br>
              <a:rPr lang="en-US" sz="6000" b="1" dirty="0">
                <a:solidFill>
                  <a:srgbClr val="800000"/>
                </a:solidFill>
                <a:latin typeface="Arial" panose="020B0604020202020204" pitchFamily="34" charset="0"/>
                <a:cs typeface="Arial" panose="020B0604020202020204" pitchFamily="34" charset="0"/>
              </a:rPr>
            </a:br>
            <a:r>
              <a:rPr lang="en-US" sz="6000" b="1" dirty="0">
                <a:solidFill>
                  <a:srgbClr val="800000"/>
                </a:solidFill>
                <a:latin typeface="Arial" panose="020B0604020202020204" pitchFamily="34" charset="0"/>
                <a:cs typeface="Arial" panose="020B0604020202020204" pitchFamily="34" charset="0"/>
              </a:rPr>
              <a:t>Vote</a:t>
            </a:r>
            <a:endParaRPr lang="en-US" sz="6000" b="1" dirty="0"/>
          </a:p>
        </p:txBody>
      </p:sp>
      <p:pic>
        <p:nvPicPr>
          <p:cNvPr id="9" name="Picture 8">
            <a:extLst>
              <a:ext uri="{FF2B5EF4-FFF2-40B4-BE49-F238E27FC236}">
                <a16:creationId xmlns:a16="http://schemas.microsoft.com/office/drawing/2014/main" id="{F9C715F3-F16B-49AA-B898-23246F7C68B0}"/>
              </a:ext>
            </a:extLst>
          </p:cNvPr>
          <p:cNvPicPr>
            <a:picLocks noChangeAspect="1"/>
          </p:cNvPicPr>
          <p:nvPr/>
        </p:nvPicPr>
        <p:blipFill>
          <a:blip r:embed="rId3"/>
          <a:stretch>
            <a:fillRect/>
          </a:stretch>
        </p:blipFill>
        <p:spPr>
          <a:xfrm>
            <a:off x="8743762" y="6124145"/>
            <a:ext cx="2979166" cy="565414"/>
          </a:xfrm>
          <a:prstGeom prst="rect">
            <a:avLst/>
          </a:prstGeom>
        </p:spPr>
      </p:pic>
    </p:spTree>
    <p:extLst>
      <p:ext uri="{BB962C8B-B14F-4D97-AF65-F5344CB8AC3E}">
        <p14:creationId xmlns:p14="http://schemas.microsoft.com/office/powerpoint/2010/main" val="251350715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7D986-221C-41E1-B94D-1E2951FCEA51}"/>
              </a:ext>
            </a:extLst>
          </p:cNvPr>
          <p:cNvSpPr>
            <a:spLocks noGrp="1"/>
          </p:cNvSpPr>
          <p:nvPr>
            <p:ph type="title"/>
          </p:nvPr>
        </p:nvSpPr>
        <p:spPr>
          <a:xfrm>
            <a:off x="294863" y="122830"/>
            <a:ext cx="11602277" cy="975059"/>
          </a:xfrm>
        </p:spPr>
        <p:txBody>
          <a:bodyPr>
            <a:normAutofit fontScale="90000"/>
          </a:bodyPr>
          <a:lstStyle/>
          <a:p>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4900" b="1" dirty="0">
                <a:solidFill>
                  <a:srgbClr val="800000"/>
                </a:solidFill>
                <a:latin typeface="Arial" panose="020B0604020202020204" pitchFamily="34" charset="0"/>
                <a:cs typeface="Arial" panose="020B0604020202020204" pitchFamily="34" charset="0"/>
              </a:rPr>
              <a:t>First - REGISTER TO VOTE:</a:t>
            </a:r>
            <a:br>
              <a:rPr lang="en-US" sz="4900" b="1" dirty="0">
                <a:solidFill>
                  <a:srgbClr val="800000"/>
                </a:solidFill>
                <a:latin typeface="Arial" panose="020B0604020202020204" pitchFamily="34" charset="0"/>
                <a:cs typeface="Arial" panose="020B0604020202020204" pitchFamily="34" charset="0"/>
              </a:rPr>
            </a:br>
            <a:endParaRPr lang="en-US" sz="4900" b="1" dirty="0">
              <a:solidFill>
                <a:srgbClr val="80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1E06199-4D86-48E5-9B58-2A6D6CFA67CA}"/>
              </a:ext>
            </a:extLst>
          </p:cNvPr>
          <p:cNvSpPr>
            <a:spLocks noGrp="1"/>
          </p:cNvSpPr>
          <p:nvPr>
            <p:ph idx="1"/>
          </p:nvPr>
        </p:nvSpPr>
        <p:spPr>
          <a:xfrm>
            <a:off x="191070" y="1097888"/>
            <a:ext cx="11706068" cy="5481465"/>
          </a:xfrm>
        </p:spPr>
        <p:txBody>
          <a:bodyPr>
            <a:noAutofit/>
          </a:bodyPr>
          <a:lstStyle/>
          <a:p>
            <a:endParaRPr lang="en-US" sz="2400" b="1" dirty="0">
              <a:solidFill>
                <a:schemeClr val="tx1"/>
              </a:solidFill>
              <a:latin typeface="Arial" panose="020B0604020202020204" pitchFamily="34" charset="0"/>
              <a:cs typeface="Arial" panose="020B0604020202020204" pitchFamily="34" charset="0"/>
            </a:endParaRPr>
          </a:p>
          <a:p>
            <a:r>
              <a:rPr lang="en-US" sz="2400" b="1" dirty="0">
                <a:solidFill>
                  <a:schemeClr val="tx1"/>
                </a:solidFill>
                <a:latin typeface="Arial" panose="020B0604020202020204" pitchFamily="34" charset="0"/>
                <a:cs typeface="Arial" panose="020B0604020202020204" pitchFamily="34" charset="0"/>
              </a:rPr>
              <a:t>Update your registration if your name or address has changed or to change party. </a:t>
            </a:r>
          </a:p>
          <a:p>
            <a:r>
              <a:rPr lang="en-US" sz="2400" b="1" dirty="0">
                <a:solidFill>
                  <a:schemeClr val="tx1"/>
                </a:solidFill>
                <a:latin typeface="Arial" panose="020B0604020202020204" pitchFamily="34" charset="0"/>
                <a:cs typeface="Arial" panose="020B0604020202020204" pitchFamily="34" charset="0"/>
              </a:rPr>
              <a:t>You may register to vote or change your information at any time EXCEPT for a period 21 days BEFORE and 11 days AFTER each primary and general election.</a:t>
            </a:r>
          </a:p>
          <a:p>
            <a:pPr marL="228600" lvl="1" indent="0">
              <a:buNone/>
            </a:pPr>
            <a:r>
              <a:rPr lang="en-US" sz="2000" b="1" dirty="0">
                <a:solidFill>
                  <a:schemeClr val="tx1"/>
                </a:solidFill>
                <a:latin typeface="Arial" panose="020B0604020202020204" pitchFamily="34" charset="0"/>
                <a:cs typeface="Arial" panose="020B0604020202020204" pitchFamily="34" charset="0"/>
              </a:rPr>
              <a:t>To </a:t>
            </a:r>
            <a:r>
              <a:rPr lang="en-US" sz="2400" b="1" dirty="0">
                <a:solidFill>
                  <a:schemeClr val="tx1"/>
                </a:solidFill>
                <a:latin typeface="Arial" panose="020B0604020202020204" pitchFamily="34" charset="0"/>
                <a:cs typeface="Arial" panose="020B0604020202020204" pitchFamily="34" charset="0"/>
              </a:rPr>
              <a:t>register to vote </a:t>
            </a:r>
            <a:r>
              <a:rPr lang="en-US" sz="2000" b="1" dirty="0">
                <a:solidFill>
                  <a:schemeClr val="tx1"/>
                </a:solidFill>
                <a:latin typeface="Arial" panose="020B0604020202020204" pitchFamily="34" charset="0"/>
                <a:cs typeface="Arial" panose="020B0604020202020204" pitchFamily="34" charset="0"/>
              </a:rPr>
              <a:t>in Frederick County, you must:</a:t>
            </a:r>
          </a:p>
          <a:p>
            <a:pPr marL="228600" lvl="1" indent="0">
              <a:buNone/>
            </a:pPr>
            <a:r>
              <a:rPr lang="en-US" sz="2000" b="1" dirty="0">
                <a:solidFill>
                  <a:schemeClr val="tx1"/>
                </a:solidFill>
                <a:latin typeface="Arial" panose="020B0604020202020204" pitchFamily="34" charset="0"/>
                <a:cs typeface="Arial" panose="020B0604020202020204" pitchFamily="34" charset="0"/>
              </a:rPr>
              <a:t>-Be at least 16 years old (you can register to vote at 16 but cannot vote until you are at least 18 by the date of the next general or special election).</a:t>
            </a:r>
          </a:p>
          <a:p>
            <a:pPr marL="228600" lvl="1" indent="0">
              <a:buNone/>
            </a:pPr>
            <a:r>
              <a:rPr lang="en-US" sz="2000" b="1" dirty="0">
                <a:solidFill>
                  <a:schemeClr val="tx1"/>
                </a:solidFill>
                <a:latin typeface="Arial" panose="020B0604020202020204" pitchFamily="34" charset="0"/>
                <a:cs typeface="Arial" panose="020B0604020202020204" pitchFamily="34" charset="0"/>
              </a:rPr>
              <a:t>-Not disqualified by Maryland State law</a:t>
            </a:r>
          </a:p>
          <a:p>
            <a:pPr marL="228600" lvl="1" indent="0">
              <a:buNone/>
            </a:pPr>
            <a:r>
              <a:rPr lang="en-US" sz="2000" b="1" dirty="0">
                <a:solidFill>
                  <a:schemeClr val="tx1"/>
                </a:solidFill>
                <a:latin typeface="Arial" panose="020B0604020202020204" pitchFamily="34" charset="0"/>
                <a:cs typeface="Arial" panose="020B0604020202020204" pitchFamily="34" charset="0"/>
              </a:rPr>
              <a:t>-Be a resident of Frederick County</a:t>
            </a:r>
          </a:p>
          <a:p>
            <a:pPr marL="228600" lvl="1" indent="0">
              <a:buNone/>
            </a:pPr>
            <a:r>
              <a:rPr lang="en-US" sz="2000" b="1" dirty="0">
                <a:solidFill>
                  <a:schemeClr val="tx1"/>
                </a:solidFill>
                <a:latin typeface="Arial" panose="020B0604020202020204" pitchFamily="34" charset="0"/>
                <a:cs typeface="Arial" panose="020B0604020202020204" pitchFamily="34" charset="0"/>
              </a:rPr>
              <a:t>-Be a United States Citizen</a:t>
            </a:r>
          </a:p>
          <a:p>
            <a:pPr marL="228600" lvl="1" indent="0">
              <a:buNone/>
            </a:pPr>
            <a:endParaRPr lang="en-US" sz="2000" b="1" dirty="0">
              <a:solidFill>
                <a:schemeClr val="tx1"/>
              </a:solidFill>
              <a:latin typeface="Arial" panose="020B0604020202020204" pitchFamily="34" charset="0"/>
              <a:cs typeface="Arial" panose="020B0604020202020204" pitchFamily="34" charset="0"/>
            </a:endParaRPr>
          </a:p>
          <a:p>
            <a:pPr marL="228600" lvl="1" indent="0">
              <a:buNone/>
            </a:pPr>
            <a:endParaRPr lang="en-US" sz="2000" b="1" dirty="0">
              <a:solidFill>
                <a:schemeClr val="tx1"/>
              </a:solidFill>
              <a:latin typeface="Arial" panose="020B0604020202020204" pitchFamily="34" charset="0"/>
              <a:cs typeface="Arial" panose="020B0604020202020204" pitchFamily="34" charset="0"/>
            </a:endParaRPr>
          </a:p>
          <a:p>
            <a:pPr marL="228600" lvl="1" indent="0">
              <a:buNone/>
            </a:pPr>
            <a:endParaRPr lang="en-US" sz="2000" b="1" dirty="0">
              <a:solidFill>
                <a:schemeClr val="tx1"/>
              </a:solidFill>
              <a:latin typeface="Arial" panose="020B0604020202020204" pitchFamily="34" charset="0"/>
              <a:cs typeface="Arial" panose="020B0604020202020204" pitchFamily="34" charset="0"/>
            </a:endParaRPr>
          </a:p>
          <a:p>
            <a:pPr lvl="1"/>
            <a:endParaRPr lang="en-US" sz="2000" dirty="0">
              <a:solidFill>
                <a:schemeClr val="tx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ED03AB0-554D-4C61-ACE6-DBA4664C5947}"/>
              </a:ext>
            </a:extLst>
          </p:cNvPr>
          <p:cNvPicPr>
            <a:picLocks noChangeAspect="1"/>
          </p:cNvPicPr>
          <p:nvPr/>
        </p:nvPicPr>
        <p:blipFill>
          <a:blip r:embed="rId3"/>
          <a:stretch>
            <a:fillRect/>
          </a:stretch>
        </p:blipFill>
        <p:spPr>
          <a:xfrm>
            <a:off x="8731436" y="6013939"/>
            <a:ext cx="2979166" cy="565414"/>
          </a:xfrm>
          <a:prstGeom prst="rect">
            <a:avLst/>
          </a:prstGeom>
        </p:spPr>
      </p:pic>
    </p:spTree>
    <p:extLst>
      <p:ext uri="{BB962C8B-B14F-4D97-AF65-F5344CB8AC3E}">
        <p14:creationId xmlns:p14="http://schemas.microsoft.com/office/powerpoint/2010/main" val="31275169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4542</TotalTime>
  <Words>1716</Words>
  <Application>Microsoft Office PowerPoint</Application>
  <PresentationFormat>Widescreen</PresentationFormat>
  <Paragraphs>197</Paragraphs>
  <Slides>24</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Gill Sans MT</vt:lpstr>
      <vt:lpstr>Parcel</vt:lpstr>
      <vt:lpstr>PowerPoint Presentation</vt:lpstr>
      <vt:lpstr>WHY SHOULD YOU  EXERCISE  YOUR RIGHT TO VOTE?</vt:lpstr>
      <vt:lpstr> Why Vote? </vt:lpstr>
      <vt:lpstr>Frederick County Voters</vt:lpstr>
      <vt:lpstr>Why Vote in</vt:lpstr>
      <vt:lpstr>Did you know</vt:lpstr>
      <vt:lpstr>   Why Vote in General Elections? </vt:lpstr>
      <vt:lpstr>HOW  and  WHERE  to  Vote</vt:lpstr>
      <vt:lpstr>  First - REGISTER TO VOTE: </vt:lpstr>
      <vt:lpstr>REGISTER TO VOTE</vt:lpstr>
      <vt:lpstr>REGISTER TO VOTE</vt:lpstr>
      <vt:lpstr>Voter notification card</vt:lpstr>
      <vt:lpstr>Then - VOTE</vt:lpstr>
      <vt:lpstr>PowerPoint Presentation</vt:lpstr>
      <vt:lpstr>WHY VOTE?  Ask Thomas Jefferson.</vt:lpstr>
      <vt:lpstr>LWVUS 2021 PRIORITIES</vt:lpstr>
      <vt:lpstr>PowerPoint Presentation</vt:lpstr>
      <vt:lpstr>Key issues in this Election</vt:lpstr>
      <vt:lpstr> The  League  of Women Voters  of Maryland supports:  </vt:lpstr>
      <vt:lpstr>PowerPoint Presentation</vt:lpstr>
      <vt:lpstr>PowerPoint Presentation</vt:lpstr>
      <vt:lpstr>The  League  of Women Voters  of Maryland Opposes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Sepe_Filson</dc:creator>
  <cp:lastModifiedBy>Filson</cp:lastModifiedBy>
  <cp:revision>216</cp:revision>
  <cp:lastPrinted>2020-02-21T20:29:45Z</cp:lastPrinted>
  <dcterms:created xsi:type="dcterms:W3CDTF">2019-10-09T19:42:47Z</dcterms:created>
  <dcterms:modified xsi:type="dcterms:W3CDTF">2021-06-01T22:43:25Z</dcterms:modified>
</cp:coreProperties>
</file>