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4" r:id="rId2"/>
  </p:sldMasterIdLst>
  <p:notesMasterIdLst>
    <p:notesMasterId r:id="rId13"/>
  </p:notesMasterIdLst>
  <p:sldIdLst>
    <p:sldId id="256" r:id="rId3"/>
    <p:sldId id="257" r:id="rId4"/>
    <p:sldId id="258" r:id="rId5"/>
    <p:sldId id="266" r:id="rId6"/>
    <p:sldId id="259" r:id="rId7"/>
    <p:sldId id="260" r:id="rId8"/>
    <p:sldId id="261" r:id="rId9"/>
    <p:sldId id="262"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000" autoAdjust="0"/>
    <p:restoredTop sz="94660"/>
  </p:normalViewPr>
  <p:slideViewPr>
    <p:cSldViewPr>
      <p:cViewPr varScale="1">
        <p:scale>
          <a:sx n="68" d="100"/>
          <a:sy n="68" d="100"/>
        </p:scale>
        <p:origin x="1470" y="72"/>
      </p:cViewPr>
      <p:guideLst>
        <p:guide orient="horz" pos="2160"/>
        <p:guide pos="2880"/>
      </p:guideLst>
    </p:cSldViewPr>
  </p:slideViewPr>
  <p:notesTextViewPr>
    <p:cViewPr>
      <p:scale>
        <a:sx n="125" d="100"/>
        <a:sy n="125" d="100"/>
      </p:scale>
      <p:origin x="0" y="0"/>
    </p:cViewPr>
  </p:notesTextViewPr>
  <p:notesViewPr>
    <p:cSldViewPr>
      <p:cViewPr varScale="1">
        <p:scale>
          <a:sx n="69" d="100"/>
          <a:sy n="69" d="100"/>
        </p:scale>
        <p:origin x="-3270"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A7A704-9F1C-4FD3-85D1-57AF2D7FD0E8}" type="datetimeFigureOut">
              <a:rPr lang="en-US" smtClean="0"/>
              <a:pPr/>
              <a:t>4/30/2018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EBFB8C-BBFF-4397-A51C-1E92596422A9}"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 am a researcher by trade, Lived in Helena since 1978 and am a native Montanan. </a:t>
            </a:r>
          </a:p>
        </p:txBody>
      </p:sp>
      <p:sp>
        <p:nvSpPr>
          <p:cNvPr id="4" name="Slide Number Placeholder 3"/>
          <p:cNvSpPr>
            <a:spLocks noGrp="1"/>
          </p:cNvSpPr>
          <p:nvPr>
            <p:ph type="sldNum" sz="quarter" idx="10"/>
          </p:nvPr>
        </p:nvSpPr>
        <p:spPr/>
        <p:txBody>
          <a:bodyPr/>
          <a:lstStyle/>
          <a:p>
            <a:fld id="{F7EBFB8C-BBFF-4397-A51C-1E92596422A9}"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Maggie Smith Hathaway was Lewis &amp; Clark Superintendent of Schools,  Became a legislator from Ravalli County fron1916-1922, and later</a:t>
            </a:r>
          </a:p>
          <a:p>
            <a:r>
              <a:rPr lang="en-US" dirty="0"/>
              <a:t> became the Secretary of the Montana Bureau od Child and animal protection.  She got the animals transferred to another department.</a:t>
            </a:r>
          </a:p>
          <a:p>
            <a:r>
              <a:rPr lang="en-US" dirty="0"/>
              <a:t>Frieda and Belle Fligalman went to college rather than finishing school &amp; both received degrees from the U of Wisconsin.  They were life long members of the league.  Frieda study for her doctorate at Columbia, but because her work was a new field linguistic sociology, she did not receive her doctorate.  But she was recognized for her ground breaking work in the 60s and 70s.  She wrote poetry.  Belle supported Jeanette Rankin and became her secretary in Washington.  They both believed in reason in Politics and supported  equal rights and peace throughout their lives.</a:t>
            </a:r>
          </a:p>
          <a:p>
            <a:endParaRPr lang="en-US" dirty="0"/>
          </a:p>
        </p:txBody>
      </p:sp>
      <p:sp>
        <p:nvSpPr>
          <p:cNvPr id="4" name="Slide Number Placeholder 3"/>
          <p:cNvSpPr>
            <a:spLocks noGrp="1"/>
          </p:cNvSpPr>
          <p:nvPr>
            <p:ph type="sldNum" sz="quarter" idx="10"/>
          </p:nvPr>
        </p:nvSpPr>
        <p:spPr/>
        <p:txBody>
          <a:bodyPr/>
          <a:lstStyle/>
          <a:p>
            <a:fld id="{F7EBFB8C-BBFF-4397-A51C-1E92596422A9}"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Tip: Add your own speaker notes here.</a:t>
            </a:r>
          </a:p>
        </p:txBody>
      </p:sp>
      <p:sp>
        <p:nvSpPr>
          <p:cNvPr id="4" name="Slide Number Placeholder 3"/>
          <p:cNvSpPr>
            <a:spLocks noGrp="1"/>
          </p:cNvSpPr>
          <p:nvPr>
            <p:ph type="sldNum" sz="quarter" idx="10"/>
          </p:nvPr>
        </p:nvSpPr>
        <p:spPr/>
        <p:txBody>
          <a:bodyPr/>
          <a:lstStyle/>
          <a:p>
            <a:fld id="{F7EBFB8C-BBFF-4397-A51C-1E92596422A9}"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7EBFB8C-BBFF-4397-A51C-1E92596422A9}"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7EBFB8C-BBFF-4397-A51C-1E92596422A9}"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State Prisons, Warm Springs, Boulder, etc.</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Under human  resources also children services.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Natural Resources including air and water pollution and the facilities siting act.  Companies said it would take jobs.</a:t>
            </a:r>
          </a:p>
        </p:txBody>
      </p:sp>
      <p:sp>
        <p:nvSpPr>
          <p:cNvPr id="4" name="Slide Number Placeholder 3"/>
          <p:cNvSpPr>
            <a:spLocks noGrp="1"/>
          </p:cNvSpPr>
          <p:nvPr>
            <p:ph type="sldNum" sz="quarter" idx="10"/>
          </p:nvPr>
        </p:nvSpPr>
        <p:spPr/>
        <p:txBody>
          <a:bodyPr/>
          <a:lstStyle/>
          <a:p>
            <a:fld id="{F7EBFB8C-BBFF-4397-A51C-1E92596422A9}"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7EBFB8C-BBFF-4397-A51C-1E92596422A9}"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7EBFB8C-BBFF-4397-A51C-1E92596422A9}"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5608" y="435936"/>
            <a:ext cx="7406640" cy="1472184"/>
          </a:xfrm>
        </p:spPr>
        <p:txBody>
          <a:bodyPr anchor="b"/>
          <a:lstStyle>
            <a:lvl1pPr algn="l">
              <a:defRPr/>
            </a:lvl1pPr>
            <a:extLst/>
          </a:lstStyle>
          <a:p>
            <a:r>
              <a:rPr lang="en-US" noProof="1"/>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a:lstStyle>
            <a:lvl1pPr marL="7315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noProof="1"/>
              <a:t>Click to edit Master subtitle style</a:t>
            </a:r>
            <a:endParaRPr lang="en-US" dirty="0"/>
          </a:p>
        </p:txBody>
      </p:sp>
      <p:sp>
        <p:nvSpPr>
          <p:cNvPr id="7" name="Date Placeholder 6"/>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990B41CA-569D-40E7-8E58-026C0338B2C8}"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50000" t="50000" r="100000" b="1250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0B41CA-569D-40E7-8E58-026C0338B2C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0B41CA-569D-40E7-8E58-026C0338B2C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0B41CA-569D-40E7-8E58-026C0338B2C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a:t>Click to edit Master title style</a:t>
            </a:r>
            <a:endParaRPr lang="en-US" dirty="0"/>
          </a:p>
        </p:txBody>
      </p:sp>
      <p:sp>
        <p:nvSpPr>
          <p:cNvPr id="3" name="Text Placeholder 2"/>
          <p:cNvSpPr>
            <a:spLocks noGrp="1"/>
          </p:cNvSpPr>
          <p:nvPr>
            <p:ph type="body" idx="1"/>
          </p:nvPr>
        </p:nvSpPr>
        <p:spPr>
          <a:xfrm>
            <a:off x="2578392" y="1100138"/>
            <a:ext cx="6400800" cy="1509712"/>
          </a:xfrm>
        </p:spPr>
        <p:txBody>
          <a:bodyPr anchor="b"/>
          <a:lstStyle>
            <a:lvl1pPr marL="27432"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Edit Master text styles</a:t>
            </a:r>
          </a:p>
        </p:txBody>
      </p:sp>
      <p:sp>
        <p:nvSpPr>
          <p:cNvPr id="4" name="Date Placeholder 3"/>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0B41CA-569D-40E7-8E58-026C0338B2C8}"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50000" t="50000" r="100000" b="1250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9" name="Pie 8"/>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0" name="Oval 9"/>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85000" t="100000" r="1000000" b="30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2" name="Rectangle 11"/>
          <p:cNvSpPr/>
          <p:nvPr/>
        </p:nvSpPr>
        <p:spPr>
          <a:xfrm>
            <a:off x="1033974" y="-54"/>
            <a:ext cx="8131127"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 name="Title 1"/>
          <p:cNvSpPr>
            <a:spLocks noGrp="1"/>
          </p:cNvSpPr>
          <p:nvPr>
            <p:ph type="title"/>
          </p:nvPr>
        </p:nvSpPr>
        <p:spPr>
          <a:xfrm>
            <a:off x="1435608" y="274320"/>
            <a:ext cx="7498080" cy="11430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0B41CA-569D-40E7-8E58-026C0338B2C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lang="en-US"/>
              <a:t>Click to edit Master title style</a:t>
            </a:r>
            <a:endParaRPr lang="en-US" dirty="0"/>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283464"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283464"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90B41CA-569D-40E7-8E58-026C0338B2C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90B41CA-569D-40E7-8E58-026C0338B2C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 name="Date Placeholder 1"/>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90B41CA-569D-40E7-8E58-026C0338B2C8}"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810000" cy="1162050"/>
          </a:xfrm>
          <a:ln>
            <a:noFill/>
          </a:ln>
        </p:spPr>
        <p:txBody>
          <a:bodyPr anchor="b"/>
          <a:lstStyle>
            <a:lvl1pPr algn="l">
              <a:lnSpc>
                <a:spcPts val="2000"/>
              </a:lnSpc>
              <a:buNone/>
              <a:defRPr sz="2200" b="1" cap="all" baseline="0"/>
            </a:lvl1pPr>
            <a:extLst/>
          </a:lstStyle>
          <a:p>
            <a:r>
              <a:rPr lang="en-US"/>
              <a:t>Click to edit Master title style</a:t>
            </a:r>
            <a:endParaRPr lang="en-US" dirty="0"/>
          </a:p>
        </p:txBody>
      </p:sp>
      <p:sp>
        <p:nvSpPr>
          <p:cNvPr id="3" name="Text Placeholder 2"/>
          <p:cNvSpPr>
            <a:spLocks noGrp="1"/>
          </p:cNvSpPr>
          <p:nvPr>
            <p:ph type="body" idx="2"/>
          </p:nvPr>
        </p:nvSpPr>
        <p:spPr>
          <a:xfrm>
            <a:off x="457200" y="1435100"/>
            <a:ext cx="3810000" cy="698500"/>
          </a:xfrm>
        </p:spPr>
        <p:txBody>
          <a:bodyPr/>
          <a:lstStyle>
            <a:lvl1pPr marL="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a:t>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0B41CA-569D-40E7-8E58-026C0338B2C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D80A4771-C6EF-4B99-81F4-D30BE4E017A0}" type="datetimeFigureOut">
              <a:rPr lang="en-US" smtClean="0"/>
              <a:pPr/>
              <a:t>4/30/2018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0B41CA-569D-40E7-8E58-026C0338B2C8}"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0">
            <a:bevelT w="25400" h="19050"/>
            <a:contourClr>
              <a:srgbClr val="969696"/>
            </a:contourClr>
          </a:sp3d>
        </p:spPr>
        <p:txBody>
          <a:bodyPr lIns="91440" tIns="274320" rtlCol="0" anchor="t">
            <a:normAutofit/>
          </a:bodyPr>
          <a:lstStyle/>
          <a:p>
            <a:pPr marL="0" indent="-283464" algn="l" rtl="0" latinLnBrk="0">
              <a:lnSpc>
                <a:spcPts val="3000"/>
              </a:lnSpc>
              <a:spcBef>
                <a:spcPts val="600"/>
              </a:spcBef>
              <a:buClr>
                <a:schemeClr val="accent1"/>
              </a:buClr>
              <a:buSzPct val="80000"/>
              <a:buFont typeface="Wingdings 2"/>
              <a:buNone/>
            </a:pPr>
            <a:endParaRPr lang="en-US" sz="3200" kern="1200" dirty="0">
              <a:solidFill>
                <a:schemeClr val="tx1"/>
              </a:solidFill>
              <a:latin typeface="+mn-lt"/>
              <a:ea typeface="+mn-ea"/>
              <a:cs typeface="+mn-cs"/>
            </a:endParaRPr>
          </a:p>
        </p:txBody>
      </p:sp>
      <p:sp>
        <p:nvSpPr>
          <p:cNvPr id="3" name="Shap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a:r>
              <a:rPr lang="en-US" dirty="0"/>
              <a:t>Click icon to add picture</a:t>
            </a:r>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4" name="Text Placeholder 3"/>
          <p:cNvSpPr>
            <a:spLocks noGrp="1"/>
          </p:cNvSpPr>
          <p:nvPr>
            <p:ph type="body" sz="half" idx="2"/>
          </p:nvPr>
        </p:nvSpPr>
        <p:spPr>
          <a:xfrm>
            <a:off x="838200" y="4800600"/>
            <a:ext cx="4419600" cy="762000"/>
          </a:xfrm>
        </p:spPr>
        <p:txBody>
          <a:bodyP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a:t>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85000" t="100000" r="1000000" b="30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lang="en-US" noProof="1"/>
              <a:t>Click to edit Master title style</a:t>
            </a:r>
            <a:endParaRPr lang="en-US" dirty="0"/>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US" dirty="0"/>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a:defRPr sz="1200">
                <a:solidFill>
                  <a:schemeClr val="bg2">
                    <a:shade val="50000"/>
                    <a:satMod val="200000"/>
                  </a:schemeClr>
                </a:solidFill>
              </a:defRPr>
            </a:lvl1pPr>
            <a:extLst/>
          </a:lstStyle>
          <a:p>
            <a:pPr algn="r"/>
            <a:fld id="{D80A4771-C6EF-4B99-81F4-D30BE4E017A0}" type="datetimeFigureOut">
              <a:rPr lang="en-US" smtClean="0"/>
              <a:pPr algn="r"/>
              <a:t>4/30/2018</a:t>
            </a:fld>
            <a:endParaRPr lang="en-US" sz="1200" dirty="0">
              <a:solidFill>
                <a:schemeClr val="bg2">
                  <a:shade val="50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a:defRPr sz="1200">
                <a:solidFill>
                  <a:schemeClr val="bg2">
                    <a:shade val="50000"/>
                    <a:satMod val="200000"/>
                  </a:schemeClr>
                </a:solidFill>
                <a:effectLst/>
              </a:defRPr>
            </a:lvl1pPr>
            <a:extLst/>
          </a:lstStyle>
          <a:p>
            <a:endParaRPr lang="en-US" sz="1200" dirty="0">
              <a:solidFill>
                <a:schemeClr val="bg2">
                  <a:shade val="50000"/>
                </a:schemeClr>
              </a:solidFill>
              <a:effectLs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a:defRPr sz="1200">
                <a:solidFill>
                  <a:schemeClr val="bg2">
                    <a:shade val="50000"/>
                    <a:satMod val="200000"/>
                  </a:schemeClr>
                </a:solidFill>
                <a:effectLst/>
              </a:defRPr>
            </a:lvl1pPr>
            <a:extLst/>
          </a:lstStyle>
          <a:p>
            <a:pPr algn="ctr"/>
            <a:fld id="{990B41CA-569D-40E7-8E58-026C0338B2C8}" type="slidenum">
              <a:rPr lang="en-US" smtClean="0"/>
              <a:pPr algn="ctr"/>
              <a:t>‹#›</a:t>
            </a:fld>
            <a:endParaRPr lang="en-US" sz="1200" dirty="0">
              <a:solidFill>
                <a:schemeClr val="bg2">
                  <a:shade val="5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sz="44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ts val="3000"/>
        </a:lnSpc>
        <a:spcBef>
          <a:spcPts val="600"/>
        </a:spcBef>
        <a:buClr>
          <a:schemeClr val="accent1"/>
        </a:buClr>
        <a:buSzPct val="80000"/>
        <a:buFont typeface="Wingdings 2"/>
        <a:buChar char=""/>
        <a:defRPr sz="3200" kern="1200">
          <a:solidFill>
            <a:schemeClr val="tx1"/>
          </a:solidFill>
          <a:latin typeface="+mn-lt"/>
          <a:ea typeface="+mn-ea"/>
          <a:cs typeface="+mn-cs"/>
        </a:defRPr>
      </a:lvl1pPr>
      <a:lvl2pPr marL="640080" indent="-237744" algn="l" rtl="0" eaLnBrk="1" latinLnBrk="0" hangingPunct="1">
        <a:lnSpc>
          <a:spcPts val="3000"/>
        </a:lnSpc>
        <a:spcBef>
          <a:spcPts val="550"/>
        </a:spcBef>
        <a:buClr>
          <a:schemeClr val="accent1"/>
        </a:buClr>
        <a:buFont typeface="Verdana"/>
        <a:buChar char="◦"/>
        <a:defRPr sz="2800" kern="1200">
          <a:solidFill>
            <a:schemeClr val="tx1"/>
          </a:solidFill>
          <a:latin typeface="+mn-lt"/>
          <a:ea typeface="+mn-ea"/>
          <a:cs typeface="+mn-cs"/>
        </a:defRPr>
      </a:lvl2pPr>
      <a:lvl3pPr marL="886968" indent="-228600" algn="l" rtl="0" eaLnBrk="1" latinLnBrk="0" hangingPunct="1">
        <a:lnSpc>
          <a:spcPts val="2800"/>
        </a:lnSpc>
        <a:spcBef>
          <a:spcPct val="20000"/>
        </a:spcBef>
        <a:buClr>
          <a:schemeClr val="accent2"/>
        </a:buClr>
        <a:buFont typeface="Wingdings 2"/>
        <a:buChar char=""/>
        <a:defRPr sz="2400" kern="1200">
          <a:solidFill>
            <a:schemeClr val="tx1"/>
          </a:solidFill>
          <a:latin typeface="+mn-lt"/>
          <a:ea typeface="+mn-ea"/>
          <a:cs typeface="+mn-cs"/>
        </a:defRPr>
      </a:lvl3pPr>
      <a:lvl4pPr marL="1097280" indent="-173736" algn="l" rtl="0" eaLnBrk="1" latinLnBrk="0" hangingPunct="1">
        <a:spcBef>
          <a:spcPct val="20000"/>
        </a:spcBef>
        <a:buClr>
          <a:schemeClr val="accent3"/>
        </a:buClr>
        <a:buFont typeface="Wingdings 2"/>
        <a:buChar char=""/>
        <a:defRPr sz="2000" kern="1200">
          <a:solidFill>
            <a:schemeClr val="tx1"/>
          </a:solidFill>
          <a:latin typeface="+mn-lt"/>
          <a:ea typeface="+mn-ea"/>
          <a:cs typeface="+mn-cs"/>
        </a:defRPr>
      </a:lvl4pPr>
      <a:lvl5pPr marL="1298448" indent="-182880" algn="l" rtl="0" eaLnBrk="1" latinLnBrk="0" hangingPunct="1">
        <a:spcBef>
          <a:spcPct val="20000"/>
        </a:spcBef>
        <a:buClr>
          <a:schemeClr val="accent4"/>
        </a:buClr>
        <a:buFont typeface="Wingdings 2"/>
        <a:buChar char=""/>
        <a:defRPr sz="2000" kern="1200">
          <a:solidFill>
            <a:schemeClr val="tx1"/>
          </a:solidFill>
          <a:latin typeface="+mn-lt"/>
          <a:ea typeface="+mn-ea"/>
          <a:cs typeface="+mn-cs"/>
        </a:defRPr>
      </a:lvl5pPr>
      <a:lvl6pPr marL="1508760" indent="-182880" algn="l" rtl="0" eaLnBrk="1" latinLnBrk="0" hangingPunct="1">
        <a:spcBef>
          <a:spcPct val="20000"/>
        </a:spcBef>
        <a:buClr>
          <a:schemeClr val="accent5"/>
        </a:buClr>
        <a:buFont typeface="Wingdings 2"/>
        <a:buChar char=""/>
        <a:defRPr sz="2000" kern="1200">
          <a:solidFill>
            <a:schemeClr val="tx1"/>
          </a:solidFill>
          <a:latin typeface="+mn-lt"/>
          <a:ea typeface="+mn-ea"/>
          <a:cs typeface="+mn-cs"/>
        </a:defRPr>
      </a:lvl6pPr>
      <a:lvl7pPr marL="1719072"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7pPr>
      <a:lvl8pPr marL="1920240"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8pPr>
      <a:lvl9pPr marL="2130552" indent="-182880" algn="l" rtl="0" eaLnBrk="1" latinLnBrk="0" hangingPunct="1">
        <a:spcBef>
          <a:spcPct val="20000"/>
        </a:spcBef>
        <a:buClr>
          <a:schemeClr val="accent6"/>
        </a:buClr>
        <a:buFont typeface="Wingdings 2"/>
        <a:buChar char=""/>
        <a:defRPr sz="2000" kern="120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5608" y="435936"/>
            <a:ext cx="7406640" cy="1472184"/>
          </a:xfrm>
        </p:spPr>
        <p:txBody>
          <a:bodyPr/>
          <a:lstStyle/>
          <a:p>
            <a:r>
              <a:rPr lang="en-US" dirty="0"/>
              <a:t>History of the League of Women Voters of Monta</a:t>
            </a:r>
            <a:r>
              <a:rPr lang="en-US" dirty="0">
                <a:effectLst/>
              </a:rPr>
              <a:t>na</a:t>
            </a:r>
            <a:endParaRPr lang="en-US" dirty="0"/>
          </a:p>
        </p:txBody>
      </p:sp>
      <p:sp>
        <p:nvSpPr>
          <p:cNvPr id="3" name="Subtitle 2"/>
          <p:cNvSpPr>
            <a:spLocks noGrp="1"/>
          </p:cNvSpPr>
          <p:nvPr>
            <p:ph type="subTitle" idx="1"/>
          </p:nvPr>
        </p:nvSpPr>
        <p:spPr>
          <a:xfrm>
            <a:off x="1432560" y="1850064"/>
            <a:ext cx="7406640" cy="1752600"/>
          </a:xfrm>
        </p:spPr>
        <p:txBody>
          <a:bodyPr/>
          <a:lstStyle/>
          <a:p>
            <a:r>
              <a:rPr lang="en-US" dirty="0"/>
              <a:t>Presented by Claudette Morton, </a:t>
            </a:r>
          </a:p>
          <a:p>
            <a:r>
              <a:rPr lang="en-US" dirty="0"/>
              <a:t>Helena Area League</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to find League History</a:t>
            </a:r>
          </a:p>
        </p:txBody>
      </p:sp>
      <p:sp>
        <p:nvSpPr>
          <p:cNvPr id="3" name="Content Placeholder 2"/>
          <p:cNvSpPr>
            <a:spLocks noGrp="1"/>
          </p:cNvSpPr>
          <p:nvPr>
            <p:ph idx="1"/>
          </p:nvPr>
        </p:nvSpPr>
        <p:spPr/>
        <p:txBody>
          <a:bodyPr/>
          <a:lstStyle/>
          <a:p>
            <a:r>
              <a:rPr lang="en-US" dirty="0"/>
              <a:t>Montana Historical Society</a:t>
            </a:r>
          </a:p>
          <a:p>
            <a:endParaRPr lang="en-US" dirty="0"/>
          </a:p>
          <a:p>
            <a:r>
              <a:rPr lang="en-US" dirty="0"/>
              <a:t>Where else locally?</a:t>
            </a:r>
          </a:p>
          <a:p>
            <a:endParaRPr lang="en-US" dirty="0"/>
          </a:p>
          <a:p>
            <a:endParaRPr lang="en-US" dirty="0"/>
          </a:p>
          <a:p>
            <a:endParaRPr lang="en-US" dirty="0"/>
          </a:p>
          <a:p>
            <a:endParaRPr lang="en-US" dirty="0"/>
          </a:p>
          <a:p>
            <a:r>
              <a:rPr lang="en-US" dirty="0"/>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fontScale="92500"/>
          </a:bodyPr>
          <a:lstStyle/>
          <a:p>
            <a:r>
              <a:rPr lang="en-US" dirty="0"/>
              <a:t>The LWV nationally began in 1920.</a:t>
            </a:r>
          </a:p>
          <a:p>
            <a:r>
              <a:rPr lang="en-US" dirty="0"/>
              <a:t> When did the Montana League Began?</a:t>
            </a:r>
          </a:p>
          <a:p>
            <a:r>
              <a:rPr lang="en-US" dirty="0"/>
              <a:t>April 26, 1920</a:t>
            </a:r>
          </a:p>
          <a:p>
            <a:r>
              <a:rPr lang="en-US" dirty="0"/>
              <a:t>Where did the organizational meeting take place?</a:t>
            </a:r>
          </a:p>
          <a:p>
            <a:r>
              <a:rPr lang="en-US" dirty="0"/>
              <a:t>Great Falls</a:t>
            </a:r>
          </a:p>
          <a:p>
            <a:r>
              <a:rPr lang="en-US" dirty="0"/>
              <a:t>The first regional convention was in Butte.</a:t>
            </a:r>
          </a:p>
          <a:p>
            <a:r>
              <a:rPr lang="en-US" dirty="0"/>
              <a:t>Who were some of the founding members?</a:t>
            </a:r>
          </a:p>
          <a:p>
            <a:r>
              <a:rPr lang="en-US" dirty="0"/>
              <a:t>A. F Rice of Butte was the first president.</a:t>
            </a:r>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Other members included:</a:t>
            </a:r>
            <a:endParaRPr lang="en-US" dirty="0"/>
          </a:p>
        </p:txBody>
      </p:sp>
      <p:sp>
        <p:nvSpPr>
          <p:cNvPr id="3" name="Content Placeholder 2"/>
          <p:cNvSpPr>
            <a:spLocks noGrp="1"/>
          </p:cNvSpPr>
          <p:nvPr>
            <p:ph idx="1"/>
          </p:nvPr>
        </p:nvSpPr>
        <p:spPr/>
        <p:txBody>
          <a:bodyPr/>
          <a:lstStyle/>
          <a:p>
            <a:pPr lvl="1"/>
            <a:endParaRPr lang="en-US" sz="3200" dirty="0"/>
          </a:p>
          <a:p>
            <a:pPr lvl="1"/>
            <a:r>
              <a:rPr lang="en-US" sz="3200" dirty="0"/>
              <a:t>Jeanette Rankin</a:t>
            </a:r>
          </a:p>
          <a:p>
            <a:pPr lvl="1"/>
            <a:endParaRPr lang="en-US" sz="3200" dirty="0"/>
          </a:p>
          <a:p>
            <a:pPr lvl="1">
              <a:buFont typeface="Arial" panose="020B0604020202020204" pitchFamily="34" charset="0"/>
              <a:buChar char="•"/>
            </a:pPr>
            <a:r>
              <a:rPr lang="en-US" sz="3200" dirty="0"/>
              <a:t>Maggie Smith Hathaway</a:t>
            </a:r>
          </a:p>
          <a:p>
            <a:pPr marL="402336" lvl="1" indent="0">
              <a:buNone/>
            </a:pPr>
            <a:endParaRPr lang="en-US" sz="3200" dirty="0"/>
          </a:p>
          <a:p>
            <a:r>
              <a:rPr lang="en-US" dirty="0"/>
              <a:t>   Frieda </a:t>
            </a:r>
            <a:r>
              <a:rPr lang="en-US" dirty="0" err="1"/>
              <a:t>Fligalman</a:t>
            </a:r>
            <a:endParaRPr lang="en-US" dirty="0"/>
          </a:p>
          <a:p>
            <a:endParaRPr lang="en-US" dirty="0"/>
          </a:p>
          <a:p>
            <a:r>
              <a:rPr lang="en-US" dirty="0"/>
              <a:t>   Belle </a:t>
            </a:r>
            <a:r>
              <a:rPr lang="en-US" dirty="0" err="1"/>
              <a:t>Fligalman</a:t>
            </a:r>
            <a:r>
              <a:rPr lang="en-US" dirty="0"/>
              <a:t> </a:t>
            </a:r>
            <a:r>
              <a:rPr lang="en-US" dirty="0" err="1"/>
              <a:t>Winesteen</a:t>
            </a:r>
            <a:r>
              <a:rPr lang="en-US" dirty="0"/>
              <a:t> </a:t>
            </a:r>
          </a:p>
          <a:p>
            <a:endParaRPr lang="en-US" dirty="0"/>
          </a:p>
          <a:p>
            <a:endParaRPr lang="en-US" dirty="0"/>
          </a:p>
          <a:p>
            <a:pPr lvl="1"/>
            <a:endParaRPr lang="en-US" dirty="0"/>
          </a:p>
          <a:p>
            <a:pPr lv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096344-C379-4C41-9DCF-0127ACAB3F0E}"/>
              </a:ext>
            </a:extLst>
          </p:cNvPr>
          <p:cNvSpPr>
            <a:spLocks noGrp="1"/>
          </p:cNvSpPr>
          <p:nvPr>
            <p:ph type="title"/>
          </p:nvPr>
        </p:nvSpPr>
        <p:spPr/>
        <p:txBody>
          <a:bodyPr>
            <a:normAutofit fontScale="90000"/>
          </a:bodyPr>
          <a:lstStyle/>
          <a:p>
            <a:pPr marL="1545336" lvl="1" indent="-1143000">
              <a:buFont typeface="Arial" panose="020B0604020202020204" pitchFamily="34" charset="0"/>
              <a:buChar char="•"/>
            </a:pPr>
            <a:r>
              <a:rPr lang="en-US" sz="17600" dirty="0">
                <a:effectLst>
                  <a:outerShdw blurRad="38100" dist="38100" dir="2700000" algn="tl">
                    <a:srgbClr val="000000">
                      <a:alpha val="43137"/>
                    </a:srgbClr>
                  </a:outerShdw>
                </a:effectLst>
              </a:rPr>
              <a:t/>
            </a:r>
            <a:br>
              <a:rPr lang="en-US" sz="17600" dirty="0">
                <a:effectLst>
                  <a:outerShdw blurRad="38100" dist="38100" dir="2700000" algn="tl">
                    <a:srgbClr val="000000">
                      <a:alpha val="43137"/>
                    </a:srgbClr>
                  </a:outerShdw>
                </a:effectLst>
              </a:rPr>
            </a:br>
            <a:r>
              <a:rPr lang="en-US" sz="3600" dirty="0">
                <a:effectLst>
                  <a:outerShdw blurRad="38100" dist="38100" dir="2700000" algn="tl">
                    <a:srgbClr val="000000">
                      <a:alpha val="43137"/>
                    </a:srgbClr>
                  </a:outerShdw>
                </a:effectLst>
              </a:rPr>
              <a:t/>
            </a:r>
            <a:br>
              <a:rPr lang="en-US" sz="3600" dirty="0">
                <a:effectLst>
                  <a:outerShdw blurRad="38100" dist="38100" dir="2700000" algn="tl">
                    <a:srgbClr val="000000">
                      <a:alpha val="43137"/>
                    </a:srgbClr>
                  </a:outerShdw>
                </a:effectLst>
              </a:rPr>
            </a:br>
            <a:r>
              <a:rPr lang="en-US" sz="3600" dirty="0">
                <a:effectLst>
                  <a:outerShdw blurRad="38100" dist="38100" dir="2700000" algn="tl">
                    <a:srgbClr val="000000">
                      <a:alpha val="43137"/>
                    </a:srgbClr>
                  </a:outerShdw>
                </a:effectLst>
              </a:rPr>
              <a:t/>
            </a:r>
            <a:br>
              <a:rPr lang="en-US" sz="3600" dirty="0">
                <a:effectLst>
                  <a:outerShdw blurRad="38100" dist="38100" dir="2700000" algn="tl">
                    <a:srgbClr val="000000">
                      <a:alpha val="43137"/>
                    </a:srgbClr>
                  </a:outerShdw>
                </a:effectLst>
              </a:rPr>
            </a:br>
            <a:r>
              <a:rPr lang="en-US" sz="3600" dirty="0">
                <a:effectLst>
                  <a:outerShdw blurRad="38100" dist="38100" dir="2700000" algn="tl">
                    <a:srgbClr val="000000">
                      <a:alpha val="43137"/>
                    </a:srgbClr>
                  </a:outerShdw>
                </a:effectLst>
              </a:rPr>
              <a:t/>
            </a:r>
            <a:br>
              <a:rPr lang="en-US" sz="3600" dirty="0">
                <a:effectLst>
                  <a:outerShdw blurRad="38100" dist="38100" dir="2700000" algn="tl">
                    <a:srgbClr val="000000">
                      <a:alpha val="43137"/>
                    </a:srgbClr>
                  </a:outerShdw>
                </a:effectLst>
              </a:rPr>
            </a:br>
            <a:r>
              <a:rPr lang="en-US" sz="4400" dirty="0">
                <a:effectLst>
                  <a:outerShdw blurRad="38100" dist="38100" dir="2700000" algn="tl">
                    <a:srgbClr val="000000">
                      <a:alpha val="43137"/>
                    </a:srgbClr>
                  </a:outerShdw>
                </a:effectLst>
              </a:rPr>
              <a:t>Purpose:</a:t>
            </a:r>
            <a:br>
              <a:rPr lang="en-US" sz="4400" dirty="0">
                <a:effectLst>
                  <a:outerShdw blurRad="38100" dist="38100" dir="2700000" algn="tl">
                    <a:srgbClr val="000000">
                      <a:alpha val="43137"/>
                    </a:srgbClr>
                  </a:outerShdw>
                </a:effectLst>
              </a:rPr>
            </a:br>
            <a:r>
              <a:rPr lang="en-US" sz="3600" dirty="0">
                <a:effectLst>
                  <a:outerShdw blurRad="38100" dist="38100" dir="2700000" algn="tl">
                    <a:srgbClr val="000000">
                      <a:alpha val="43137"/>
                    </a:srgbClr>
                  </a:outerShdw>
                </a:effectLst>
              </a:rPr>
              <a:t/>
            </a:r>
            <a:br>
              <a:rPr lang="en-US" sz="3600" dirty="0">
                <a:effectLst>
                  <a:outerShdw blurRad="38100" dist="38100" dir="2700000" algn="tl">
                    <a:srgbClr val="000000">
                      <a:alpha val="43137"/>
                    </a:srgbClr>
                  </a:outerShdw>
                </a:effectLst>
              </a:rPr>
            </a:br>
            <a:r>
              <a:rPr lang="en-US" sz="3600" dirty="0">
                <a:effectLst>
                  <a:outerShdw blurRad="38100" dist="38100" dir="2700000" algn="tl">
                    <a:srgbClr val="000000">
                      <a:alpha val="43137"/>
                    </a:srgbClr>
                  </a:outerShdw>
                </a:effectLst>
              </a:rPr>
              <a:t>Work toward efficient government</a:t>
            </a:r>
            <a:br>
              <a:rPr lang="en-US" sz="3600" dirty="0">
                <a:effectLst>
                  <a:outerShdw blurRad="38100" dist="38100" dir="2700000" algn="tl">
                    <a:srgbClr val="000000">
                      <a:alpha val="43137"/>
                    </a:srgbClr>
                  </a:outerShdw>
                </a:effectLst>
              </a:rPr>
            </a:br>
            <a:r>
              <a:rPr lang="en-US" sz="3600" dirty="0">
                <a:effectLst>
                  <a:outerShdw blurRad="38100" dist="38100" dir="2700000" algn="tl">
                    <a:srgbClr val="000000">
                      <a:alpha val="43137"/>
                    </a:srgbClr>
                  </a:outerShdw>
                </a:effectLst>
              </a:rPr>
              <a:t>The good of public welfare in government</a:t>
            </a:r>
            <a:br>
              <a:rPr lang="en-US" sz="3600" dirty="0">
                <a:effectLst>
                  <a:outerShdw blurRad="38100" dist="38100" dir="2700000" algn="tl">
                    <a:srgbClr val="000000">
                      <a:alpha val="43137"/>
                    </a:srgbClr>
                  </a:outerShdw>
                </a:effectLst>
              </a:rPr>
            </a:br>
            <a:r>
              <a:rPr lang="en-US" sz="3600" dirty="0">
                <a:effectLst>
                  <a:outerShdw blurRad="38100" dist="38100" dir="2700000" algn="tl">
                    <a:srgbClr val="000000">
                      <a:alpha val="43137"/>
                    </a:srgbClr>
                  </a:outerShdw>
                </a:effectLst>
              </a:rPr>
              <a:t>International cooperation to prevent war</a:t>
            </a:r>
            <a:br>
              <a:rPr lang="en-US" sz="3600" dirty="0">
                <a:effectLst>
                  <a:outerShdw blurRad="38100" dist="38100" dir="2700000" algn="tl">
                    <a:srgbClr val="000000">
                      <a:alpha val="43137"/>
                    </a:srgbClr>
                  </a:outerShdw>
                </a:effectLst>
              </a:rPr>
            </a:br>
            <a:r>
              <a:rPr lang="en-US" sz="3600" dirty="0">
                <a:effectLst>
                  <a:outerShdw blurRad="38100" dist="38100" dir="2700000" algn="tl">
                    <a:srgbClr val="000000">
                      <a:alpha val="43137"/>
                    </a:srgbClr>
                  </a:outerShdw>
                </a:effectLst>
              </a:rPr>
              <a:t>Not be aligned with any party</a:t>
            </a:r>
            <a:br>
              <a:rPr lang="en-US" sz="3600" dirty="0">
                <a:effectLst>
                  <a:outerShdw blurRad="38100" dist="38100" dir="2700000" algn="tl">
                    <a:srgbClr val="000000">
                      <a:alpha val="43137"/>
                    </a:srgbClr>
                  </a:outerShdw>
                </a:effectLst>
              </a:rPr>
            </a:br>
            <a:endParaRPr lang="en-US" sz="3600" dirty="0"/>
          </a:p>
        </p:txBody>
      </p:sp>
      <p:sp>
        <p:nvSpPr>
          <p:cNvPr id="3" name="Content Placeholder 2">
            <a:extLst>
              <a:ext uri="{FF2B5EF4-FFF2-40B4-BE49-F238E27FC236}">
                <a16:creationId xmlns:a16="http://schemas.microsoft.com/office/drawing/2014/main" xmlns="" id="{ACE9AFAA-B5E5-4E80-ABCF-23E2804D1F56}"/>
              </a:ext>
            </a:extLst>
          </p:cNvPr>
          <p:cNvSpPr>
            <a:spLocks noGrp="1"/>
          </p:cNvSpPr>
          <p:nvPr>
            <p:ph idx="1"/>
          </p:nvPr>
        </p:nvSpPr>
        <p:spPr/>
        <p:txBody>
          <a:bodyPr/>
          <a:lstStyle/>
          <a:p>
            <a:pPr marL="82296" indent="0">
              <a:buNone/>
            </a:pPr>
            <a:endParaRPr lang="en-US" dirty="0"/>
          </a:p>
        </p:txBody>
      </p:sp>
    </p:spTree>
    <p:extLst>
      <p:ext uri="{BB962C8B-B14F-4D97-AF65-F5344CB8AC3E}">
        <p14:creationId xmlns:p14="http://schemas.microsoft.com/office/powerpoint/2010/main" xmlns="" val="3341645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Early Years </a:t>
            </a:r>
          </a:p>
        </p:txBody>
      </p:sp>
      <p:sp>
        <p:nvSpPr>
          <p:cNvPr id="3" name="Content Placeholder 2"/>
          <p:cNvSpPr>
            <a:spLocks noGrp="1"/>
          </p:cNvSpPr>
          <p:nvPr>
            <p:ph idx="1"/>
          </p:nvPr>
        </p:nvSpPr>
        <p:spPr/>
        <p:txBody>
          <a:bodyPr/>
          <a:lstStyle/>
          <a:p>
            <a:r>
              <a:rPr lang="en-US" dirty="0"/>
              <a:t>1920s &amp;1930s</a:t>
            </a:r>
          </a:p>
          <a:p>
            <a:r>
              <a:rPr lang="en-US" dirty="0"/>
              <a:t>Met in Helena during the Legislature</a:t>
            </a:r>
          </a:p>
          <a:p>
            <a:endParaRPr lang="en-US" dirty="0"/>
          </a:p>
          <a:p>
            <a:r>
              <a:rPr lang="en-US" dirty="0"/>
              <a:t>Loosely structured organization</a:t>
            </a:r>
          </a:p>
          <a:p>
            <a:endParaRPr lang="en-US" dirty="0"/>
          </a:p>
          <a:p>
            <a:r>
              <a:rPr lang="en-US" dirty="0"/>
              <a:t>In-active during WWII</a:t>
            </a:r>
          </a:p>
          <a:p>
            <a:endParaRPr lang="en-US" dirty="0"/>
          </a:p>
          <a:p>
            <a:r>
              <a:rPr lang="en-US" dirty="0"/>
              <a:t>By 1952 local leagues in Billings, Butte, Greatfalls, Havre, Helena &amp; Missoula</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7983" y="274320"/>
            <a:ext cx="7515705" cy="1143000"/>
          </a:xfrm>
        </p:spPr>
        <p:txBody>
          <a:bodyPr/>
          <a:lstStyle/>
          <a:p>
            <a:r>
              <a:rPr lang="en-US" dirty="0"/>
              <a:t>1950s</a:t>
            </a:r>
          </a:p>
        </p:txBody>
      </p:sp>
      <p:sp>
        <p:nvSpPr>
          <p:cNvPr id="3" name="Content Placeholder 2"/>
          <p:cNvSpPr>
            <a:spLocks noGrp="1"/>
          </p:cNvSpPr>
          <p:nvPr>
            <p:ph sz="half" idx="1"/>
          </p:nvPr>
        </p:nvSpPr>
        <p:spPr/>
        <p:txBody>
          <a:bodyPr>
            <a:normAutofit fontScale="77500" lnSpcReduction="20000"/>
          </a:bodyPr>
          <a:lstStyle/>
          <a:p>
            <a:r>
              <a:rPr lang="en-US" dirty="0"/>
              <a:t>1952 local leagues were in:</a:t>
            </a:r>
          </a:p>
          <a:p>
            <a:r>
              <a:rPr lang="en-US" dirty="0"/>
              <a:t>Billings</a:t>
            </a:r>
          </a:p>
          <a:p>
            <a:r>
              <a:rPr lang="en-US" dirty="0"/>
              <a:t>Butte</a:t>
            </a:r>
          </a:p>
          <a:p>
            <a:r>
              <a:rPr lang="en-US" dirty="0"/>
              <a:t>Great Falls</a:t>
            </a:r>
          </a:p>
          <a:p>
            <a:r>
              <a:rPr lang="en-US" dirty="0"/>
              <a:t>Havre</a:t>
            </a:r>
          </a:p>
          <a:p>
            <a:r>
              <a:rPr lang="en-US" dirty="0"/>
              <a:t>Helena</a:t>
            </a:r>
          </a:p>
          <a:p>
            <a:r>
              <a:rPr lang="en-US" dirty="0"/>
              <a:t>Missoula</a:t>
            </a:r>
          </a:p>
          <a:p>
            <a:endParaRPr lang="en-US" dirty="0"/>
          </a:p>
          <a:p>
            <a:r>
              <a:rPr lang="en-US" dirty="0"/>
              <a:t>In 1953 state league to study Montana govt</a:t>
            </a:r>
          </a:p>
        </p:txBody>
      </p:sp>
      <p:sp>
        <p:nvSpPr>
          <p:cNvPr id="7" name="Content Placeholder 6"/>
          <p:cNvSpPr>
            <a:spLocks noGrp="1"/>
          </p:cNvSpPr>
          <p:nvPr>
            <p:ph sz="half" idx="2"/>
          </p:nvPr>
        </p:nvSpPr>
        <p:spPr/>
        <p:txBody>
          <a:bodyPr>
            <a:normAutofit fontScale="77500" lnSpcReduction="20000"/>
          </a:bodyPr>
          <a:lstStyle/>
          <a:p>
            <a:r>
              <a:rPr lang="en-US" dirty="0"/>
              <a:t>April 1955 first state convention</a:t>
            </a:r>
          </a:p>
          <a:p>
            <a:r>
              <a:rPr lang="en-US" dirty="0"/>
              <a:t>Held in Butte</a:t>
            </a:r>
          </a:p>
          <a:p>
            <a:r>
              <a:rPr lang="en-US" dirty="0"/>
              <a:t>Catherine Jones of Missoula elected president</a:t>
            </a:r>
          </a:p>
          <a:p>
            <a:r>
              <a:rPr lang="en-US" dirty="0"/>
              <a:t>An agenda was adopted</a:t>
            </a:r>
          </a:p>
          <a:p>
            <a:r>
              <a:rPr lang="en-US" dirty="0"/>
              <a:t>A budget was prepared</a:t>
            </a:r>
          </a:p>
          <a:p>
            <a:r>
              <a:rPr lang="en-US" dirty="0"/>
              <a:t>Format for the state has continued ever since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By 1988 MT had 8 local leagues</a:t>
            </a:r>
          </a:p>
        </p:txBody>
      </p:sp>
      <p:sp>
        <p:nvSpPr>
          <p:cNvPr id="3" name="Content Placeholder 2"/>
          <p:cNvSpPr>
            <a:spLocks noGrp="1"/>
          </p:cNvSpPr>
          <p:nvPr>
            <p:ph idx="1"/>
          </p:nvPr>
        </p:nvSpPr>
        <p:spPr/>
        <p:txBody>
          <a:bodyPr/>
          <a:lstStyle/>
          <a:p>
            <a:r>
              <a:rPr lang="en-US" dirty="0"/>
              <a:t>Billings</a:t>
            </a:r>
          </a:p>
          <a:p>
            <a:r>
              <a:rPr lang="en-US" dirty="0"/>
              <a:t>Bozeman</a:t>
            </a:r>
          </a:p>
          <a:p>
            <a:r>
              <a:rPr lang="en-US" dirty="0"/>
              <a:t>Flathead County</a:t>
            </a:r>
          </a:p>
          <a:p>
            <a:r>
              <a:rPr lang="en-US" dirty="0"/>
              <a:t>Great Falls</a:t>
            </a:r>
          </a:p>
          <a:p>
            <a:r>
              <a:rPr lang="en-US" dirty="0"/>
              <a:t>Helena</a:t>
            </a:r>
          </a:p>
          <a:p>
            <a:r>
              <a:rPr lang="en-US" dirty="0"/>
              <a:t>Liberty County</a:t>
            </a:r>
          </a:p>
          <a:p>
            <a:r>
              <a:rPr lang="en-US" dirty="0"/>
              <a:t>Missoula</a:t>
            </a:r>
          </a:p>
          <a:p>
            <a:r>
              <a:rPr lang="en-US" dirty="0"/>
              <a:t>Ravalli County</a:t>
            </a:r>
          </a:p>
          <a:p>
            <a:r>
              <a:rPr lang="en-US" dirty="0"/>
              <a:t>Also had MALs from Butte, Havre, Miles City &amp; South Lincoln County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Montana Institutions</a:t>
            </a:r>
          </a:p>
          <a:p>
            <a:r>
              <a:rPr lang="en-US" dirty="0"/>
              <a:t>Executive Reorganization</a:t>
            </a:r>
          </a:p>
          <a:p>
            <a:r>
              <a:rPr lang="en-US" dirty="0"/>
              <a:t>Constitutional Revision</a:t>
            </a:r>
          </a:p>
          <a:p>
            <a:r>
              <a:rPr lang="en-US" dirty="0"/>
              <a:t>Unicameral Legislature</a:t>
            </a:r>
          </a:p>
          <a:p>
            <a:r>
              <a:rPr lang="en-US" dirty="0"/>
              <a:t>Human Resources re: welfare</a:t>
            </a:r>
          </a:p>
          <a:p>
            <a:r>
              <a:rPr lang="en-US" dirty="0"/>
              <a:t>International relations</a:t>
            </a:r>
          </a:p>
          <a:p>
            <a:r>
              <a:rPr lang="en-US" dirty="0"/>
              <a:t>Natural Resources</a:t>
            </a:r>
          </a:p>
          <a:p>
            <a:r>
              <a:rPr lang="en-US" dirty="0"/>
              <a:t>Equal Right Amendment</a:t>
            </a:r>
          </a:p>
          <a:p>
            <a:r>
              <a:rPr lang="en-US" dirty="0"/>
              <a:t>Montana High School Association</a:t>
            </a:r>
          </a:p>
          <a:p>
            <a:endParaRPr lang="en-US" dirty="0"/>
          </a:p>
        </p:txBody>
      </p:sp>
      <p:sp>
        <p:nvSpPr>
          <p:cNvPr id="5" name="Title 4">
            <a:extLst>
              <a:ext uri="{FF2B5EF4-FFF2-40B4-BE49-F238E27FC236}">
                <a16:creationId xmlns:a16="http://schemas.microsoft.com/office/drawing/2014/main" xmlns="" id="{A276719E-2FEB-48B8-A4E6-A17C485FF73A}"/>
              </a:ext>
            </a:extLst>
          </p:cNvPr>
          <p:cNvSpPr>
            <a:spLocks noGrp="1"/>
          </p:cNvSpPr>
          <p:nvPr>
            <p:ph type="title"/>
          </p:nvPr>
        </p:nvSpPr>
        <p:spPr/>
        <p:txBody>
          <a:bodyPr/>
          <a:lstStyle/>
          <a:p>
            <a:r>
              <a:rPr lang="en-US" dirty="0"/>
              <a:t>Issues the MTLWV has studied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On-going programs</a:t>
            </a:r>
          </a:p>
        </p:txBody>
      </p:sp>
      <p:sp>
        <p:nvSpPr>
          <p:cNvPr id="3" name="Content Placeholder 2"/>
          <p:cNvSpPr>
            <a:spLocks noGrp="1"/>
          </p:cNvSpPr>
          <p:nvPr>
            <p:ph sz="half" idx="1"/>
          </p:nvPr>
        </p:nvSpPr>
        <p:spPr>
          <a:xfrm>
            <a:off x="1435608" y="1524000"/>
            <a:ext cx="5650992" cy="4663440"/>
          </a:xfrm>
        </p:spPr>
        <p:txBody>
          <a:bodyPr>
            <a:normAutofit/>
          </a:bodyPr>
          <a:lstStyle/>
          <a:p>
            <a:r>
              <a:rPr lang="en-US" sz="3200" dirty="0"/>
              <a:t>Voter Registration</a:t>
            </a:r>
          </a:p>
          <a:p>
            <a:r>
              <a:rPr lang="en-US" sz="3200" dirty="0"/>
              <a:t>Candidate Forums</a:t>
            </a:r>
          </a:p>
          <a:p>
            <a:r>
              <a:rPr lang="en-US" sz="3200" dirty="0"/>
              <a:t>Issues Forums</a:t>
            </a:r>
          </a:p>
          <a:p>
            <a:r>
              <a:rPr lang="en-US" sz="3200" dirty="0"/>
              <a:t>Monitor Polling Places</a:t>
            </a:r>
          </a:p>
          <a:p>
            <a:r>
              <a:rPr lang="en-US" sz="3200" dirty="0"/>
              <a:t>Get out the vote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100000" t="100000" r="100000" b="10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100000" t="100000" r="100000" b="10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51000" t="-20000" r="2000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7C07D1E-A757-4FA5-A73C-0C1FF1AF03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Training presentation General</Template>
  <TotalTime>0</TotalTime>
  <Words>496</Words>
  <Application>Microsoft Office PowerPoint</Application>
  <PresentationFormat>On-screen Show (4:3)</PresentationFormat>
  <Paragraphs>103</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Solstice</vt:lpstr>
      <vt:lpstr>History of the League of Women Voters of Montana</vt:lpstr>
      <vt:lpstr>Introduction</vt:lpstr>
      <vt:lpstr>Other members included:</vt:lpstr>
      <vt:lpstr>    Purpose:  Work toward efficient government The good of public welfare in government International cooperation to prevent war Not be aligned with any party </vt:lpstr>
      <vt:lpstr>Early Years </vt:lpstr>
      <vt:lpstr>1950s</vt:lpstr>
      <vt:lpstr>By 1988 MT had 8 local leagues</vt:lpstr>
      <vt:lpstr>Issues the MTLWV has studied </vt:lpstr>
      <vt:lpstr>On-going programs</vt:lpstr>
      <vt:lpstr>Where to find League History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2018-04-15T17:59:51Z</dcterms:created>
  <dcterms:modified xsi:type="dcterms:W3CDTF">2018-04-30T11:23:32Z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TC100822959990</vt:lpwstr>
  </property>
</Properties>
</file>