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568" r:id="rId2"/>
    <p:sldId id="257" r:id="rId3"/>
    <p:sldId id="539" r:id="rId4"/>
    <p:sldId id="537" r:id="rId5"/>
    <p:sldId id="538" r:id="rId6"/>
    <p:sldId id="512" r:id="rId7"/>
    <p:sldId id="515" r:id="rId8"/>
    <p:sldId id="558" r:id="rId9"/>
    <p:sldId id="540" r:id="rId10"/>
    <p:sldId id="553" r:id="rId11"/>
    <p:sldId id="556" r:id="rId12"/>
    <p:sldId id="546" r:id="rId13"/>
    <p:sldId id="549" r:id="rId14"/>
    <p:sldId id="557" r:id="rId15"/>
    <p:sldId id="543" r:id="rId16"/>
    <p:sldId id="563" r:id="rId17"/>
    <p:sldId id="514" r:id="rId18"/>
    <p:sldId id="560" r:id="rId19"/>
    <p:sldId id="564" r:id="rId20"/>
    <p:sldId id="565" r:id="rId21"/>
    <p:sldId id="559" r:id="rId22"/>
    <p:sldId id="566" r:id="rId23"/>
    <p:sldId id="567" r:id="rId24"/>
    <p:sldId id="545" r:id="rId25"/>
    <p:sldId id="548" r:id="rId26"/>
    <p:sldId id="280" r:id="rId27"/>
    <p:sldId id="518" r:id="rId28"/>
    <p:sldId id="283" r:id="rId29"/>
    <p:sldId id="561" r:id="rId30"/>
    <p:sldId id="562" r:id="rId31"/>
    <p:sldId id="552" r:id="rId32"/>
    <p:sldId id="550" r:id="rId33"/>
    <p:sldId id="529" r:id="rId34"/>
    <p:sldId id="541" r:id="rId35"/>
    <p:sldId id="527" r:id="rId36"/>
    <p:sldId id="522" r:id="rId37"/>
  </p:sldIdLst>
  <p:sldSz cx="12192000" cy="6858000"/>
  <p:notesSz cx="7016750" cy="9302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4B2"/>
    <a:srgbClr val="5C84CC"/>
    <a:srgbClr val="175695"/>
    <a:srgbClr val="B2B2B2"/>
    <a:srgbClr val="ADADAD"/>
    <a:srgbClr val="BFBFBF"/>
    <a:srgbClr val="808080"/>
    <a:srgbClr val="969696"/>
    <a:srgbClr val="5886B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492B9B-60E2-4FF6-B026-11F7E672693C}" v="14" dt="2022-01-04T19:03:40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3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4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r">
              <a:defRPr sz="1200"/>
            </a:lvl1pPr>
          </a:lstStyle>
          <a:p>
            <a:fld id="{4CF07CA0-7BDF-4C87-A885-88E28A6B4A70}" type="datetimeFigureOut">
              <a:rPr lang="en-US" smtClean="0"/>
              <a:t>1/10/22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78475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51" tIns="46625" rIns="93251" bIns="466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6948"/>
            <a:ext cx="5613400" cy="3662958"/>
          </a:xfrm>
          <a:prstGeom prst="rect">
            <a:avLst/>
          </a:prstGeom>
        </p:spPr>
        <p:txBody>
          <a:bodyPr vert="horz" lIns="93251" tIns="46625" rIns="93251" bIns="466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4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r">
              <a:defRPr sz="1200"/>
            </a:lvl1pPr>
          </a:lstStyle>
          <a:p>
            <a:fld id="{53506C5E-2D6F-472F-9320-2E81280B8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81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>
            <a:spLocks noGrp="1"/>
          </p:cNvSpPr>
          <p:nvPr>
            <p:ph type="body" idx="1"/>
          </p:nvPr>
        </p:nvSpPr>
        <p:spPr>
          <a:xfrm>
            <a:off x="701675" y="4418806"/>
            <a:ext cx="5613400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648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r>
              <a:rPr lang="en-US" dirty="0"/>
              <a:t>Read as intro</a:t>
            </a:r>
          </a:p>
          <a:p>
            <a:endParaRPr dirty="0"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76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r>
              <a:rPr lang="en-US" dirty="0"/>
              <a:t>Goal is to put the idea in legislators heads that more changes are coming; get initial reaction from them – not to convince them at this point</a:t>
            </a:r>
          </a:p>
          <a:p>
            <a:r>
              <a:rPr lang="en-US" dirty="0"/>
              <a:t>Identify legislators who could be champions for future reforms</a:t>
            </a:r>
          </a:p>
          <a:p>
            <a:endParaRPr lang="en-US" dirty="0"/>
          </a:p>
          <a:p>
            <a:r>
              <a:rPr lang="en-US" dirty="0"/>
              <a:t>Warning: don’t get bogged down in the details – if legislator seems interested, pls suggest setting a later date to talk detailed policy </a:t>
            </a:r>
            <a:r>
              <a:rPr lang="en-US"/>
              <a:t>with Dora</a:t>
            </a:r>
            <a:endParaRPr lang="en-US" dirty="0"/>
          </a:p>
          <a:p>
            <a:endParaRPr dirty="0"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9769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1062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9048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4172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01234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18765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07645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83845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6864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68046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1279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22484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06874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96845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656A6-4251-4F00-88D0-91CE66E398E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8358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07335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8610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5811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7950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4814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8832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9661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182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endParaRPr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4171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b844ad6_0_98:notes"/>
          <p:cNvSpPr txBox="1">
            <a:spLocks noGrp="1"/>
          </p:cNvSpPr>
          <p:nvPr>
            <p:ph type="body" idx="1"/>
          </p:nvPr>
        </p:nvSpPr>
        <p:spPr>
          <a:xfrm>
            <a:off x="935567" y="4418806"/>
            <a:ext cx="5145617" cy="4186238"/>
          </a:xfrm>
          <a:prstGeom prst="rect">
            <a:avLst/>
          </a:prstGeom>
        </p:spPr>
        <p:txBody>
          <a:bodyPr spcFirstLastPara="1" wrap="square" lIns="93235" tIns="93235" rIns="93235" bIns="93235" anchor="t" anchorCtr="0">
            <a:noAutofit/>
          </a:bodyPr>
          <a:lstStyle/>
          <a:p>
            <a:r>
              <a:rPr lang="en-US" dirty="0"/>
              <a:t>Redistricting is one piece of MDW – core work of LWV nationally, in CA, and locally</a:t>
            </a:r>
          </a:p>
          <a:p>
            <a:r>
              <a:rPr lang="en-US" dirty="0"/>
              <a:t>Only done every 10 years – so frequently have to re-invent the process each time, or rely on those entrenched in old process</a:t>
            </a:r>
          </a:p>
          <a:p>
            <a:endParaRPr dirty="0"/>
          </a:p>
        </p:txBody>
      </p:sp>
      <p:sp>
        <p:nvSpPr>
          <p:cNvPr id="63" name="Google Shape;63;ga9db844ad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203950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1381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AD9FE-C7EC-4C8B-9236-59646EE7D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A9FA3-C99F-4612-A077-F8DC0D4B8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DBBBE-0175-4562-9B5C-FA5CCCBA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1E9C-8846-49E9-89E0-3F367762008A}" type="datetime1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D5B6F-F889-41B4-ACAD-00E09B5E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3CE5B-00B3-4B86-85AA-69D048335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6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4D14B-0DB3-4A81-B635-CAD4EE5E3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D7BD74-6D83-4BD8-825E-BFE84450B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F959E-F02E-4B7E-8FB3-988A5D0A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2393-53C6-40B8-BDF3-04919B69E145}" type="datetime1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2E447-3D48-437D-A79F-29779FD2D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F8223-601B-4C61-A1D9-177F4FF24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9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93FD4-744B-4310-98B3-27BBAF5A52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F6505C-282F-43D3-9205-A42EA0A6C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841AC-9B95-4C35-B401-8BA5F484E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B92F-8AAD-4DCF-BBBC-A3793743D76C}" type="datetime1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78B91-3DB2-4B4B-B5AC-FB7E85264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CB27F-17C7-4660-ACD2-1CD74E6B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41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 1">
  <p:cSld name="Blank 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 l="10225" t="21333" r="9575" b="38895"/>
          <a:stretch/>
        </p:blipFill>
        <p:spPr>
          <a:xfrm>
            <a:off x="786383" y="6195251"/>
            <a:ext cx="931695" cy="470725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11055923" y="6429693"/>
            <a:ext cx="298000" cy="2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D"/>
              </a:buClr>
              <a:buSzPts val="900"/>
              <a:buFont typeface="Georgia"/>
              <a:buNone/>
              <a:defRPr sz="1200">
                <a:solidFill>
                  <a:srgbClr val="8D8D8D"/>
                </a:solidFill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D"/>
              </a:buClr>
              <a:buSzPts val="900"/>
              <a:buFont typeface="Georgia"/>
              <a:buNone/>
              <a:defRPr sz="1200">
                <a:solidFill>
                  <a:srgbClr val="8D8D8D"/>
                </a:solidFill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D"/>
              </a:buClr>
              <a:buSzPts val="900"/>
              <a:buFont typeface="Georgia"/>
              <a:buNone/>
              <a:defRPr sz="1200">
                <a:solidFill>
                  <a:srgbClr val="8D8D8D"/>
                </a:solidFill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D"/>
              </a:buClr>
              <a:buSzPts val="900"/>
              <a:buFont typeface="Georgia"/>
              <a:buNone/>
              <a:defRPr sz="1200">
                <a:solidFill>
                  <a:srgbClr val="8D8D8D"/>
                </a:solidFill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D"/>
              </a:buClr>
              <a:buSzPts val="900"/>
              <a:buFont typeface="Georgia"/>
              <a:buNone/>
              <a:defRPr sz="1200">
                <a:solidFill>
                  <a:srgbClr val="8D8D8D"/>
                </a:solidFill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D"/>
              </a:buClr>
              <a:buSzPts val="900"/>
              <a:buFont typeface="Georgia"/>
              <a:buNone/>
              <a:defRPr sz="1200">
                <a:solidFill>
                  <a:srgbClr val="8D8D8D"/>
                </a:solidFill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D"/>
              </a:buClr>
              <a:buSzPts val="900"/>
              <a:buFont typeface="Georgia"/>
              <a:buNone/>
              <a:defRPr sz="1200">
                <a:solidFill>
                  <a:srgbClr val="8D8D8D"/>
                </a:solidFill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D"/>
              </a:buClr>
              <a:buSzPts val="900"/>
              <a:buFont typeface="Georgia"/>
              <a:buNone/>
              <a:defRPr sz="1200">
                <a:solidFill>
                  <a:srgbClr val="8D8D8D"/>
                </a:solidFill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D"/>
              </a:buClr>
              <a:buSzPts val="900"/>
              <a:buFont typeface="Georgia"/>
              <a:buNone/>
              <a:defRPr sz="1200">
                <a:solidFill>
                  <a:srgbClr val="8D8D8D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3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D5504-3318-4FAE-AC27-5F2DEBE38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F987D-B62F-4950-8636-E9E5A73E5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7081-AA8A-4051-A880-8BB554223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BE11-8028-4436-8083-284496569264}" type="datetime1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4F2D4-6785-47A1-80AA-D5DA183B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7BAED-11DE-49AA-8FDA-6FF8CCE4D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0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13C9-0738-42DA-B581-DFCD739E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DFDDC-C9D9-4380-9E33-AAE8A5BE6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6972D-7D66-48C1-8F86-2ED04B73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51F-E317-48C5-84CE-AFC4862465F1}" type="datetime1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A98AD-06D6-4C2C-A4FD-1389F5E0E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47BFE-D4E5-4649-BAAE-8B03B4B48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3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6E62-9DED-4B1C-A0A7-BF8FF8097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C9B4A-21B8-4A88-8E2E-D1C536ED7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9E32E-A8C2-440E-B869-57887E237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C05186-B687-4DB8-A295-C04E3158D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2E8F-055B-40A2-B564-351C25E0B29A}" type="datetime1">
              <a:rPr lang="en-US" smtClean="0"/>
              <a:t>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66AA1-1BD7-4D72-AC77-7AAED38E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24F85B-F88E-4C31-BEAD-25953212F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6B2F4-8A93-4709-8500-C1C6953D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56C8B-B4DC-48FA-B125-9EEFFFB27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21862-4DBB-44AF-AF4C-4C8F7B2DD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EC2D82-6DD2-411D-8AC2-1D60A0078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E8972A-6060-4D31-8A5E-85B8C465BA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95A523-DAF6-4AC2-932F-68372F2D0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EFA4-2CAF-493B-A51B-E695FF6DD82C}" type="datetime1">
              <a:rPr lang="en-US" smtClean="0"/>
              <a:t>1/10/22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45B3C-F317-4D6B-9083-22525752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D01EB4-F72C-44ED-B5E2-B4346E083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1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47141-F626-49C7-9890-55868E7A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39E562-3602-4462-91C4-AB001763E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EDDE-DC6D-43B8-93A6-3BE895A52B4E}" type="datetime1">
              <a:rPr lang="en-US" smtClean="0"/>
              <a:t>1/10/22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6A3314-32DD-475A-9913-DC502D16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162A3-108F-40BB-A502-FE73B1F4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311251-0ABF-4111-9461-79B58E17F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ADD7-55DA-4DF6-91F6-08D44F9DF5DD}" type="datetime1">
              <a:rPr lang="en-US" smtClean="0"/>
              <a:t>1/10/22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DF9E70-1339-4DE1-BC67-66C302B7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9B4E74-DDF6-4E81-BFDC-4116BE884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6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A145-3FD2-45F8-8F66-8AEA69028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0F0C6-55E7-4E0A-A3B6-5D7750B80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4C515-07F9-4C49-B056-BD5BFB92D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D678A-D420-4148-A585-4FB5599CE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A37A-DE55-4990-8330-8636826ADD95}" type="datetime1">
              <a:rPr lang="en-US" smtClean="0"/>
              <a:t>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8C55B-91B2-4143-8FAC-83D874E3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2D419-DF7F-4F49-88CE-D56699DBD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0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54183-FFA3-4706-B453-B759E7BF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88C15E-1439-4893-A8E9-C7F6A7040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66A2F-6A79-42D8-952F-548C18069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8ED2C-3FA4-481B-9607-CDB0AB247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450-2E9A-42EE-80D5-6C57DE2FA81E}" type="datetime1">
              <a:rPr lang="en-US" smtClean="0"/>
              <a:t>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E2D79-24BB-4DED-B311-F6724501A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2D2F5-83A7-4C96-A4FA-BE3428A9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8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F15E90-7455-444E-B636-E16D529A8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70835-4F12-4E49-9EA2-3579C0B98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85561-8972-458E-812B-3D845D91C0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E6D55-B620-4126-80A8-9CCB4D47786A}" type="datetime1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D57AE-BB6A-4DCD-9C17-DC93D260A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59DDF-2D52-4302-962F-9E522BE09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50CAB-41A2-444E-B346-7F07AA94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7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f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y.lwv.org/sites/default/files/leagues/wysiwyg/%5Bcurrent-user%3Aog-user-node%3A1%3Atitle%5D/complete_lwvc_legislative_interview_kit_2021-2022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f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32376" y="2626125"/>
            <a:ext cx="11360800" cy="23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7200" b="1" dirty="0"/>
              <a:t>Legislative Interviews</a:t>
            </a:r>
            <a:endParaRPr sz="7200" b="1" dirty="0"/>
          </a:p>
          <a:p>
            <a:pPr>
              <a:spcBef>
                <a:spcPts val="0"/>
              </a:spcBef>
            </a:pPr>
            <a:r>
              <a:rPr lang="en" sz="7200" b="1" dirty="0"/>
              <a:t>2022</a:t>
            </a:r>
            <a:endParaRPr sz="7200" b="1" dirty="0"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231628" y="4706647"/>
            <a:ext cx="5298000" cy="170994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2267" dirty="0"/>
              <a:t>Gloria Chun </a:t>
            </a:r>
            <a:r>
              <a:rPr lang="en-US" sz="2267" dirty="0" err="1"/>
              <a:t>Hoo</a:t>
            </a:r>
            <a:endParaRPr lang="en-US" sz="2267" dirty="0"/>
          </a:p>
          <a:p>
            <a:pPr>
              <a:spcBef>
                <a:spcPts val="0"/>
              </a:spcBef>
            </a:pPr>
            <a:r>
              <a:rPr lang="en-US" sz="2267" dirty="0"/>
              <a:t>Carol Moon Goldberg</a:t>
            </a:r>
          </a:p>
          <a:p>
            <a:pPr>
              <a:spcBef>
                <a:spcPts val="0"/>
              </a:spcBef>
            </a:pPr>
            <a:r>
              <a:rPr lang="en-US" sz="2267" dirty="0"/>
              <a:t>Helen Hutchison</a:t>
            </a:r>
          </a:p>
          <a:p>
            <a:pPr>
              <a:spcBef>
                <a:spcPts val="0"/>
              </a:spcBef>
            </a:pPr>
            <a:r>
              <a:rPr lang="en-US" sz="2267" dirty="0"/>
              <a:t>Jane Wagner-Tyack</a:t>
            </a:r>
          </a:p>
          <a:p>
            <a:pPr>
              <a:spcBef>
                <a:spcPts val="0"/>
              </a:spcBef>
            </a:pPr>
            <a:r>
              <a:rPr lang="en-US" sz="2267" dirty="0"/>
              <a:t>Susan F. Rice</a:t>
            </a:r>
            <a:endParaRPr sz="2267" dirty="0"/>
          </a:p>
        </p:txBody>
      </p:sp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9714" y="536986"/>
            <a:ext cx="6498364" cy="1425601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/>
        </p:nvSpPr>
        <p:spPr>
          <a:xfrm>
            <a:off x="7555325" y="5405801"/>
            <a:ext cx="4265600" cy="12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267" dirty="0">
                <a:solidFill>
                  <a:srgbClr val="666666"/>
                </a:solidFill>
              </a:rPr>
              <a:t>January 6, 2022</a:t>
            </a:r>
            <a:endParaRPr sz="2267" dirty="0">
              <a:solidFill>
                <a:srgbClr val="666666"/>
              </a:solidFill>
            </a:endParaRPr>
          </a:p>
          <a:p>
            <a:pPr algn="ctr"/>
            <a:r>
              <a:rPr lang="en" sz="2267" dirty="0">
                <a:solidFill>
                  <a:srgbClr val="666666"/>
                </a:solidFill>
              </a:rPr>
              <a:t>January 8, 2022</a:t>
            </a:r>
            <a:endParaRPr sz="2267" dirty="0">
              <a:solidFill>
                <a:srgbClr val="666666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4C9A33-D189-4B90-BF26-F2675318A763}"/>
              </a:ext>
            </a:extLst>
          </p:cNvPr>
          <p:cNvSpPr/>
          <p:nvPr/>
        </p:nvSpPr>
        <p:spPr>
          <a:xfrm>
            <a:off x="0" y="20101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E9C22F-248D-4DD7-84B9-DAF1F9EE64FC}"/>
              </a:ext>
            </a:extLst>
          </p:cNvPr>
          <p:cNvSpPr/>
          <p:nvPr/>
        </p:nvSpPr>
        <p:spPr>
          <a:xfrm flipV="1">
            <a:off x="0" y="21713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7C4F9-8671-484B-BE37-B1EACAEDA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74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762158" y="474967"/>
            <a:ext cx="8394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Redistricting in California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97204-2E02-0747-AF68-99AA74F78CB7}"/>
              </a:ext>
            </a:extLst>
          </p:cNvPr>
          <p:cNvSpPr/>
          <p:nvPr/>
        </p:nvSpPr>
        <p:spPr>
          <a:xfrm>
            <a:off x="733754" y="2486325"/>
            <a:ext cx="107244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State Redistricting: </a:t>
            </a:r>
            <a:r>
              <a:rPr lang="en-US" sz="2800" dirty="0"/>
              <a:t>California’s Citizens Redistricting Commission, and the standards they are required to follow, represent the gold standard for independent nonpartisan redistricting. </a:t>
            </a:r>
          </a:p>
          <a:p>
            <a:br>
              <a:rPr lang="en-US" sz="2800" dirty="0"/>
            </a:br>
            <a:r>
              <a:rPr lang="en-US" sz="3600" b="1" dirty="0">
                <a:solidFill>
                  <a:srgbClr val="C00000"/>
                </a:solidFill>
              </a:rPr>
              <a:t>Local Redistricting: </a:t>
            </a:r>
            <a:r>
              <a:rPr lang="en-US" sz="2800" dirty="0"/>
              <a:t>For the 2021 redistricting cycle, the legislature adopted some groundbreaking reforms for local redistricting, establishing requirements for public outreach and ranked criteria to be used for city and county redistricting.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62AEDC-FA6F-4485-BD4B-F81B4527B5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322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3230158" y="661155"/>
            <a:ext cx="8394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In Advance of 2031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97204-2E02-0747-AF68-99AA74F78CB7}"/>
              </a:ext>
            </a:extLst>
          </p:cNvPr>
          <p:cNvSpPr/>
          <p:nvPr/>
        </p:nvSpPr>
        <p:spPr>
          <a:xfrm>
            <a:off x="696633" y="2436420"/>
            <a:ext cx="10724492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fontAlgn="base">
              <a:spcAft>
                <a:spcPts val="18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5400" dirty="0"/>
              <a:t>Prime the pump</a:t>
            </a:r>
          </a:p>
          <a:p>
            <a:pPr marL="571500" indent="-571500" fontAlgn="base">
              <a:spcAft>
                <a:spcPts val="18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5400" dirty="0"/>
              <a:t>Warning!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46FAF5-A121-46E9-8F51-8454B54CC9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11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710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6987A9-ECFE-4645-8249-1A90BF361E97}"/>
              </a:ext>
            </a:extLst>
          </p:cNvPr>
          <p:cNvSpPr txBox="1"/>
          <p:nvPr/>
        </p:nvSpPr>
        <p:spPr>
          <a:xfrm>
            <a:off x="7804819" y="542527"/>
            <a:ext cx="33779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  <a:t>Redistricting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EB8BB4-ABF7-4C3B-B02E-D911E2CF6FC2}"/>
              </a:ext>
            </a:extLst>
          </p:cNvPr>
          <p:cNvSpPr txBox="1"/>
          <p:nvPr/>
        </p:nvSpPr>
        <p:spPr>
          <a:xfrm>
            <a:off x="1065187" y="2294774"/>
            <a:ext cx="10061626" cy="3345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</a:t>
            </a:r>
          </a:p>
          <a:p>
            <a:pPr algn="l" rtl="0">
              <a:spcBef>
                <a:spcPts val="0"/>
              </a:spcBef>
              <a:spcAft>
                <a:spcPts val="900"/>
              </a:spcAft>
            </a:pPr>
            <a:r>
              <a:rPr lang="en-U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What changes, if any, would you support for the next redistricting cycle in 2031? </a:t>
            </a:r>
          </a:p>
          <a:p>
            <a:pPr marL="342900" indent="-342900" algn="l" rtl="0" fontAlgn="base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Times New Roman" panose="02020603050405020304" pitchFamily="18" charset="0"/>
              </a:rPr>
              <a:t>Expanding the current requirements for cities and counties to school district and/or special district redistricting</a:t>
            </a:r>
          </a:p>
          <a:p>
            <a:pPr marL="342900" indent="-342900" algn="l" rtl="0" fontAlgn="base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Times New Roman" panose="02020603050405020304" pitchFamily="18" charset="0"/>
              </a:rPr>
              <a:t>Requiring independent redistricting commissions for local redistricting</a:t>
            </a:r>
          </a:p>
          <a:p>
            <a:pPr marL="342900" indent="-342900" algn="l" rtl="0" fontAlgn="base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Times New Roman" panose="02020603050405020304" pitchFamily="18" charset="0"/>
              </a:rPr>
              <a:t>Expanding public outreach and transparency requirements beyond what is currently in place.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CF5336-51E0-489A-9362-B3E6A00B1D46}"/>
              </a:ext>
            </a:extLst>
          </p:cNvPr>
          <p:cNvSpPr/>
          <p:nvPr/>
        </p:nvSpPr>
        <p:spPr>
          <a:xfrm>
            <a:off x="0" y="1662830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B04759-2473-48A2-9CBC-769D8B934B4E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4CD88A-2455-4B56-8F8D-872388F947E2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10" name="Google Shape;59;p14">
              <a:extLst>
                <a:ext uri="{FF2B5EF4-FFF2-40B4-BE49-F238E27FC236}">
                  <a16:creationId xmlns:a16="http://schemas.microsoft.com/office/drawing/2014/main" id="{1FD3F7F3-9BC4-49B8-B9FA-7E71ECDD109F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3A1174C-BBC6-40F8-8419-D694D8D5FBEC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79960E-A90D-4AAE-80BC-7D7070A8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0305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975743" y="461774"/>
            <a:ext cx="824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Interview Topics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5EFAE3-C10C-4399-8E7A-1B4910F760E6}"/>
              </a:ext>
            </a:extLst>
          </p:cNvPr>
          <p:cNvSpPr txBox="1"/>
          <p:nvPr/>
        </p:nvSpPr>
        <p:spPr>
          <a:xfrm>
            <a:off x="1683363" y="2261495"/>
            <a:ext cx="9341714" cy="37343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Redistricting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Water – sustainability and equity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Mental Health of Youth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Personal Priorities of Legislator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Question of interest to Local Leagues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E10DDC-C2A5-4334-895C-5EC0C4CEC9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13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20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Water – Sustainability and Equity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428A74-77F2-4312-8EF7-5954805991BC}"/>
              </a:ext>
            </a:extLst>
          </p:cNvPr>
          <p:cNvSpPr txBox="1"/>
          <p:nvPr/>
        </p:nvSpPr>
        <p:spPr>
          <a:xfrm>
            <a:off x="8008177" y="4227563"/>
            <a:ext cx="2562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Picture of Jane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8CB168-7B42-45D2-A9B7-E64E856514A0}"/>
              </a:ext>
            </a:extLst>
          </p:cNvPr>
          <p:cNvSpPr txBox="1"/>
          <p:nvPr/>
        </p:nvSpPr>
        <p:spPr>
          <a:xfrm>
            <a:off x="969840" y="3211900"/>
            <a:ext cx="61520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Jane Wagner-Tyack</a:t>
            </a:r>
          </a:p>
          <a:p>
            <a:endParaRPr lang="en-US" dirty="0"/>
          </a:p>
          <a:p>
            <a:r>
              <a:rPr lang="en-US" sz="3200" dirty="0"/>
              <a:t>Chair, LWVC Water Interest Group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5FEB23D-310D-4AE4-B8C2-FC77495DE9B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1" t="8953" r="16643" b="5664"/>
          <a:stretch/>
        </p:blipFill>
        <p:spPr>
          <a:xfrm>
            <a:off x="7812719" y="2138281"/>
            <a:ext cx="3522287" cy="443892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13727-0F91-48E7-A273-AD1A26CBB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534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Water – Sustainability and Equity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ADC9EF-BD12-47E5-B784-C3EB787C240A}"/>
              </a:ext>
            </a:extLst>
          </p:cNvPr>
          <p:cNvSpPr txBox="1"/>
          <p:nvPr/>
        </p:nvSpPr>
        <p:spPr>
          <a:xfrm>
            <a:off x="696633" y="2214330"/>
            <a:ext cx="1099251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 Intergovernmental Panel on Climate Change (IPCC) estimates that the overwhelming majority of the impacts of climate change will be connected to water.</a:t>
            </a:r>
          </a:p>
          <a:p>
            <a:pPr marL="800100" lvl="1" indent="-342900"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2000" i="1" dirty="0">
                <a:latin typeface="Helvetica" panose="020B0604020202020204" pitchFamily="34" charset="0"/>
                <a:cs typeface="Times New Roman" panose="02020603050405020304" pitchFamily="18" charset="0"/>
              </a:rPr>
              <a:t>Drought </a:t>
            </a:r>
          </a:p>
          <a:p>
            <a:pPr marL="800100" lvl="1" indent="-342900"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2000" i="1" dirty="0">
                <a:latin typeface="Helvetica" panose="020B0604020202020204" pitchFamily="34" charset="0"/>
                <a:cs typeface="Times New Roman" panose="02020603050405020304" pitchFamily="18" charset="0"/>
              </a:rPr>
              <a:t>Floods</a:t>
            </a:r>
          </a:p>
          <a:p>
            <a:pPr marL="800100" lvl="1" indent="-342900"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2000" i="1" dirty="0">
                <a:latin typeface="Helvetica" panose="020B0604020202020204" pitchFamily="34" charset="0"/>
                <a:cs typeface="Times New Roman" panose="02020603050405020304" pitchFamily="18" charset="0"/>
              </a:rPr>
              <a:t>Unreliable water supplies</a:t>
            </a:r>
          </a:p>
          <a:p>
            <a:pPr marL="800100" lvl="1" indent="-342900"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2000" i="1" dirty="0">
                <a:latin typeface="Helvetica" panose="020B0604020202020204" pitchFamily="34" charset="0"/>
                <a:cs typeface="Times New Roman" panose="02020603050405020304" pitchFamily="18" charset="0"/>
              </a:rPr>
              <a:t>Poor water quality </a:t>
            </a:r>
          </a:p>
          <a:p>
            <a:pPr marL="800100" lvl="1" indent="-342900"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2000" i="1" dirty="0">
                <a:latin typeface="Helvetica" panose="020B0604020202020204" pitchFamily="34" charset="0"/>
                <a:cs typeface="Times New Roman" panose="02020603050405020304" pitchFamily="18" charset="0"/>
              </a:rPr>
              <a:t>Ecosystem devastation</a:t>
            </a:r>
          </a:p>
          <a:p>
            <a:pPr algn="l"/>
            <a:endParaRPr lang="en-US" sz="2000" i="1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 the U.S., low-income communities and those of color – both urban and rural – experience the greatest harm, although global warming affects everyone.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5FEA0D-08C5-4AC3-97F3-AF565D6A7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247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Categories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ADC9EF-BD12-47E5-B784-C3EB787C240A}"/>
              </a:ext>
            </a:extLst>
          </p:cNvPr>
          <p:cNvSpPr txBox="1"/>
          <p:nvPr/>
        </p:nvSpPr>
        <p:spPr>
          <a:xfrm>
            <a:off x="1453645" y="2599772"/>
            <a:ext cx="8812306" cy="2821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000"/>
              </a:spcAft>
            </a:pPr>
            <a:r>
              <a:rPr lang="en-US" sz="32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Not helpful, but politically expedient</a:t>
            </a:r>
          </a:p>
          <a:p>
            <a:pPr marL="800100" lvl="1" indent="-342900">
              <a:spcAft>
                <a:spcPts val="1000"/>
              </a:spcAft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2800" i="1" dirty="0">
                <a:latin typeface="Helvetica" panose="020B0604020202020204" pitchFamily="34" charset="0"/>
                <a:cs typeface="Times New Roman" panose="02020603050405020304" pitchFamily="18" charset="0"/>
              </a:rPr>
              <a:t>North vs. South</a:t>
            </a:r>
          </a:p>
          <a:p>
            <a:pPr marL="800100" lvl="1" indent="-342900">
              <a:spcAft>
                <a:spcPts val="1000"/>
              </a:spcAft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2800" i="1" dirty="0">
                <a:latin typeface="Helvetica" panose="020B0604020202020204" pitchFamily="34" charset="0"/>
                <a:cs typeface="Times New Roman" panose="02020603050405020304" pitchFamily="18" charset="0"/>
              </a:rPr>
              <a:t>Cities vs. Agriculture</a:t>
            </a:r>
          </a:p>
          <a:p>
            <a:pPr marL="800100" lvl="1" indent="-342900">
              <a:spcAft>
                <a:spcPts val="1000"/>
              </a:spcAft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2800" i="1" dirty="0">
                <a:latin typeface="Helvetica" panose="020B0604020202020204" pitchFamily="34" charset="0"/>
                <a:cs typeface="Times New Roman" panose="02020603050405020304" pitchFamily="18" charset="0"/>
              </a:rPr>
              <a:t>Environment vs. Agriculture</a:t>
            </a:r>
          </a:p>
          <a:p>
            <a:pPr algn="l"/>
            <a:endParaRPr lang="en-US" sz="2800" i="1" dirty="0">
              <a:latin typeface="Helvetica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33DC7D-A662-4080-90C5-EE87340997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16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488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13428_Water allocation copy-hpf">
            <a:extLst>
              <a:ext uri="{FF2B5EF4-FFF2-40B4-BE49-F238E27FC236}">
                <a16:creationId xmlns:a16="http://schemas.microsoft.com/office/drawing/2014/main" id="{87F3E3C3-834A-49D7-8879-A573E718B6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64"/>
          <a:stretch/>
        </p:blipFill>
        <p:spPr bwMode="auto">
          <a:xfrm>
            <a:off x="242162" y="1746669"/>
            <a:ext cx="4175989" cy="495689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Water – Sustainability and Equity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B2961F-256C-4262-8998-958AA8D1AB6B}"/>
              </a:ext>
            </a:extLst>
          </p:cNvPr>
          <p:cNvSpPr txBox="1"/>
          <p:nvPr/>
        </p:nvSpPr>
        <p:spPr>
          <a:xfrm>
            <a:off x="4545589" y="2270734"/>
            <a:ext cx="7329334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California has recognized access to safe, affordable water as a human right. </a:t>
            </a:r>
            <a:endParaRPr lang="en-US" sz="24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We have promised more water than we have, and that is </a:t>
            </a: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BEFORE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we began to experience the water supply effects of a warming climate.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 </a:t>
            </a:r>
            <a:endParaRPr lang="en-US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800" b="1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How can we honor the human right to water with over-allocated and unpredictable supplies?</a:t>
            </a:r>
            <a:endParaRPr lang="en-US" sz="2800" b="1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46C9B5-213A-4870-BFA4-572C928DF1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17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803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Where We Are Now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889AE8B-BE93-4669-9EB0-315A05A72A97}"/>
              </a:ext>
            </a:extLst>
          </p:cNvPr>
          <p:cNvSpPr/>
          <p:nvPr/>
        </p:nvSpPr>
        <p:spPr>
          <a:xfrm>
            <a:off x="623268" y="5929248"/>
            <a:ext cx="1144025" cy="8979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A3644-E28F-4554-9341-88606EA93556}"/>
              </a:ext>
            </a:extLst>
          </p:cNvPr>
          <p:cNvSpPr txBox="1"/>
          <p:nvPr/>
        </p:nvSpPr>
        <p:spPr>
          <a:xfrm>
            <a:off x="544261" y="2261495"/>
            <a:ext cx="11282144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 are coming out of four very wet millennia.</a:t>
            </a:r>
          </a:p>
          <a:p>
            <a:endParaRPr lang="en-US" sz="3200" b="1" dirty="0">
              <a:solidFill>
                <a:srgbClr val="17569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32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 thought we had more surface water.</a:t>
            </a:r>
          </a:p>
          <a:p>
            <a:endParaRPr lang="en-US" sz="3200" b="1" dirty="0">
              <a:solidFill>
                <a:srgbClr val="17569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32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 thought groundwater was “inexhaustible”.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55404-A649-4F28-B969-D55F5D51C4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18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193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Water – Equity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889AE8B-BE93-4669-9EB0-315A05A72A97}"/>
              </a:ext>
            </a:extLst>
          </p:cNvPr>
          <p:cNvSpPr/>
          <p:nvPr/>
        </p:nvSpPr>
        <p:spPr>
          <a:xfrm>
            <a:off x="623268" y="5929248"/>
            <a:ext cx="1144025" cy="8979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A3644-E28F-4554-9341-88606EA93556}"/>
              </a:ext>
            </a:extLst>
          </p:cNvPr>
          <p:cNvSpPr txBox="1"/>
          <p:nvPr/>
        </p:nvSpPr>
        <p:spPr>
          <a:xfrm>
            <a:off x="544261" y="2261495"/>
            <a:ext cx="11282144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Over one million California households have only poor quality water available in their communities.</a:t>
            </a:r>
          </a:p>
          <a:p>
            <a:endParaRPr lang="en-US" sz="2400" b="1" dirty="0">
              <a:solidFill>
                <a:srgbClr val="17569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Agricultural overdraft of groundwater has led to the failure of domestic wells and wells serving small community water systems and family farms.  </a:t>
            </a:r>
          </a:p>
          <a:p>
            <a:endParaRPr lang="en-US" sz="2400" b="1" dirty="0">
              <a:solidFill>
                <a:srgbClr val="17569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2D0A0-2658-4753-8BF0-98E2B0CD2F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19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40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564285" y="3290492"/>
            <a:ext cx="10281367" cy="1105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indent="609585">
              <a:spcAft>
                <a:spcPts val="1000"/>
              </a:spcAft>
            </a:pPr>
            <a:r>
              <a:rPr lang="en-US" sz="4000" b="1" dirty="0"/>
              <a:t>Have you done legislative interviews before?</a:t>
            </a:r>
            <a:endParaRPr sz="40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8001000" y="340087"/>
            <a:ext cx="28929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solidFill>
                  <a:srgbClr val="175695"/>
                </a:solidFill>
              </a:rPr>
              <a:t>Poll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613CA5-F9F7-492F-8285-2EB74DD01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 sz="1333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Water – Equity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889AE8B-BE93-4669-9EB0-315A05A72A97}"/>
              </a:ext>
            </a:extLst>
          </p:cNvPr>
          <p:cNvSpPr/>
          <p:nvPr/>
        </p:nvSpPr>
        <p:spPr>
          <a:xfrm>
            <a:off x="623268" y="5929248"/>
            <a:ext cx="1144025" cy="8979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A3644-E28F-4554-9341-88606EA93556}"/>
              </a:ext>
            </a:extLst>
          </p:cNvPr>
          <p:cNvSpPr txBox="1"/>
          <p:nvPr/>
        </p:nvSpPr>
        <p:spPr>
          <a:xfrm>
            <a:off x="572964" y="2175386"/>
            <a:ext cx="1128214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Most Californians cannot simply relocate away from poor air and water quality.</a:t>
            </a:r>
          </a:p>
          <a:p>
            <a:endParaRPr lang="en-US" sz="2400" b="1" dirty="0">
              <a:solidFill>
                <a:srgbClr val="17569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Short-sighted management of the natural world has led to unsustainable water systems, wildfire risk, destruction of fisheries, and other impacts. </a:t>
            </a:r>
          </a:p>
          <a:p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C509C8-46FA-4AF4-B77D-95F30165C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20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364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Fixing It Is Expensive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889AE8B-BE93-4669-9EB0-315A05A72A97}"/>
              </a:ext>
            </a:extLst>
          </p:cNvPr>
          <p:cNvSpPr/>
          <p:nvPr/>
        </p:nvSpPr>
        <p:spPr>
          <a:xfrm>
            <a:off x="623268" y="5929248"/>
            <a:ext cx="1144025" cy="8979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A3644-E28F-4554-9341-88606EA93556}"/>
              </a:ext>
            </a:extLst>
          </p:cNvPr>
          <p:cNvSpPr txBox="1"/>
          <p:nvPr/>
        </p:nvSpPr>
        <p:spPr>
          <a:xfrm>
            <a:off x="645180" y="2261495"/>
            <a:ext cx="10939739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</a:pPr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Public water systems face financial and constitutional (Prop 218) challenges that limit their ability to offer water rate assistance to low-income customers.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</a:pPr>
            <a:endParaRPr lang="en-US" sz="2400" b="1" dirty="0">
              <a:solidFill>
                <a:srgbClr val="17569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</a:pPr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One possible solution: budget-based rate structures.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70167E-5CE8-4DCD-870E-CFE26882C3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21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550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Fixing It Is Expensive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889AE8B-BE93-4669-9EB0-315A05A72A97}"/>
              </a:ext>
            </a:extLst>
          </p:cNvPr>
          <p:cNvSpPr/>
          <p:nvPr/>
        </p:nvSpPr>
        <p:spPr>
          <a:xfrm>
            <a:off x="623268" y="5929248"/>
            <a:ext cx="1144025" cy="8979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A3644-E28F-4554-9341-88606EA93556}"/>
              </a:ext>
            </a:extLst>
          </p:cNvPr>
          <p:cNvSpPr txBox="1"/>
          <p:nvPr/>
        </p:nvSpPr>
        <p:spPr>
          <a:xfrm>
            <a:off x="759993" y="2661782"/>
            <a:ext cx="1093973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</a:pPr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Aging water delivery infrastructure must be maintained, and the costs must be spread equitably. New infrastructure for reuse is expensive.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60218-4C5E-4631-ADEE-E786204C1D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22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03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Positive Direction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889AE8B-BE93-4669-9EB0-315A05A72A97}"/>
              </a:ext>
            </a:extLst>
          </p:cNvPr>
          <p:cNvSpPr/>
          <p:nvPr/>
        </p:nvSpPr>
        <p:spPr>
          <a:xfrm>
            <a:off x="623268" y="5929248"/>
            <a:ext cx="1144025" cy="8979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A3644-E28F-4554-9341-88606EA93556}"/>
              </a:ext>
            </a:extLst>
          </p:cNvPr>
          <p:cNvSpPr txBox="1"/>
          <p:nvPr/>
        </p:nvSpPr>
        <p:spPr>
          <a:xfrm>
            <a:off x="759993" y="2661782"/>
            <a:ext cx="1093973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</a:pPr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Moving in the direction of regional water self-sufficiency will make California more water-secure and sustainable in the long run.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103DF4-30BB-4E06-9BCD-C71F655058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23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3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Water – Sustainability and Equity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ADC9EF-BD12-47E5-B784-C3EB787C240A}"/>
              </a:ext>
            </a:extLst>
          </p:cNvPr>
          <p:cNvSpPr txBox="1"/>
          <p:nvPr/>
        </p:nvSpPr>
        <p:spPr>
          <a:xfrm>
            <a:off x="866187" y="2359255"/>
            <a:ext cx="10992517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0" i="0" dirty="0">
                <a:solidFill>
                  <a:srgbClr val="1D2228"/>
                </a:solidFill>
                <a:effectLst/>
                <a:latin typeface="Helvetica Neue"/>
              </a:rPr>
              <a:t>Question</a:t>
            </a:r>
          </a:p>
          <a:p>
            <a:pPr algn="l"/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algn="l">
              <a:spcAft>
                <a:spcPts val="1200"/>
              </a:spcAft>
            </a:pPr>
            <a:r>
              <a:rPr lang="en-US" sz="2000" dirty="0">
                <a:latin typeface="Helvetica" panose="020B0604020202020204" pitchFamily="34" charset="0"/>
                <a:cs typeface="Times New Roman" panose="02020603050405020304" pitchFamily="18" charset="0"/>
              </a:rPr>
              <a:t>What do you see as ways California can help these communities while dealing with the water effects of climate change upon the state? </a:t>
            </a:r>
          </a:p>
          <a:p>
            <a:pPr algn="l">
              <a:spcAft>
                <a:spcPts val="1200"/>
              </a:spcAft>
            </a:pPr>
            <a:r>
              <a:rPr lang="en-US" sz="2000" dirty="0">
                <a:latin typeface="Helvetica" panose="020B0604020202020204" pitchFamily="34" charset="0"/>
                <a:cs typeface="Times New Roman" panose="02020603050405020304" pitchFamily="18" charset="0"/>
              </a:rPr>
              <a:t>How do we move toward equity and sustainability?  </a:t>
            </a:r>
          </a:p>
          <a:p>
            <a:pPr algn="l">
              <a:spcAft>
                <a:spcPts val="1200"/>
              </a:spcAft>
            </a:pPr>
            <a:r>
              <a:rPr lang="en-US" sz="2000" dirty="0">
                <a:latin typeface="Helvetica" panose="020B0604020202020204" pitchFamily="34" charset="0"/>
                <a:cs typeface="Times New Roman" panose="02020603050405020304" pitchFamily="18" charset="0"/>
              </a:rPr>
              <a:t>Please tell us about both proposed and potential legislation and funding sources.</a:t>
            </a:r>
          </a:p>
          <a:p>
            <a:pPr algn="l"/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1E923D-8009-4947-92ED-7DD4D7EE89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24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883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0305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975743" y="461774"/>
            <a:ext cx="824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Interview Topics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5EFAE3-C10C-4399-8E7A-1B4910F760E6}"/>
              </a:ext>
            </a:extLst>
          </p:cNvPr>
          <p:cNvSpPr txBox="1"/>
          <p:nvPr/>
        </p:nvSpPr>
        <p:spPr>
          <a:xfrm>
            <a:off x="1683363" y="2261495"/>
            <a:ext cx="9341714" cy="37343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/>
              <a:t>Redistricting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Water – sustainability and equity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Mental Health of Youth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Personal Priorities of Legislator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Question of interest to Local Leagues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2A365A-3144-4278-A906-E1071CADCF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25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091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smiling for the camera&#10;&#10;Description automatically generated with low confidence">
            <a:extLst>
              <a:ext uri="{FF2B5EF4-FFF2-40B4-BE49-F238E27FC236}">
                <a16:creationId xmlns:a16="http://schemas.microsoft.com/office/drawing/2014/main" id="{5255BC70-076D-40CA-80F3-58FAD4BCDE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8" r="-2" b="21006"/>
          <a:stretch/>
        </p:blipFill>
        <p:spPr>
          <a:xfrm>
            <a:off x="7977600" y="1970169"/>
            <a:ext cx="4249800" cy="4887831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539FD-6306-49C4-AC1D-E1258514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9453-8C1D-477E-95F9-0A6AD23F51F2}" type="slidenum">
              <a:rPr lang="en-US" smtClean="0"/>
              <a:t>26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E82E2D-8CF1-4296-B444-E5DEB418D647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72331EF-C890-4F8A-81FB-F32A3815B230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12" name="Google Shape;59;p14">
              <a:extLst>
                <a:ext uri="{FF2B5EF4-FFF2-40B4-BE49-F238E27FC236}">
                  <a16:creationId xmlns:a16="http://schemas.microsoft.com/office/drawing/2014/main" id="{22EDFD4A-07F8-463C-B43C-593488AFA8AE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38E663-5E2A-4DE0-9C37-E00350A6146A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E29558F-724C-4FD8-80AD-F710B627F56A}"/>
              </a:ext>
            </a:extLst>
          </p:cNvPr>
          <p:cNvSpPr txBox="1"/>
          <p:nvPr/>
        </p:nvSpPr>
        <p:spPr>
          <a:xfrm>
            <a:off x="4857694" y="698477"/>
            <a:ext cx="6799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fontAlgn="base">
              <a:spcBef>
                <a:spcPts val="0"/>
              </a:spcBef>
              <a:spcAft>
                <a:spcPts val="0"/>
              </a:spcAft>
              <a:defRPr sz="3200" b="1" u="none" strike="noStrike" kern="0" spc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ea typeface="Arial Unicode MS"/>
                <a:cs typeface="Arial Unicode MS"/>
              </a:defRPr>
            </a:lvl1pPr>
          </a:lstStyle>
          <a:p>
            <a:r>
              <a:rPr lang="en-US" sz="4800" kern="1200" dirty="0">
                <a:solidFill>
                  <a:srgbClr val="175695"/>
                </a:solidFill>
                <a:latin typeface="+mn-lt"/>
                <a:ea typeface="+mn-ea"/>
                <a:cs typeface="+mn-cs"/>
              </a:rPr>
              <a:t>Mental Health of Youth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F1986C-7B6D-49B9-89DD-9D1236CB4BF3}"/>
              </a:ext>
            </a:extLst>
          </p:cNvPr>
          <p:cNvSpPr/>
          <p:nvPr/>
        </p:nvSpPr>
        <p:spPr>
          <a:xfrm>
            <a:off x="0" y="167666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0BE8F0-B02E-4839-8363-F685368AB4DF}"/>
              </a:ext>
            </a:extLst>
          </p:cNvPr>
          <p:cNvSpPr txBox="1"/>
          <p:nvPr/>
        </p:nvSpPr>
        <p:spPr>
          <a:xfrm>
            <a:off x="1188000" y="2965558"/>
            <a:ext cx="642927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Susan F. Rice</a:t>
            </a:r>
          </a:p>
          <a:p>
            <a:endParaRPr lang="en-US" dirty="0"/>
          </a:p>
          <a:p>
            <a:r>
              <a:rPr lang="en-US" sz="3200" dirty="0"/>
              <a:t>LWVC Area Director, Social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64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2506703-596B-47AF-B6C2-82B236457163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735BAF-387A-4501-A952-8101F92167F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8" name="Google Shape;59;p14">
              <a:extLst>
                <a:ext uri="{FF2B5EF4-FFF2-40B4-BE49-F238E27FC236}">
                  <a16:creationId xmlns:a16="http://schemas.microsoft.com/office/drawing/2014/main" id="{0AA737BC-93B7-4D8F-B1A3-68D5CFDCC57A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CBC486-B37B-4AFD-B741-C489DA05AF81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EDBD4A7-8562-4E28-88BB-F90C2D0829B6}"/>
              </a:ext>
            </a:extLst>
          </p:cNvPr>
          <p:cNvSpPr txBox="1"/>
          <p:nvPr/>
        </p:nvSpPr>
        <p:spPr>
          <a:xfrm>
            <a:off x="4857694" y="698477"/>
            <a:ext cx="6799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fontAlgn="base">
              <a:spcBef>
                <a:spcPts val="0"/>
              </a:spcBef>
              <a:spcAft>
                <a:spcPts val="0"/>
              </a:spcAft>
              <a:defRPr sz="3200" b="1" u="none" strike="noStrike" kern="0" spc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ea typeface="Arial Unicode MS"/>
                <a:cs typeface="Arial Unicode MS"/>
              </a:defRPr>
            </a:lvl1pPr>
          </a:lstStyle>
          <a:p>
            <a:r>
              <a:rPr lang="en-US" sz="4800" kern="1200" dirty="0">
                <a:solidFill>
                  <a:srgbClr val="175695"/>
                </a:solidFill>
                <a:latin typeface="+mn-lt"/>
                <a:ea typeface="+mn-ea"/>
                <a:cs typeface="+mn-cs"/>
              </a:rPr>
              <a:t>Mental Health of Youth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757618-D0CE-46E2-9900-420A4C72B6D8}"/>
              </a:ext>
            </a:extLst>
          </p:cNvPr>
          <p:cNvSpPr/>
          <p:nvPr/>
        </p:nvSpPr>
        <p:spPr>
          <a:xfrm>
            <a:off x="0" y="167666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1D2000-1EF9-4044-9D6A-541879AA0DF4}"/>
              </a:ext>
            </a:extLst>
          </p:cNvPr>
          <p:cNvSpPr txBox="1"/>
          <p:nvPr/>
        </p:nvSpPr>
        <p:spPr>
          <a:xfrm>
            <a:off x="899192" y="1917393"/>
            <a:ext cx="10757893" cy="4839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900"/>
              </a:spcAft>
            </a:pPr>
            <a:br>
              <a:rPr lang="en-US" sz="1200" b="0" i="0" dirty="0">
                <a:solidFill>
                  <a:srgbClr val="1D2228"/>
                </a:solidFill>
                <a:effectLst/>
                <a:latin typeface="Helvetica Neue"/>
              </a:rPr>
            </a:br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pandemic has exacerbated existing problems related to the mental health of California’s children and youth.</a:t>
            </a:r>
          </a:p>
          <a:p>
            <a:pPr algn="l">
              <a:spcAft>
                <a:spcPts val="900"/>
              </a:spcAft>
            </a:pPr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ensuing crisis disproportionately impacts under-resourced communities. </a:t>
            </a:r>
          </a:p>
          <a:p>
            <a:pPr algn="l">
              <a:spcAft>
                <a:spcPts val="900"/>
              </a:spcAft>
            </a:pPr>
            <a:r>
              <a:rPr lang="en-US" sz="24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California's new Children and Youth Behavioral Health Initiative may help reform our overburdened system. </a:t>
            </a:r>
          </a:p>
          <a:p>
            <a:pPr algn="l"/>
            <a:endParaRPr lang="en-US" sz="2200" dirty="0"/>
          </a:p>
          <a:p>
            <a:pPr algn="l"/>
            <a:r>
              <a:rPr lang="en-US" sz="2800" b="1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challenges, however, are significant and there have been recommendations made for further action to ensure success. </a:t>
            </a:r>
          </a:p>
          <a:p>
            <a:pPr algn="l"/>
            <a:endParaRPr lang="en-US" sz="28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/>
            <a:br>
              <a:rPr lang="en-US" sz="1200" b="0" i="0" dirty="0">
                <a:solidFill>
                  <a:srgbClr val="1D2228"/>
                </a:solidFill>
                <a:effectLst/>
                <a:latin typeface="Helvetica Neue"/>
              </a:rPr>
            </a:br>
            <a:endParaRPr lang="en-US" sz="1200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69081-E8C5-4F54-BE09-D48BB37CE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80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6C3BA-E32A-4958-91D1-6AD4DF9FF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6633" y="4016854"/>
            <a:ext cx="5238200" cy="2357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Substantive Recommendations</a:t>
            </a:r>
          </a:p>
          <a:p>
            <a:pPr lvl="1">
              <a:buClr>
                <a:srgbClr val="C00000"/>
              </a:buClr>
              <a:buSzPct val="120000"/>
            </a:pPr>
            <a:r>
              <a:rPr lang="en-US" dirty="0"/>
              <a:t>Little Hoover Commission</a:t>
            </a:r>
          </a:p>
          <a:p>
            <a:pPr lvl="1">
              <a:buClr>
                <a:srgbClr val="C00000"/>
              </a:buClr>
              <a:buSzPct val="120000"/>
            </a:pPr>
            <a:r>
              <a:rPr lang="en-US" dirty="0"/>
              <a:t>5-year Children and Youth Behavioral health initiative ($4.4 B)</a:t>
            </a:r>
          </a:p>
          <a:p>
            <a:pPr lvl="1">
              <a:buClr>
                <a:srgbClr val="C00000"/>
              </a:buClr>
              <a:buSzPct val="120000"/>
            </a:pPr>
            <a:r>
              <a:rPr lang="en-US" dirty="0"/>
              <a:t>Include behavioral health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329F5B-236A-4DA9-BE50-E53FE7BEA6A5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7CC5F4-56A7-425B-B30F-7FDA49A54937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11" name="Google Shape;59;p14">
              <a:extLst>
                <a:ext uri="{FF2B5EF4-FFF2-40B4-BE49-F238E27FC236}">
                  <a16:creationId xmlns:a16="http://schemas.microsoft.com/office/drawing/2014/main" id="{FA159D29-A6DA-438C-A414-29E4E815B323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099ABC-B663-4215-BF48-094CEFA5444C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2168420-7ED9-465E-96FD-EFAFDAB4BC85}"/>
              </a:ext>
            </a:extLst>
          </p:cNvPr>
          <p:cNvSpPr txBox="1"/>
          <p:nvPr/>
        </p:nvSpPr>
        <p:spPr>
          <a:xfrm>
            <a:off x="4448904" y="670336"/>
            <a:ext cx="63840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fontAlgn="base">
              <a:spcBef>
                <a:spcPts val="0"/>
              </a:spcBef>
              <a:spcAft>
                <a:spcPts val="0"/>
              </a:spcAft>
              <a:defRPr sz="3200" b="1" u="none" strike="noStrike" kern="0" spc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ea typeface="Arial Unicode MS"/>
                <a:cs typeface="Arial Unicode MS"/>
              </a:defRPr>
            </a:lvl1pPr>
          </a:lstStyle>
          <a:p>
            <a:pPr algn="r"/>
            <a:r>
              <a:rPr lang="en-US" sz="4800" kern="1200" dirty="0">
                <a:solidFill>
                  <a:srgbClr val="175695"/>
                </a:solidFill>
                <a:latin typeface="+mn-lt"/>
                <a:ea typeface="+mn-ea"/>
                <a:cs typeface="+mn-cs"/>
              </a:rPr>
              <a:t>Mental Health of Youth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0077CA-5EF5-42D7-B679-D29494A27EC0}"/>
              </a:ext>
            </a:extLst>
          </p:cNvPr>
          <p:cNvSpPr/>
          <p:nvPr/>
        </p:nvSpPr>
        <p:spPr>
          <a:xfrm>
            <a:off x="0" y="167666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E6EEAC-521C-480D-AE9F-E052F5C7300C}"/>
              </a:ext>
            </a:extLst>
          </p:cNvPr>
          <p:cNvSpPr txBox="1"/>
          <p:nvPr/>
        </p:nvSpPr>
        <p:spPr>
          <a:xfrm>
            <a:off x="646233" y="2388153"/>
            <a:ext cx="106571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Even prior to the pandemic we saw an increase among high school and college students of depression, suicide attempts, psychological distress.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14E6317D-EFF0-41E3-A5DE-E2C49B613C5C}"/>
              </a:ext>
            </a:extLst>
          </p:cNvPr>
          <p:cNvSpPr txBox="1">
            <a:spLocks/>
          </p:cNvSpPr>
          <p:nvPr/>
        </p:nvSpPr>
        <p:spPr>
          <a:xfrm>
            <a:off x="6507656" y="4016854"/>
            <a:ext cx="4594188" cy="2653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C00000"/>
                </a:solidFill>
              </a:rPr>
              <a:t>Service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Delivery Barriers</a:t>
            </a:r>
          </a:p>
          <a:p>
            <a:pPr lvl="1">
              <a:buClr>
                <a:srgbClr val="C00000"/>
              </a:buClr>
              <a:buSzPct val="120000"/>
            </a:pPr>
            <a:r>
              <a:rPr lang="en-US" dirty="0"/>
              <a:t>Overlapping delivery jurisdictions</a:t>
            </a:r>
          </a:p>
          <a:p>
            <a:pPr lvl="1">
              <a:buClr>
                <a:srgbClr val="C00000"/>
              </a:buClr>
              <a:buSzPct val="120000"/>
            </a:pPr>
            <a:r>
              <a:rPr lang="en-US" dirty="0"/>
              <a:t>Insurance authorization and/or Medi-Cal coverage</a:t>
            </a:r>
          </a:p>
          <a:p>
            <a:pPr lvl="1">
              <a:buClr>
                <a:srgbClr val="C00000"/>
              </a:buClr>
              <a:buSzPct val="120000"/>
            </a:pPr>
            <a:r>
              <a:rPr lang="en-US" dirty="0"/>
              <a:t>Shortage of beds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E41846-BC7F-4532-AEA1-ADCFE8AC1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4016854"/>
            <a:ext cx="2743200" cy="365125"/>
          </a:xfrm>
        </p:spPr>
        <p:txBody>
          <a:bodyPr/>
          <a:lstStyle/>
          <a:p>
            <a:fld id="{97450CAB-41A2-444E-B346-7F07AA94CBC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3329F5B-236A-4DA9-BE50-E53FE7BEA6A5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7CC5F4-56A7-425B-B30F-7FDA49A54937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11" name="Google Shape;59;p14">
              <a:extLst>
                <a:ext uri="{FF2B5EF4-FFF2-40B4-BE49-F238E27FC236}">
                  <a16:creationId xmlns:a16="http://schemas.microsoft.com/office/drawing/2014/main" id="{FA159D29-A6DA-438C-A414-29E4E815B323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099ABC-B663-4215-BF48-094CEFA5444C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2168420-7ED9-465E-96FD-EFAFDAB4BC85}"/>
              </a:ext>
            </a:extLst>
          </p:cNvPr>
          <p:cNvSpPr txBox="1"/>
          <p:nvPr/>
        </p:nvSpPr>
        <p:spPr>
          <a:xfrm>
            <a:off x="3265333" y="686604"/>
            <a:ext cx="805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fontAlgn="base">
              <a:spcBef>
                <a:spcPts val="0"/>
              </a:spcBef>
              <a:spcAft>
                <a:spcPts val="0"/>
              </a:spcAft>
              <a:defRPr sz="3200" b="1" u="none" strike="noStrike" kern="0" spc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ea typeface="Arial Unicode MS"/>
                <a:cs typeface="Arial Unicode MS"/>
              </a:defRPr>
            </a:lvl1pPr>
          </a:lstStyle>
          <a:p>
            <a:pPr algn="r"/>
            <a:r>
              <a:rPr lang="en-US" sz="4800" kern="1200" dirty="0">
                <a:solidFill>
                  <a:srgbClr val="175695"/>
                </a:solidFill>
                <a:latin typeface="+mn-lt"/>
                <a:ea typeface="+mn-ea"/>
                <a:cs typeface="+mn-cs"/>
              </a:rPr>
              <a:t>Health Care System is a Mosaic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0077CA-5EF5-42D7-B679-D29494A27EC0}"/>
              </a:ext>
            </a:extLst>
          </p:cNvPr>
          <p:cNvSpPr/>
          <p:nvPr/>
        </p:nvSpPr>
        <p:spPr>
          <a:xfrm>
            <a:off x="0" y="167666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608E40A-5323-4825-B4B8-7679705D4979}"/>
              </a:ext>
            </a:extLst>
          </p:cNvPr>
          <p:cNvSpPr/>
          <p:nvPr/>
        </p:nvSpPr>
        <p:spPr>
          <a:xfrm>
            <a:off x="7105427" y="2271657"/>
            <a:ext cx="4212005" cy="645459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/>
              <a:t>Private System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A4BBAB4-05AF-4344-A15F-A0E5DA38F5E2}"/>
              </a:ext>
            </a:extLst>
          </p:cNvPr>
          <p:cNvSpPr/>
          <p:nvPr/>
        </p:nvSpPr>
        <p:spPr>
          <a:xfrm>
            <a:off x="846266" y="2271657"/>
            <a:ext cx="4173968" cy="6454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/>
              <a:t>Public System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B5831B-5428-409F-A7FB-E2D079FA0AD3}"/>
              </a:ext>
            </a:extLst>
          </p:cNvPr>
          <p:cNvSpPr txBox="1"/>
          <p:nvPr/>
        </p:nvSpPr>
        <p:spPr>
          <a:xfrm>
            <a:off x="7208202" y="3505888"/>
            <a:ext cx="4212004" cy="120032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More than 50 commercial insurers with varying levels of services.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0FF690-7CC5-4359-98B5-8288D28DD08A}"/>
              </a:ext>
            </a:extLst>
          </p:cNvPr>
          <p:cNvSpPr txBox="1"/>
          <p:nvPr/>
        </p:nvSpPr>
        <p:spPr>
          <a:xfrm>
            <a:off x="846266" y="2942217"/>
            <a:ext cx="4771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Administered</a:t>
            </a:r>
            <a:r>
              <a:rPr lang="en-US" sz="1600" i="1" dirty="0"/>
              <a:t> </a:t>
            </a:r>
            <a:r>
              <a:rPr lang="en-US" sz="2000" i="1" dirty="0"/>
              <a:t>by the Department of Health Care Services (DHCS)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65258F5-FCD8-4E3E-BAC0-F8FE4CCE9703}"/>
              </a:ext>
            </a:extLst>
          </p:cNvPr>
          <p:cNvCxnSpPr>
            <a:cxnSpLocks/>
          </p:cNvCxnSpPr>
          <p:nvPr/>
        </p:nvCxnSpPr>
        <p:spPr>
          <a:xfrm>
            <a:off x="1236641" y="3930505"/>
            <a:ext cx="0" cy="455199"/>
          </a:xfrm>
          <a:prstGeom prst="straightConnector1">
            <a:avLst/>
          </a:prstGeom>
          <a:ln w="57150">
            <a:solidFill>
              <a:srgbClr val="3864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BECDFB5-2FC9-40D1-AF75-3FC0877FB658}"/>
              </a:ext>
            </a:extLst>
          </p:cNvPr>
          <p:cNvCxnSpPr>
            <a:cxnSpLocks/>
          </p:cNvCxnSpPr>
          <p:nvPr/>
        </p:nvCxnSpPr>
        <p:spPr>
          <a:xfrm>
            <a:off x="9211429" y="2894702"/>
            <a:ext cx="0" cy="45519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FC139BB-0AB7-41E1-91F4-2225E543D97A}"/>
              </a:ext>
            </a:extLst>
          </p:cNvPr>
          <p:cNvCxnSpPr>
            <a:cxnSpLocks/>
          </p:cNvCxnSpPr>
          <p:nvPr/>
        </p:nvCxnSpPr>
        <p:spPr>
          <a:xfrm>
            <a:off x="3038138" y="3589142"/>
            <a:ext cx="0" cy="360923"/>
          </a:xfrm>
          <a:prstGeom prst="line">
            <a:avLst/>
          </a:prstGeom>
          <a:ln w="57150">
            <a:solidFill>
              <a:srgbClr val="1756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F2551F2-A8B5-4497-A920-06D6654B5384}"/>
              </a:ext>
            </a:extLst>
          </p:cNvPr>
          <p:cNvCxnSpPr/>
          <p:nvPr/>
        </p:nvCxnSpPr>
        <p:spPr>
          <a:xfrm>
            <a:off x="1231751" y="3950065"/>
            <a:ext cx="3593054" cy="0"/>
          </a:xfrm>
          <a:prstGeom prst="line">
            <a:avLst/>
          </a:prstGeom>
          <a:ln w="57150">
            <a:solidFill>
              <a:srgbClr val="1756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486A914-FC4E-49E4-BCCD-3060EA7D3C0C}"/>
              </a:ext>
            </a:extLst>
          </p:cNvPr>
          <p:cNvCxnSpPr>
            <a:cxnSpLocks/>
          </p:cNvCxnSpPr>
          <p:nvPr/>
        </p:nvCxnSpPr>
        <p:spPr>
          <a:xfrm>
            <a:off x="4824805" y="3928548"/>
            <a:ext cx="0" cy="455199"/>
          </a:xfrm>
          <a:prstGeom prst="straightConnector1">
            <a:avLst/>
          </a:prstGeom>
          <a:ln w="57150">
            <a:solidFill>
              <a:srgbClr val="3864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1465C9F-5EAB-4A08-9CAE-F9B77B5DE054}"/>
              </a:ext>
            </a:extLst>
          </p:cNvPr>
          <p:cNvSpPr txBox="1"/>
          <p:nvPr/>
        </p:nvSpPr>
        <p:spPr>
          <a:xfrm>
            <a:off x="416542" y="4550230"/>
            <a:ext cx="2621592" cy="120032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56 mental health plans for severe conditions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21B912-BF08-4B8E-921D-F2E200C5BAC5}"/>
              </a:ext>
            </a:extLst>
          </p:cNvPr>
          <p:cNvSpPr txBox="1"/>
          <p:nvPr/>
        </p:nvSpPr>
        <p:spPr>
          <a:xfrm>
            <a:off x="3394912" y="4550229"/>
            <a:ext cx="2925205" cy="120032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24 Medi-Cal managed Care Plans for mild - moderate conditions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91DDD1-529E-4E39-9037-569FFB91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7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1282423" y="2187597"/>
            <a:ext cx="9764000" cy="59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indent="609585">
              <a:spcAft>
                <a:spcPts val="1000"/>
              </a:spcAft>
            </a:pPr>
            <a:r>
              <a:rPr lang="en" sz="2800" b="1" dirty="0"/>
              <a:t>Why do we perform legislative interviews?</a:t>
            </a:r>
            <a:endParaRPr sz="2800" b="1" dirty="0"/>
          </a:p>
          <a:p>
            <a:pPr indent="609585">
              <a:spcAft>
                <a:spcPts val="1000"/>
              </a:spcAft>
            </a:pPr>
            <a:r>
              <a:rPr lang="en" sz="2800" b="1" dirty="0"/>
              <a:t>Who should do them?</a:t>
            </a:r>
            <a:endParaRPr sz="2800" b="1" dirty="0"/>
          </a:p>
          <a:p>
            <a:pPr indent="609585"/>
            <a:r>
              <a:rPr lang="en" sz="2800" b="1" dirty="0"/>
              <a:t>Interview topics followed by Q &amp; A</a:t>
            </a:r>
            <a:endParaRPr sz="2800" b="1" dirty="0"/>
          </a:p>
          <a:p>
            <a:pPr marL="1543050" lvl="5">
              <a:spcAft>
                <a:spcPts val="200"/>
              </a:spcAft>
            </a:pPr>
            <a:r>
              <a:rPr lang="en-US" sz="2300" dirty="0"/>
              <a:t>Redistricting</a:t>
            </a:r>
          </a:p>
          <a:p>
            <a:pPr marL="1543050" lvl="5">
              <a:spcAft>
                <a:spcPts val="200"/>
              </a:spcAft>
            </a:pPr>
            <a:r>
              <a:rPr lang="en-US" sz="2300" dirty="0"/>
              <a:t>Water – sustainability and equity</a:t>
            </a:r>
          </a:p>
          <a:p>
            <a:pPr marL="1543050" lvl="5">
              <a:spcAft>
                <a:spcPts val="200"/>
              </a:spcAft>
            </a:pPr>
            <a:r>
              <a:rPr lang="en-US" sz="2300" dirty="0"/>
              <a:t>Mental Health of Youth</a:t>
            </a:r>
          </a:p>
          <a:p>
            <a:pPr marL="1543050" lvl="5">
              <a:spcAft>
                <a:spcPts val="200"/>
              </a:spcAft>
            </a:pPr>
            <a:r>
              <a:rPr lang="en-US" sz="2300" dirty="0"/>
              <a:t>Personal Priorities of Legislator</a:t>
            </a:r>
          </a:p>
          <a:p>
            <a:pPr marL="1543050" lvl="5">
              <a:spcAft>
                <a:spcPts val="200"/>
              </a:spcAft>
            </a:pPr>
            <a:r>
              <a:rPr lang="en-US" sz="2300" dirty="0"/>
              <a:t>Question of interest to Local Leagues</a:t>
            </a:r>
          </a:p>
          <a:p>
            <a:pPr marL="1543050" lvl="5">
              <a:spcAft>
                <a:spcPts val="200"/>
              </a:spcAft>
            </a:pPr>
            <a:r>
              <a:rPr lang="en-US" sz="2300" dirty="0"/>
              <a:t>Q&amp;A</a:t>
            </a:r>
          </a:p>
          <a:p>
            <a:endParaRPr sz="2800" dirty="0"/>
          </a:p>
          <a:p>
            <a:endParaRPr sz="4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8001000" y="340087"/>
            <a:ext cx="28929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solidFill>
                  <a:srgbClr val="175695"/>
                </a:solidFill>
              </a:rPr>
              <a:t>Agenda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C8E3B0-F878-430E-AE6B-DDD76B06AE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2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3329F5B-236A-4DA9-BE50-E53FE7BEA6A5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7CC5F4-56A7-425B-B30F-7FDA49A54937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11" name="Google Shape;59;p14">
              <a:extLst>
                <a:ext uri="{FF2B5EF4-FFF2-40B4-BE49-F238E27FC236}">
                  <a16:creationId xmlns:a16="http://schemas.microsoft.com/office/drawing/2014/main" id="{FA159D29-A6DA-438C-A414-29E4E815B323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099ABC-B663-4215-BF48-094CEFA5444C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2168420-7ED9-465E-96FD-EFAFDAB4BC85}"/>
              </a:ext>
            </a:extLst>
          </p:cNvPr>
          <p:cNvSpPr txBox="1"/>
          <p:nvPr/>
        </p:nvSpPr>
        <p:spPr>
          <a:xfrm>
            <a:off x="3265333" y="686604"/>
            <a:ext cx="805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fontAlgn="base">
              <a:spcBef>
                <a:spcPts val="0"/>
              </a:spcBef>
              <a:spcAft>
                <a:spcPts val="0"/>
              </a:spcAft>
              <a:defRPr sz="3200" b="1" u="none" strike="noStrike" kern="0" spc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ea typeface="Arial Unicode MS"/>
                <a:cs typeface="Arial Unicode MS"/>
              </a:defRPr>
            </a:lvl1pPr>
          </a:lstStyle>
          <a:p>
            <a:pPr algn="r"/>
            <a:r>
              <a:rPr lang="en-US" sz="4800" kern="1200" dirty="0">
                <a:solidFill>
                  <a:srgbClr val="175695"/>
                </a:solidFill>
                <a:latin typeface="+mn-lt"/>
                <a:ea typeface="+mn-ea"/>
                <a:cs typeface="+mn-cs"/>
              </a:rPr>
              <a:t>Options for Schools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0077CA-5EF5-42D7-B679-D29494A27EC0}"/>
              </a:ext>
            </a:extLst>
          </p:cNvPr>
          <p:cNvSpPr/>
          <p:nvPr/>
        </p:nvSpPr>
        <p:spPr>
          <a:xfrm>
            <a:off x="0" y="167666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6A2193-70DB-4F08-8B82-A477782FA8D9}"/>
              </a:ext>
            </a:extLst>
          </p:cNvPr>
          <p:cNvSpPr txBox="1"/>
          <p:nvPr/>
        </p:nvSpPr>
        <p:spPr>
          <a:xfrm flipH="1">
            <a:off x="951562" y="2282088"/>
            <a:ext cx="108060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There are many opportunities and challenges</a:t>
            </a:r>
          </a:p>
          <a:p>
            <a:endParaRPr lang="en-US" sz="2000" b="1" dirty="0">
              <a:solidFill>
                <a:srgbClr val="17569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800" i="1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For example</a:t>
            </a:r>
          </a:p>
          <a:p>
            <a:endParaRPr lang="en-US" sz="1100" i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many schools are prepared?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many schools are able to pay?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many schools are sufficiently equipped to handle or refer a crisis?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Is there adequate communication between schools and police?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17569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Who decides?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17569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2800" b="1" dirty="0">
              <a:solidFill>
                <a:srgbClr val="17569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61A3D3-D403-4361-AD92-A4BE674E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611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2506703-596B-47AF-B6C2-82B236457163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735BAF-387A-4501-A952-8101F92167F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8" name="Google Shape;59;p14">
              <a:extLst>
                <a:ext uri="{FF2B5EF4-FFF2-40B4-BE49-F238E27FC236}">
                  <a16:creationId xmlns:a16="http://schemas.microsoft.com/office/drawing/2014/main" id="{0AA737BC-93B7-4D8F-B1A3-68D5CFDCC57A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CBC486-B37B-4AFD-B741-C489DA05AF81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EDBD4A7-8562-4E28-88BB-F90C2D0829B6}"/>
              </a:ext>
            </a:extLst>
          </p:cNvPr>
          <p:cNvSpPr txBox="1"/>
          <p:nvPr/>
        </p:nvSpPr>
        <p:spPr>
          <a:xfrm>
            <a:off x="4857694" y="698477"/>
            <a:ext cx="6799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fontAlgn="base">
              <a:spcBef>
                <a:spcPts val="0"/>
              </a:spcBef>
              <a:spcAft>
                <a:spcPts val="0"/>
              </a:spcAft>
              <a:defRPr sz="3200" b="1" u="none" strike="noStrike" kern="0" spc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ea typeface="Arial Unicode MS"/>
                <a:cs typeface="Arial Unicode MS"/>
              </a:defRPr>
            </a:lvl1pPr>
          </a:lstStyle>
          <a:p>
            <a:r>
              <a:rPr lang="en-US" sz="4800" kern="1200" dirty="0">
                <a:solidFill>
                  <a:srgbClr val="175695"/>
                </a:solidFill>
                <a:latin typeface="+mn-lt"/>
                <a:ea typeface="+mn-ea"/>
                <a:cs typeface="+mn-cs"/>
              </a:rPr>
              <a:t>Mental Health of Youth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757618-D0CE-46E2-9900-420A4C72B6D8}"/>
              </a:ext>
            </a:extLst>
          </p:cNvPr>
          <p:cNvSpPr/>
          <p:nvPr/>
        </p:nvSpPr>
        <p:spPr>
          <a:xfrm>
            <a:off x="0" y="167666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1D2000-1EF9-4044-9D6A-541879AA0DF4}"/>
              </a:ext>
            </a:extLst>
          </p:cNvPr>
          <p:cNvSpPr txBox="1"/>
          <p:nvPr/>
        </p:nvSpPr>
        <p:spPr>
          <a:xfrm>
            <a:off x="968901" y="2203823"/>
            <a:ext cx="996151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en-US" sz="1200" b="0" i="0" dirty="0">
                <a:solidFill>
                  <a:srgbClr val="1D2228"/>
                </a:solidFill>
                <a:effectLst/>
                <a:latin typeface="Helvetica Neue"/>
              </a:rPr>
            </a:br>
            <a:r>
              <a:rPr lang="en-US" sz="3200" b="0" i="0" dirty="0">
                <a:solidFill>
                  <a:srgbClr val="1D2228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Question</a:t>
            </a:r>
          </a:p>
          <a:p>
            <a:pPr algn="l"/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F56F45-3954-4F1F-AF99-87E012E5B631}"/>
              </a:ext>
            </a:extLst>
          </p:cNvPr>
          <p:cNvSpPr txBox="1"/>
          <p:nvPr/>
        </p:nvSpPr>
        <p:spPr>
          <a:xfrm>
            <a:off x="968901" y="3253155"/>
            <a:ext cx="688122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200" dirty="0"/>
              <a:t>What more needs to be done to address the mental health needs of California’s children and youth? </a:t>
            </a:r>
          </a:p>
          <a:p>
            <a:pPr algn="l"/>
            <a:endParaRPr lang="en-US" sz="2200" dirty="0"/>
          </a:p>
          <a:p>
            <a:pPr algn="l"/>
            <a:r>
              <a:rPr lang="en-US" sz="2200" dirty="0"/>
              <a:t>Do you anticipate proposing or supporting any legislation to confront the growing problem?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7D7C4-643A-44C8-AE2C-2E7655464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334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0305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975743" y="461774"/>
            <a:ext cx="824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Interview Topics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5EFAE3-C10C-4399-8E7A-1B4910F760E6}"/>
              </a:ext>
            </a:extLst>
          </p:cNvPr>
          <p:cNvSpPr txBox="1"/>
          <p:nvPr/>
        </p:nvSpPr>
        <p:spPr>
          <a:xfrm>
            <a:off x="1683363" y="2261495"/>
            <a:ext cx="9341714" cy="37343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Redistricting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Water – sustainability and equity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Mental Health of Youth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Personal Priorities of Legislator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Question of interest to Local Leagues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F776B8-35F3-4DEE-829E-B034B4F504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32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5370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975743" y="461774"/>
            <a:ext cx="824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Personal Priorities of Legislator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06D55E-8998-435A-A074-416F3A15DA2B}"/>
              </a:ext>
            </a:extLst>
          </p:cNvPr>
          <p:cNvSpPr txBox="1"/>
          <p:nvPr/>
        </p:nvSpPr>
        <p:spPr>
          <a:xfrm>
            <a:off x="1672748" y="2364756"/>
            <a:ext cx="858152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Ask Legislator directly:</a:t>
            </a:r>
          </a:p>
          <a:p>
            <a:endParaRPr lang="en-US" sz="2400" dirty="0"/>
          </a:p>
          <a:p>
            <a:r>
              <a:rPr lang="en-US" sz="2800" b="1" dirty="0">
                <a:solidFill>
                  <a:srgbClr val="C00000"/>
                </a:solidFill>
              </a:rPr>
              <a:t>What other major issues do you think the legislature must deal with in 2022? 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What are your personal priorities? </a:t>
            </a:r>
          </a:p>
          <a:p>
            <a:endParaRPr lang="en-US" sz="2400" dirty="0"/>
          </a:p>
          <a:p>
            <a:r>
              <a:rPr lang="en-US" sz="2400" i="1" dirty="0"/>
              <a:t>Important to ask this question. It provides us with valuable insight about your legislator.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F31E8E-7EE1-4A8B-BF94-93C3C424EB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33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535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975743" y="461774"/>
            <a:ext cx="824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Local League Topics of Interest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06D55E-8998-435A-A074-416F3A15DA2B}"/>
              </a:ext>
            </a:extLst>
          </p:cNvPr>
          <p:cNvSpPr txBox="1"/>
          <p:nvPr/>
        </p:nvSpPr>
        <p:spPr>
          <a:xfrm>
            <a:off x="1615342" y="2175841"/>
            <a:ext cx="8581524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On a topic of interest to your Local League (or Leagues) </a:t>
            </a:r>
            <a:r>
              <a:rPr lang="en-US" sz="2800" i="1" dirty="0">
                <a:solidFill>
                  <a:srgbClr val="C00000"/>
                </a:solidFill>
              </a:rPr>
              <a:t>optional</a:t>
            </a:r>
            <a:endParaRPr lang="en-US" sz="3600" i="1" dirty="0">
              <a:solidFill>
                <a:srgbClr val="C00000"/>
              </a:solidFill>
            </a:endParaRP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Frame background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Frame a question for the Legislator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56DAD3-1B40-471E-B6E3-F634BC622CA1}"/>
              </a:ext>
            </a:extLst>
          </p:cNvPr>
          <p:cNvSpPr txBox="1"/>
          <p:nvPr/>
        </p:nvSpPr>
        <p:spPr>
          <a:xfrm>
            <a:off x="838077" y="5106225"/>
            <a:ext cx="107244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Finally – THANK THE LEGISLATOR AND STAFF CORDIALLY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	       Invite legislator and staff to join the League!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5C72F-0E18-426C-9ACE-206DF796F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34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7734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2506703-596B-47AF-B6C2-82B236457163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735BAF-387A-4501-A952-8101F92167F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8" name="Google Shape;59;p14">
              <a:extLst>
                <a:ext uri="{FF2B5EF4-FFF2-40B4-BE49-F238E27FC236}">
                  <a16:creationId xmlns:a16="http://schemas.microsoft.com/office/drawing/2014/main" id="{0AA737BC-93B7-4D8F-B1A3-68D5CFDCC57A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CBC486-B37B-4AFD-B741-C489DA05AF81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EDBD4A7-8562-4E28-88BB-F90C2D0829B6}"/>
              </a:ext>
            </a:extLst>
          </p:cNvPr>
          <p:cNvSpPr txBox="1"/>
          <p:nvPr/>
        </p:nvSpPr>
        <p:spPr>
          <a:xfrm>
            <a:off x="4511710" y="558068"/>
            <a:ext cx="6368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fontAlgn="base">
              <a:spcBef>
                <a:spcPts val="0"/>
              </a:spcBef>
              <a:spcAft>
                <a:spcPts val="0"/>
              </a:spcAft>
              <a:defRPr sz="3200" b="1" u="none" strike="noStrike" kern="0" spc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ea typeface="Arial Unicode MS"/>
                <a:cs typeface="Arial Unicode MS"/>
              </a:defRPr>
            </a:lvl1pPr>
          </a:lstStyle>
          <a:p>
            <a:pPr algn="r"/>
            <a:r>
              <a:rPr lang="en-US" sz="4800" kern="1200" dirty="0">
                <a:solidFill>
                  <a:srgbClr val="175695"/>
                </a:solidFill>
                <a:latin typeface="+mn-lt"/>
                <a:ea typeface="+mn-ea"/>
                <a:cs typeface="+mn-cs"/>
              </a:rPr>
              <a:t>Be Part of Government!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FB6C4B-9E05-42EE-B40E-65C717DBF5FB}"/>
              </a:ext>
            </a:extLst>
          </p:cNvPr>
          <p:cNvSpPr txBox="1"/>
          <p:nvPr/>
        </p:nvSpPr>
        <p:spPr>
          <a:xfrm>
            <a:off x="1279702" y="2297671"/>
            <a:ext cx="9372601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/>
                <a:cs typeface="Arial Unicode MS"/>
              </a:rPr>
              <a:t>Get involved in legislative interviews!</a:t>
            </a:r>
          </a:p>
          <a:p>
            <a:pPr algn="ctr"/>
            <a:endParaRPr lang="en-US" sz="3600" dirty="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algn="ctr"/>
            <a:r>
              <a:rPr lang="en-US" sz="2800" b="1" i="1" dirty="0">
                <a:ln>
                  <a:noFill/>
                </a:ln>
                <a:solidFill>
                  <a:srgbClr val="C00000"/>
                </a:solidFill>
                <a:effectLst/>
                <a:latin typeface="Helvetica Neue"/>
                <a:ea typeface="Arial Unicode MS"/>
                <a:cs typeface="Arial Unicode MS"/>
                <a:hlinkClick r:id="rId3"/>
              </a:rPr>
              <a:t>Link</a:t>
            </a:r>
            <a:r>
              <a:rPr lang="en-US" sz="2800" b="1" i="1" dirty="0">
                <a:ln>
                  <a:noFill/>
                </a:ln>
                <a:solidFill>
                  <a:srgbClr val="C00000"/>
                </a:solidFill>
                <a:effectLst/>
                <a:latin typeface="Helvetica Neue"/>
                <a:ea typeface="Arial Unicode MS"/>
                <a:cs typeface="Arial Unicode MS"/>
              </a:rPr>
              <a:t> to Legislative </a:t>
            </a:r>
            <a:r>
              <a:rPr lang="en-US" sz="2800" b="1" i="1">
                <a:ln>
                  <a:noFill/>
                </a:ln>
                <a:solidFill>
                  <a:srgbClr val="C00000"/>
                </a:solidFill>
                <a:effectLst/>
                <a:latin typeface="Helvetica Neue"/>
                <a:ea typeface="Arial Unicode MS"/>
                <a:cs typeface="Arial Unicode MS"/>
              </a:rPr>
              <a:t>Interview Kit</a:t>
            </a:r>
            <a:br>
              <a:rPr lang="en-US" sz="2800" b="1" i="1">
                <a:ln>
                  <a:noFill/>
                </a:ln>
                <a:solidFill>
                  <a:srgbClr val="C00000"/>
                </a:solidFill>
                <a:effectLst/>
                <a:latin typeface="Helvetica Neue"/>
                <a:ea typeface="Arial Unicode MS"/>
                <a:cs typeface="Arial Unicode MS"/>
              </a:rPr>
            </a:br>
            <a:endParaRPr lang="en-US" sz="2800" b="1" i="1" dirty="0">
              <a:solidFill>
                <a:srgbClr val="C00000"/>
              </a:solidFill>
              <a:latin typeface="Helvetica Neue"/>
              <a:ea typeface="Arial Unicode MS"/>
              <a:cs typeface="Arial Unicode MS"/>
            </a:endParaRPr>
          </a:p>
          <a:p>
            <a:pPr algn="ctr"/>
            <a:r>
              <a:rPr lang="en-US" sz="2800" b="1" i="1" dirty="0">
                <a:ln>
                  <a:noFill/>
                </a:ln>
                <a:solidFill>
                  <a:srgbClr val="C00000"/>
                </a:solidFill>
                <a:effectLst/>
                <a:latin typeface="Helvetica Neue"/>
                <a:ea typeface="Arial Unicode MS"/>
                <a:cs typeface="Arial Unicode MS"/>
              </a:rPr>
              <a:t>Each participant will get a link to the recording and a copy of the slides </a:t>
            </a:r>
          </a:p>
          <a:p>
            <a:pPr algn="ctr"/>
            <a:endParaRPr lang="en-US" sz="2800" b="1" i="1" dirty="0">
              <a:solidFill>
                <a:srgbClr val="C00000"/>
              </a:solidFill>
              <a:latin typeface="Helvetica Neue"/>
              <a:ea typeface="Arial Unicode MS"/>
              <a:cs typeface="Arial Unicode MS"/>
            </a:endParaRPr>
          </a:p>
          <a:p>
            <a:pPr algn="ctr"/>
            <a:r>
              <a:rPr lang="en-US" sz="2800" b="1" i="1" dirty="0">
                <a:ln>
                  <a:noFill/>
                </a:ln>
                <a:solidFill>
                  <a:srgbClr val="C00000"/>
                </a:solidFill>
                <a:effectLst/>
                <a:latin typeface="Helvetica Neue"/>
                <a:ea typeface="Arial Unicode MS"/>
                <a:cs typeface="Arial Unicode MS"/>
              </a:rPr>
              <a:t>Questions? Email advocacy@lwvc.org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3600" dirty="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15F3FC-66D3-408E-887E-7FC462337AC1}"/>
              </a:ext>
            </a:extLst>
          </p:cNvPr>
          <p:cNvSpPr/>
          <p:nvPr/>
        </p:nvSpPr>
        <p:spPr>
          <a:xfrm>
            <a:off x="0" y="1680334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D0A6-FAD8-4905-8506-121EB950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026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2506703-596B-47AF-B6C2-82B236457163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735BAF-387A-4501-A952-8101F92167F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8" name="Google Shape;59;p14">
              <a:extLst>
                <a:ext uri="{FF2B5EF4-FFF2-40B4-BE49-F238E27FC236}">
                  <a16:creationId xmlns:a16="http://schemas.microsoft.com/office/drawing/2014/main" id="{0AA737BC-93B7-4D8F-B1A3-68D5CFDCC57A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CBC486-B37B-4AFD-B741-C489DA05AF81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FFB6C4B-9E05-42EE-B40E-65C717DBF5FB}"/>
              </a:ext>
            </a:extLst>
          </p:cNvPr>
          <p:cNvSpPr txBox="1"/>
          <p:nvPr/>
        </p:nvSpPr>
        <p:spPr>
          <a:xfrm>
            <a:off x="3040325" y="3039978"/>
            <a:ext cx="937260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800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Questions?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8E0AF5-31DC-486A-BA25-3605F6E8F9DF}"/>
              </a:ext>
            </a:extLst>
          </p:cNvPr>
          <p:cNvSpPr/>
          <p:nvPr/>
        </p:nvSpPr>
        <p:spPr>
          <a:xfrm>
            <a:off x="0" y="1680334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4901F9-0187-447C-8CC2-460869BF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0CAB-41A2-444E-B346-7F07AA94CBC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6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975743" y="461774"/>
            <a:ext cx="824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Why Do Legislative Interviews?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75;p17">
            <a:extLst>
              <a:ext uri="{FF2B5EF4-FFF2-40B4-BE49-F238E27FC236}">
                <a16:creationId xmlns:a16="http://schemas.microsoft.com/office/drawing/2014/main" id="{33776604-DD87-4065-8855-6B5CDE792698}"/>
              </a:ext>
            </a:extLst>
          </p:cNvPr>
          <p:cNvSpPr txBox="1"/>
          <p:nvPr/>
        </p:nvSpPr>
        <p:spPr>
          <a:xfrm>
            <a:off x="1584257" y="2261495"/>
            <a:ext cx="9792800" cy="5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000" b="1" dirty="0">
                <a:solidFill>
                  <a:srgbClr val="C00000"/>
                </a:solidFill>
              </a:rPr>
              <a:t>External Reasons</a:t>
            </a:r>
            <a:endParaRPr sz="4000" b="1" dirty="0">
              <a:solidFill>
                <a:srgbClr val="C00000"/>
              </a:solidFill>
            </a:endParaRPr>
          </a:p>
          <a:p>
            <a:pPr marL="609585"/>
            <a:endParaRPr sz="2800" dirty="0"/>
          </a:p>
          <a:p>
            <a:pPr marL="609585"/>
            <a:r>
              <a:rPr lang="en" sz="2800" dirty="0"/>
              <a:t>Visibility and contact between LWV and legislator/staff </a:t>
            </a:r>
            <a:endParaRPr sz="2800" dirty="0"/>
          </a:p>
          <a:p>
            <a:pPr marL="609585"/>
            <a:endParaRPr sz="2800" dirty="0"/>
          </a:p>
          <a:p>
            <a:pPr marL="609585"/>
            <a:r>
              <a:rPr lang="en" sz="2800" dirty="0"/>
              <a:t>Share LWV interests and concerns </a:t>
            </a:r>
            <a:endParaRPr sz="2800" dirty="0"/>
          </a:p>
          <a:p>
            <a:pPr marL="609585"/>
            <a:endParaRPr sz="2800" dirty="0"/>
          </a:p>
          <a:p>
            <a:pPr marL="609585"/>
            <a:r>
              <a:rPr lang="en" sz="2800" dirty="0"/>
              <a:t>Educate legislator/staff about LWV nonpartisanship</a:t>
            </a:r>
            <a:endParaRPr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307BC-6C4D-4173-B3AA-66436B87C5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44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975743" y="461774"/>
            <a:ext cx="824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Why Do Legislative Interviews?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75;p17">
            <a:extLst>
              <a:ext uri="{FF2B5EF4-FFF2-40B4-BE49-F238E27FC236}">
                <a16:creationId xmlns:a16="http://schemas.microsoft.com/office/drawing/2014/main" id="{33776604-DD87-4065-8855-6B5CDE792698}"/>
              </a:ext>
            </a:extLst>
          </p:cNvPr>
          <p:cNvSpPr txBox="1"/>
          <p:nvPr/>
        </p:nvSpPr>
        <p:spPr>
          <a:xfrm>
            <a:off x="1560609" y="2045377"/>
            <a:ext cx="9792800" cy="5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4000" b="1" dirty="0">
                <a:solidFill>
                  <a:srgbClr val="C00000"/>
                </a:solidFill>
              </a:rPr>
              <a:t>Internal Reasons</a:t>
            </a:r>
            <a:endParaRPr sz="4000" b="1" dirty="0">
              <a:solidFill>
                <a:srgbClr val="C00000"/>
              </a:solidFill>
            </a:endParaRPr>
          </a:p>
          <a:p>
            <a:pPr marL="609585"/>
            <a:endParaRPr sz="2800" dirty="0"/>
          </a:p>
        </p:txBody>
      </p:sp>
      <p:sp>
        <p:nvSpPr>
          <p:cNvPr id="5" name="Google Shape;80;p18">
            <a:extLst>
              <a:ext uri="{FF2B5EF4-FFF2-40B4-BE49-F238E27FC236}">
                <a16:creationId xmlns:a16="http://schemas.microsoft.com/office/drawing/2014/main" id="{0760F55F-0D82-42EE-89D5-1DDEC8B1386B}"/>
              </a:ext>
            </a:extLst>
          </p:cNvPr>
          <p:cNvSpPr txBox="1"/>
          <p:nvPr/>
        </p:nvSpPr>
        <p:spPr>
          <a:xfrm>
            <a:off x="1721612" y="2327099"/>
            <a:ext cx="9778400" cy="50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/>
            <a:endParaRPr sz="2800" dirty="0">
              <a:solidFill>
                <a:schemeClr val="dk1"/>
              </a:solidFill>
            </a:endParaRPr>
          </a:p>
          <a:p>
            <a:pPr marL="609585"/>
            <a:r>
              <a:rPr lang="en" sz="2800" dirty="0">
                <a:solidFill>
                  <a:schemeClr val="dk1"/>
                </a:solidFill>
              </a:rPr>
              <a:t>Develop information that will inform advocacy and education at state and local level</a:t>
            </a:r>
            <a:endParaRPr sz="2800" dirty="0">
              <a:solidFill>
                <a:schemeClr val="dk1"/>
              </a:solidFill>
            </a:endParaRPr>
          </a:p>
          <a:p>
            <a:pPr marL="609585"/>
            <a:endParaRPr sz="2800" dirty="0">
              <a:solidFill>
                <a:schemeClr val="dk1"/>
              </a:solidFill>
            </a:endParaRPr>
          </a:p>
          <a:p>
            <a:pPr marL="609585"/>
            <a:r>
              <a:rPr lang="en" sz="2800" dirty="0">
                <a:solidFill>
                  <a:schemeClr val="dk1"/>
                </a:solidFill>
              </a:rPr>
              <a:t>Create the groundwork for lobbying legislators on bills of interest as constituents</a:t>
            </a:r>
            <a:endParaRPr sz="2800" dirty="0">
              <a:solidFill>
                <a:schemeClr val="dk1"/>
              </a:solidFill>
            </a:endParaRPr>
          </a:p>
          <a:p>
            <a:pPr marL="609585"/>
            <a:endParaRPr sz="2800" dirty="0">
              <a:solidFill>
                <a:schemeClr val="dk1"/>
              </a:solidFill>
            </a:endParaRPr>
          </a:p>
          <a:p>
            <a:pPr marL="609585"/>
            <a:r>
              <a:rPr lang="en" sz="2800" dirty="0">
                <a:solidFill>
                  <a:schemeClr val="dk1"/>
                </a:solidFill>
              </a:rPr>
              <a:t>Develop League members who are interested in advocacy</a:t>
            </a:r>
            <a:endParaRPr sz="2800" dirty="0">
              <a:solidFill>
                <a:schemeClr val="dk1"/>
              </a:solidFill>
            </a:endParaRPr>
          </a:p>
          <a:p>
            <a:pPr marL="609585"/>
            <a:endParaRPr sz="2800" dirty="0">
              <a:solidFill>
                <a:schemeClr val="dk1"/>
              </a:solidFill>
            </a:endParaRPr>
          </a:p>
          <a:p>
            <a:pPr marL="609585"/>
            <a:endParaRPr sz="2800" dirty="0">
              <a:solidFill>
                <a:schemeClr val="dk1"/>
              </a:solidFill>
            </a:endParaRPr>
          </a:p>
          <a:p>
            <a:pPr marL="609585">
              <a:buClr>
                <a:schemeClr val="dk1"/>
              </a:buClr>
              <a:buSzPts val="1100"/>
            </a:pPr>
            <a:endParaRPr sz="2400" b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5CD5F-01AE-4BBE-BFE8-9FE3EEFA96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54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975743" y="461774"/>
            <a:ext cx="824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Who Should Do the Interviews?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85;p19">
            <a:extLst>
              <a:ext uri="{FF2B5EF4-FFF2-40B4-BE49-F238E27FC236}">
                <a16:creationId xmlns:a16="http://schemas.microsoft.com/office/drawing/2014/main" id="{183301DF-BD25-4E7D-A534-1955555D9704}"/>
              </a:ext>
            </a:extLst>
          </p:cNvPr>
          <p:cNvSpPr txBox="1"/>
          <p:nvPr/>
        </p:nvSpPr>
        <p:spPr>
          <a:xfrm>
            <a:off x="1040524" y="2056019"/>
            <a:ext cx="10551073" cy="3576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" sz="3200" b="1" dirty="0"/>
              <a:t>Build a team for the interviews including:</a:t>
            </a:r>
          </a:p>
          <a:p>
            <a:pPr marL="457200" indent="-457200">
              <a:lnSpc>
                <a:spcPct val="115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" sz="2400" dirty="0"/>
              <a:t>Member with good League background or knowledge of the legislator</a:t>
            </a:r>
            <a:endParaRPr sz="2400" dirty="0"/>
          </a:p>
          <a:p>
            <a:pPr marL="457200" indent="-457200">
              <a:lnSpc>
                <a:spcPct val="115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" sz="2400" dirty="0"/>
              <a:t>Member well versed in topics or interested in delving into them</a:t>
            </a:r>
            <a:endParaRPr sz="2400" dirty="0"/>
          </a:p>
          <a:p>
            <a:pPr marL="457200" indent="-457200">
              <a:lnSpc>
                <a:spcPct val="115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" sz="2400" dirty="0"/>
              <a:t>New, young, or from under-represented populations who are interested in topics or in learning about advocacy</a:t>
            </a:r>
            <a:endParaRPr sz="2400" dirty="0"/>
          </a:p>
          <a:p>
            <a:pPr>
              <a:lnSpc>
                <a:spcPct val="115000"/>
              </a:lnSpc>
              <a:spcBef>
                <a:spcPts val="2200"/>
              </a:spcBef>
              <a:buClr>
                <a:schemeClr val="dk1"/>
              </a:buClr>
              <a:buSzPts val="1100"/>
            </a:pPr>
            <a:r>
              <a:rPr lang="en" sz="2800" i="1" dirty="0"/>
              <a:t>Need </a:t>
            </a:r>
            <a:r>
              <a:rPr lang="en" sz="2800" i="1" u="sng" dirty="0"/>
              <a:t>not</a:t>
            </a:r>
            <a:r>
              <a:rPr lang="en" sz="2800" i="1" dirty="0"/>
              <a:t> be a member of the Local LWV Board of Directors</a:t>
            </a:r>
            <a:endParaRPr sz="2800" i="1" dirty="0"/>
          </a:p>
          <a:p>
            <a:pPr>
              <a:spcBef>
                <a:spcPts val="1600"/>
              </a:spcBef>
            </a:pPr>
            <a:endParaRPr sz="2800" dirty="0"/>
          </a:p>
          <a:p>
            <a:endParaRPr sz="2800" dirty="0"/>
          </a:p>
          <a:p>
            <a:endParaRPr sz="2800" dirty="0"/>
          </a:p>
          <a:p>
            <a:endParaRPr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0404CD-A1E7-4213-92CF-A378A92607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80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0305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975743" y="461774"/>
            <a:ext cx="824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Interview Topics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5EFAE3-C10C-4399-8E7A-1B4910F760E6}"/>
              </a:ext>
            </a:extLst>
          </p:cNvPr>
          <p:cNvSpPr txBox="1"/>
          <p:nvPr/>
        </p:nvSpPr>
        <p:spPr>
          <a:xfrm>
            <a:off x="1679263" y="2310701"/>
            <a:ext cx="9341714" cy="37343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Redistricting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Water – sustainability and equity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Mental Health of Youth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Personal Priorities of Legislator</a:t>
            </a:r>
          </a:p>
          <a:p>
            <a:pPr marL="742950" indent="-742950">
              <a:spcAft>
                <a:spcPts val="1700"/>
              </a:spcAft>
              <a:buFont typeface="+mj-lt"/>
              <a:buAutoNum type="arabicPeriod"/>
            </a:pPr>
            <a:r>
              <a:rPr lang="en-US" sz="3600" dirty="0"/>
              <a:t>Question of interest to Local Leagues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52EF7-3B79-4E4B-85A2-71434C3FC5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237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2596308" y="461774"/>
            <a:ext cx="862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Redistricting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428A74-77F2-4312-8EF7-5954805991BC}"/>
              </a:ext>
            </a:extLst>
          </p:cNvPr>
          <p:cNvSpPr txBox="1"/>
          <p:nvPr/>
        </p:nvSpPr>
        <p:spPr>
          <a:xfrm>
            <a:off x="8008177" y="4227563"/>
            <a:ext cx="2562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Picture of Helen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49B85B-020F-487F-9AE4-93CC7D72A565}"/>
              </a:ext>
            </a:extLst>
          </p:cNvPr>
          <p:cNvSpPr txBox="1"/>
          <p:nvPr/>
        </p:nvSpPr>
        <p:spPr>
          <a:xfrm>
            <a:off x="1092086" y="2741585"/>
            <a:ext cx="52079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Helen Hutchison</a:t>
            </a:r>
          </a:p>
          <a:p>
            <a:endParaRPr lang="en-US" dirty="0"/>
          </a:p>
          <a:p>
            <a:r>
              <a:rPr lang="en-US" sz="3200" dirty="0"/>
              <a:t>Former President, LWVC</a:t>
            </a:r>
          </a:p>
          <a:p>
            <a:r>
              <a:rPr lang="en-US" sz="3200" dirty="0"/>
              <a:t>Board Member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AD83A-E4FF-41A4-90CA-32E0798F01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 sz="1333">
              <a:solidFill>
                <a:schemeClr val="dk2"/>
              </a:solidFill>
            </a:endParaRPr>
          </a:p>
        </p:txBody>
      </p:sp>
      <p:pic>
        <p:nvPicPr>
          <p:cNvPr id="14" name="Picture 13" descr="A picture containing person, wall, purple, indoor&#10;&#10;Description automatically generated">
            <a:extLst>
              <a:ext uri="{FF2B5EF4-FFF2-40B4-BE49-F238E27FC236}">
                <a16:creationId xmlns:a16="http://schemas.microsoft.com/office/drawing/2014/main" id="{2BD13711-EDEF-4DD1-8CFB-017793B52F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676" y="2270663"/>
            <a:ext cx="3040817" cy="367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81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9D297F-6C2D-4CB0-ADE0-8105F6D22D9A}"/>
              </a:ext>
            </a:extLst>
          </p:cNvPr>
          <p:cNvSpPr/>
          <p:nvPr/>
        </p:nvSpPr>
        <p:spPr>
          <a:xfrm>
            <a:off x="0" y="1667201"/>
            <a:ext cx="12230100" cy="96650"/>
          </a:xfrm>
          <a:prstGeom prst="rect">
            <a:avLst/>
          </a:prstGeom>
          <a:solidFill>
            <a:srgbClr val="17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0D67D-1BE8-4976-BC8B-761E1FAEFE8F}"/>
              </a:ext>
            </a:extLst>
          </p:cNvPr>
          <p:cNvSpPr/>
          <p:nvPr/>
        </p:nvSpPr>
        <p:spPr>
          <a:xfrm flipV="1">
            <a:off x="0" y="1828437"/>
            <a:ext cx="10724493" cy="889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71CD3EB-A1D4-4E50-9353-9675946B8BCD}"/>
              </a:ext>
            </a:extLst>
          </p:cNvPr>
          <p:cNvGrpSpPr/>
          <p:nvPr/>
        </p:nvGrpSpPr>
        <p:grpSpPr>
          <a:xfrm>
            <a:off x="696633" y="340087"/>
            <a:ext cx="1633524" cy="1177514"/>
            <a:chOff x="2989714" y="536986"/>
            <a:chExt cx="2047369" cy="1473115"/>
          </a:xfrm>
        </p:grpSpPr>
        <p:pic>
          <p:nvPicPr>
            <p:cNvPr id="6" name="Google Shape;59;p14">
              <a:extLst>
                <a:ext uri="{FF2B5EF4-FFF2-40B4-BE49-F238E27FC236}">
                  <a16:creationId xmlns:a16="http://schemas.microsoft.com/office/drawing/2014/main" id="{FF7D4169-5A90-416E-9563-F27FD47AF08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r="70799" b="-3333"/>
            <a:stretch/>
          </p:blipFill>
          <p:spPr>
            <a:xfrm>
              <a:off x="2989714" y="536986"/>
              <a:ext cx="1897596" cy="14731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B01A63-0AF5-47E2-8CA8-3FF151620D90}"/>
                </a:ext>
              </a:extLst>
            </p:cNvPr>
            <p:cNvSpPr/>
            <p:nvPr/>
          </p:nvSpPr>
          <p:spPr>
            <a:xfrm>
              <a:off x="4682359" y="595148"/>
              <a:ext cx="354724" cy="390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E76CD51-591F-444D-961C-B3AF10654F29}"/>
              </a:ext>
            </a:extLst>
          </p:cNvPr>
          <p:cNvSpPr txBox="1"/>
          <p:nvPr/>
        </p:nvSpPr>
        <p:spPr>
          <a:xfrm>
            <a:off x="6386400" y="600038"/>
            <a:ext cx="4994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175695"/>
                </a:solidFill>
              </a:rPr>
              <a:t>Redistricting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C83FD9-3ECC-467D-93C3-0BB04FFB6015}"/>
              </a:ext>
            </a:extLst>
          </p:cNvPr>
          <p:cNvSpPr/>
          <p:nvPr/>
        </p:nvSpPr>
        <p:spPr>
          <a:xfrm>
            <a:off x="696633" y="5904186"/>
            <a:ext cx="1171581" cy="874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3BB7BB-DF38-4946-89BB-D09D22600255}"/>
              </a:ext>
            </a:extLst>
          </p:cNvPr>
          <p:cNvSpPr txBox="1"/>
          <p:nvPr/>
        </p:nvSpPr>
        <p:spPr>
          <a:xfrm>
            <a:off x="1453645" y="2905334"/>
            <a:ext cx="9211003" cy="2197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600" dirty="0"/>
              <a:t>Redistricting is fundamental to “Making Democracy Work”</a:t>
            </a:r>
          </a:p>
          <a:p>
            <a:pPr marL="457200" marR="0" indent="-457200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600" dirty="0"/>
              <a:t>Every 10 years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BD9B3E-F2B3-41D5-8D6A-FFE42818EF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58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20641</TotalTime>
  <Words>1430</Words>
  <Application>Microsoft Macintosh PowerPoint</Application>
  <PresentationFormat>Widescreen</PresentationFormat>
  <Paragraphs>265</Paragraphs>
  <Slides>36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Cambria</vt:lpstr>
      <vt:lpstr>Georgia</vt:lpstr>
      <vt:lpstr>Helvetica</vt:lpstr>
      <vt:lpstr>Helvetica Neue</vt:lpstr>
      <vt:lpstr>Office Theme</vt:lpstr>
      <vt:lpstr>Legislative Interviews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Swift</dc:creator>
  <cp:lastModifiedBy>Andrew Muse-Fisher</cp:lastModifiedBy>
  <cp:revision>49</cp:revision>
  <cp:lastPrinted>2021-12-04T19:12:35Z</cp:lastPrinted>
  <dcterms:created xsi:type="dcterms:W3CDTF">2020-11-05T17:24:20Z</dcterms:created>
  <dcterms:modified xsi:type="dcterms:W3CDTF">2022-01-10T20:07:55Z</dcterms:modified>
</cp:coreProperties>
</file>