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7"/>
  </p:notesMasterIdLst>
  <p:sldIdLst>
    <p:sldId id="256" r:id="rId2"/>
    <p:sldId id="303" r:id="rId3"/>
    <p:sldId id="304" r:id="rId4"/>
    <p:sldId id="305" r:id="rId5"/>
    <p:sldId id="306" r:id="rId6"/>
    <p:sldId id="258" r:id="rId7"/>
    <p:sldId id="292" r:id="rId8"/>
    <p:sldId id="293" r:id="rId9"/>
    <p:sldId id="294" r:id="rId10"/>
    <p:sldId id="295" r:id="rId11"/>
    <p:sldId id="296" r:id="rId12"/>
    <p:sldId id="297" r:id="rId13"/>
    <p:sldId id="298" r:id="rId14"/>
    <p:sldId id="299" r:id="rId15"/>
    <p:sldId id="300" r:id="rId16"/>
    <p:sldId id="301" r:id="rId17"/>
    <p:sldId id="302" r:id="rId18"/>
    <p:sldId id="262" r:id="rId19"/>
    <p:sldId id="287" r:id="rId20"/>
    <p:sldId id="288" r:id="rId21"/>
    <p:sldId id="289" r:id="rId22"/>
    <p:sldId id="290" r:id="rId23"/>
    <p:sldId id="291" r:id="rId24"/>
    <p:sldId id="265" r:id="rId25"/>
    <p:sldId id="270" r:id="rId26"/>
    <p:sldId id="282" r:id="rId27"/>
    <p:sldId id="269" r:id="rId28"/>
    <p:sldId id="283" r:id="rId29"/>
    <p:sldId id="284" r:id="rId30"/>
    <p:sldId id="285" r:id="rId31"/>
    <p:sldId id="286" r:id="rId32"/>
    <p:sldId id="268" r:id="rId33"/>
    <p:sldId id="271" r:id="rId34"/>
    <p:sldId id="272" r:id="rId35"/>
    <p:sldId id="273" r:id="rId36"/>
    <p:sldId id="275" r:id="rId37"/>
    <p:sldId id="274" r:id="rId38"/>
    <p:sldId id="276" r:id="rId39"/>
    <p:sldId id="277" r:id="rId40"/>
    <p:sldId id="278" r:id="rId41"/>
    <p:sldId id="279" r:id="rId42"/>
    <p:sldId id="280" r:id="rId43"/>
    <p:sldId id="281" r:id="rId44"/>
    <p:sldId id="264" r:id="rId45"/>
    <p:sldId id="267" r:id="rId46"/>
  </p:sldIdLst>
  <p:sldSz cx="9144000" cy="5143500" type="screen16x9"/>
  <p:notesSz cx="6858000" cy="9144000"/>
  <p:embeddedFontLst>
    <p:embeddedFont>
      <p:font typeface="Open Sans" panose="020B0604020202020204" charset="0"/>
      <p:regular r:id="rId48"/>
      <p:bold r:id="rId49"/>
      <p:italic r:id="rId50"/>
      <p:boldItalic r:id="rId51"/>
    </p:embeddedFont>
    <p:embeddedFont>
      <p:font typeface="PT Sans Narrow" panose="020B0604020202020204" charset="0"/>
      <p:regular r:id="rId52"/>
      <p:bold r:id="rId5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p:cViewPr varScale="1">
        <p:scale>
          <a:sx n="110" d="100"/>
          <a:sy n="110" d="100"/>
        </p:scale>
        <p:origin x="665" y="34"/>
      </p:cViewPr>
      <p:guideLst>
        <p:guide orient="horz" pos="1620"/>
        <p:guide pos="2880"/>
      </p:guideLst>
    </p:cSldViewPr>
  </p:slideViewPr>
  <p:notesTextViewPr>
    <p:cViewPr>
      <p:scale>
        <a:sx n="1" d="1"/>
        <a:sy n="1" d="1"/>
      </p:scale>
      <p:origin x="0" y="0"/>
    </p:cViewPr>
  </p:notesTextViewPr>
  <p:notesViewPr>
    <p:cSldViewPr snapToGrid="0">
      <p:cViewPr varScale="1">
        <p:scale>
          <a:sx n="85" d="100"/>
          <a:sy n="85" d="100"/>
        </p:scale>
        <p:origin x="3928" y="17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font" Target="fonts/font3.fntdata"/><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2.fntdata"/><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1.fntdata"/><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font" Target="fonts/font4.fntdata"/><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gunsandamerica.org/story/19/03/22/with-no-national-standards-policies-for-arming-teachers-are-often-left-to-local-school-districts/" TargetMode="External"/><Relationship Id="rId2" Type="http://schemas.openxmlformats.org/officeDocument/2006/relationships/slide" Target="../slides/slide28.xml"/><Relationship Id="rId1" Type="http://schemas.openxmlformats.org/officeDocument/2006/relationships/notesMaster" Target="../notesMasters/notesMaster1.xml"/><Relationship Id="rId4" Type="http://schemas.openxmlformats.org/officeDocument/2006/relationships/hyperlink" Target="http://homicidecenter.org/publication/teachers-with-guns-research-report-final-revised-2018-pdf/"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gunsandamerica.org/story/19/03/22/with-no-national-standards-policies-for-arming-teachers-are-often-left-to-local-school-districts/"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http://homicidecenter.org/publication/teachers-with-guns-research-report-final-revised-2018-pdf/"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gunsandamerica.org/story/19/03/22/with-no-national-standards-policies-for-arming-teachers-are-often-left-to-local-school-districts/" TargetMode="External"/><Relationship Id="rId2" Type="http://schemas.openxmlformats.org/officeDocument/2006/relationships/slide" Target="../slides/slide30.xml"/><Relationship Id="rId1" Type="http://schemas.openxmlformats.org/officeDocument/2006/relationships/notesMaster" Target="../notesMasters/notesMaster1.xml"/><Relationship Id="rId4" Type="http://schemas.openxmlformats.org/officeDocument/2006/relationships/hyperlink" Target="http://homicidecenter.org/publication/teachers-with-guns-research-report-final-revised-2018-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huffpost.com/entry/doctors-call-for-immediate-end-to-high-intensity-active-shooter-drills-in-schools_l_5f43fe1ec5b66a80ee164321" TargetMode="External"/><Relationship Id="rId2" Type="http://schemas.openxmlformats.org/officeDocument/2006/relationships/slide" Target="../slides/slide40.xml"/><Relationship Id="rId1" Type="http://schemas.openxmlformats.org/officeDocument/2006/relationships/notesMaster" Target="../notesMasters/notesMaster1.xml"/><Relationship Id="rId5" Type="http://schemas.openxmlformats.org/officeDocument/2006/relationships/hyperlink" Target="https://dc.etsu.edu/etd/1828" TargetMode="External"/><Relationship Id="rId4" Type="http://schemas.openxmlformats.org/officeDocument/2006/relationships/hyperlink" Target="https://www.washingtonpost.com/news/monkey-cage/wp/2018/03/09/new-poll-most-teenagers-and-adults-think-arming-teachers-is-dangerous-favor-minimum-age-for-buying-assault-rifles/"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epcschools.org/documents/contentdocuments/document_23_5_698.pdf"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www.ohioschoolboards.org/sites/default/files/ProtectingOhioSchoolchildren.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64166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2558598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3871925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1499425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1674609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998078c42f_1_7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998078c42f_1_7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58689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13369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998078c42f_0_5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998078c42f_0_5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36476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998078c42f_1_7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998078c42f_1_7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Research:</a:t>
            </a:r>
            <a:endParaRPr u="sng">
              <a:solidFill>
                <a:srgbClr val="1155CC"/>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Twenty-six states either allow teachers to carry weapons in schools with concealed carry permits, or leave the decisions to the school district. These decisions also include how much training said school personnel would receive, and also the policies that would be put in place to protect the safety of the firearm holder and the students.  </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In the case of Lakota East High School in Cincinnati, Ohio, School Resource Officers (SRO) are now being trained to act alone in an active shooter situation, which is different from previous training that mandated they wait for backup before acting. This change occurred after the Marjory Stoneman Douglas high school shooting in Parkland, Florida in 2018.</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https://gunsandamerica.org/story/19/03/22/with-no-national-standards-policies-for-arming-teachers-are-often-left-to-local-school-districts/</a:t>
            </a:r>
            <a:r>
              <a:rPr lang="en">
                <a:solidFill>
                  <a:srgbClr val="FF0000"/>
                </a:solidFill>
                <a:latin typeface="Times New Roman"/>
                <a:ea typeface="Times New Roman"/>
                <a:cs typeface="Times New Roman"/>
                <a:sym typeface="Times New Roman"/>
              </a:rPr>
              <a:t> </a:t>
            </a:r>
            <a:endParaRPr>
              <a:solidFill>
                <a:srgbClr val="FF0000"/>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Members of the police and many school administrators have voiced their reservations about arming teachers. Specifically, these officials are worried about the increase of accidental shootings, and the increase of school related violence that may arise with the arming of school personnel. </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chemeClr val="dk1"/>
                </a:solidFill>
                <a:latin typeface="Times New Roman"/>
                <a:ea typeface="Times New Roman"/>
                <a:cs typeface="Times New Roman"/>
                <a:sym typeface="Times New Roman"/>
              </a:rPr>
              <a:t>Researchers Note:</a:t>
            </a:r>
            <a:r>
              <a:rPr lang="en">
                <a:solidFill>
                  <a:schemeClr val="dk1"/>
                </a:solidFill>
                <a:latin typeface="Times New Roman"/>
                <a:ea typeface="Times New Roman"/>
                <a:cs typeface="Times New Roman"/>
                <a:sym typeface="Times New Roman"/>
              </a:rPr>
              <a:t>  Please see Question #9 for weapons effect research.</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Many firearm training programs that school personnel must complete in order to carry a weapon in school leave the decisions for the presence of guns in schools up to the districts. It should be noted that there is no standard curriculum for these training programs at this time, and training programs that are given by outside companies hired by districts can often cost up to $1,200.  Teachers with Guns: Research Report Final</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http://homicidecenter.org/publication/teachers-with-guns-research-report-final-revised-2018-pdf/</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a:p>
        </p:txBody>
      </p:sp>
    </p:spTree>
    <p:extLst>
      <p:ext uri="{BB962C8B-B14F-4D97-AF65-F5344CB8AC3E}">
        <p14:creationId xmlns:p14="http://schemas.microsoft.com/office/powerpoint/2010/main" val="38342720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998078c42f_1_7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998078c42f_1_7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Research:</a:t>
            </a:r>
            <a:endParaRPr u="sng">
              <a:solidFill>
                <a:srgbClr val="1155CC"/>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Twenty-six states either allow teachers to carry weapons in schools with concealed carry permits, or leave the decisions to the school district. These decisions also include how much training said school personnel would receive, and also the policies that would be put in place to protect the safety of the firearm holder and the students.  </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In the case of Lakota East High School in Cincinnati, Ohio, School Resource Officers (SRO) are now being trained to act alone in an active shooter situation, which is different from previous training that mandated they wait for backup before acting. This change occurred after the Marjory Stoneman Douglas high school shooting in Parkland, Florida in 2018.</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https://gunsandamerica.org/story/19/03/22/with-no-national-standards-policies-for-arming-teachers-are-often-left-to-local-school-districts/</a:t>
            </a:r>
            <a:r>
              <a:rPr lang="en">
                <a:solidFill>
                  <a:srgbClr val="FF0000"/>
                </a:solidFill>
                <a:latin typeface="Times New Roman"/>
                <a:ea typeface="Times New Roman"/>
                <a:cs typeface="Times New Roman"/>
                <a:sym typeface="Times New Roman"/>
              </a:rPr>
              <a:t> </a:t>
            </a:r>
            <a:endParaRPr>
              <a:solidFill>
                <a:srgbClr val="FF0000"/>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Members of the police and many school administrators have voiced their reservations about arming teachers. Specifically, these officials are worried about the increase of accidental shootings, and the increase of school related violence that may arise with the arming of school personnel. </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chemeClr val="dk1"/>
                </a:solidFill>
                <a:latin typeface="Times New Roman"/>
                <a:ea typeface="Times New Roman"/>
                <a:cs typeface="Times New Roman"/>
                <a:sym typeface="Times New Roman"/>
              </a:rPr>
              <a:t>Researchers Note:</a:t>
            </a:r>
            <a:r>
              <a:rPr lang="en">
                <a:solidFill>
                  <a:schemeClr val="dk1"/>
                </a:solidFill>
                <a:latin typeface="Times New Roman"/>
                <a:ea typeface="Times New Roman"/>
                <a:cs typeface="Times New Roman"/>
                <a:sym typeface="Times New Roman"/>
              </a:rPr>
              <a:t>  Please see Question #9 for weapons effect research.</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Many firearm training programs that school personnel must complete in order to carry a weapon in school leave the decisions for the presence of guns in schools up to the districts. It should be noted that there is no standard curriculum for these training programs at this time, and training programs that are given by outside companies hired by districts can often cost up to $1,200.  Teachers with Guns: Research Report Final</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http://homicidecenter.org/publication/teachers-with-guns-research-report-final-revised-2018-pdf/</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a:p>
        </p:txBody>
      </p:sp>
    </p:spTree>
    <p:extLst>
      <p:ext uri="{BB962C8B-B14F-4D97-AF65-F5344CB8AC3E}">
        <p14:creationId xmlns:p14="http://schemas.microsoft.com/office/powerpoint/2010/main" val="2749252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998078c42f_1_7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998078c42f_1_7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Research:</a:t>
            </a:r>
            <a:endParaRPr u="sng">
              <a:solidFill>
                <a:srgbClr val="1155CC"/>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Twenty-six states either allow teachers to carry weapons in schools with concealed carry permits, or leave the decisions to the school district. These decisions also include how much training said school personnel would receive, and also the policies that would be put in place to protect the safety of the firearm holder and the students.  </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In the case of Lakota East High School in Cincinnati, Ohio, School Resource Officers (SRO) are now being trained to act alone in an active shooter situation, which is different from previous training that mandated they wait for backup before acting. This change occurred after the Marjory Stoneman Douglas high school shooting in Parkland, Florida in 2018.</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https://gunsandamerica.org/story/19/03/22/with-no-national-standards-policies-for-arming-teachers-are-often-left-to-local-school-districts/</a:t>
            </a:r>
            <a:r>
              <a:rPr lang="en">
                <a:solidFill>
                  <a:srgbClr val="FF0000"/>
                </a:solidFill>
                <a:latin typeface="Times New Roman"/>
                <a:ea typeface="Times New Roman"/>
                <a:cs typeface="Times New Roman"/>
                <a:sym typeface="Times New Roman"/>
              </a:rPr>
              <a:t> </a:t>
            </a:r>
            <a:endParaRPr>
              <a:solidFill>
                <a:srgbClr val="FF0000"/>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Members of the police and many school administrators have voiced their reservations about arming teachers. Specifically, these officials are worried about the increase of accidental shootings, and the increase of school related violence that may arise with the arming of school personnel. </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chemeClr val="dk1"/>
                </a:solidFill>
                <a:latin typeface="Times New Roman"/>
                <a:ea typeface="Times New Roman"/>
                <a:cs typeface="Times New Roman"/>
                <a:sym typeface="Times New Roman"/>
              </a:rPr>
              <a:t>Researchers Note:</a:t>
            </a:r>
            <a:r>
              <a:rPr lang="en">
                <a:solidFill>
                  <a:schemeClr val="dk1"/>
                </a:solidFill>
                <a:latin typeface="Times New Roman"/>
                <a:ea typeface="Times New Roman"/>
                <a:cs typeface="Times New Roman"/>
                <a:sym typeface="Times New Roman"/>
              </a:rPr>
              <a:t>  Please see Question #9 for weapons effect research.</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Many firearm training programs that school personnel must complete in order to carry a weapon in school leave the decisions for the presence of guns in schools up to the districts. It should be noted that there is no standard curriculum for these training programs at this time, and training programs that are given by outside companies hired by districts can often cost up to $1,200.  Teachers with Guns: Research Report Final</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http://homicidecenter.org/publication/teachers-with-guns-research-report-final-revised-2018-pdf/</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a:p>
        </p:txBody>
      </p:sp>
    </p:spTree>
    <p:extLst>
      <p:ext uri="{BB962C8B-B14F-4D97-AF65-F5344CB8AC3E}">
        <p14:creationId xmlns:p14="http://schemas.microsoft.com/office/powerpoint/2010/main" val="411735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998078c42f_1_7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998078c42f_1_7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8693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998078c42f_0_5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998078c42f_0_5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998078c42f_0_5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998078c42f_0_5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42130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998078c42f_0_5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998078c42f_0_5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Clr>
                <a:schemeClr val="dk1"/>
              </a:buClr>
              <a:buSzPts val="1100"/>
              <a:buFont typeface="Arial"/>
              <a:buNone/>
            </a:pPr>
            <a:r>
              <a:rPr lang="en" u="sng">
                <a:solidFill>
                  <a:schemeClr val="dk1"/>
                </a:solidFill>
                <a:latin typeface="Times New Roman"/>
                <a:ea typeface="Times New Roman"/>
                <a:cs typeface="Times New Roman"/>
                <a:sym typeface="Times New Roman"/>
              </a:rPr>
              <a:t>Research:</a:t>
            </a:r>
            <a:endParaRPr u="sng">
              <a:solidFill>
                <a:schemeClr val="dk1"/>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The American Academy of Pediatrics recently came out strongly against all the calmes, most mild versions of active shooter drills, conducted much more like fire drills, focusing on safe movement of students through the school building.   Suggesting that milder drills would be much less of a drain on both school resources and mental health reserves for the students.</a:t>
            </a:r>
            <a:endParaRPr>
              <a:solidFill>
                <a:schemeClr val="dk1"/>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en" u="sng">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https://www.huffpost.com/entry/doctors-call-for-immediate-end-to-high-intensity-active-shooter-drills-in-schools_l_5f43fe1ec5b66a80ee164321</a:t>
            </a:r>
            <a:endParaRPr>
              <a:solidFill>
                <a:schemeClr val="dk1"/>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Although there are relatively few studies and surveys about how students view arming teachers, there are two surveys of teenagers that emerge.  Both show that students are skeptical about how safe arming teachers are and a majority felt it would make schools more dangerous.  There are not apparent studies of the views of younger students.   </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In addition, special considerations for the school location (urban/suburban and rural) as well as age of the students (elementary, middle school and high school) is warranted.</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Sides, John, "NewPoll: Most Teenagers and Adults Think Arming Teachers is Dangerous, Favor Minimum Age for Buying Assault  Rifles,"  </a:t>
            </a:r>
            <a:r>
              <a:rPr lang="en" u="sng">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https://www.washingtonpost.com/news/monkey-cage/wp/2018/03/09/new-poll-most-teenagers-and-adults-think-arming-teachers-is-dangerous-favor-minimum-age-for-buying-assault-rifles/</a:t>
            </a:r>
            <a:endParaRPr>
              <a:solidFill>
                <a:schemeClr val="dk1"/>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Several surveys indicate that both students and teachers support SRO’s as a way to maintain a safe environment and enforce the law. One survey, however, revealed that this view was stronger among  teachers than students and for middle school students than high school students. </a:t>
            </a:r>
            <a:endParaRPr>
              <a:solidFill>
                <a:schemeClr val="dk1"/>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Rippetoe, Sarah, "Teachers' and Students' Perceptions about the Roles of School Resource Officers in Maintaining School Safety."(2009). Electronic Theses and Dissertations. Paper 1828.</a:t>
            </a:r>
            <a:r>
              <a:rPr lang="en">
                <a:solidFill>
                  <a:schemeClr val="dk1"/>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 </a:t>
            </a:r>
            <a:r>
              <a:rPr lang="en" u="sng">
                <a:solidFill>
                  <a:srgbClr val="1155CC"/>
                </a:solid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https://dc.etsu.edu/etd/1828</a:t>
            </a:r>
            <a:endParaRPr u="sng">
              <a:solidFill>
                <a:srgbClr val="1155CC"/>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Chrusciel, M. M., Wolfe, S., Hansen A. J., Rojek J. J., Kaminsk, R. (2015) "Law enforcement executive and principal perspectives on school safety measures: School resource officers and armed school employees", Policing: An International Journal of Police Strategies&amp; Management, Vol. 38 Iss: 1, pp.24 – 39. </a:t>
            </a:r>
            <a:endParaRPr>
              <a:solidFill>
                <a:schemeClr val="dk1"/>
              </a:solidFill>
              <a:latin typeface="Times New Roman"/>
              <a:ea typeface="Times New Roman"/>
              <a:cs typeface="Times New Roman"/>
              <a:sym typeface="Times New Roman"/>
            </a:endParaRPr>
          </a:p>
          <a:p>
            <a:pPr marL="0" lvl="0" indent="0" algn="l" rtl="0">
              <a:spcBef>
                <a:spcPts val="1200"/>
              </a:spcBef>
              <a:spcAft>
                <a:spcPts val="0"/>
              </a:spcAft>
              <a:buClr>
                <a:schemeClr val="dk1"/>
              </a:buClr>
              <a:buSzPts val="1100"/>
              <a:buFont typeface="Arial"/>
              <a:buNone/>
            </a:pPr>
            <a:r>
              <a:rPr lang="en">
                <a:solidFill>
                  <a:schemeClr val="dk1"/>
                </a:solidFill>
                <a:latin typeface="Times New Roman"/>
                <a:ea typeface="Times New Roman"/>
                <a:cs typeface="Times New Roman"/>
                <a:sym typeface="Times New Roman"/>
              </a:rPr>
              <a:t>Murphy Van Sparrentak, MSW,1 Tammy Chang, MD, MPH, MS,2 Alison L. Miller, PhD,1 Lauren P. Nichols, MPH,2 and Kendrin R. Sonneville,   Youth Opinions About Guns and Gun Control in the United States</a:t>
            </a:r>
            <a:endParaRPr>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endParaRPr b="1">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a:solidFill>
                  <a:schemeClr val="dk1"/>
                </a:solidFill>
                <a:latin typeface="Times New Roman"/>
                <a:ea typeface="Times New Roman"/>
                <a:cs typeface="Times New Roman"/>
                <a:sym typeface="Times New Roman"/>
              </a:rPr>
              <a:t>Researchers Note:</a:t>
            </a:r>
            <a:r>
              <a:rPr lang="en">
                <a:solidFill>
                  <a:schemeClr val="dk1"/>
                </a:solidFill>
                <a:latin typeface="Times New Roman"/>
                <a:ea typeface="Times New Roman"/>
                <a:cs typeface="Times New Roman"/>
                <a:sym typeface="Times New Roman"/>
              </a:rPr>
              <a:t>  Please reference Question #2 regarding the latest SRO perceptions.</a:t>
            </a:r>
            <a:endParaRPr>
              <a:solidFill>
                <a:srgbClr val="1155CC"/>
              </a:solidFill>
              <a:latin typeface="Times New Roman"/>
              <a:ea typeface="Times New Roman"/>
              <a:cs typeface="Times New Roman"/>
              <a:sym typeface="Times New Roman"/>
            </a:endParaRPr>
          </a:p>
          <a:p>
            <a:pPr marL="0" lvl="0" indent="0" algn="l" rtl="0">
              <a:spcBef>
                <a:spcPts val="800"/>
              </a:spcBef>
              <a:spcAft>
                <a:spcPts val="0"/>
              </a:spcAft>
              <a:buNone/>
            </a:pPr>
            <a:endParaRPr/>
          </a:p>
        </p:txBody>
      </p:sp>
    </p:spTree>
    <p:extLst>
      <p:ext uri="{BB962C8B-B14F-4D97-AF65-F5344CB8AC3E}">
        <p14:creationId xmlns:p14="http://schemas.microsoft.com/office/powerpoint/2010/main" val="202187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1822889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2851072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2280208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4057423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2631669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1262955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998078c42f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998078c42f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Research:</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Federal law (18 U.S.C § 922(q)) generally makes it unlawful for people with “functional firearms” (loaded) to be closer than 1000 feet from any public or private school property.  In Ohio there is a loophole in this law (Ohio Law </a:t>
            </a:r>
            <a:r>
              <a:rPr lang="en" dirty="0">
                <a:solidFill>
                  <a:srgbClr val="242424"/>
                </a:solidFill>
                <a:latin typeface="Times New Roman"/>
                <a:ea typeface="Times New Roman"/>
                <a:cs typeface="Times New Roman"/>
                <a:sym typeface="Times New Roman"/>
              </a:rPr>
              <a:t>R.C. § 2923.122) </a:t>
            </a:r>
            <a:r>
              <a:rPr lang="en" dirty="0">
                <a:solidFill>
                  <a:schemeClr val="dk1"/>
                </a:solidFill>
                <a:latin typeface="Times New Roman"/>
                <a:ea typeface="Times New Roman"/>
                <a:cs typeface="Times New Roman"/>
                <a:sym typeface="Times New Roman"/>
              </a:rPr>
              <a:t>that allows local school boards to provide written authorization to specific individuals with concealed carry permits (or concealed handgun licenses) to carry/have access to functional firearms on school property.  </a:t>
            </a:r>
            <a:r>
              <a:rPr lang="en" u="sng" dirty="0">
                <a:solidFill>
                  <a:srgbClr val="1155CC"/>
                </a:solid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http://www.epcschools.org/documents/contentdocuments/document_23_5_698.pdf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Ohio School Board Association takes neither a positive nor negative stand on arming school personnel, instead leaving the decision to each individual school board based on the needs of their community.  (Then) Attorney General Mike DeWine (2013) believed the decision to arm personnel is best made by local school boards.  </a:t>
            </a:r>
            <a:endParaRPr dirty="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u="sng" dirty="0">
                <a:solidFill>
                  <a:srgbClr val="1155CC"/>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https://www.ohioschoolboards.org/sites/default/files/ProtectingOhioSchoolchildren.pdf</a:t>
            </a:r>
            <a:endParaRPr u="sng" dirty="0">
              <a:solidFill>
                <a:srgbClr val="1155CC"/>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u="sng" dirty="0">
                <a:solidFill>
                  <a:schemeClr val="dk1"/>
                </a:solidFill>
                <a:latin typeface="Times New Roman"/>
                <a:ea typeface="Times New Roman"/>
                <a:cs typeface="Times New Roman"/>
                <a:sym typeface="Times New Roman"/>
              </a:rPr>
              <a:t>Pros v Cons: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Pro for State Government involvement is the authority to set consistent standards, ensure transparency, use experts to develop policies and procedures, and ensure standards are met.  </a:t>
            </a:r>
            <a:endParaRPr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Clr>
                <a:schemeClr val="dk1"/>
              </a:buClr>
              <a:buSzPts val="1100"/>
              <a:buFont typeface="Arial"/>
              <a:buNone/>
            </a:pPr>
            <a:r>
              <a:rPr lang="en" dirty="0">
                <a:solidFill>
                  <a:schemeClr val="dk1"/>
                </a:solidFill>
                <a:latin typeface="Times New Roman"/>
                <a:ea typeface="Times New Roman"/>
                <a:cs typeface="Times New Roman"/>
                <a:sym typeface="Times New Roman"/>
              </a:rPr>
              <a:t>The Con for State Government involvement is that each town, city and county is unique and therefore can more effectively meet the needs of their residents.</a:t>
            </a:r>
            <a:endParaRPr u="sng" dirty="0">
              <a:solidFill>
                <a:schemeClr val="dk1"/>
              </a:solidFill>
              <a:latin typeface="Times New Roman"/>
              <a:ea typeface="Times New Roman"/>
              <a:cs typeface="Times New Roman"/>
              <a:sym typeface="Times New Roman"/>
            </a:endParaRPr>
          </a:p>
          <a:p>
            <a:pPr marL="0" lvl="0" indent="0" algn="l" rtl="0">
              <a:spcBef>
                <a:spcPts val="800"/>
              </a:spcBef>
              <a:spcAft>
                <a:spcPts val="0"/>
              </a:spcAft>
              <a:buNone/>
            </a:pPr>
            <a:endParaRPr dirty="0"/>
          </a:p>
        </p:txBody>
      </p:sp>
    </p:spTree>
    <p:extLst>
      <p:ext uri="{BB962C8B-B14F-4D97-AF65-F5344CB8AC3E}">
        <p14:creationId xmlns:p14="http://schemas.microsoft.com/office/powerpoint/2010/main" val="1470753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0856DA-D752-2C43-9366-50C497A4114B}" type="datetimeFigureOut">
              <a:rPr lang="en-US" smtClean="0"/>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31824-8FFB-1143-8EC2-E520665EA746}" type="slidenum">
              <a:rPr lang="en-US" smtClean="0"/>
              <a:t>‹#›</a:t>
            </a:fld>
            <a:endParaRPr lang="en-US"/>
          </a:p>
        </p:txBody>
      </p:sp>
    </p:spTree>
    <p:extLst>
      <p:ext uri="{BB962C8B-B14F-4D97-AF65-F5344CB8AC3E}">
        <p14:creationId xmlns:p14="http://schemas.microsoft.com/office/powerpoint/2010/main" val="2320725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428699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rgbClr val="000000"/>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25" y="1218950"/>
            <a:ext cx="7136700" cy="1631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Arming School Personnel Study </a:t>
            </a:r>
            <a:endParaRPr dirty="0"/>
          </a:p>
        </p:txBody>
      </p:sp>
      <p:sp>
        <p:nvSpPr>
          <p:cNvPr id="67" name="Google Shape;67;p13"/>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lt2"/>
                </a:solidFill>
              </a:rPr>
              <a:t>League of Women Voters 2020-2021</a:t>
            </a:r>
            <a:endParaRPr dirty="0">
              <a:solidFill>
                <a:schemeClr val="lt2"/>
              </a:solidFill>
            </a:endParaRPr>
          </a:p>
        </p:txBody>
      </p:sp>
    </p:spTree>
    <p:extLst>
      <p:ext uri="{BB962C8B-B14F-4D97-AF65-F5344CB8AC3E}">
        <p14:creationId xmlns:p14="http://schemas.microsoft.com/office/powerpoint/2010/main" val="62594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6"/>
          <p:cNvSpPr txBox="1">
            <a:spLocks noGrp="1"/>
          </p:cNvSpPr>
          <p:nvPr>
            <p:ph type="body" idx="1"/>
          </p:nvPr>
        </p:nvSpPr>
        <p:spPr>
          <a:xfrm>
            <a:off x="311700" y="1265874"/>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5.</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3" y="1266977"/>
            <a:ext cx="6722821"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State mandates no district involvement</a:t>
            </a:r>
          </a:p>
          <a:p>
            <a:pPr marL="0" indent="0">
              <a:spcBef>
                <a:spcPts val="800"/>
              </a:spcBef>
              <a:spcAft>
                <a:spcPts val="1600"/>
              </a:spcAft>
              <a:buFont typeface="Open Sans"/>
              <a:buNone/>
            </a:pPr>
            <a:endParaRPr lang="en-US" dirty="0"/>
          </a:p>
        </p:txBody>
      </p:sp>
      <p:sp>
        <p:nvSpPr>
          <p:cNvPr id="3" name="Title 2">
            <a:extLst>
              <a:ext uri="{FF2B5EF4-FFF2-40B4-BE49-F238E27FC236}">
                <a16:creationId xmlns:a16="http://schemas.microsoft.com/office/drawing/2014/main" id="{3BC82840-7427-4B0F-A86C-64EE1E253C59}"/>
              </a:ext>
            </a:extLst>
          </p:cNvPr>
          <p:cNvSpPr>
            <a:spLocks noGrp="1"/>
          </p:cNvSpPr>
          <p:nvPr>
            <p:ph type="title"/>
          </p:nvPr>
        </p:nvSpPr>
        <p:spPr/>
        <p:txBody>
          <a:bodyPr/>
          <a:lstStyle/>
          <a:p>
            <a:r>
              <a:rPr lang="en-US" dirty="0"/>
              <a:t>1.  To what level should the state be involved?</a:t>
            </a:r>
          </a:p>
        </p:txBody>
      </p:sp>
      <p:sp>
        <p:nvSpPr>
          <p:cNvPr id="15" name="TextBox 14">
            <a:extLst>
              <a:ext uri="{FF2B5EF4-FFF2-40B4-BE49-F238E27FC236}">
                <a16:creationId xmlns:a16="http://schemas.microsoft.com/office/drawing/2014/main" id="{CC377885-9D76-4137-8F4A-4387734C4DF3}"/>
              </a:ext>
            </a:extLst>
          </p:cNvPr>
          <p:cNvSpPr txBox="1"/>
          <p:nvPr/>
        </p:nvSpPr>
        <p:spPr>
          <a:xfrm>
            <a:off x="1851826" y="2055754"/>
            <a:ext cx="855194" cy="461665"/>
          </a:xfrm>
          <a:prstGeom prst="rect">
            <a:avLst/>
          </a:prstGeom>
          <a:noFill/>
        </p:spPr>
        <p:txBody>
          <a:bodyPr wrap="square" rtlCol="0">
            <a:spAutoFit/>
          </a:bodyPr>
          <a:lstStyle/>
          <a:p>
            <a:r>
              <a:rPr lang="en-US" sz="2400" u="sng" dirty="0">
                <a:solidFill>
                  <a:schemeClr val="accent4"/>
                </a:solidFill>
              </a:rPr>
              <a:t>PRO</a:t>
            </a:r>
          </a:p>
        </p:txBody>
      </p:sp>
      <p:sp>
        <p:nvSpPr>
          <p:cNvPr id="23" name="TextBox 22">
            <a:extLst>
              <a:ext uri="{FF2B5EF4-FFF2-40B4-BE49-F238E27FC236}">
                <a16:creationId xmlns:a16="http://schemas.microsoft.com/office/drawing/2014/main" id="{FD6539EA-2172-4297-8DA3-1CF8041A2F0B}"/>
              </a:ext>
            </a:extLst>
          </p:cNvPr>
          <p:cNvSpPr txBox="1"/>
          <p:nvPr/>
        </p:nvSpPr>
        <p:spPr>
          <a:xfrm>
            <a:off x="6267022" y="2056847"/>
            <a:ext cx="910025" cy="461665"/>
          </a:xfrm>
          <a:prstGeom prst="rect">
            <a:avLst/>
          </a:prstGeom>
          <a:noFill/>
        </p:spPr>
        <p:txBody>
          <a:bodyPr wrap="square" rtlCol="0">
            <a:spAutoFit/>
          </a:bodyPr>
          <a:lstStyle/>
          <a:p>
            <a:r>
              <a:rPr lang="en-US" sz="2400" u="sng" dirty="0">
                <a:solidFill>
                  <a:schemeClr val="accent4"/>
                </a:solidFill>
              </a:rPr>
              <a:t>CON</a:t>
            </a:r>
          </a:p>
        </p:txBody>
      </p:sp>
      <p:sp>
        <p:nvSpPr>
          <p:cNvPr id="17" name="TextBox 16">
            <a:extLst>
              <a:ext uri="{FF2B5EF4-FFF2-40B4-BE49-F238E27FC236}">
                <a16:creationId xmlns:a16="http://schemas.microsoft.com/office/drawing/2014/main" id="{3A7B06BD-2AEC-4D27-A5B9-62BBB2B9E338}"/>
              </a:ext>
            </a:extLst>
          </p:cNvPr>
          <p:cNvSpPr txBox="1"/>
          <p:nvPr/>
        </p:nvSpPr>
        <p:spPr>
          <a:xfrm>
            <a:off x="5335079" y="2568876"/>
            <a:ext cx="3641171"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cs typeface="Times New Roman" panose="02020603050405020304" pitchFamily="18" charset="0"/>
              </a:rPr>
              <a:t>Eliminates teachers with guns in</a:t>
            </a:r>
          </a:p>
          <a:p>
            <a:r>
              <a:rPr lang="en-US" sz="1800" dirty="0">
                <a:solidFill>
                  <a:schemeClr val="bg1"/>
                </a:solidFill>
                <a:latin typeface="Times New Roman" panose="02020603050405020304" pitchFamily="18" charset="0"/>
                <a:cs typeface="Times New Roman" panose="02020603050405020304" pitchFamily="18" charset="0"/>
              </a:rPr>
              <a:t>schools.</a:t>
            </a:r>
          </a:p>
        </p:txBody>
      </p:sp>
      <p:sp>
        <p:nvSpPr>
          <p:cNvPr id="18" name="TextBox 17">
            <a:extLst>
              <a:ext uri="{FF2B5EF4-FFF2-40B4-BE49-F238E27FC236}">
                <a16:creationId xmlns:a16="http://schemas.microsoft.com/office/drawing/2014/main" id="{BC3181B1-6313-4BE0-8C71-130CEA716EF5}"/>
              </a:ext>
            </a:extLst>
          </p:cNvPr>
          <p:cNvSpPr txBox="1"/>
          <p:nvPr/>
        </p:nvSpPr>
        <p:spPr>
          <a:xfrm>
            <a:off x="741182" y="2573260"/>
            <a:ext cx="3228894"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Eliminates teachers with guns in</a:t>
            </a:r>
          </a:p>
          <a:p>
            <a:r>
              <a:rPr lang="en-US" sz="1800" dirty="0">
                <a:solidFill>
                  <a:schemeClr val="bg1"/>
                </a:solidFill>
                <a:latin typeface="Times New Roman" panose="02020603050405020304" pitchFamily="18" charset="0"/>
              </a:rPr>
              <a:t>schools.</a:t>
            </a:r>
          </a:p>
        </p:txBody>
      </p:sp>
      <p:sp>
        <p:nvSpPr>
          <p:cNvPr id="19" name="TextBox 18">
            <a:extLst>
              <a:ext uri="{FF2B5EF4-FFF2-40B4-BE49-F238E27FC236}">
                <a16:creationId xmlns:a16="http://schemas.microsoft.com/office/drawing/2014/main" id="{C5170EA3-4F01-4274-95DA-6C5F39CA2866}"/>
              </a:ext>
            </a:extLst>
          </p:cNvPr>
          <p:cNvSpPr txBox="1"/>
          <p:nvPr/>
        </p:nvSpPr>
        <p:spPr>
          <a:xfrm>
            <a:off x="5346054" y="3309127"/>
            <a:ext cx="2755268"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Communities have no say.</a:t>
            </a:r>
          </a:p>
        </p:txBody>
      </p:sp>
      <p:sp>
        <p:nvSpPr>
          <p:cNvPr id="20" name="TextBox 19">
            <a:extLst>
              <a:ext uri="{FF2B5EF4-FFF2-40B4-BE49-F238E27FC236}">
                <a16:creationId xmlns:a16="http://schemas.microsoft.com/office/drawing/2014/main" id="{7F130683-5512-400A-9611-80090E8D20FA}"/>
              </a:ext>
            </a:extLst>
          </p:cNvPr>
          <p:cNvSpPr txBox="1"/>
          <p:nvPr/>
        </p:nvSpPr>
        <p:spPr>
          <a:xfrm>
            <a:off x="744481" y="3283334"/>
            <a:ext cx="3320983"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Eliminates need to research laws</a:t>
            </a:r>
          </a:p>
          <a:p>
            <a:r>
              <a:rPr lang="en-US" sz="1800" dirty="0">
                <a:solidFill>
                  <a:schemeClr val="bg1"/>
                </a:solidFill>
                <a:latin typeface="Times New Roman" panose="02020603050405020304" pitchFamily="18" charset="0"/>
              </a:rPr>
              <a:t>and craft school policy.</a:t>
            </a:r>
          </a:p>
        </p:txBody>
      </p:sp>
      <p:sp>
        <p:nvSpPr>
          <p:cNvPr id="21" name="TextBox 20">
            <a:extLst>
              <a:ext uri="{FF2B5EF4-FFF2-40B4-BE49-F238E27FC236}">
                <a16:creationId xmlns:a16="http://schemas.microsoft.com/office/drawing/2014/main" id="{444E8702-012A-411D-9133-D495B4E7382A}"/>
              </a:ext>
            </a:extLst>
          </p:cNvPr>
          <p:cNvSpPr txBox="1"/>
          <p:nvPr/>
        </p:nvSpPr>
        <p:spPr>
          <a:xfrm>
            <a:off x="741181" y="3971328"/>
            <a:ext cx="2501979"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cs typeface="Times New Roman" panose="02020603050405020304" pitchFamily="18" charset="0"/>
              </a:rPr>
              <a:t>Minimizes legal liability.</a:t>
            </a:r>
          </a:p>
        </p:txBody>
      </p:sp>
      <p:sp>
        <p:nvSpPr>
          <p:cNvPr id="22" name="TextBox 21">
            <a:extLst>
              <a:ext uri="{FF2B5EF4-FFF2-40B4-BE49-F238E27FC236}">
                <a16:creationId xmlns:a16="http://schemas.microsoft.com/office/drawing/2014/main" id="{B246B670-01F9-40DB-A77D-B1064FC7B034}"/>
              </a:ext>
            </a:extLst>
          </p:cNvPr>
          <p:cNvSpPr txBox="1"/>
          <p:nvPr/>
        </p:nvSpPr>
        <p:spPr>
          <a:xfrm>
            <a:off x="5343863" y="3741111"/>
            <a:ext cx="2755268"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Students may be considered</a:t>
            </a:r>
          </a:p>
          <a:p>
            <a:r>
              <a:rPr lang="en-US" sz="1800" dirty="0">
                <a:solidFill>
                  <a:schemeClr val="bg1"/>
                </a:solidFill>
                <a:latin typeface="Times New Roman" panose="02020603050405020304" pitchFamily="18" charset="0"/>
              </a:rPr>
              <a:t>more vulnerable.</a:t>
            </a:r>
          </a:p>
        </p:txBody>
      </p:sp>
    </p:spTree>
    <p:extLst>
      <p:ext uri="{BB962C8B-B14F-4D97-AF65-F5344CB8AC3E}">
        <p14:creationId xmlns:p14="http://schemas.microsoft.com/office/powerpoint/2010/main" val="331985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wipe(left)">
                                      <p:cBhvr>
                                        <p:cTn id="7" dur="500"/>
                                        <p:tgtEl>
                                          <p:spTgt spid="18">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8">
                                            <p:txEl>
                                              <p:pRg st="1" end="1"/>
                                            </p:txEl>
                                          </p:spTgt>
                                        </p:tgtEl>
                                        <p:attrNameLst>
                                          <p:attrName>style.visibility</p:attrName>
                                        </p:attrNameLst>
                                      </p:cBhvr>
                                      <p:to>
                                        <p:strVal val="visible"/>
                                      </p:to>
                                    </p:set>
                                    <p:animEffect transition="in" filter="wipe(left)">
                                      <p:cBhvr>
                                        <p:cTn id="11" dur="500"/>
                                        <p:tgtEl>
                                          <p:spTgt spid="18">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7">
                                            <p:txEl>
                                              <p:pRg st="0" end="0"/>
                                            </p:txEl>
                                          </p:spTgt>
                                        </p:tgtEl>
                                        <p:attrNameLst>
                                          <p:attrName>style.visibility</p:attrName>
                                        </p:attrNameLst>
                                      </p:cBhvr>
                                      <p:to>
                                        <p:strVal val="visible"/>
                                      </p:to>
                                    </p:set>
                                    <p:animEffect transition="in" filter="wipe(left)">
                                      <p:cBhvr>
                                        <p:cTn id="16" dur="500"/>
                                        <p:tgtEl>
                                          <p:spTgt spid="17">
                                            <p:txEl>
                                              <p:pRg st="0" end="0"/>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17">
                                            <p:txEl>
                                              <p:pRg st="1" end="1"/>
                                            </p:txEl>
                                          </p:spTgt>
                                        </p:tgtEl>
                                        <p:attrNameLst>
                                          <p:attrName>style.visibility</p:attrName>
                                        </p:attrNameLst>
                                      </p:cBhvr>
                                      <p:to>
                                        <p:strVal val="visible"/>
                                      </p:to>
                                    </p:set>
                                    <p:animEffect transition="in" filter="wipe(left)">
                                      <p:cBhvr>
                                        <p:cTn id="20" dur="500"/>
                                        <p:tgtEl>
                                          <p:spTgt spid="1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0">
                                            <p:txEl>
                                              <p:pRg st="0" end="0"/>
                                            </p:txEl>
                                          </p:spTgt>
                                        </p:tgtEl>
                                        <p:attrNameLst>
                                          <p:attrName>style.visibility</p:attrName>
                                        </p:attrNameLst>
                                      </p:cBhvr>
                                      <p:to>
                                        <p:strVal val="visible"/>
                                      </p:to>
                                    </p:set>
                                    <p:animEffect transition="in" filter="wipe(left)">
                                      <p:cBhvr>
                                        <p:cTn id="25" dur="500"/>
                                        <p:tgtEl>
                                          <p:spTgt spid="20">
                                            <p:txEl>
                                              <p:pRg st="0" end="0"/>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20">
                                            <p:txEl>
                                              <p:pRg st="1" end="1"/>
                                            </p:txEl>
                                          </p:spTgt>
                                        </p:tgtEl>
                                        <p:attrNameLst>
                                          <p:attrName>style.visibility</p:attrName>
                                        </p:attrNameLst>
                                      </p:cBhvr>
                                      <p:to>
                                        <p:strVal val="visible"/>
                                      </p:to>
                                    </p:set>
                                    <p:animEffect transition="in" filter="wipe(left)">
                                      <p:cBhvr>
                                        <p:cTn id="29" dur="500"/>
                                        <p:tgtEl>
                                          <p:spTgt spid="20">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1">
                                            <p:txEl>
                                              <p:pRg st="0" end="0"/>
                                            </p:txEl>
                                          </p:spTgt>
                                        </p:tgtEl>
                                        <p:attrNameLst>
                                          <p:attrName>style.visibility</p:attrName>
                                        </p:attrNameLst>
                                      </p:cBhvr>
                                      <p:to>
                                        <p:strVal val="visible"/>
                                      </p:to>
                                    </p:set>
                                    <p:animEffect transition="in" filter="wipe(left)">
                                      <p:cBhvr>
                                        <p:cTn id="34" dur="500"/>
                                        <p:tgtEl>
                                          <p:spTgt spid="21">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left)">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2">
                                            <p:txEl>
                                              <p:pRg st="0" end="0"/>
                                            </p:txEl>
                                          </p:spTgt>
                                        </p:tgtEl>
                                        <p:attrNameLst>
                                          <p:attrName>style.visibility</p:attrName>
                                        </p:attrNameLst>
                                      </p:cBhvr>
                                      <p:to>
                                        <p:strVal val="visible"/>
                                      </p:to>
                                    </p:set>
                                    <p:animEffect transition="in" filter="wipe(left)">
                                      <p:cBhvr>
                                        <p:cTn id="44" dur="500"/>
                                        <p:tgtEl>
                                          <p:spTgt spid="22">
                                            <p:txEl>
                                              <p:pRg st="0" end="0"/>
                                            </p:txEl>
                                          </p:spTgt>
                                        </p:tgtEl>
                                      </p:cBhvr>
                                    </p:animEffect>
                                  </p:childTnLst>
                                </p:cTn>
                              </p:par>
                            </p:childTnLst>
                          </p:cTn>
                        </p:par>
                        <p:par>
                          <p:cTn id="45" fill="hold">
                            <p:stCondLst>
                              <p:cond delay="500"/>
                            </p:stCondLst>
                            <p:childTnLst>
                              <p:par>
                                <p:cTn id="46" presetID="22" presetClass="entr" presetSubtype="8" fill="hold" nodeType="afterEffect">
                                  <p:stCondLst>
                                    <p:cond delay="0"/>
                                  </p:stCondLst>
                                  <p:childTnLst>
                                    <p:set>
                                      <p:cBhvr>
                                        <p:cTn id="47" dur="1" fill="hold">
                                          <p:stCondLst>
                                            <p:cond delay="0"/>
                                          </p:stCondLst>
                                        </p:cTn>
                                        <p:tgtEl>
                                          <p:spTgt spid="22">
                                            <p:txEl>
                                              <p:pRg st="1" end="1"/>
                                            </p:txEl>
                                          </p:spTgt>
                                        </p:tgtEl>
                                        <p:attrNameLst>
                                          <p:attrName>style.visibility</p:attrName>
                                        </p:attrNameLst>
                                      </p:cBhvr>
                                      <p:to>
                                        <p:strVal val="visible"/>
                                      </p:to>
                                    </p:set>
                                    <p:animEffect transition="in" filter="wipe(left)">
                                      <p:cBhvr>
                                        <p:cTn id="48" dur="500"/>
                                        <p:tgtEl>
                                          <p:spTgt spid="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8314"/>
            <a:ext cx="8733900" cy="682180"/>
          </a:xfrm>
          <a:prstGeom prst="rect">
            <a:avLst/>
          </a:prstGeom>
        </p:spPr>
        <p:txBody>
          <a:bodyPr spcFirstLastPara="1" wrap="square" lIns="91425" tIns="91425" rIns="91425" bIns="91425" anchor="t" anchorCtr="0">
            <a:noAutofit/>
          </a:bodyPr>
          <a:lstStyle/>
          <a:p>
            <a:pPr marL="0" lvl="0" indent="0" algn="ctr" rtl="0">
              <a:spcBef>
                <a:spcPts val="0"/>
              </a:spcBef>
              <a:spcAft>
                <a:spcPts val="800"/>
              </a:spcAft>
              <a:buNone/>
            </a:pPr>
            <a:r>
              <a:rPr lang="en" dirty="0">
                <a:latin typeface="Times New Roman"/>
                <a:ea typeface="Times New Roman"/>
                <a:cs typeface="Times New Roman"/>
                <a:sym typeface="Times New Roman"/>
              </a:rPr>
              <a:t>Decision Making</a:t>
            </a:r>
            <a:endParaRPr u="sng" dirty="0"/>
          </a:p>
        </p:txBody>
      </p:sp>
      <p:sp>
        <p:nvSpPr>
          <p:cNvPr id="85" name="Google Shape;85;p16"/>
          <p:cNvSpPr txBox="1">
            <a:spLocks noGrp="1"/>
          </p:cNvSpPr>
          <p:nvPr>
            <p:ph type="body" idx="1"/>
          </p:nvPr>
        </p:nvSpPr>
        <p:spPr>
          <a:xfrm>
            <a:off x="311700" y="1377700"/>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1.</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4" y="1378803"/>
            <a:ext cx="7489206"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To what level should the state be involved?</a:t>
            </a:r>
          </a:p>
          <a:p>
            <a:pPr marL="0" indent="0">
              <a:spcBef>
                <a:spcPts val="800"/>
              </a:spcBef>
              <a:spcAft>
                <a:spcPts val="1600"/>
              </a:spcAft>
              <a:buFont typeface="Open Sans"/>
              <a:buNone/>
            </a:pPr>
            <a:endParaRPr lang="en-US" dirty="0"/>
          </a:p>
        </p:txBody>
      </p:sp>
      <p:sp>
        <p:nvSpPr>
          <p:cNvPr id="17" name="Google Shape;85;p16">
            <a:extLst>
              <a:ext uri="{FF2B5EF4-FFF2-40B4-BE49-F238E27FC236}">
                <a16:creationId xmlns:a16="http://schemas.microsoft.com/office/drawing/2014/main" id="{245AB4FE-DFFA-450D-8DE2-5D48353087C0}"/>
              </a:ext>
            </a:extLst>
          </p:cNvPr>
          <p:cNvSpPr txBox="1">
            <a:spLocks/>
          </p:cNvSpPr>
          <p:nvPr/>
        </p:nvSpPr>
        <p:spPr>
          <a:xfrm>
            <a:off x="312796" y="2832632"/>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2.</a:t>
            </a:r>
            <a:endParaRPr lang="en-US" dirty="0"/>
          </a:p>
        </p:txBody>
      </p:sp>
      <p:sp>
        <p:nvSpPr>
          <p:cNvPr id="18" name="Google Shape;85;p16">
            <a:extLst>
              <a:ext uri="{FF2B5EF4-FFF2-40B4-BE49-F238E27FC236}">
                <a16:creationId xmlns:a16="http://schemas.microsoft.com/office/drawing/2014/main" id="{57C09C16-F98C-4D24-A674-7F6E7A522D04}"/>
              </a:ext>
            </a:extLst>
          </p:cNvPr>
          <p:cNvSpPr txBox="1">
            <a:spLocks/>
          </p:cNvSpPr>
          <p:nvPr/>
        </p:nvSpPr>
        <p:spPr>
          <a:xfrm>
            <a:off x="810564" y="2833735"/>
            <a:ext cx="6179003"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a)  Who should make the decision?</a:t>
            </a:r>
          </a:p>
        </p:txBody>
      </p:sp>
      <p:sp>
        <p:nvSpPr>
          <p:cNvPr id="19" name="Google Shape;85;p16">
            <a:extLst>
              <a:ext uri="{FF2B5EF4-FFF2-40B4-BE49-F238E27FC236}">
                <a16:creationId xmlns:a16="http://schemas.microsoft.com/office/drawing/2014/main" id="{E67A17A1-8F80-4A23-AA1A-3DE88D780309}"/>
              </a:ext>
            </a:extLst>
          </p:cNvPr>
          <p:cNvSpPr txBox="1">
            <a:spLocks/>
          </p:cNvSpPr>
          <p:nvPr/>
        </p:nvSpPr>
        <p:spPr>
          <a:xfrm>
            <a:off x="312800" y="3996998"/>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3.</a:t>
            </a:r>
            <a:endParaRPr lang="en-US" dirty="0"/>
          </a:p>
        </p:txBody>
      </p:sp>
      <p:sp>
        <p:nvSpPr>
          <p:cNvPr id="20" name="Google Shape;85;p16">
            <a:extLst>
              <a:ext uri="{FF2B5EF4-FFF2-40B4-BE49-F238E27FC236}">
                <a16:creationId xmlns:a16="http://schemas.microsoft.com/office/drawing/2014/main" id="{8678AA76-7334-45EC-A6AC-71DDA716D138}"/>
              </a:ext>
            </a:extLst>
          </p:cNvPr>
          <p:cNvSpPr txBox="1">
            <a:spLocks/>
          </p:cNvSpPr>
          <p:nvPr/>
        </p:nvSpPr>
        <p:spPr>
          <a:xfrm>
            <a:off x="823724" y="3998101"/>
            <a:ext cx="4731749"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Who should have a voice?</a:t>
            </a:r>
            <a:endParaRPr lang="en-US" dirty="0"/>
          </a:p>
        </p:txBody>
      </p:sp>
      <p:sp>
        <p:nvSpPr>
          <p:cNvPr id="21" name="Google Shape;85;p16">
            <a:extLst>
              <a:ext uri="{FF2B5EF4-FFF2-40B4-BE49-F238E27FC236}">
                <a16:creationId xmlns:a16="http://schemas.microsoft.com/office/drawing/2014/main" id="{805F4E69-1655-4BB7-9AE0-113EAF0D7620}"/>
              </a:ext>
            </a:extLst>
          </p:cNvPr>
          <p:cNvSpPr txBox="1">
            <a:spLocks/>
          </p:cNvSpPr>
          <p:nvPr/>
        </p:nvSpPr>
        <p:spPr>
          <a:xfrm>
            <a:off x="236054" y="2124365"/>
            <a:ext cx="542248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Within each school district…</a:t>
            </a:r>
          </a:p>
        </p:txBody>
      </p:sp>
      <p:sp>
        <p:nvSpPr>
          <p:cNvPr id="22" name="Google Shape;85;p16">
            <a:extLst>
              <a:ext uri="{FF2B5EF4-FFF2-40B4-BE49-F238E27FC236}">
                <a16:creationId xmlns:a16="http://schemas.microsoft.com/office/drawing/2014/main" id="{85165DBE-8C5C-49D3-A7D3-EB9FDD99769F}"/>
              </a:ext>
            </a:extLst>
          </p:cNvPr>
          <p:cNvSpPr txBox="1">
            <a:spLocks/>
          </p:cNvSpPr>
          <p:nvPr/>
        </p:nvSpPr>
        <p:spPr>
          <a:xfrm>
            <a:off x="813852" y="3300791"/>
            <a:ext cx="7738090"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b)  What should be the level of transparency?</a:t>
            </a:r>
          </a:p>
        </p:txBody>
      </p:sp>
    </p:spTree>
    <p:extLst>
      <p:ext uri="{BB962C8B-B14F-4D97-AF65-F5344CB8AC3E}">
        <p14:creationId xmlns:p14="http://schemas.microsoft.com/office/powerpoint/2010/main" val="321759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20"/>
                                        </p:tgtEl>
                                      </p:cBhvr>
                                    </p:animEffect>
                                    <p:set>
                                      <p:cBhvr>
                                        <p:cTn id="10"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6"/>
          <p:cNvSpPr txBox="1">
            <a:spLocks noGrp="1"/>
          </p:cNvSpPr>
          <p:nvPr>
            <p:ph type="body" idx="1"/>
          </p:nvPr>
        </p:nvSpPr>
        <p:spPr>
          <a:xfrm>
            <a:off x="311700" y="1265874"/>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1.</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4" y="1266977"/>
            <a:ext cx="6380744"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School board only, no transparency</a:t>
            </a:r>
          </a:p>
          <a:p>
            <a:pPr marL="0" indent="0">
              <a:spcBef>
                <a:spcPts val="800"/>
              </a:spcBef>
              <a:spcAft>
                <a:spcPts val="1600"/>
              </a:spcAft>
              <a:buFont typeface="Open Sans"/>
              <a:buNone/>
            </a:pPr>
            <a:endParaRPr lang="en-US" dirty="0"/>
          </a:p>
        </p:txBody>
      </p:sp>
      <p:sp>
        <p:nvSpPr>
          <p:cNvPr id="17" name="Google Shape;85;p16">
            <a:extLst>
              <a:ext uri="{FF2B5EF4-FFF2-40B4-BE49-F238E27FC236}">
                <a16:creationId xmlns:a16="http://schemas.microsoft.com/office/drawing/2014/main" id="{245AB4FE-DFFA-450D-8DE2-5D48353087C0}"/>
              </a:ext>
            </a:extLst>
          </p:cNvPr>
          <p:cNvSpPr txBox="1">
            <a:spLocks/>
          </p:cNvSpPr>
          <p:nvPr/>
        </p:nvSpPr>
        <p:spPr>
          <a:xfrm>
            <a:off x="312796" y="2832632"/>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3.</a:t>
            </a:r>
            <a:endParaRPr lang="en-US" dirty="0"/>
          </a:p>
        </p:txBody>
      </p:sp>
      <p:sp>
        <p:nvSpPr>
          <p:cNvPr id="19" name="Google Shape;85;p16">
            <a:extLst>
              <a:ext uri="{FF2B5EF4-FFF2-40B4-BE49-F238E27FC236}">
                <a16:creationId xmlns:a16="http://schemas.microsoft.com/office/drawing/2014/main" id="{E67A17A1-8F80-4A23-AA1A-3DE88D780309}"/>
              </a:ext>
            </a:extLst>
          </p:cNvPr>
          <p:cNvSpPr txBox="1">
            <a:spLocks/>
          </p:cNvSpPr>
          <p:nvPr/>
        </p:nvSpPr>
        <p:spPr>
          <a:xfrm>
            <a:off x="312800" y="4256829"/>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5.</a:t>
            </a:r>
            <a:endParaRPr lang="en-US" dirty="0"/>
          </a:p>
        </p:txBody>
      </p:sp>
      <p:sp>
        <p:nvSpPr>
          <p:cNvPr id="20" name="Google Shape;85;p16">
            <a:extLst>
              <a:ext uri="{FF2B5EF4-FFF2-40B4-BE49-F238E27FC236}">
                <a16:creationId xmlns:a16="http://schemas.microsoft.com/office/drawing/2014/main" id="{8678AA76-7334-45EC-A6AC-71DDA716D138}"/>
              </a:ext>
            </a:extLst>
          </p:cNvPr>
          <p:cNvSpPr txBox="1">
            <a:spLocks/>
          </p:cNvSpPr>
          <p:nvPr/>
        </p:nvSpPr>
        <p:spPr>
          <a:xfrm>
            <a:off x="823724" y="4257932"/>
            <a:ext cx="6507922"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Moot question if you oppose arming.</a:t>
            </a:r>
            <a:endParaRPr lang="en-US" dirty="0"/>
          </a:p>
        </p:txBody>
      </p:sp>
      <p:sp>
        <p:nvSpPr>
          <p:cNvPr id="21" name="Google Shape;85;p16">
            <a:extLst>
              <a:ext uri="{FF2B5EF4-FFF2-40B4-BE49-F238E27FC236}">
                <a16:creationId xmlns:a16="http://schemas.microsoft.com/office/drawing/2014/main" id="{805F4E69-1655-4BB7-9AE0-113EAF0D7620}"/>
              </a:ext>
            </a:extLst>
          </p:cNvPr>
          <p:cNvSpPr txBox="1">
            <a:spLocks/>
          </p:cNvSpPr>
          <p:nvPr/>
        </p:nvSpPr>
        <p:spPr>
          <a:xfrm>
            <a:off x="308413" y="2061864"/>
            <a:ext cx="658618"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2.</a:t>
            </a:r>
          </a:p>
        </p:txBody>
      </p:sp>
      <p:sp>
        <p:nvSpPr>
          <p:cNvPr id="3" name="Title 2">
            <a:extLst>
              <a:ext uri="{FF2B5EF4-FFF2-40B4-BE49-F238E27FC236}">
                <a16:creationId xmlns:a16="http://schemas.microsoft.com/office/drawing/2014/main" id="{3BC82840-7427-4B0F-A86C-64EE1E253C59}"/>
              </a:ext>
            </a:extLst>
          </p:cNvPr>
          <p:cNvSpPr>
            <a:spLocks noGrp="1"/>
          </p:cNvSpPr>
          <p:nvPr>
            <p:ph type="title"/>
          </p:nvPr>
        </p:nvSpPr>
        <p:spPr/>
        <p:txBody>
          <a:bodyPr/>
          <a:lstStyle/>
          <a:p>
            <a:r>
              <a:rPr lang="en-US" dirty="0"/>
              <a:t>2.  Who decides and level of transparency?</a:t>
            </a:r>
          </a:p>
        </p:txBody>
      </p:sp>
      <p:sp>
        <p:nvSpPr>
          <p:cNvPr id="14" name="Google Shape;85;p16">
            <a:extLst>
              <a:ext uri="{FF2B5EF4-FFF2-40B4-BE49-F238E27FC236}">
                <a16:creationId xmlns:a16="http://schemas.microsoft.com/office/drawing/2014/main" id="{2D25D9FA-9773-4916-89EF-D9E54971B659}"/>
              </a:ext>
            </a:extLst>
          </p:cNvPr>
          <p:cNvSpPr txBox="1">
            <a:spLocks/>
          </p:cNvSpPr>
          <p:nvPr/>
        </p:nvSpPr>
        <p:spPr>
          <a:xfrm>
            <a:off x="310604" y="3537609"/>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4.</a:t>
            </a:r>
            <a:endParaRPr lang="en-US" dirty="0"/>
          </a:p>
        </p:txBody>
      </p:sp>
      <p:sp>
        <p:nvSpPr>
          <p:cNvPr id="4" name="Arrow: Up-Down 3">
            <a:extLst>
              <a:ext uri="{FF2B5EF4-FFF2-40B4-BE49-F238E27FC236}">
                <a16:creationId xmlns:a16="http://schemas.microsoft.com/office/drawing/2014/main" id="{86962ECA-567A-4B25-BE23-F104785F0CB6}"/>
              </a:ext>
            </a:extLst>
          </p:cNvPr>
          <p:cNvSpPr/>
          <p:nvPr/>
        </p:nvSpPr>
        <p:spPr>
          <a:xfrm>
            <a:off x="3621412" y="1966563"/>
            <a:ext cx="447332" cy="162854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Google Shape;85;p16">
            <a:extLst>
              <a:ext uri="{FF2B5EF4-FFF2-40B4-BE49-F238E27FC236}">
                <a16:creationId xmlns:a16="http://schemas.microsoft.com/office/drawing/2014/main" id="{480F3642-2B97-4648-8035-1D319739825F}"/>
              </a:ext>
            </a:extLst>
          </p:cNvPr>
          <p:cNvSpPr txBox="1">
            <a:spLocks/>
          </p:cNvSpPr>
          <p:nvPr/>
        </p:nvSpPr>
        <p:spPr>
          <a:xfrm>
            <a:off x="824823" y="3574880"/>
            <a:ext cx="7773168"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Community decision, complete transparency</a:t>
            </a:r>
            <a:endParaRPr lang="en-US" dirty="0"/>
          </a:p>
        </p:txBody>
      </p:sp>
    </p:spTree>
    <p:extLst>
      <p:ext uri="{BB962C8B-B14F-4D97-AF65-F5344CB8AC3E}">
        <p14:creationId xmlns:p14="http://schemas.microsoft.com/office/powerpoint/2010/main" val="18856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wipe(left)">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wipe(left)">
                                      <p:cBhvr>
                                        <p:cTn id="22"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6"/>
          <p:cNvSpPr txBox="1">
            <a:spLocks noGrp="1"/>
          </p:cNvSpPr>
          <p:nvPr>
            <p:ph type="body" idx="1"/>
          </p:nvPr>
        </p:nvSpPr>
        <p:spPr>
          <a:xfrm>
            <a:off x="311700" y="1265874"/>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1.</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4" y="1266977"/>
            <a:ext cx="6380744"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School board only, no transparency</a:t>
            </a:r>
          </a:p>
          <a:p>
            <a:pPr marL="0" indent="0">
              <a:spcBef>
                <a:spcPts val="800"/>
              </a:spcBef>
              <a:spcAft>
                <a:spcPts val="1600"/>
              </a:spcAft>
              <a:buFont typeface="Open Sans"/>
              <a:buNone/>
            </a:pPr>
            <a:endParaRPr lang="en-US" dirty="0"/>
          </a:p>
        </p:txBody>
      </p:sp>
      <p:sp>
        <p:nvSpPr>
          <p:cNvPr id="3" name="Title 2">
            <a:extLst>
              <a:ext uri="{FF2B5EF4-FFF2-40B4-BE49-F238E27FC236}">
                <a16:creationId xmlns:a16="http://schemas.microsoft.com/office/drawing/2014/main" id="{3BC82840-7427-4B0F-A86C-64EE1E253C59}"/>
              </a:ext>
            </a:extLst>
          </p:cNvPr>
          <p:cNvSpPr>
            <a:spLocks noGrp="1"/>
          </p:cNvSpPr>
          <p:nvPr>
            <p:ph type="title"/>
          </p:nvPr>
        </p:nvSpPr>
        <p:spPr/>
        <p:txBody>
          <a:bodyPr/>
          <a:lstStyle/>
          <a:p>
            <a:r>
              <a:rPr lang="en-US" dirty="0"/>
              <a:t>2.  Who decides and level of transparency?</a:t>
            </a:r>
          </a:p>
        </p:txBody>
      </p:sp>
      <p:sp>
        <p:nvSpPr>
          <p:cNvPr id="13" name="TextBox 12">
            <a:extLst>
              <a:ext uri="{FF2B5EF4-FFF2-40B4-BE49-F238E27FC236}">
                <a16:creationId xmlns:a16="http://schemas.microsoft.com/office/drawing/2014/main" id="{D0F083BE-C1F6-4253-90B0-FB33356ECD84}"/>
              </a:ext>
            </a:extLst>
          </p:cNvPr>
          <p:cNvSpPr txBox="1"/>
          <p:nvPr/>
        </p:nvSpPr>
        <p:spPr>
          <a:xfrm>
            <a:off x="1470279" y="2072209"/>
            <a:ext cx="855194" cy="461665"/>
          </a:xfrm>
          <a:prstGeom prst="rect">
            <a:avLst/>
          </a:prstGeom>
          <a:noFill/>
        </p:spPr>
        <p:txBody>
          <a:bodyPr wrap="square" rtlCol="0">
            <a:spAutoFit/>
          </a:bodyPr>
          <a:lstStyle/>
          <a:p>
            <a:r>
              <a:rPr lang="en-US" sz="2400" u="sng" dirty="0">
                <a:solidFill>
                  <a:schemeClr val="accent4"/>
                </a:solidFill>
              </a:rPr>
              <a:t>PRO</a:t>
            </a:r>
          </a:p>
        </p:txBody>
      </p:sp>
      <p:sp>
        <p:nvSpPr>
          <p:cNvPr id="15" name="TextBox 14">
            <a:extLst>
              <a:ext uri="{FF2B5EF4-FFF2-40B4-BE49-F238E27FC236}">
                <a16:creationId xmlns:a16="http://schemas.microsoft.com/office/drawing/2014/main" id="{0B2AB471-BC88-4335-BB28-AFC429CEBA0A}"/>
              </a:ext>
            </a:extLst>
          </p:cNvPr>
          <p:cNvSpPr txBox="1"/>
          <p:nvPr/>
        </p:nvSpPr>
        <p:spPr>
          <a:xfrm>
            <a:off x="6168353" y="2073302"/>
            <a:ext cx="910025" cy="461665"/>
          </a:xfrm>
          <a:prstGeom prst="rect">
            <a:avLst/>
          </a:prstGeom>
          <a:noFill/>
        </p:spPr>
        <p:txBody>
          <a:bodyPr wrap="square" rtlCol="0">
            <a:spAutoFit/>
          </a:bodyPr>
          <a:lstStyle/>
          <a:p>
            <a:r>
              <a:rPr lang="en-US" sz="2400" u="sng" dirty="0">
                <a:solidFill>
                  <a:schemeClr val="accent4"/>
                </a:solidFill>
              </a:rPr>
              <a:t>CON</a:t>
            </a:r>
          </a:p>
        </p:txBody>
      </p:sp>
      <p:sp>
        <p:nvSpPr>
          <p:cNvPr id="18" name="TextBox 17">
            <a:extLst>
              <a:ext uri="{FF2B5EF4-FFF2-40B4-BE49-F238E27FC236}">
                <a16:creationId xmlns:a16="http://schemas.microsoft.com/office/drawing/2014/main" id="{A468E3E5-9C3B-4543-A629-7EE7C29BFDC8}"/>
              </a:ext>
            </a:extLst>
          </p:cNvPr>
          <p:cNvSpPr txBox="1"/>
          <p:nvPr/>
        </p:nvSpPr>
        <p:spPr>
          <a:xfrm>
            <a:off x="4973268" y="2575458"/>
            <a:ext cx="3641171"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cs typeface="Times New Roman" panose="02020603050405020304" pitchFamily="18" charset="0"/>
              </a:rPr>
              <a:t>This decision will not stay secret for</a:t>
            </a:r>
          </a:p>
          <a:p>
            <a:r>
              <a:rPr lang="en-US" sz="1800" dirty="0">
                <a:solidFill>
                  <a:schemeClr val="bg1"/>
                </a:solidFill>
                <a:latin typeface="Times New Roman" panose="02020603050405020304" pitchFamily="18" charset="0"/>
                <a:cs typeface="Times New Roman" panose="02020603050405020304" pitchFamily="18" charset="0"/>
              </a:rPr>
              <a:t>long.</a:t>
            </a:r>
          </a:p>
        </p:txBody>
      </p:sp>
      <p:sp>
        <p:nvSpPr>
          <p:cNvPr id="22" name="TextBox 21">
            <a:extLst>
              <a:ext uri="{FF2B5EF4-FFF2-40B4-BE49-F238E27FC236}">
                <a16:creationId xmlns:a16="http://schemas.microsoft.com/office/drawing/2014/main" id="{105EB7ED-6DA5-4876-8DA9-6BE23BB6255F}"/>
              </a:ext>
            </a:extLst>
          </p:cNvPr>
          <p:cNvSpPr txBox="1"/>
          <p:nvPr/>
        </p:nvSpPr>
        <p:spPr>
          <a:xfrm>
            <a:off x="379371" y="2579842"/>
            <a:ext cx="3228894"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Easiest and most discrete way of</a:t>
            </a:r>
          </a:p>
          <a:p>
            <a:r>
              <a:rPr lang="en-US" sz="1800" dirty="0">
                <a:solidFill>
                  <a:schemeClr val="bg1"/>
                </a:solidFill>
                <a:latin typeface="Times New Roman" panose="02020603050405020304" pitchFamily="18" charset="0"/>
              </a:rPr>
              <a:t>making the decision.</a:t>
            </a:r>
          </a:p>
        </p:txBody>
      </p:sp>
      <p:sp>
        <p:nvSpPr>
          <p:cNvPr id="23" name="TextBox 22">
            <a:extLst>
              <a:ext uri="{FF2B5EF4-FFF2-40B4-BE49-F238E27FC236}">
                <a16:creationId xmlns:a16="http://schemas.microsoft.com/office/drawing/2014/main" id="{12E219B4-C99C-4D43-AAF5-15957E7BC3F7}"/>
              </a:ext>
            </a:extLst>
          </p:cNvPr>
          <p:cNvSpPr txBox="1"/>
          <p:nvPr/>
        </p:nvSpPr>
        <p:spPr>
          <a:xfrm>
            <a:off x="4984242" y="3315709"/>
            <a:ext cx="3692149" cy="923330"/>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Fact that a “secret” decision was</a:t>
            </a:r>
          </a:p>
          <a:p>
            <a:r>
              <a:rPr lang="en-US" sz="1800" dirty="0">
                <a:solidFill>
                  <a:schemeClr val="bg1"/>
                </a:solidFill>
                <a:latin typeface="Times New Roman" panose="02020603050405020304" pitchFamily="18" charset="0"/>
              </a:rPr>
              <a:t>made may sow distrust and anger in</a:t>
            </a:r>
          </a:p>
          <a:p>
            <a:r>
              <a:rPr lang="en-US" sz="1800" dirty="0">
                <a:solidFill>
                  <a:schemeClr val="bg1"/>
                </a:solidFill>
                <a:latin typeface="Times New Roman" panose="02020603050405020304" pitchFamily="18" charset="0"/>
              </a:rPr>
              <a:t>the community.</a:t>
            </a:r>
          </a:p>
        </p:txBody>
      </p:sp>
      <p:sp>
        <p:nvSpPr>
          <p:cNvPr id="24" name="TextBox 23">
            <a:extLst>
              <a:ext uri="{FF2B5EF4-FFF2-40B4-BE49-F238E27FC236}">
                <a16:creationId xmlns:a16="http://schemas.microsoft.com/office/drawing/2014/main" id="{290968CE-C104-442F-ADB2-2432C90E1E5F}"/>
              </a:ext>
            </a:extLst>
          </p:cNvPr>
          <p:cNvSpPr txBox="1"/>
          <p:nvPr/>
        </p:nvSpPr>
        <p:spPr>
          <a:xfrm>
            <a:off x="382670" y="3289916"/>
            <a:ext cx="3320983"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Not knowing if teachers are</a:t>
            </a:r>
          </a:p>
          <a:p>
            <a:r>
              <a:rPr lang="en-US" sz="1800" dirty="0">
                <a:solidFill>
                  <a:schemeClr val="bg1"/>
                </a:solidFill>
                <a:latin typeface="Times New Roman" panose="02020603050405020304" pitchFamily="18" charset="0"/>
              </a:rPr>
              <a:t>armed may deter attacks.</a:t>
            </a:r>
          </a:p>
        </p:txBody>
      </p:sp>
    </p:spTree>
    <p:extLst>
      <p:ext uri="{BB962C8B-B14F-4D97-AF65-F5344CB8AC3E}">
        <p14:creationId xmlns:p14="http://schemas.microsoft.com/office/powerpoint/2010/main" val="403800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wipe(left)">
                                      <p:cBhvr>
                                        <p:cTn id="7" dur="500"/>
                                        <p:tgtEl>
                                          <p:spTgt spid="22">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animEffect transition="in" filter="wipe(left)">
                                      <p:cBhvr>
                                        <p:cTn id="11" dur="500"/>
                                        <p:tgtEl>
                                          <p:spTgt spid="22">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4">
                                            <p:txEl>
                                              <p:pRg st="0" end="0"/>
                                            </p:txEl>
                                          </p:spTgt>
                                        </p:tgtEl>
                                        <p:attrNameLst>
                                          <p:attrName>style.visibility</p:attrName>
                                        </p:attrNameLst>
                                      </p:cBhvr>
                                      <p:to>
                                        <p:strVal val="visible"/>
                                      </p:to>
                                    </p:set>
                                    <p:animEffect transition="in" filter="wipe(left)">
                                      <p:cBhvr>
                                        <p:cTn id="16" dur="500"/>
                                        <p:tgtEl>
                                          <p:spTgt spid="24">
                                            <p:txEl>
                                              <p:pRg st="0" end="0"/>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24">
                                            <p:txEl>
                                              <p:pRg st="1" end="1"/>
                                            </p:txEl>
                                          </p:spTgt>
                                        </p:tgtEl>
                                        <p:attrNameLst>
                                          <p:attrName>style.visibility</p:attrName>
                                        </p:attrNameLst>
                                      </p:cBhvr>
                                      <p:to>
                                        <p:strVal val="visible"/>
                                      </p:to>
                                    </p:set>
                                    <p:animEffect transition="in" filter="wipe(left)">
                                      <p:cBhvr>
                                        <p:cTn id="20" dur="500"/>
                                        <p:tgtEl>
                                          <p:spTgt spid="2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8">
                                            <p:txEl>
                                              <p:pRg st="0" end="0"/>
                                            </p:txEl>
                                          </p:spTgt>
                                        </p:tgtEl>
                                        <p:attrNameLst>
                                          <p:attrName>style.visibility</p:attrName>
                                        </p:attrNameLst>
                                      </p:cBhvr>
                                      <p:to>
                                        <p:strVal val="visible"/>
                                      </p:to>
                                    </p:set>
                                    <p:animEffect transition="in" filter="wipe(left)">
                                      <p:cBhvr>
                                        <p:cTn id="25" dur="500"/>
                                        <p:tgtEl>
                                          <p:spTgt spid="18">
                                            <p:txEl>
                                              <p:pRg st="0" end="0"/>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18">
                                            <p:txEl>
                                              <p:pRg st="1" end="1"/>
                                            </p:txEl>
                                          </p:spTgt>
                                        </p:tgtEl>
                                        <p:attrNameLst>
                                          <p:attrName>style.visibility</p:attrName>
                                        </p:attrNameLst>
                                      </p:cBhvr>
                                      <p:to>
                                        <p:strVal val="visible"/>
                                      </p:to>
                                    </p:set>
                                    <p:animEffect transition="in" filter="wipe(left)">
                                      <p:cBhvr>
                                        <p:cTn id="29" dur="500"/>
                                        <p:tgtEl>
                                          <p:spTgt spid="18">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3">
                                            <p:txEl>
                                              <p:pRg st="0" end="0"/>
                                            </p:txEl>
                                          </p:spTgt>
                                        </p:tgtEl>
                                        <p:attrNameLst>
                                          <p:attrName>style.visibility</p:attrName>
                                        </p:attrNameLst>
                                      </p:cBhvr>
                                      <p:to>
                                        <p:strVal val="visible"/>
                                      </p:to>
                                    </p:set>
                                    <p:animEffect transition="in" filter="wipe(left)">
                                      <p:cBhvr>
                                        <p:cTn id="34" dur="500"/>
                                        <p:tgtEl>
                                          <p:spTgt spid="23">
                                            <p:txEl>
                                              <p:pRg st="0" end="0"/>
                                            </p:txEl>
                                          </p:spTgt>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23">
                                            <p:txEl>
                                              <p:pRg st="1" end="1"/>
                                            </p:txEl>
                                          </p:spTgt>
                                        </p:tgtEl>
                                        <p:attrNameLst>
                                          <p:attrName>style.visibility</p:attrName>
                                        </p:attrNameLst>
                                      </p:cBhvr>
                                      <p:to>
                                        <p:strVal val="visible"/>
                                      </p:to>
                                    </p:set>
                                    <p:animEffect transition="in" filter="wipe(left)">
                                      <p:cBhvr>
                                        <p:cTn id="38" dur="500"/>
                                        <p:tgtEl>
                                          <p:spTgt spid="23">
                                            <p:txEl>
                                              <p:pRg st="1" end="1"/>
                                            </p:txEl>
                                          </p:spTgt>
                                        </p:tgtEl>
                                      </p:cBhvr>
                                    </p:animEffect>
                                  </p:childTnLst>
                                </p:cTn>
                              </p:par>
                            </p:childTnLst>
                          </p:cTn>
                        </p:par>
                        <p:par>
                          <p:cTn id="39" fill="hold">
                            <p:stCondLst>
                              <p:cond delay="1000"/>
                            </p:stCondLst>
                            <p:childTnLst>
                              <p:par>
                                <p:cTn id="40" presetID="22" presetClass="entr" presetSubtype="8" fill="hold" nodeType="afterEffect">
                                  <p:stCondLst>
                                    <p:cond delay="0"/>
                                  </p:stCondLst>
                                  <p:childTnLst>
                                    <p:set>
                                      <p:cBhvr>
                                        <p:cTn id="41" dur="1" fill="hold">
                                          <p:stCondLst>
                                            <p:cond delay="0"/>
                                          </p:stCondLst>
                                        </p:cTn>
                                        <p:tgtEl>
                                          <p:spTgt spid="23">
                                            <p:txEl>
                                              <p:pRg st="2" end="2"/>
                                            </p:txEl>
                                          </p:spTgt>
                                        </p:tgtEl>
                                        <p:attrNameLst>
                                          <p:attrName>style.visibility</p:attrName>
                                        </p:attrNameLst>
                                      </p:cBhvr>
                                      <p:to>
                                        <p:strVal val="visible"/>
                                      </p:to>
                                    </p:set>
                                    <p:animEffect transition="in" filter="wipe(left)">
                                      <p:cBhvr>
                                        <p:cTn id="42" dur="500"/>
                                        <p:tgtEl>
                                          <p:spTgt spid="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6"/>
          <p:cNvSpPr txBox="1">
            <a:spLocks noGrp="1"/>
          </p:cNvSpPr>
          <p:nvPr>
            <p:ph type="body" idx="1"/>
          </p:nvPr>
        </p:nvSpPr>
        <p:spPr>
          <a:xfrm>
            <a:off x="311700" y="1265874"/>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4.</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3" y="1266977"/>
            <a:ext cx="7791816"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Community decision, complete transparency</a:t>
            </a:r>
          </a:p>
          <a:p>
            <a:pPr marL="0" indent="0">
              <a:spcBef>
                <a:spcPts val="800"/>
              </a:spcBef>
              <a:spcAft>
                <a:spcPts val="1600"/>
              </a:spcAft>
              <a:buFont typeface="Open Sans"/>
              <a:buNone/>
            </a:pPr>
            <a:endParaRPr lang="en-US" dirty="0"/>
          </a:p>
        </p:txBody>
      </p:sp>
      <p:sp>
        <p:nvSpPr>
          <p:cNvPr id="3" name="Title 2">
            <a:extLst>
              <a:ext uri="{FF2B5EF4-FFF2-40B4-BE49-F238E27FC236}">
                <a16:creationId xmlns:a16="http://schemas.microsoft.com/office/drawing/2014/main" id="{3BC82840-7427-4B0F-A86C-64EE1E253C59}"/>
              </a:ext>
            </a:extLst>
          </p:cNvPr>
          <p:cNvSpPr>
            <a:spLocks noGrp="1"/>
          </p:cNvSpPr>
          <p:nvPr>
            <p:ph type="title"/>
          </p:nvPr>
        </p:nvSpPr>
        <p:spPr/>
        <p:txBody>
          <a:bodyPr/>
          <a:lstStyle/>
          <a:p>
            <a:r>
              <a:rPr lang="en-US" dirty="0"/>
              <a:t>2.  Who decides and level of transparency?</a:t>
            </a:r>
          </a:p>
        </p:txBody>
      </p:sp>
      <p:sp>
        <p:nvSpPr>
          <p:cNvPr id="13" name="TextBox 12">
            <a:extLst>
              <a:ext uri="{FF2B5EF4-FFF2-40B4-BE49-F238E27FC236}">
                <a16:creationId xmlns:a16="http://schemas.microsoft.com/office/drawing/2014/main" id="{D0F083BE-C1F6-4253-90B0-FB33356ECD84}"/>
              </a:ext>
            </a:extLst>
          </p:cNvPr>
          <p:cNvSpPr txBox="1"/>
          <p:nvPr/>
        </p:nvSpPr>
        <p:spPr>
          <a:xfrm>
            <a:off x="1470279" y="2072209"/>
            <a:ext cx="855194" cy="461665"/>
          </a:xfrm>
          <a:prstGeom prst="rect">
            <a:avLst/>
          </a:prstGeom>
          <a:noFill/>
        </p:spPr>
        <p:txBody>
          <a:bodyPr wrap="square" rtlCol="0">
            <a:spAutoFit/>
          </a:bodyPr>
          <a:lstStyle/>
          <a:p>
            <a:r>
              <a:rPr lang="en-US" sz="2400" u="sng" dirty="0">
                <a:solidFill>
                  <a:schemeClr val="accent4"/>
                </a:solidFill>
              </a:rPr>
              <a:t>PRO</a:t>
            </a:r>
          </a:p>
        </p:txBody>
      </p:sp>
      <p:sp>
        <p:nvSpPr>
          <p:cNvPr id="15" name="TextBox 14">
            <a:extLst>
              <a:ext uri="{FF2B5EF4-FFF2-40B4-BE49-F238E27FC236}">
                <a16:creationId xmlns:a16="http://schemas.microsoft.com/office/drawing/2014/main" id="{0B2AB471-BC88-4335-BB28-AFC429CEBA0A}"/>
              </a:ext>
            </a:extLst>
          </p:cNvPr>
          <p:cNvSpPr txBox="1"/>
          <p:nvPr/>
        </p:nvSpPr>
        <p:spPr>
          <a:xfrm>
            <a:off x="6168353" y="2073302"/>
            <a:ext cx="910025" cy="461665"/>
          </a:xfrm>
          <a:prstGeom prst="rect">
            <a:avLst/>
          </a:prstGeom>
          <a:noFill/>
        </p:spPr>
        <p:txBody>
          <a:bodyPr wrap="square" rtlCol="0">
            <a:spAutoFit/>
          </a:bodyPr>
          <a:lstStyle/>
          <a:p>
            <a:r>
              <a:rPr lang="en-US" sz="2400" u="sng" dirty="0">
                <a:solidFill>
                  <a:schemeClr val="accent4"/>
                </a:solidFill>
              </a:rPr>
              <a:t>CON</a:t>
            </a:r>
          </a:p>
        </p:txBody>
      </p:sp>
      <p:sp>
        <p:nvSpPr>
          <p:cNvPr id="12" name="TextBox 11">
            <a:extLst>
              <a:ext uri="{FF2B5EF4-FFF2-40B4-BE49-F238E27FC236}">
                <a16:creationId xmlns:a16="http://schemas.microsoft.com/office/drawing/2014/main" id="{969C2F7A-70DC-4E8B-9CB0-33BEF42DF6EF}"/>
              </a:ext>
            </a:extLst>
          </p:cNvPr>
          <p:cNvSpPr txBox="1"/>
          <p:nvPr/>
        </p:nvSpPr>
        <p:spPr>
          <a:xfrm>
            <a:off x="4829129" y="2625893"/>
            <a:ext cx="3858054"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cs typeface="Times New Roman" panose="02020603050405020304" pitchFamily="18" charset="0"/>
              </a:rPr>
              <a:t>More expensive and complex process.</a:t>
            </a:r>
          </a:p>
        </p:txBody>
      </p:sp>
      <p:sp>
        <p:nvSpPr>
          <p:cNvPr id="14" name="TextBox 13">
            <a:extLst>
              <a:ext uri="{FF2B5EF4-FFF2-40B4-BE49-F238E27FC236}">
                <a16:creationId xmlns:a16="http://schemas.microsoft.com/office/drawing/2014/main" id="{6414C126-6580-4BED-827D-6AB215F50E21}"/>
              </a:ext>
            </a:extLst>
          </p:cNvPr>
          <p:cNvSpPr txBox="1"/>
          <p:nvPr/>
        </p:nvSpPr>
        <p:spPr>
          <a:xfrm>
            <a:off x="484626" y="2625893"/>
            <a:ext cx="3228894"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Community has an actual “say”</a:t>
            </a:r>
          </a:p>
          <a:p>
            <a:r>
              <a:rPr lang="en-US" sz="1800" dirty="0">
                <a:solidFill>
                  <a:schemeClr val="bg1"/>
                </a:solidFill>
                <a:latin typeface="Times New Roman" panose="02020603050405020304" pitchFamily="18" charset="0"/>
              </a:rPr>
              <a:t>in the decision.</a:t>
            </a:r>
          </a:p>
        </p:txBody>
      </p:sp>
      <p:sp>
        <p:nvSpPr>
          <p:cNvPr id="17" name="TextBox 16">
            <a:extLst>
              <a:ext uri="{FF2B5EF4-FFF2-40B4-BE49-F238E27FC236}">
                <a16:creationId xmlns:a16="http://schemas.microsoft.com/office/drawing/2014/main" id="{C50303A8-D9F9-4577-8662-CCC19866D361}"/>
              </a:ext>
            </a:extLst>
          </p:cNvPr>
          <p:cNvSpPr txBox="1"/>
          <p:nvPr/>
        </p:nvSpPr>
        <p:spPr>
          <a:xfrm>
            <a:off x="487925" y="3339746"/>
            <a:ext cx="3320983" cy="1200329"/>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People that have a very strong</a:t>
            </a:r>
          </a:p>
          <a:p>
            <a:r>
              <a:rPr lang="en-US" sz="1800" dirty="0">
                <a:solidFill>
                  <a:schemeClr val="bg1"/>
                </a:solidFill>
                <a:latin typeface="Times New Roman" panose="02020603050405020304" pitchFamily="18" charset="0"/>
              </a:rPr>
              <a:t>opinion have time to plan what</a:t>
            </a:r>
          </a:p>
          <a:p>
            <a:r>
              <a:rPr lang="en-US" sz="1800" dirty="0">
                <a:solidFill>
                  <a:schemeClr val="bg1"/>
                </a:solidFill>
                <a:latin typeface="Times New Roman" panose="02020603050405020304" pitchFamily="18" charset="0"/>
              </a:rPr>
              <a:t>they will do if they do not like the</a:t>
            </a:r>
          </a:p>
          <a:p>
            <a:r>
              <a:rPr lang="en-US" sz="1800" dirty="0">
                <a:solidFill>
                  <a:schemeClr val="bg1"/>
                </a:solidFill>
                <a:latin typeface="Times New Roman" panose="02020603050405020304" pitchFamily="18" charset="0"/>
              </a:rPr>
              <a:t>decision of the community.</a:t>
            </a:r>
          </a:p>
        </p:txBody>
      </p:sp>
      <p:sp>
        <p:nvSpPr>
          <p:cNvPr id="19" name="TextBox 18">
            <a:extLst>
              <a:ext uri="{FF2B5EF4-FFF2-40B4-BE49-F238E27FC236}">
                <a16:creationId xmlns:a16="http://schemas.microsoft.com/office/drawing/2014/main" id="{1E445B0E-907F-40AC-B134-0F1EB1013577}"/>
              </a:ext>
            </a:extLst>
          </p:cNvPr>
          <p:cNvSpPr txBox="1"/>
          <p:nvPr/>
        </p:nvSpPr>
        <p:spPr>
          <a:xfrm>
            <a:off x="4806093" y="3219473"/>
            <a:ext cx="4070010"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If decision is “no”, the school may</a:t>
            </a:r>
          </a:p>
          <a:p>
            <a:r>
              <a:rPr lang="en-US" sz="1800" dirty="0">
                <a:solidFill>
                  <a:schemeClr val="bg1"/>
                </a:solidFill>
                <a:latin typeface="Times New Roman" panose="02020603050405020304" pitchFamily="18" charset="0"/>
              </a:rPr>
              <a:t>perceived as more vulnerable to an attack.</a:t>
            </a:r>
          </a:p>
        </p:txBody>
      </p:sp>
    </p:spTree>
    <p:extLst>
      <p:ext uri="{BB962C8B-B14F-4D97-AF65-F5344CB8AC3E}">
        <p14:creationId xmlns:p14="http://schemas.microsoft.com/office/powerpoint/2010/main" val="141749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wipe(left)">
                                      <p:cBhvr>
                                        <p:cTn id="7" dur="500"/>
                                        <p:tgtEl>
                                          <p:spTgt spid="14">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animEffect transition="in" filter="wipe(left)">
                                      <p:cBhvr>
                                        <p:cTn id="11" dur="500"/>
                                        <p:tgtEl>
                                          <p:spTgt spid="14">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7">
                                            <p:txEl>
                                              <p:pRg st="0" end="0"/>
                                            </p:txEl>
                                          </p:spTgt>
                                        </p:tgtEl>
                                        <p:attrNameLst>
                                          <p:attrName>style.visibility</p:attrName>
                                        </p:attrNameLst>
                                      </p:cBhvr>
                                      <p:to>
                                        <p:strVal val="visible"/>
                                      </p:to>
                                    </p:set>
                                    <p:animEffect transition="in" filter="wipe(left)">
                                      <p:cBhvr>
                                        <p:cTn id="16" dur="500"/>
                                        <p:tgtEl>
                                          <p:spTgt spid="17">
                                            <p:txEl>
                                              <p:pRg st="0" end="0"/>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17">
                                            <p:txEl>
                                              <p:pRg st="1" end="1"/>
                                            </p:txEl>
                                          </p:spTgt>
                                        </p:tgtEl>
                                        <p:attrNameLst>
                                          <p:attrName>style.visibility</p:attrName>
                                        </p:attrNameLst>
                                      </p:cBhvr>
                                      <p:to>
                                        <p:strVal val="visible"/>
                                      </p:to>
                                    </p:set>
                                    <p:animEffect transition="in" filter="wipe(left)">
                                      <p:cBhvr>
                                        <p:cTn id="20" dur="500"/>
                                        <p:tgtEl>
                                          <p:spTgt spid="17">
                                            <p:txEl>
                                              <p:pRg st="1" end="1"/>
                                            </p:txEl>
                                          </p:spTgt>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17">
                                            <p:txEl>
                                              <p:pRg st="2" end="2"/>
                                            </p:txEl>
                                          </p:spTgt>
                                        </p:tgtEl>
                                        <p:attrNameLst>
                                          <p:attrName>style.visibility</p:attrName>
                                        </p:attrNameLst>
                                      </p:cBhvr>
                                      <p:to>
                                        <p:strVal val="visible"/>
                                      </p:to>
                                    </p:set>
                                    <p:animEffect transition="in" filter="wipe(left)">
                                      <p:cBhvr>
                                        <p:cTn id="24" dur="500"/>
                                        <p:tgtEl>
                                          <p:spTgt spid="17">
                                            <p:txEl>
                                              <p:pRg st="2" end="2"/>
                                            </p:txEl>
                                          </p:spTgt>
                                        </p:tgtEl>
                                      </p:cBhvr>
                                    </p:animEffect>
                                  </p:childTnLst>
                                </p:cTn>
                              </p:par>
                            </p:childTnLst>
                          </p:cTn>
                        </p:par>
                        <p:par>
                          <p:cTn id="25" fill="hold">
                            <p:stCondLst>
                              <p:cond delay="1500"/>
                            </p:stCondLst>
                            <p:childTnLst>
                              <p:par>
                                <p:cTn id="26" presetID="22" presetClass="entr" presetSubtype="8" fill="hold" nodeType="afterEffect">
                                  <p:stCondLst>
                                    <p:cond delay="0"/>
                                  </p:stCondLst>
                                  <p:childTnLst>
                                    <p:set>
                                      <p:cBhvr>
                                        <p:cTn id="27" dur="1" fill="hold">
                                          <p:stCondLst>
                                            <p:cond delay="0"/>
                                          </p:stCondLst>
                                        </p:cTn>
                                        <p:tgtEl>
                                          <p:spTgt spid="17">
                                            <p:txEl>
                                              <p:pRg st="3" end="3"/>
                                            </p:txEl>
                                          </p:spTgt>
                                        </p:tgtEl>
                                        <p:attrNameLst>
                                          <p:attrName>style.visibility</p:attrName>
                                        </p:attrNameLst>
                                      </p:cBhvr>
                                      <p:to>
                                        <p:strVal val="visible"/>
                                      </p:to>
                                    </p:set>
                                    <p:animEffect transition="in" filter="wipe(left)">
                                      <p:cBhvr>
                                        <p:cTn id="28" dur="500"/>
                                        <p:tgtEl>
                                          <p:spTgt spid="1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12">
                                            <p:txEl>
                                              <p:pRg st="0" end="0"/>
                                            </p:txEl>
                                          </p:spTgt>
                                        </p:tgtEl>
                                        <p:attrNameLst>
                                          <p:attrName>style.visibility</p:attrName>
                                        </p:attrNameLst>
                                      </p:cBhvr>
                                      <p:to>
                                        <p:strVal val="visible"/>
                                      </p:to>
                                    </p:set>
                                    <p:animEffect transition="in" filter="wipe(left)">
                                      <p:cBhvr>
                                        <p:cTn id="33" dur="500"/>
                                        <p:tgtEl>
                                          <p:spTgt spid="1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19">
                                            <p:txEl>
                                              <p:pRg st="0" end="0"/>
                                            </p:txEl>
                                          </p:spTgt>
                                        </p:tgtEl>
                                        <p:attrNameLst>
                                          <p:attrName>style.visibility</p:attrName>
                                        </p:attrNameLst>
                                      </p:cBhvr>
                                      <p:to>
                                        <p:strVal val="visible"/>
                                      </p:to>
                                    </p:set>
                                    <p:animEffect transition="in" filter="wipe(left)">
                                      <p:cBhvr>
                                        <p:cTn id="38" dur="500"/>
                                        <p:tgtEl>
                                          <p:spTgt spid="19">
                                            <p:txEl>
                                              <p:pRg st="0" end="0"/>
                                            </p:txEl>
                                          </p:spTgt>
                                        </p:tgtEl>
                                      </p:cBhvr>
                                    </p:animEffect>
                                  </p:childTnLst>
                                </p:cTn>
                              </p:par>
                            </p:childTnLst>
                          </p:cTn>
                        </p:par>
                        <p:par>
                          <p:cTn id="39" fill="hold">
                            <p:stCondLst>
                              <p:cond delay="500"/>
                            </p:stCondLst>
                            <p:childTnLst>
                              <p:par>
                                <p:cTn id="40" presetID="22" presetClass="entr" presetSubtype="8" fill="hold" nodeType="afterEffect">
                                  <p:stCondLst>
                                    <p:cond delay="0"/>
                                  </p:stCondLst>
                                  <p:childTnLst>
                                    <p:set>
                                      <p:cBhvr>
                                        <p:cTn id="41" dur="1" fill="hold">
                                          <p:stCondLst>
                                            <p:cond delay="0"/>
                                          </p:stCondLst>
                                        </p:cTn>
                                        <p:tgtEl>
                                          <p:spTgt spid="19">
                                            <p:txEl>
                                              <p:pRg st="1" end="1"/>
                                            </p:txEl>
                                          </p:spTgt>
                                        </p:tgtEl>
                                        <p:attrNameLst>
                                          <p:attrName>style.visibility</p:attrName>
                                        </p:attrNameLst>
                                      </p:cBhvr>
                                      <p:to>
                                        <p:strVal val="visible"/>
                                      </p:to>
                                    </p:set>
                                    <p:animEffect transition="in" filter="wipe(left)">
                                      <p:cBhvr>
                                        <p:cTn id="42" dur="500"/>
                                        <p:tgtEl>
                                          <p:spTgt spid="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8314"/>
            <a:ext cx="8733900" cy="682180"/>
          </a:xfrm>
          <a:prstGeom prst="rect">
            <a:avLst/>
          </a:prstGeom>
        </p:spPr>
        <p:txBody>
          <a:bodyPr spcFirstLastPara="1" wrap="square" lIns="91425" tIns="91425" rIns="91425" bIns="91425" anchor="t" anchorCtr="0">
            <a:noAutofit/>
          </a:bodyPr>
          <a:lstStyle/>
          <a:p>
            <a:pPr marL="0" lvl="0" indent="0" algn="ctr" rtl="0">
              <a:spcBef>
                <a:spcPts val="0"/>
              </a:spcBef>
              <a:spcAft>
                <a:spcPts val="800"/>
              </a:spcAft>
              <a:buNone/>
            </a:pPr>
            <a:r>
              <a:rPr lang="en" dirty="0">
                <a:latin typeface="Times New Roman"/>
                <a:ea typeface="Times New Roman"/>
                <a:cs typeface="Times New Roman"/>
                <a:sym typeface="Times New Roman"/>
              </a:rPr>
              <a:t>Decision Making</a:t>
            </a:r>
            <a:endParaRPr u="sng" dirty="0"/>
          </a:p>
        </p:txBody>
      </p:sp>
      <p:sp>
        <p:nvSpPr>
          <p:cNvPr id="85" name="Google Shape;85;p16"/>
          <p:cNvSpPr txBox="1">
            <a:spLocks noGrp="1"/>
          </p:cNvSpPr>
          <p:nvPr>
            <p:ph type="body" idx="1"/>
          </p:nvPr>
        </p:nvSpPr>
        <p:spPr>
          <a:xfrm>
            <a:off x="311700" y="1377700"/>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1.</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4" y="1378803"/>
            <a:ext cx="7489206"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To what level should the state be involved?</a:t>
            </a:r>
          </a:p>
          <a:p>
            <a:pPr marL="0" indent="0">
              <a:spcBef>
                <a:spcPts val="800"/>
              </a:spcBef>
              <a:spcAft>
                <a:spcPts val="1600"/>
              </a:spcAft>
              <a:buFont typeface="Open Sans"/>
              <a:buNone/>
            </a:pPr>
            <a:endParaRPr lang="en-US" dirty="0"/>
          </a:p>
        </p:txBody>
      </p:sp>
      <p:sp>
        <p:nvSpPr>
          <p:cNvPr id="17" name="Google Shape;85;p16">
            <a:extLst>
              <a:ext uri="{FF2B5EF4-FFF2-40B4-BE49-F238E27FC236}">
                <a16:creationId xmlns:a16="http://schemas.microsoft.com/office/drawing/2014/main" id="{245AB4FE-DFFA-450D-8DE2-5D48353087C0}"/>
              </a:ext>
            </a:extLst>
          </p:cNvPr>
          <p:cNvSpPr txBox="1">
            <a:spLocks/>
          </p:cNvSpPr>
          <p:nvPr/>
        </p:nvSpPr>
        <p:spPr>
          <a:xfrm>
            <a:off x="312796" y="2832632"/>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2.</a:t>
            </a:r>
            <a:endParaRPr lang="en-US" dirty="0"/>
          </a:p>
        </p:txBody>
      </p:sp>
      <p:sp>
        <p:nvSpPr>
          <p:cNvPr id="18" name="Google Shape;85;p16">
            <a:extLst>
              <a:ext uri="{FF2B5EF4-FFF2-40B4-BE49-F238E27FC236}">
                <a16:creationId xmlns:a16="http://schemas.microsoft.com/office/drawing/2014/main" id="{57C09C16-F98C-4D24-A674-7F6E7A522D04}"/>
              </a:ext>
            </a:extLst>
          </p:cNvPr>
          <p:cNvSpPr txBox="1">
            <a:spLocks/>
          </p:cNvSpPr>
          <p:nvPr/>
        </p:nvSpPr>
        <p:spPr>
          <a:xfrm>
            <a:off x="810564" y="2833735"/>
            <a:ext cx="6179003"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a)  Who should make the decision?</a:t>
            </a:r>
          </a:p>
        </p:txBody>
      </p:sp>
      <p:sp>
        <p:nvSpPr>
          <p:cNvPr id="19" name="Google Shape;85;p16">
            <a:extLst>
              <a:ext uri="{FF2B5EF4-FFF2-40B4-BE49-F238E27FC236}">
                <a16:creationId xmlns:a16="http://schemas.microsoft.com/office/drawing/2014/main" id="{E67A17A1-8F80-4A23-AA1A-3DE88D780309}"/>
              </a:ext>
            </a:extLst>
          </p:cNvPr>
          <p:cNvSpPr txBox="1">
            <a:spLocks/>
          </p:cNvSpPr>
          <p:nvPr/>
        </p:nvSpPr>
        <p:spPr>
          <a:xfrm>
            <a:off x="312800" y="3996998"/>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3.</a:t>
            </a:r>
            <a:endParaRPr lang="en-US" dirty="0"/>
          </a:p>
        </p:txBody>
      </p:sp>
      <p:sp>
        <p:nvSpPr>
          <p:cNvPr id="20" name="Google Shape;85;p16">
            <a:extLst>
              <a:ext uri="{FF2B5EF4-FFF2-40B4-BE49-F238E27FC236}">
                <a16:creationId xmlns:a16="http://schemas.microsoft.com/office/drawing/2014/main" id="{8678AA76-7334-45EC-A6AC-71DDA716D138}"/>
              </a:ext>
            </a:extLst>
          </p:cNvPr>
          <p:cNvSpPr txBox="1">
            <a:spLocks/>
          </p:cNvSpPr>
          <p:nvPr/>
        </p:nvSpPr>
        <p:spPr>
          <a:xfrm>
            <a:off x="823724" y="3998101"/>
            <a:ext cx="4731749"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Who should have a voice?</a:t>
            </a:r>
            <a:endParaRPr lang="en-US" dirty="0"/>
          </a:p>
        </p:txBody>
      </p:sp>
      <p:sp>
        <p:nvSpPr>
          <p:cNvPr id="21" name="Google Shape;85;p16">
            <a:extLst>
              <a:ext uri="{FF2B5EF4-FFF2-40B4-BE49-F238E27FC236}">
                <a16:creationId xmlns:a16="http://schemas.microsoft.com/office/drawing/2014/main" id="{805F4E69-1655-4BB7-9AE0-113EAF0D7620}"/>
              </a:ext>
            </a:extLst>
          </p:cNvPr>
          <p:cNvSpPr txBox="1">
            <a:spLocks/>
          </p:cNvSpPr>
          <p:nvPr/>
        </p:nvSpPr>
        <p:spPr>
          <a:xfrm>
            <a:off x="236054" y="2124365"/>
            <a:ext cx="542248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Within each school district…</a:t>
            </a:r>
          </a:p>
        </p:txBody>
      </p:sp>
      <p:sp>
        <p:nvSpPr>
          <p:cNvPr id="22" name="Google Shape;85;p16">
            <a:extLst>
              <a:ext uri="{FF2B5EF4-FFF2-40B4-BE49-F238E27FC236}">
                <a16:creationId xmlns:a16="http://schemas.microsoft.com/office/drawing/2014/main" id="{85165DBE-8C5C-49D3-A7D3-EB9FDD99769F}"/>
              </a:ext>
            </a:extLst>
          </p:cNvPr>
          <p:cNvSpPr txBox="1">
            <a:spLocks/>
          </p:cNvSpPr>
          <p:nvPr/>
        </p:nvSpPr>
        <p:spPr>
          <a:xfrm>
            <a:off x="813852" y="3300791"/>
            <a:ext cx="7738090"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b)  What should be the level of transparency?</a:t>
            </a:r>
          </a:p>
        </p:txBody>
      </p:sp>
    </p:spTree>
    <p:extLst>
      <p:ext uri="{BB962C8B-B14F-4D97-AF65-F5344CB8AC3E}">
        <p14:creationId xmlns:p14="http://schemas.microsoft.com/office/powerpoint/2010/main" val="116075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8"/>
                                        </p:tgtEl>
                                      </p:cBhvr>
                                    </p:animEffect>
                                    <p:set>
                                      <p:cBhvr>
                                        <p:cTn id="10" dur="1" fill="hold">
                                          <p:stCondLst>
                                            <p:cond delay="499"/>
                                          </p:stCondLst>
                                        </p:cTn>
                                        <p:tgtEl>
                                          <p:spTgt spid="18"/>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22"/>
                                        </p:tgtEl>
                                      </p:cBhvr>
                                    </p:animEffect>
                                    <p:set>
                                      <p:cBhvr>
                                        <p:cTn id="13"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3" name="Title 2">
            <a:extLst>
              <a:ext uri="{FF2B5EF4-FFF2-40B4-BE49-F238E27FC236}">
                <a16:creationId xmlns:a16="http://schemas.microsoft.com/office/drawing/2014/main" id="{3BC82840-7427-4B0F-A86C-64EE1E253C59}"/>
              </a:ext>
            </a:extLst>
          </p:cNvPr>
          <p:cNvSpPr>
            <a:spLocks noGrp="1"/>
          </p:cNvSpPr>
          <p:nvPr>
            <p:ph type="title"/>
          </p:nvPr>
        </p:nvSpPr>
        <p:spPr/>
        <p:txBody>
          <a:bodyPr/>
          <a:lstStyle/>
          <a:p>
            <a:r>
              <a:rPr lang="en-US" dirty="0"/>
              <a:t>3.  Who should have a voice?</a:t>
            </a:r>
          </a:p>
        </p:txBody>
      </p:sp>
      <p:sp>
        <p:nvSpPr>
          <p:cNvPr id="18" name="Google Shape;99;p18">
            <a:extLst>
              <a:ext uri="{FF2B5EF4-FFF2-40B4-BE49-F238E27FC236}">
                <a16:creationId xmlns:a16="http://schemas.microsoft.com/office/drawing/2014/main" id="{3CC9BCEA-D8FE-443D-A396-5E74E7ED8260}"/>
              </a:ext>
            </a:extLst>
          </p:cNvPr>
          <p:cNvSpPr txBox="1">
            <a:spLocks noGrp="1"/>
          </p:cNvSpPr>
          <p:nvPr>
            <p:ph type="body" idx="1"/>
          </p:nvPr>
        </p:nvSpPr>
        <p:spPr>
          <a:xfrm>
            <a:off x="311700" y="1623925"/>
            <a:ext cx="8520600" cy="29451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FFFFFF"/>
              </a:buClr>
              <a:buSzPts val="1800"/>
              <a:buFont typeface="Times New Roman"/>
              <a:buAutoNum type="alphaUcPeriod"/>
            </a:pPr>
            <a:r>
              <a:rPr lang="en" dirty="0">
                <a:solidFill>
                  <a:srgbClr val="FFFFFF"/>
                </a:solidFill>
                <a:latin typeface="Times New Roman"/>
                <a:ea typeface="Times New Roman"/>
                <a:cs typeface="Times New Roman"/>
                <a:sym typeface="Times New Roman"/>
              </a:rPr>
              <a:t>Teachers				Yes   	No  	No Consensus</a:t>
            </a:r>
            <a:endParaRPr dirty="0">
              <a:solidFill>
                <a:srgbClr val="FFFFFF"/>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rgbClr val="FFFFFF"/>
              </a:buClr>
              <a:buSzPts val="1800"/>
              <a:buFont typeface="Times New Roman"/>
              <a:buAutoNum type="alphaUcPeriod"/>
            </a:pPr>
            <a:r>
              <a:rPr lang="en" dirty="0">
                <a:solidFill>
                  <a:srgbClr val="FFFFFF"/>
                </a:solidFill>
                <a:latin typeface="Times New Roman"/>
                <a:ea typeface="Times New Roman"/>
                <a:cs typeface="Times New Roman"/>
                <a:sym typeface="Times New Roman"/>
              </a:rPr>
              <a:t>School administrators			Yes   	No   	No Consensus</a:t>
            </a:r>
            <a:endParaRPr dirty="0">
              <a:solidFill>
                <a:srgbClr val="FFFFFF"/>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rgbClr val="FFFFFF"/>
              </a:buClr>
              <a:buSzPts val="1800"/>
              <a:buFont typeface="Times New Roman"/>
              <a:buAutoNum type="alphaUcPeriod"/>
            </a:pPr>
            <a:r>
              <a:rPr lang="en" dirty="0">
                <a:solidFill>
                  <a:srgbClr val="FFFFFF"/>
                </a:solidFill>
                <a:latin typeface="Times New Roman"/>
                <a:ea typeface="Times New Roman"/>
                <a:cs typeface="Times New Roman"/>
                <a:sym typeface="Times New Roman"/>
              </a:rPr>
              <a:t>All other school personnel		Yes   	No   	No Consensus</a:t>
            </a:r>
            <a:endParaRPr dirty="0">
              <a:solidFill>
                <a:srgbClr val="FFFFFF"/>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rgbClr val="FFFFFF"/>
              </a:buClr>
              <a:buSzPts val="1800"/>
              <a:buFont typeface="Times New Roman"/>
              <a:buAutoNum type="alphaUcPeriod"/>
            </a:pPr>
            <a:r>
              <a:rPr lang="en" dirty="0">
                <a:solidFill>
                  <a:srgbClr val="FFFFFF"/>
                </a:solidFill>
                <a:latin typeface="Times New Roman"/>
                <a:ea typeface="Times New Roman"/>
                <a:cs typeface="Times New Roman"/>
                <a:sym typeface="Times New Roman"/>
              </a:rPr>
              <a:t>School resource officers (SRO)		Yes   	No   	No Consensus</a:t>
            </a:r>
            <a:endParaRPr dirty="0">
              <a:solidFill>
                <a:srgbClr val="FFFFFF"/>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rgbClr val="FFFFFF"/>
              </a:buClr>
              <a:buSzPts val="1800"/>
              <a:buFont typeface="Times New Roman"/>
              <a:buAutoNum type="alphaUcPeriod"/>
            </a:pPr>
            <a:r>
              <a:rPr lang="en" dirty="0">
                <a:solidFill>
                  <a:srgbClr val="FFFFFF"/>
                </a:solidFill>
                <a:latin typeface="Times New Roman"/>
                <a:ea typeface="Times New Roman"/>
                <a:cs typeface="Times New Roman"/>
                <a:sym typeface="Times New Roman"/>
              </a:rPr>
              <a:t>Law enforcement personnel		Yes   	No   	No Consensus</a:t>
            </a:r>
            <a:endParaRPr dirty="0">
              <a:solidFill>
                <a:srgbClr val="FFFFFF"/>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rgbClr val="FFFFFF"/>
              </a:buClr>
              <a:buSzPts val="1800"/>
              <a:buFont typeface="Times New Roman"/>
              <a:buAutoNum type="alphaUcPeriod"/>
            </a:pPr>
            <a:r>
              <a:rPr lang="en" dirty="0">
                <a:solidFill>
                  <a:srgbClr val="FFFFFF"/>
                </a:solidFill>
                <a:latin typeface="Times New Roman"/>
                <a:ea typeface="Times New Roman"/>
                <a:cs typeface="Times New Roman"/>
                <a:sym typeface="Times New Roman"/>
              </a:rPr>
              <a:t>Students				Yes   	No   	No Consensus</a:t>
            </a:r>
            <a:endParaRPr dirty="0">
              <a:solidFill>
                <a:srgbClr val="FFFFFF"/>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rgbClr val="FFFFFF"/>
              </a:buClr>
              <a:buSzPts val="1800"/>
              <a:buFont typeface="Times New Roman"/>
              <a:buAutoNum type="alphaUcPeriod"/>
            </a:pPr>
            <a:r>
              <a:rPr lang="en" dirty="0">
                <a:solidFill>
                  <a:srgbClr val="FFFFFF"/>
                </a:solidFill>
                <a:latin typeface="Times New Roman"/>
                <a:ea typeface="Times New Roman"/>
                <a:cs typeface="Times New Roman"/>
                <a:sym typeface="Times New Roman"/>
              </a:rPr>
              <a:t>Parents				Yes   	No   	No Consensus</a:t>
            </a:r>
            <a:endParaRPr dirty="0">
              <a:solidFill>
                <a:srgbClr val="FFFFFF"/>
              </a:solidFill>
              <a:latin typeface="Times New Roman"/>
              <a:ea typeface="Times New Roman"/>
              <a:cs typeface="Times New Roman"/>
              <a:sym typeface="Times New Roman"/>
            </a:endParaRPr>
          </a:p>
          <a:p>
            <a:pPr marL="457200" lvl="0" indent="-342900" algn="l" rtl="0">
              <a:lnSpc>
                <a:spcPct val="115000"/>
              </a:lnSpc>
              <a:spcBef>
                <a:spcPts val="0"/>
              </a:spcBef>
              <a:spcAft>
                <a:spcPts val="0"/>
              </a:spcAft>
              <a:buClr>
                <a:srgbClr val="FFFFFF"/>
              </a:buClr>
              <a:buSzPts val="1800"/>
              <a:buFont typeface="Times New Roman"/>
              <a:buAutoNum type="alphaUcPeriod"/>
            </a:pPr>
            <a:r>
              <a:rPr lang="en" dirty="0">
                <a:solidFill>
                  <a:srgbClr val="FFFFFF"/>
                </a:solidFill>
                <a:latin typeface="Times New Roman"/>
                <a:ea typeface="Times New Roman"/>
                <a:cs typeface="Times New Roman"/>
                <a:sym typeface="Times New Roman"/>
              </a:rPr>
              <a:t>Community members 			Yes   	No   	No Consensus</a:t>
            </a:r>
            <a:endParaRPr dirty="0">
              <a:solidFill>
                <a:srgbClr val="FFFFFF"/>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722846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8314"/>
            <a:ext cx="8733900" cy="682180"/>
          </a:xfrm>
          <a:prstGeom prst="rect">
            <a:avLst/>
          </a:prstGeom>
        </p:spPr>
        <p:txBody>
          <a:bodyPr spcFirstLastPara="1" wrap="square" lIns="91425" tIns="91425" rIns="91425" bIns="91425" anchor="t" anchorCtr="0">
            <a:noAutofit/>
          </a:bodyPr>
          <a:lstStyle/>
          <a:p>
            <a:pPr marL="0" lvl="0" indent="0" algn="ctr" rtl="0">
              <a:spcBef>
                <a:spcPts val="0"/>
              </a:spcBef>
              <a:spcAft>
                <a:spcPts val="800"/>
              </a:spcAft>
              <a:buNone/>
            </a:pPr>
            <a:r>
              <a:rPr lang="en" dirty="0">
                <a:latin typeface="Times New Roman"/>
                <a:ea typeface="Times New Roman"/>
                <a:cs typeface="Times New Roman"/>
                <a:sym typeface="Times New Roman"/>
              </a:rPr>
              <a:t>Decision Making</a:t>
            </a:r>
            <a:endParaRPr u="sng" dirty="0"/>
          </a:p>
        </p:txBody>
      </p:sp>
      <p:sp>
        <p:nvSpPr>
          <p:cNvPr id="85" name="Google Shape;85;p16"/>
          <p:cNvSpPr txBox="1">
            <a:spLocks noGrp="1"/>
          </p:cNvSpPr>
          <p:nvPr>
            <p:ph type="body" idx="1"/>
          </p:nvPr>
        </p:nvSpPr>
        <p:spPr>
          <a:xfrm>
            <a:off x="193289" y="1170482"/>
            <a:ext cx="211244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cs typeface="Times New Roman"/>
                <a:sym typeface="Times New Roman"/>
              </a:rPr>
              <a:t>Summary:</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20" name="Google Shape;85;p16">
            <a:extLst>
              <a:ext uri="{FF2B5EF4-FFF2-40B4-BE49-F238E27FC236}">
                <a16:creationId xmlns:a16="http://schemas.microsoft.com/office/drawing/2014/main" id="{8678AA76-7334-45EC-A6AC-71DDA716D138}"/>
              </a:ext>
            </a:extLst>
          </p:cNvPr>
          <p:cNvSpPr txBox="1">
            <a:spLocks/>
          </p:cNvSpPr>
          <p:nvPr/>
        </p:nvSpPr>
        <p:spPr>
          <a:xfrm>
            <a:off x="1618781" y="4321599"/>
            <a:ext cx="4243848"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2800" dirty="0">
                <a:solidFill>
                  <a:srgbClr val="FFFFFF"/>
                </a:solidFill>
                <a:latin typeface="Times New Roman"/>
                <a:cs typeface="Times New Roman"/>
                <a:sym typeface="Times New Roman"/>
              </a:rPr>
              <a:t>Our objective is consensus.</a:t>
            </a:r>
            <a:endParaRPr lang="en-US" sz="2800" dirty="0"/>
          </a:p>
        </p:txBody>
      </p:sp>
      <p:sp>
        <p:nvSpPr>
          <p:cNvPr id="21" name="Google Shape;85;p16">
            <a:extLst>
              <a:ext uri="{FF2B5EF4-FFF2-40B4-BE49-F238E27FC236}">
                <a16:creationId xmlns:a16="http://schemas.microsoft.com/office/drawing/2014/main" id="{805F4E69-1655-4BB7-9AE0-113EAF0D7620}"/>
              </a:ext>
            </a:extLst>
          </p:cNvPr>
          <p:cNvSpPr txBox="1">
            <a:spLocks/>
          </p:cNvSpPr>
          <p:nvPr/>
        </p:nvSpPr>
        <p:spPr>
          <a:xfrm>
            <a:off x="1618781" y="1785569"/>
            <a:ext cx="5395071"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2800" dirty="0">
                <a:solidFill>
                  <a:srgbClr val="FFFFFF"/>
                </a:solidFill>
                <a:latin typeface="Times New Roman"/>
                <a:ea typeface="Times New Roman"/>
                <a:cs typeface="Times New Roman"/>
                <a:sym typeface="Times New Roman"/>
              </a:rPr>
              <a:t>These are the aspects of this topic</a:t>
            </a:r>
          </a:p>
          <a:p>
            <a:pPr marL="114300" indent="0">
              <a:buClr>
                <a:srgbClr val="FFFFFF"/>
              </a:buClr>
              <a:buFont typeface="Open Sans"/>
              <a:buNone/>
            </a:pPr>
            <a:r>
              <a:rPr lang="en-US" sz="2800" dirty="0">
                <a:solidFill>
                  <a:srgbClr val="FFFFFF"/>
                </a:solidFill>
                <a:latin typeface="Times New Roman"/>
                <a:ea typeface="Times New Roman"/>
                <a:cs typeface="Times New Roman"/>
                <a:sym typeface="Times New Roman"/>
              </a:rPr>
              <a:t>to consider.</a:t>
            </a:r>
          </a:p>
        </p:txBody>
      </p:sp>
      <p:sp>
        <p:nvSpPr>
          <p:cNvPr id="22" name="Google Shape;85;p16">
            <a:extLst>
              <a:ext uri="{FF2B5EF4-FFF2-40B4-BE49-F238E27FC236}">
                <a16:creationId xmlns:a16="http://schemas.microsoft.com/office/drawing/2014/main" id="{85165DBE-8C5C-49D3-A7D3-EB9FDD99769F}"/>
              </a:ext>
            </a:extLst>
          </p:cNvPr>
          <p:cNvSpPr txBox="1">
            <a:spLocks/>
          </p:cNvSpPr>
          <p:nvPr/>
        </p:nvSpPr>
        <p:spPr>
          <a:xfrm>
            <a:off x="1620180" y="3038866"/>
            <a:ext cx="5903639" cy="115496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2800" dirty="0">
                <a:solidFill>
                  <a:srgbClr val="FFFFFF"/>
                </a:solidFill>
                <a:latin typeface="Times New Roman"/>
                <a:ea typeface="Times New Roman"/>
                <a:cs typeface="Times New Roman"/>
                <a:sym typeface="Times New Roman"/>
              </a:rPr>
              <a:t>Use the research links provided to</a:t>
            </a:r>
          </a:p>
          <a:p>
            <a:pPr marL="114300" indent="0">
              <a:buClr>
                <a:srgbClr val="FFFFFF"/>
              </a:buClr>
              <a:buFont typeface="Open Sans"/>
              <a:buNone/>
            </a:pPr>
            <a:r>
              <a:rPr lang="en-US" sz="2800" dirty="0">
                <a:solidFill>
                  <a:srgbClr val="FFFFFF"/>
                </a:solidFill>
                <a:latin typeface="Times New Roman"/>
                <a:ea typeface="Times New Roman"/>
                <a:cs typeface="Times New Roman"/>
                <a:sym typeface="Times New Roman"/>
              </a:rPr>
              <a:t>critically re-examine your position.</a:t>
            </a:r>
          </a:p>
        </p:txBody>
      </p:sp>
    </p:spTree>
    <p:extLst>
      <p:ext uri="{BB962C8B-B14F-4D97-AF65-F5344CB8AC3E}">
        <p14:creationId xmlns:p14="http://schemas.microsoft.com/office/powerpoint/2010/main" val="207618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wipe(left)">
                                      <p:cBhvr>
                                        <p:cTn id="7" dur="500"/>
                                        <p:tgtEl>
                                          <p:spTgt spid="21">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animEffect transition="in" filter="wipe(left)">
                                      <p:cBhvr>
                                        <p:cTn id="11" dur="500"/>
                                        <p:tgtEl>
                                          <p:spTgt spid="21">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wipe(left)">
                                      <p:cBhvr>
                                        <p:cTn id="16" dur="500"/>
                                        <p:tgtEl>
                                          <p:spTgt spid="22">
                                            <p:txEl>
                                              <p:pRg st="0" end="0"/>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22">
                                            <p:txEl>
                                              <p:pRg st="1" end="1"/>
                                            </p:txEl>
                                          </p:spTgt>
                                        </p:tgtEl>
                                        <p:attrNameLst>
                                          <p:attrName>style.visibility</p:attrName>
                                        </p:attrNameLst>
                                      </p:cBhvr>
                                      <p:to>
                                        <p:strVal val="visible"/>
                                      </p:to>
                                    </p:set>
                                    <p:animEffect transition="in" filter="wipe(left)">
                                      <p:cBhvr>
                                        <p:cTn id="20" dur="500"/>
                                        <p:tgtEl>
                                          <p:spTgt spid="2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0">
                                            <p:txEl>
                                              <p:pRg st="0" end="0"/>
                                            </p:txEl>
                                          </p:spTgt>
                                        </p:tgtEl>
                                        <p:attrNameLst>
                                          <p:attrName>style.visibility</p:attrName>
                                        </p:attrNameLst>
                                      </p:cBhvr>
                                      <p:to>
                                        <p:strVal val="visible"/>
                                      </p:to>
                                    </p:set>
                                    <p:animEffect transition="in" filter="wipe(left)">
                                      <p:cBhvr>
                                        <p:cTn id="25"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Cost and Liability</a:t>
            </a:r>
            <a:endParaRPr dirty="0"/>
          </a:p>
        </p:txBody>
      </p:sp>
    </p:spTree>
    <p:extLst>
      <p:ext uri="{BB962C8B-B14F-4D97-AF65-F5344CB8AC3E}">
        <p14:creationId xmlns:p14="http://schemas.microsoft.com/office/powerpoint/2010/main" val="125955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E009B33-0B75-4939-81CA-DD3A079953B3}"/>
              </a:ext>
            </a:extLst>
          </p:cNvPr>
          <p:cNvSpPr>
            <a:spLocks noGrp="1"/>
          </p:cNvSpPr>
          <p:nvPr>
            <p:ph type="title"/>
          </p:nvPr>
        </p:nvSpPr>
        <p:spPr/>
        <p:txBody>
          <a:bodyPr/>
          <a:lstStyle/>
          <a:p>
            <a:pPr algn="ctr"/>
            <a:r>
              <a:rPr lang="en-US" sz="2400" dirty="0"/>
              <a:t>Armed school personnel funding includes costs for training, weapons and ammunitions, as well as liability protection.   </a:t>
            </a:r>
          </a:p>
        </p:txBody>
      </p:sp>
      <p:sp>
        <p:nvSpPr>
          <p:cNvPr id="4" name="Text Placeholder 3">
            <a:extLst>
              <a:ext uri="{FF2B5EF4-FFF2-40B4-BE49-F238E27FC236}">
                <a16:creationId xmlns:a16="http://schemas.microsoft.com/office/drawing/2014/main" id="{B5F7ED26-6326-4333-83EB-AA3D8B7DF9D6}"/>
              </a:ext>
            </a:extLst>
          </p:cNvPr>
          <p:cNvSpPr>
            <a:spLocks noGrp="1"/>
          </p:cNvSpPr>
          <p:nvPr>
            <p:ph type="body" idx="1"/>
          </p:nvPr>
        </p:nvSpPr>
        <p:spPr/>
        <p:txBody>
          <a:bodyPr/>
          <a:lstStyle/>
          <a:p>
            <a:pPr marL="114300" indent="0">
              <a:buNone/>
            </a:pPr>
            <a:r>
              <a:rPr lang="en-US" b="1" dirty="0">
                <a:solidFill>
                  <a:schemeClr val="bg1"/>
                </a:solidFill>
              </a:rPr>
              <a:t>District Level:</a:t>
            </a:r>
          </a:p>
          <a:p>
            <a:r>
              <a:rPr lang="en-US" b="1" dirty="0">
                <a:solidFill>
                  <a:schemeClr val="bg1"/>
                </a:solidFill>
              </a:rPr>
              <a:t>Districts  struggle to adequately fund on-going  existing programs </a:t>
            </a:r>
          </a:p>
          <a:p>
            <a:pPr marL="114300" indent="0">
              <a:buNone/>
            </a:pPr>
            <a:endParaRPr lang="en-US" b="1" dirty="0">
              <a:solidFill>
                <a:schemeClr val="bg1"/>
              </a:solidFill>
            </a:endParaRPr>
          </a:p>
          <a:p>
            <a:r>
              <a:rPr lang="en-US" b="1" dirty="0">
                <a:solidFill>
                  <a:schemeClr val="bg1"/>
                </a:solidFill>
              </a:rPr>
              <a:t>Districts could  propose a bond specific to supporting ASP</a:t>
            </a:r>
          </a:p>
          <a:p>
            <a:pPr marL="596900" lvl="1" indent="0">
              <a:buNone/>
            </a:pPr>
            <a:r>
              <a:rPr lang="en-US" sz="1600" b="1" dirty="0">
                <a:solidFill>
                  <a:schemeClr val="bg1"/>
                </a:solidFill>
              </a:rPr>
              <a:t>Requires support from  multiple stakeholders</a:t>
            </a:r>
          </a:p>
          <a:p>
            <a:pPr marL="596900" lvl="1" indent="0">
              <a:buNone/>
            </a:pPr>
            <a:r>
              <a:rPr lang="en-US" sz="1600" b="1" dirty="0">
                <a:solidFill>
                  <a:schemeClr val="bg1"/>
                </a:solidFill>
              </a:rPr>
              <a:t>Requires 60% of property owners to vote  yes for the specific issue</a:t>
            </a:r>
          </a:p>
        </p:txBody>
      </p:sp>
      <p:sp>
        <p:nvSpPr>
          <p:cNvPr id="5" name="TextBox 4">
            <a:extLst>
              <a:ext uri="{FF2B5EF4-FFF2-40B4-BE49-F238E27FC236}">
                <a16:creationId xmlns:a16="http://schemas.microsoft.com/office/drawing/2014/main" id="{931C4F38-D132-4F1D-8A13-0162E6FF8B23}"/>
              </a:ext>
            </a:extLst>
          </p:cNvPr>
          <p:cNvSpPr txBox="1"/>
          <p:nvPr/>
        </p:nvSpPr>
        <p:spPr>
          <a:xfrm>
            <a:off x="3274828" y="776177"/>
            <a:ext cx="45719" cy="307777"/>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62371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7EE3D-BFC9-5E44-86A9-5D27D116CFD2}"/>
              </a:ext>
            </a:extLst>
          </p:cNvPr>
          <p:cNvSpPr>
            <a:spLocks noGrp="1"/>
          </p:cNvSpPr>
          <p:nvPr>
            <p:ph type="title"/>
          </p:nvPr>
        </p:nvSpPr>
        <p:spPr/>
        <p:txBody>
          <a:bodyPr/>
          <a:lstStyle/>
          <a:p>
            <a:r>
              <a:rPr lang="en-US" dirty="0"/>
              <a:t>Kent LWV All Member Meeting</a:t>
            </a:r>
            <a:br>
              <a:rPr lang="en-US" dirty="0"/>
            </a:br>
            <a:r>
              <a:rPr lang="en-US" dirty="0"/>
              <a:t>January 12, 2021</a:t>
            </a:r>
            <a:br>
              <a:rPr lang="en-US" dirty="0"/>
            </a:br>
            <a:r>
              <a:rPr lang="en-US" dirty="0"/>
              <a:t>Agenda</a:t>
            </a:r>
            <a:br>
              <a:rPr lang="en-US" dirty="0"/>
            </a:br>
            <a:r>
              <a:rPr lang="en-US" dirty="0"/>
              <a:t>	</a:t>
            </a:r>
          </a:p>
        </p:txBody>
      </p:sp>
      <p:sp>
        <p:nvSpPr>
          <p:cNvPr id="4" name="TextBox 3">
            <a:extLst>
              <a:ext uri="{FF2B5EF4-FFF2-40B4-BE49-F238E27FC236}">
                <a16:creationId xmlns:a16="http://schemas.microsoft.com/office/drawing/2014/main" id="{048A883C-CCA5-5C46-9779-B4BE19851AAD}"/>
              </a:ext>
            </a:extLst>
          </p:cNvPr>
          <p:cNvSpPr txBox="1"/>
          <p:nvPr/>
        </p:nvSpPr>
        <p:spPr>
          <a:xfrm>
            <a:off x="512064" y="2898648"/>
            <a:ext cx="8476456" cy="2031325"/>
          </a:xfrm>
          <a:prstGeom prst="rect">
            <a:avLst/>
          </a:prstGeom>
          <a:noFill/>
        </p:spPr>
        <p:txBody>
          <a:bodyPr wrap="square" rtlCol="0">
            <a:spAutoFit/>
          </a:bodyPr>
          <a:lstStyle/>
          <a:p>
            <a:r>
              <a:rPr lang="en-US" i="1" dirty="0"/>
              <a:t>Welcome and Announcements</a:t>
            </a:r>
          </a:p>
          <a:p>
            <a:endParaRPr lang="en-US" dirty="0"/>
          </a:p>
          <a:p>
            <a:r>
              <a:rPr lang="en-US" i="1" dirty="0"/>
              <a:t>Save the Dates</a:t>
            </a:r>
          </a:p>
          <a:p>
            <a:endParaRPr lang="en-US" i="1" dirty="0"/>
          </a:p>
          <a:p>
            <a:r>
              <a:rPr lang="en-US" dirty="0"/>
              <a:t>  Saturday, January 16 –   10:00 a.m.  MLK Virtual Breakfast</a:t>
            </a:r>
          </a:p>
          <a:p>
            <a:r>
              <a:rPr lang="en-US" dirty="0"/>
              <a:t>  Saturday, February 6, 9:00 a.m.  Annual Positions and Priorities Review</a:t>
            </a:r>
          </a:p>
          <a:p>
            <a:r>
              <a:rPr lang="en-US" dirty="0"/>
              <a:t>  Wednesday, </a:t>
            </a:r>
            <a:r>
              <a:rPr lang="en-US"/>
              <a:t>February 17, </a:t>
            </a:r>
            <a:r>
              <a:rPr lang="en-US" dirty="0"/>
              <a:t>7:00 p.m.  All Member Meeting – Update on the Census </a:t>
            </a:r>
          </a:p>
          <a:p>
            <a:r>
              <a:rPr lang="en-US" dirty="0"/>
              <a:t>                                                                                                  by Kathleen Clyde</a:t>
            </a:r>
          </a:p>
          <a:p>
            <a:r>
              <a:rPr lang="en-US" dirty="0"/>
              <a:t>	</a:t>
            </a:r>
          </a:p>
        </p:txBody>
      </p:sp>
    </p:spTree>
    <p:extLst>
      <p:ext uri="{BB962C8B-B14F-4D97-AF65-F5344CB8AC3E}">
        <p14:creationId xmlns:p14="http://schemas.microsoft.com/office/powerpoint/2010/main" val="4098045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77BE8-4E9E-4377-8D5F-1B9E6D42FB46}"/>
              </a:ext>
            </a:extLst>
          </p:cNvPr>
          <p:cNvSpPr>
            <a:spLocks noGrp="1"/>
          </p:cNvSpPr>
          <p:nvPr>
            <p:ph type="title"/>
          </p:nvPr>
        </p:nvSpPr>
        <p:spPr/>
        <p:txBody>
          <a:bodyPr/>
          <a:lstStyle/>
          <a:p>
            <a:r>
              <a:rPr lang="en-US" sz="2400" dirty="0"/>
              <a:t>Access to state and federal funds is not clear and raises political concerns</a:t>
            </a:r>
          </a:p>
        </p:txBody>
      </p:sp>
      <p:sp>
        <p:nvSpPr>
          <p:cNvPr id="3" name="Text Placeholder 2">
            <a:extLst>
              <a:ext uri="{FF2B5EF4-FFF2-40B4-BE49-F238E27FC236}">
                <a16:creationId xmlns:a16="http://schemas.microsoft.com/office/drawing/2014/main" id="{DBEF9189-A8B7-4B9C-A7E8-12AB912D7BE6}"/>
              </a:ext>
            </a:extLst>
          </p:cNvPr>
          <p:cNvSpPr>
            <a:spLocks noGrp="1"/>
          </p:cNvSpPr>
          <p:nvPr>
            <p:ph type="body" idx="1"/>
          </p:nvPr>
        </p:nvSpPr>
        <p:spPr/>
        <p:txBody>
          <a:bodyPr/>
          <a:lstStyle/>
          <a:p>
            <a:pPr marL="114300" indent="0">
              <a:buNone/>
            </a:pPr>
            <a:r>
              <a:rPr lang="en-US" dirty="0">
                <a:solidFill>
                  <a:schemeClr val="bg1"/>
                </a:solidFill>
              </a:rPr>
              <a:t>Texas &amp; Oklahoma  petitioned the Dept. of Education for use of Every Student Succeeds Act funds in 2019</a:t>
            </a:r>
          </a:p>
          <a:p>
            <a:pPr lvl="1"/>
            <a:r>
              <a:rPr lang="en-US" dirty="0">
                <a:solidFill>
                  <a:schemeClr val="bg1"/>
                </a:solidFill>
              </a:rPr>
              <a:t> Then DOE   director stated – no  authority to act on the request</a:t>
            </a:r>
          </a:p>
          <a:p>
            <a:pPr lvl="1"/>
            <a:r>
              <a:rPr lang="en-US" dirty="0">
                <a:solidFill>
                  <a:schemeClr val="bg1"/>
                </a:solidFill>
              </a:rPr>
              <a:t>Congressional representatives – not acting is a default yes</a:t>
            </a:r>
          </a:p>
          <a:p>
            <a:pPr lvl="1"/>
            <a:r>
              <a:rPr lang="en-US" dirty="0">
                <a:solidFill>
                  <a:schemeClr val="bg1"/>
                </a:solidFill>
              </a:rPr>
              <a:t>Compromise suggested – use  funds for training but not for  purchasing weapons</a:t>
            </a:r>
          </a:p>
          <a:p>
            <a:pPr marL="571500" lvl="1" indent="0">
              <a:buNone/>
            </a:pPr>
            <a:r>
              <a:rPr lang="en-US" dirty="0">
                <a:solidFill>
                  <a:schemeClr val="bg1"/>
                </a:solidFill>
              </a:rPr>
              <a:t>        Suggested use of funds to purchase weapons may be politically risky</a:t>
            </a:r>
            <a:endParaRPr lang="en-US" dirty="0">
              <a:solidFill>
                <a:srgbClr val="FF0000"/>
              </a:solidFill>
            </a:endParaRPr>
          </a:p>
          <a:p>
            <a:pPr marL="114300" indent="0">
              <a:buNone/>
            </a:pPr>
            <a:r>
              <a:rPr lang="en-US" dirty="0">
                <a:solidFill>
                  <a:schemeClr val="bg1"/>
                </a:solidFill>
              </a:rPr>
              <a:t>Individual states may provide funds for school safety, but  typically this involves a trained  officer</a:t>
            </a:r>
          </a:p>
        </p:txBody>
      </p:sp>
    </p:spTree>
    <p:extLst>
      <p:ext uri="{BB962C8B-B14F-4D97-AF65-F5344CB8AC3E}">
        <p14:creationId xmlns:p14="http://schemas.microsoft.com/office/powerpoint/2010/main" val="3775744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9180C-90EE-4B17-A642-A38082C62193}"/>
              </a:ext>
            </a:extLst>
          </p:cNvPr>
          <p:cNvSpPr>
            <a:spLocks noGrp="1"/>
          </p:cNvSpPr>
          <p:nvPr>
            <p:ph type="title"/>
          </p:nvPr>
        </p:nvSpPr>
        <p:spPr/>
        <p:txBody>
          <a:bodyPr/>
          <a:lstStyle/>
          <a:p>
            <a:r>
              <a:rPr lang="en-US" sz="2400" dirty="0"/>
              <a:t>Professional Organizations Oppose Arming School Personnel</a:t>
            </a:r>
          </a:p>
        </p:txBody>
      </p:sp>
      <p:sp>
        <p:nvSpPr>
          <p:cNvPr id="3" name="Text Placeholder 2">
            <a:extLst>
              <a:ext uri="{FF2B5EF4-FFF2-40B4-BE49-F238E27FC236}">
                <a16:creationId xmlns:a16="http://schemas.microsoft.com/office/drawing/2014/main" id="{465C5481-844A-4BB0-91ED-467D9D589642}"/>
              </a:ext>
            </a:extLst>
          </p:cNvPr>
          <p:cNvSpPr>
            <a:spLocks noGrp="1"/>
          </p:cNvSpPr>
          <p:nvPr>
            <p:ph type="body" idx="1"/>
          </p:nvPr>
        </p:nvSpPr>
        <p:spPr/>
        <p:txBody>
          <a:bodyPr/>
          <a:lstStyle/>
          <a:p>
            <a:r>
              <a:rPr lang="en-US" dirty="0">
                <a:solidFill>
                  <a:schemeClr val="bg1"/>
                </a:solidFill>
              </a:rPr>
              <a:t>Multiple professional education associations NEA, AFT, Assoc. of Elementary and Secondary Principals, Assoc. of Educational Psychologists </a:t>
            </a:r>
          </a:p>
          <a:p>
            <a:endParaRPr lang="en-US" dirty="0">
              <a:solidFill>
                <a:schemeClr val="bg1"/>
              </a:solidFill>
            </a:endParaRPr>
          </a:p>
          <a:p>
            <a:r>
              <a:rPr lang="en-US" dirty="0">
                <a:solidFill>
                  <a:schemeClr val="bg1"/>
                </a:solidFill>
              </a:rPr>
              <a:t>Law Enforcement Agencies, FBI,  Homeland Security</a:t>
            </a:r>
          </a:p>
          <a:p>
            <a:endParaRPr lang="en-US" dirty="0">
              <a:solidFill>
                <a:schemeClr val="bg1"/>
              </a:solidFill>
            </a:endParaRPr>
          </a:p>
          <a:p>
            <a:r>
              <a:rPr lang="en-US" dirty="0">
                <a:solidFill>
                  <a:schemeClr val="bg1"/>
                </a:solidFill>
              </a:rPr>
              <a:t>American Academy of Pediatrics,  American Bar Assoc.</a:t>
            </a:r>
          </a:p>
          <a:p>
            <a:endParaRPr lang="en-US" dirty="0">
              <a:solidFill>
                <a:schemeClr val="bg1"/>
              </a:solidFill>
            </a:endParaRPr>
          </a:p>
          <a:p>
            <a:pPr marL="114300" indent="0">
              <a:buNone/>
            </a:pPr>
            <a:r>
              <a:rPr lang="en-US" dirty="0">
                <a:solidFill>
                  <a:schemeClr val="bg1"/>
                </a:solidFill>
              </a:rPr>
              <a:t>    Arming school personnel is not supported by evidence based practice</a:t>
            </a:r>
          </a:p>
          <a:p>
            <a:pPr marL="114300" indent="0">
              <a:buNone/>
            </a:pPr>
            <a:r>
              <a:rPr lang="en-US" dirty="0">
                <a:solidFill>
                  <a:schemeClr val="bg1"/>
                </a:solidFill>
              </a:rPr>
              <a:t> and, therefore,, these groups oppose both implementation and funding.</a:t>
            </a:r>
          </a:p>
        </p:txBody>
      </p:sp>
    </p:spTree>
    <p:extLst>
      <p:ext uri="{BB962C8B-B14F-4D97-AF65-F5344CB8AC3E}">
        <p14:creationId xmlns:p14="http://schemas.microsoft.com/office/powerpoint/2010/main" val="3736695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53043-4115-4309-9A2C-55966A179110}"/>
              </a:ext>
            </a:extLst>
          </p:cNvPr>
          <p:cNvSpPr>
            <a:spLocks noGrp="1"/>
          </p:cNvSpPr>
          <p:nvPr>
            <p:ph type="title"/>
          </p:nvPr>
        </p:nvSpPr>
        <p:spPr/>
        <p:txBody>
          <a:bodyPr/>
          <a:lstStyle/>
          <a:p>
            <a:r>
              <a:rPr lang="en-US" sz="2400" dirty="0"/>
              <a:t>Groups that support gun safety within the school community</a:t>
            </a:r>
          </a:p>
        </p:txBody>
      </p:sp>
      <p:sp>
        <p:nvSpPr>
          <p:cNvPr id="3" name="Text Placeholder 2">
            <a:extLst>
              <a:ext uri="{FF2B5EF4-FFF2-40B4-BE49-F238E27FC236}">
                <a16:creationId xmlns:a16="http://schemas.microsoft.com/office/drawing/2014/main" id="{3EF490BB-19E3-43F2-9B90-AC79FC9C7A1A}"/>
              </a:ext>
            </a:extLst>
          </p:cNvPr>
          <p:cNvSpPr>
            <a:spLocks noGrp="1"/>
          </p:cNvSpPr>
          <p:nvPr>
            <p:ph type="body" idx="1"/>
          </p:nvPr>
        </p:nvSpPr>
        <p:spPr/>
        <p:txBody>
          <a:bodyPr/>
          <a:lstStyle/>
          <a:p>
            <a:pPr marL="114300" indent="0">
              <a:buNone/>
            </a:pPr>
            <a:r>
              <a:rPr lang="en-US" dirty="0">
                <a:solidFill>
                  <a:schemeClr val="bg1"/>
                </a:solidFill>
              </a:rPr>
              <a:t>Friends of the NRA  have conducted fund raising events, emphasizing </a:t>
            </a:r>
          </a:p>
          <a:p>
            <a:pPr marL="114300" indent="0">
              <a:buNone/>
            </a:pPr>
            <a:r>
              <a:rPr lang="en-US" dirty="0">
                <a:solidFill>
                  <a:schemeClr val="bg1"/>
                </a:solidFill>
              </a:rPr>
              <a:t> gun handling and safety</a:t>
            </a:r>
          </a:p>
          <a:p>
            <a:endParaRPr lang="en-US" dirty="0">
              <a:solidFill>
                <a:schemeClr val="bg1"/>
              </a:solidFill>
            </a:endParaRPr>
          </a:p>
          <a:p>
            <a:pPr marL="114300" indent="0">
              <a:buNone/>
            </a:pPr>
            <a:r>
              <a:rPr lang="en-US" dirty="0">
                <a:solidFill>
                  <a:schemeClr val="bg1"/>
                </a:solidFill>
              </a:rPr>
              <a:t>These events sometimes occur on school property</a:t>
            </a:r>
          </a:p>
        </p:txBody>
      </p:sp>
    </p:spTree>
    <p:extLst>
      <p:ext uri="{BB962C8B-B14F-4D97-AF65-F5344CB8AC3E}">
        <p14:creationId xmlns:p14="http://schemas.microsoft.com/office/powerpoint/2010/main" val="353754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24440-19E1-41A7-BC0C-831DBBE6C81D}"/>
              </a:ext>
            </a:extLst>
          </p:cNvPr>
          <p:cNvSpPr>
            <a:spLocks noGrp="1"/>
          </p:cNvSpPr>
          <p:nvPr>
            <p:ph type="title"/>
          </p:nvPr>
        </p:nvSpPr>
        <p:spPr/>
        <p:txBody>
          <a:bodyPr/>
          <a:lstStyle/>
          <a:p>
            <a:pPr algn="ctr"/>
            <a:r>
              <a:rPr lang="en-US" dirty="0"/>
              <a:t>Liability</a:t>
            </a:r>
          </a:p>
        </p:txBody>
      </p:sp>
      <p:sp>
        <p:nvSpPr>
          <p:cNvPr id="3" name="Text Placeholder 2">
            <a:extLst>
              <a:ext uri="{FF2B5EF4-FFF2-40B4-BE49-F238E27FC236}">
                <a16:creationId xmlns:a16="http://schemas.microsoft.com/office/drawing/2014/main" id="{FE16B53F-58D0-494D-9ED9-A298ADFEF2CA}"/>
              </a:ext>
            </a:extLst>
          </p:cNvPr>
          <p:cNvSpPr>
            <a:spLocks noGrp="1"/>
          </p:cNvSpPr>
          <p:nvPr>
            <p:ph type="body" idx="1"/>
          </p:nvPr>
        </p:nvSpPr>
        <p:spPr/>
        <p:txBody>
          <a:bodyPr/>
          <a:lstStyle/>
          <a:p>
            <a:pPr marL="114300" indent="0">
              <a:buNone/>
            </a:pPr>
            <a:r>
              <a:rPr lang="en-US" dirty="0">
                <a:solidFill>
                  <a:schemeClr val="bg1"/>
                </a:solidFill>
              </a:rPr>
              <a:t>Armed personnel policies need to be clearly and carefully vetted to insure protection</a:t>
            </a:r>
          </a:p>
          <a:p>
            <a:pPr marL="114300" indent="0">
              <a:buNone/>
            </a:pPr>
            <a:endParaRPr lang="en-US" dirty="0">
              <a:solidFill>
                <a:schemeClr val="bg1"/>
              </a:solidFill>
            </a:endParaRPr>
          </a:p>
          <a:p>
            <a:r>
              <a:rPr lang="en-US" dirty="0">
                <a:solidFill>
                  <a:schemeClr val="bg1"/>
                </a:solidFill>
              </a:rPr>
              <a:t>Some state laws protect the state but leave the BOE and armed personnel civilly and criminally liable</a:t>
            </a:r>
          </a:p>
          <a:p>
            <a:pPr marL="114300" indent="0">
              <a:buNone/>
            </a:pPr>
            <a:endParaRPr lang="en-US" dirty="0">
              <a:solidFill>
                <a:schemeClr val="bg1"/>
              </a:solidFill>
            </a:endParaRPr>
          </a:p>
          <a:p>
            <a:r>
              <a:rPr lang="en-US" dirty="0">
                <a:solidFill>
                  <a:schemeClr val="bg1"/>
                </a:solidFill>
              </a:rPr>
              <a:t>Some states have liability caps </a:t>
            </a:r>
          </a:p>
          <a:p>
            <a:pPr marL="114300" indent="0">
              <a:buNone/>
            </a:pPr>
            <a:endParaRPr lang="en-US" dirty="0">
              <a:solidFill>
                <a:schemeClr val="bg1"/>
              </a:solidFill>
            </a:endParaRPr>
          </a:p>
          <a:p>
            <a:r>
              <a:rPr lang="en-US" dirty="0">
                <a:solidFill>
                  <a:schemeClr val="bg1"/>
                </a:solidFill>
              </a:rPr>
              <a:t>Active shooter policies are new to insurance companies</a:t>
            </a:r>
          </a:p>
          <a:p>
            <a:r>
              <a:rPr lang="en-US" dirty="0">
                <a:solidFill>
                  <a:schemeClr val="bg1"/>
                </a:solidFill>
              </a:rPr>
              <a:t>Districts join in risk groups to purchase policies</a:t>
            </a:r>
          </a:p>
          <a:p>
            <a:pPr marL="114300" indent="0">
              <a:buNone/>
            </a:pPr>
            <a:endParaRPr lang="en-US" dirty="0">
              <a:solidFill>
                <a:schemeClr val="bg1"/>
              </a:solidFill>
            </a:endParaRPr>
          </a:p>
        </p:txBody>
      </p:sp>
    </p:spTree>
    <p:extLst>
      <p:ext uri="{BB962C8B-B14F-4D97-AF65-F5344CB8AC3E}">
        <p14:creationId xmlns:p14="http://schemas.microsoft.com/office/powerpoint/2010/main" val="251353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ctrTitle"/>
          </p:nvPr>
        </p:nvSpPr>
        <p:spPr>
          <a:xfrm>
            <a:off x="1003650" y="1635631"/>
            <a:ext cx="7136700" cy="160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Armed Personnel, Checks, and Training</a:t>
            </a:r>
            <a:endParaRPr dirty="0"/>
          </a:p>
        </p:txBody>
      </p:sp>
    </p:spTree>
    <p:extLst>
      <p:ext uri="{BB962C8B-B14F-4D97-AF65-F5344CB8AC3E}">
        <p14:creationId xmlns:p14="http://schemas.microsoft.com/office/powerpoint/2010/main" val="1206650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A7081-EBF2-451F-80BB-11BF387ED5BE}"/>
              </a:ext>
            </a:extLst>
          </p:cNvPr>
          <p:cNvSpPr>
            <a:spLocks noGrp="1"/>
          </p:cNvSpPr>
          <p:nvPr>
            <p:ph type="title"/>
          </p:nvPr>
        </p:nvSpPr>
        <p:spPr/>
        <p:txBody>
          <a:bodyPr/>
          <a:lstStyle/>
          <a:p>
            <a:pPr algn="ctr"/>
            <a:r>
              <a:rPr lang="en-US" dirty="0"/>
              <a:t>CURRENT SITUATION</a:t>
            </a:r>
          </a:p>
        </p:txBody>
      </p:sp>
      <p:sp>
        <p:nvSpPr>
          <p:cNvPr id="3" name="Text Placeholder 2">
            <a:extLst>
              <a:ext uri="{FF2B5EF4-FFF2-40B4-BE49-F238E27FC236}">
                <a16:creationId xmlns:a16="http://schemas.microsoft.com/office/drawing/2014/main" id="{6DF02479-2EC1-4CCA-AC9D-686212EC86AD}"/>
              </a:ext>
            </a:extLst>
          </p:cNvPr>
          <p:cNvSpPr>
            <a:spLocks noGrp="1"/>
          </p:cNvSpPr>
          <p:nvPr>
            <p:ph type="body" idx="1"/>
          </p:nvPr>
        </p:nvSpPr>
        <p:spPr/>
        <p:txBody>
          <a:bodyPr/>
          <a:lstStyle/>
          <a:p>
            <a:pPr marL="114300" indent="0">
              <a:buNone/>
            </a:pPr>
            <a:r>
              <a:rPr lang="en-US" dirty="0">
                <a:solidFill>
                  <a:schemeClr val="bg1"/>
                </a:solidFill>
              </a:rPr>
              <a:t>Arming of teachers and school staff is:</a:t>
            </a:r>
          </a:p>
          <a:p>
            <a:endParaRPr lang="en-US" dirty="0">
              <a:solidFill>
                <a:schemeClr val="bg1"/>
              </a:solidFill>
            </a:endParaRPr>
          </a:p>
          <a:p>
            <a:pPr marL="114300" indent="0">
              <a:buNone/>
            </a:pPr>
            <a:r>
              <a:rPr lang="en-US" dirty="0">
                <a:solidFill>
                  <a:schemeClr val="bg1"/>
                </a:solidFill>
              </a:rPr>
              <a:t>	Explicitly permitted in five (5) states </a:t>
            </a:r>
          </a:p>
          <a:p>
            <a:pPr marL="114300" indent="0">
              <a:buNone/>
            </a:pPr>
            <a:r>
              <a:rPr lang="en-US" dirty="0">
                <a:solidFill>
                  <a:schemeClr val="bg1"/>
                </a:solidFill>
              </a:rPr>
              <a:t>      </a:t>
            </a:r>
          </a:p>
          <a:p>
            <a:pPr marL="114300" indent="0">
              <a:buNone/>
            </a:pPr>
            <a:r>
              <a:rPr lang="en-US" dirty="0">
                <a:solidFill>
                  <a:schemeClr val="bg1"/>
                </a:solidFill>
              </a:rPr>
              <a:t>	Permitted under certain circumstances in twenty-six (26) states </a:t>
            </a:r>
          </a:p>
          <a:p>
            <a:r>
              <a:rPr lang="en-US" dirty="0">
                <a:solidFill>
                  <a:schemeClr val="bg1"/>
                </a:solidFill>
              </a:rPr>
              <a:t>          	 Ohio – local school districts decide</a:t>
            </a:r>
          </a:p>
          <a:p>
            <a:endParaRPr lang="en-US" dirty="0">
              <a:solidFill>
                <a:schemeClr val="bg1"/>
              </a:solidFill>
            </a:endParaRPr>
          </a:p>
          <a:p>
            <a:pPr marL="114300" indent="0">
              <a:buNone/>
            </a:pPr>
            <a:r>
              <a:rPr lang="en-US" dirty="0">
                <a:solidFill>
                  <a:schemeClr val="bg1"/>
                </a:solidFill>
              </a:rPr>
              <a:t>No standard training for armed teachers</a:t>
            </a:r>
          </a:p>
          <a:p>
            <a:pPr marL="114300" indent="0">
              <a:buNone/>
            </a:pPr>
            <a:endParaRPr lang="en-US" dirty="0">
              <a:solidFill>
                <a:schemeClr val="bg1"/>
              </a:solidFill>
            </a:endParaRPr>
          </a:p>
          <a:p>
            <a:pPr marL="114300" indent="0">
              <a:buNone/>
            </a:pPr>
            <a:r>
              <a:rPr lang="en-US" dirty="0">
                <a:solidFill>
                  <a:schemeClr val="bg1"/>
                </a:solidFill>
              </a:rPr>
              <a:t>No federal guidelines to help states or local districts to create policies</a:t>
            </a:r>
          </a:p>
          <a:p>
            <a:endParaRPr lang="en-US" dirty="0">
              <a:solidFill>
                <a:schemeClr val="bg1"/>
              </a:solidFill>
            </a:endParaRPr>
          </a:p>
        </p:txBody>
      </p:sp>
    </p:spTree>
    <p:extLst>
      <p:ext uri="{BB962C8B-B14F-4D97-AF65-F5344CB8AC3E}">
        <p14:creationId xmlns:p14="http://schemas.microsoft.com/office/powerpoint/2010/main" val="220970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66543-F6D6-4A03-968E-D67722952736}"/>
              </a:ext>
            </a:extLst>
          </p:cNvPr>
          <p:cNvSpPr>
            <a:spLocks noGrp="1"/>
          </p:cNvSpPr>
          <p:nvPr>
            <p:ph type="title"/>
          </p:nvPr>
        </p:nvSpPr>
        <p:spPr/>
        <p:txBody>
          <a:bodyPr/>
          <a:lstStyle/>
          <a:p>
            <a:pPr algn="ctr"/>
            <a:r>
              <a:rPr lang="en-US" dirty="0"/>
              <a:t>Relevant Questions</a:t>
            </a:r>
          </a:p>
        </p:txBody>
      </p:sp>
      <p:sp>
        <p:nvSpPr>
          <p:cNvPr id="3" name="Text Placeholder 2">
            <a:extLst>
              <a:ext uri="{FF2B5EF4-FFF2-40B4-BE49-F238E27FC236}">
                <a16:creationId xmlns:a16="http://schemas.microsoft.com/office/drawing/2014/main" id="{A5D1BF1E-0831-4583-9236-3D2F6FB3A260}"/>
              </a:ext>
            </a:extLst>
          </p:cNvPr>
          <p:cNvSpPr>
            <a:spLocks noGrp="1"/>
          </p:cNvSpPr>
          <p:nvPr>
            <p:ph type="body" idx="1"/>
          </p:nvPr>
        </p:nvSpPr>
        <p:spPr/>
        <p:txBody>
          <a:bodyPr/>
          <a:lstStyle/>
          <a:p>
            <a:pPr marL="114300" indent="0">
              <a:buNone/>
            </a:pPr>
            <a:endParaRPr lang="en-US" dirty="0">
              <a:solidFill>
                <a:schemeClr val="bg1"/>
              </a:solidFill>
            </a:endParaRPr>
          </a:p>
          <a:p>
            <a:pPr marL="114300" indent="0">
              <a:buNone/>
            </a:pPr>
            <a:r>
              <a:rPr lang="en-US" sz="2800" u="sng" dirty="0">
                <a:solidFill>
                  <a:schemeClr val="bg1"/>
                </a:solidFill>
              </a:rPr>
              <a:t>What </a:t>
            </a:r>
            <a:r>
              <a:rPr lang="en-US" sz="2800" dirty="0">
                <a:solidFill>
                  <a:schemeClr val="bg1"/>
                </a:solidFill>
              </a:rPr>
              <a:t> type of firearm training should be required?</a:t>
            </a:r>
          </a:p>
          <a:p>
            <a:pPr marL="114300" indent="0">
              <a:buNone/>
            </a:pPr>
            <a:endParaRPr lang="en-US" sz="2800" dirty="0">
              <a:solidFill>
                <a:schemeClr val="bg1"/>
              </a:solidFill>
            </a:endParaRPr>
          </a:p>
          <a:p>
            <a:pPr marL="114300" indent="0">
              <a:buNone/>
            </a:pPr>
            <a:r>
              <a:rPr lang="en-US" sz="2800" u="sng" dirty="0">
                <a:solidFill>
                  <a:schemeClr val="bg1"/>
                </a:solidFill>
              </a:rPr>
              <a:t>Who</a:t>
            </a:r>
            <a:r>
              <a:rPr lang="en-US" sz="2800" dirty="0">
                <a:solidFill>
                  <a:schemeClr val="bg1"/>
                </a:solidFill>
              </a:rPr>
              <a:t> should determine the firearm training requirements?</a:t>
            </a:r>
          </a:p>
          <a:p>
            <a:pPr marL="114300" indent="0">
              <a:buNone/>
            </a:pPr>
            <a:endParaRPr lang="en-US" dirty="0">
              <a:solidFill>
                <a:schemeClr val="bg1"/>
              </a:solidFill>
            </a:endParaRPr>
          </a:p>
          <a:p>
            <a:pPr marL="114300" indent="0">
              <a:buNone/>
            </a:pPr>
            <a:endParaRPr lang="en-US" dirty="0">
              <a:solidFill>
                <a:schemeClr val="bg1"/>
              </a:solidFill>
            </a:endParaRPr>
          </a:p>
          <a:p>
            <a:pPr marL="114300" indent="0">
              <a:buNone/>
            </a:pPr>
            <a:endParaRPr lang="en-US" dirty="0">
              <a:solidFill>
                <a:schemeClr val="bg1"/>
              </a:solidFill>
            </a:endParaRPr>
          </a:p>
          <a:p>
            <a:pPr>
              <a:buAutoNum type="arabicPeriod"/>
            </a:pPr>
            <a:endParaRPr lang="en-US" dirty="0">
              <a:solidFill>
                <a:schemeClr val="bg1"/>
              </a:solidFill>
            </a:endParaRPr>
          </a:p>
        </p:txBody>
      </p:sp>
    </p:spTree>
    <p:extLst>
      <p:ext uri="{BB962C8B-B14F-4D97-AF65-F5344CB8AC3E}">
        <p14:creationId xmlns:p14="http://schemas.microsoft.com/office/powerpoint/2010/main" val="2652712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965BB-1B12-413C-A19D-E54FC80766EF}"/>
              </a:ext>
            </a:extLst>
          </p:cNvPr>
          <p:cNvSpPr>
            <a:spLocks noGrp="1"/>
          </p:cNvSpPr>
          <p:nvPr>
            <p:ph type="title"/>
          </p:nvPr>
        </p:nvSpPr>
        <p:spPr/>
        <p:txBody>
          <a:bodyPr/>
          <a:lstStyle/>
          <a:p>
            <a:pPr algn="ctr"/>
            <a:r>
              <a:rPr lang="en-US" dirty="0"/>
              <a:t>WHAT: Questions to consider</a:t>
            </a:r>
          </a:p>
        </p:txBody>
      </p:sp>
      <p:sp>
        <p:nvSpPr>
          <p:cNvPr id="3" name="Text Placeholder 2">
            <a:extLst>
              <a:ext uri="{FF2B5EF4-FFF2-40B4-BE49-F238E27FC236}">
                <a16:creationId xmlns:a16="http://schemas.microsoft.com/office/drawing/2014/main" id="{97373C01-36A0-4BF0-9717-C4C03C676FB6}"/>
              </a:ext>
            </a:extLst>
          </p:cNvPr>
          <p:cNvSpPr>
            <a:spLocks noGrp="1"/>
          </p:cNvSpPr>
          <p:nvPr>
            <p:ph type="body" idx="1"/>
          </p:nvPr>
        </p:nvSpPr>
        <p:spPr/>
        <p:txBody>
          <a:bodyPr/>
          <a:lstStyle/>
          <a:p>
            <a:pPr marL="114300" indent="0">
              <a:buNone/>
            </a:pPr>
            <a:endParaRPr lang="en-US" dirty="0">
              <a:solidFill>
                <a:schemeClr val="bg1"/>
              </a:solidFill>
            </a:endParaRPr>
          </a:p>
          <a:p>
            <a:pPr marL="114300" indent="0">
              <a:buNone/>
            </a:pPr>
            <a:r>
              <a:rPr lang="en-US" sz="2400" dirty="0">
                <a:solidFill>
                  <a:schemeClr val="bg1"/>
                </a:solidFill>
              </a:rPr>
              <a:t>How extensive should the training be?</a:t>
            </a:r>
          </a:p>
          <a:p>
            <a:pPr marL="114300" indent="0">
              <a:buNone/>
            </a:pPr>
            <a:endParaRPr lang="en-US" sz="2400" dirty="0">
              <a:solidFill>
                <a:schemeClr val="bg1"/>
              </a:solidFill>
            </a:endParaRPr>
          </a:p>
          <a:p>
            <a:pPr marL="114300" indent="0">
              <a:buNone/>
            </a:pPr>
            <a:r>
              <a:rPr lang="en-US" sz="2400" dirty="0">
                <a:solidFill>
                  <a:schemeClr val="bg1"/>
                </a:solidFill>
              </a:rPr>
              <a:t>Who should conduct it?</a:t>
            </a:r>
          </a:p>
          <a:p>
            <a:pPr marL="114300" indent="0">
              <a:buNone/>
            </a:pPr>
            <a:endParaRPr lang="en-US" sz="2400" dirty="0">
              <a:solidFill>
                <a:schemeClr val="bg1"/>
              </a:solidFill>
            </a:endParaRPr>
          </a:p>
          <a:p>
            <a:pPr marL="114300" indent="0">
              <a:buNone/>
            </a:pPr>
            <a:r>
              <a:rPr lang="en-US" sz="2400" dirty="0">
                <a:solidFill>
                  <a:schemeClr val="bg1"/>
                </a:solidFill>
              </a:rPr>
              <a:t>What happens in school systems that cannot afford training?</a:t>
            </a:r>
          </a:p>
          <a:p>
            <a:pPr marL="114300" indent="0">
              <a:buNone/>
            </a:pPr>
            <a:endParaRPr lang="en-US" sz="2400" dirty="0">
              <a:solidFill>
                <a:schemeClr val="bg1"/>
              </a:solidFill>
            </a:endParaRPr>
          </a:p>
          <a:p>
            <a:pPr marL="114300" indent="0">
              <a:buNone/>
            </a:pPr>
            <a:endParaRPr lang="en-US" dirty="0">
              <a:solidFill>
                <a:schemeClr val="bg1"/>
              </a:solidFill>
            </a:endParaRPr>
          </a:p>
          <a:p>
            <a:pPr marL="114300" indent="0">
              <a:buNone/>
            </a:pPr>
            <a:endParaRPr lang="en-US" dirty="0">
              <a:solidFill>
                <a:schemeClr val="bg1"/>
              </a:solidFill>
            </a:endParaRPr>
          </a:p>
          <a:p>
            <a:pPr marL="114300" indent="0">
              <a:buNone/>
            </a:pPr>
            <a:endParaRPr lang="en-US" dirty="0">
              <a:solidFill>
                <a:schemeClr val="bg1"/>
              </a:solidFill>
            </a:endParaRPr>
          </a:p>
        </p:txBody>
      </p:sp>
    </p:spTree>
    <p:extLst>
      <p:ext uri="{BB962C8B-B14F-4D97-AF65-F5344CB8AC3E}">
        <p14:creationId xmlns:p14="http://schemas.microsoft.com/office/powerpoint/2010/main" val="1193063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rtl="0">
              <a:spcBef>
                <a:spcPts val="0"/>
              </a:spcBef>
              <a:spcAft>
                <a:spcPts val="800"/>
              </a:spcAft>
              <a:buNone/>
            </a:pPr>
            <a:r>
              <a:rPr lang="en" dirty="0">
                <a:latin typeface="PT Sans Narrow" panose="020B0604020202020204" charset="0"/>
                <a:ea typeface="Times New Roman"/>
                <a:cs typeface="Times New Roman"/>
                <a:sym typeface="Times New Roman"/>
              </a:rPr>
              <a:t>WHAT: Training Options</a:t>
            </a:r>
            <a:endParaRPr dirty="0">
              <a:latin typeface="PT Sans Narrow" panose="020B0604020202020204" charset="0"/>
            </a:endParaRPr>
          </a:p>
        </p:txBody>
      </p:sp>
      <p:sp>
        <p:nvSpPr>
          <p:cNvPr id="130" name="Google Shape;130;p23"/>
          <p:cNvSpPr txBox="1">
            <a:spLocks noGrp="1"/>
          </p:cNvSpPr>
          <p:nvPr>
            <p:ph type="body" idx="1"/>
          </p:nvPr>
        </p:nvSpPr>
        <p:spPr>
          <a:xfrm>
            <a:off x="311699" y="1403625"/>
            <a:ext cx="8175075" cy="3330712"/>
          </a:xfrm>
          <a:prstGeom prst="rect">
            <a:avLst/>
          </a:prstGeom>
        </p:spPr>
        <p:txBody>
          <a:bodyPr spcFirstLastPara="1" wrap="square" lIns="91425" tIns="91425" rIns="91425" bIns="91425" anchor="t" anchorCtr="0">
            <a:noAutofit/>
          </a:bodyPr>
          <a:lstStyle/>
          <a:p>
            <a:pPr marL="120650" lvl="0" indent="0" algn="l" rtl="0">
              <a:lnSpc>
                <a:spcPct val="150000"/>
              </a:lnSpc>
              <a:spcBef>
                <a:spcPts val="0"/>
              </a:spcBef>
              <a:spcAft>
                <a:spcPts val="0"/>
              </a:spcAft>
              <a:buClr>
                <a:srgbClr val="FFFFFF"/>
              </a:buClr>
              <a:buSzPts val="1700"/>
              <a:buNone/>
            </a:pPr>
            <a:r>
              <a:rPr lang="en-US" sz="2000" dirty="0">
                <a:solidFill>
                  <a:srgbClr val="FFFFFF"/>
                </a:solidFill>
                <a:latin typeface="Open Sans" panose="020B0604020202020204" charset="0"/>
                <a:ea typeface="Open Sans" panose="020B0604020202020204" charset="0"/>
                <a:cs typeface="Open Sans" panose="020B0604020202020204" charset="0"/>
                <a:sym typeface="Times New Roman"/>
              </a:rPr>
              <a:t>CONCEAL AND CARRY PERMIT (OHIO)</a:t>
            </a:r>
          </a:p>
          <a:p>
            <a:pPr marL="120650" lvl="0" indent="0" algn="l" rtl="0">
              <a:lnSpc>
                <a:spcPct val="150000"/>
              </a:lnSpc>
              <a:spcBef>
                <a:spcPts val="0"/>
              </a:spcBef>
              <a:spcAft>
                <a:spcPts val="0"/>
              </a:spcAft>
              <a:buClr>
                <a:srgbClr val="FFFFFF"/>
              </a:buClr>
              <a:buSzPts val="1700"/>
              <a:buNone/>
            </a:pPr>
            <a:r>
              <a:rPr lang="en-US" sz="1600" dirty="0">
                <a:solidFill>
                  <a:srgbClr val="FFFFFF"/>
                </a:solidFill>
                <a:latin typeface="Open Sans" panose="020B0604020202020204" charset="0"/>
                <a:ea typeface="Open Sans" panose="020B0604020202020204" charset="0"/>
                <a:cs typeface="Open Sans" panose="020B0604020202020204" charset="0"/>
                <a:sym typeface="Times New Roman"/>
              </a:rPr>
              <a:t>       EIGHT (8) HOURS WITH MINIMUM OF TWO (2) HOURS OF LIVE FIRE TRAINING</a:t>
            </a:r>
          </a:p>
          <a:p>
            <a:pPr marL="120650" lvl="0" indent="0" algn="l" rtl="0">
              <a:lnSpc>
                <a:spcPct val="150000"/>
              </a:lnSpc>
              <a:spcBef>
                <a:spcPts val="0"/>
              </a:spcBef>
              <a:spcAft>
                <a:spcPts val="0"/>
              </a:spcAft>
              <a:buClr>
                <a:srgbClr val="FFFFFF"/>
              </a:buClr>
              <a:buSzPts val="1700"/>
              <a:buNone/>
            </a:pPr>
            <a:endParaRPr lang="en-US" sz="1600" dirty="0">
              <a:solidFill>
                <a:srgbClr val="FFFFFF"/>
              </a:solidFill>
              <a:latin typeface="Open Sans" panose="020B0604020202020204" charset="0"/>
              <a:ea typeface="Open Sans" panose="020B0604020202020204" charset="0"/>
              <a:cs typeface="Open Sans" panose="020B0604020202020204" charset="0"/>
              <a:sym typeface="Times New Roman"/>
            </a:endParaRPr>
          </a:p>
          <a:p>
            <a:pPr marL="120650" lvl="0" indent="0" algn="l" rtl="0">
              <a:lnSpc>
                <a:spcPct val="150000"/>
              </a:lnSpc>
              <a:spcBef>
                <a:spcPts val="0"/>
              </a:spcBef>
              <a:spcAft>
                <a:spcPts val="0"/>
              </a:spcAft>
              <a:buClr>
                <a:srgbClr val="FFFFFF"/>
              </a:buClr>
              <a:buSzPts val="1700"/>
              <a:buNone/>
            </a:pPr>
            <a:r>
              <a:rPr lang="en-US" sz="2000" dirty="0">
                <a:solidFill>
                  <a:srgbClr val="FFFFFF"/>
                </a:solidFill>
                <a:latin typeface="Open Sans" panose="020B0604020202020204" charset="0"/>
                <a:ea typeface="Open Sans" panose="020B0604020202020204" charset="0"/>
                <a:cs typeface="Open Sans" panose="020B0604020202020204" charset="0"/>
                <a:sym typeface="Times New Roman"/>
              </a:rPr>
              <a:t>UN PEACEKEEPING BASIC LEVEL TRAINING:</a:t>
            </a:r>
          </a:p>
          <a:p>
            <a:pPr marL="120650" lvl="0" indent="0" algn="l" rtl="0">
              <a:lnSpc>
                <a:spcPct val="150000"/>
              </a:lnSpc>
              <a:spcBef>
                <a:spcPts val="0"/>
              </a:spcBef>
              <a:spcAft>
                <a:spcPts val="0"/>
              </a:spcAft>
              <a:buClr>
                <a:srgbClr val="FFFFFF"/>
              </a:buClr>
              <a:buSzPts val="1700"/>
              <a:buNone/>
            </a:pPr>
            <a:r>
              <a:rPr lang="en-US" sz="2000" dirty="0">
                <a:solidFill>
                  <a:srgbClr val="FFFFFF"/>
                </a:solidFill>
                <a:latin typeface="Open Sans" panose="020B0604020202020204" charset="0"/>
                <a:ea typeface="Open Sans" panose="020B0604020202020204" charset="0"/>
                <a:cs typeface="Open Sans" panose="020B0604020202020204" charset="0"/>
                <a:sym typeface="Times New Roman"/>
              </a:rPr>
              <a:t>      </a:t>
            </a:r>
            <a:r>
              <a:rPr lang="en-US" sz="1600" dirty="0">
                <a:solidFill>
                  <a:srgbClr val="FFFFFF"/>
                </a:solidFill>
                <a:latin typeface="Open Sans" panose="020B0604020202020204" charset="0"/>
                <a:ea typeface="Open Sans" panose="020B0604020202020204" charset="0"/>
                <a:cs typeface="Open Sans" panose="020B0604020202020204" charset="0"/>
                <a:sym typeface="Times New Roman"/>
              </a:rPr>
              <a:t>24 HOURS FOR A BASIC LEVEL OF TRAINING (LECTURE AND PRACTICE)</a:t>
            </a:r>
          </a:p>
          <a:p>
            <a:pPr marL="120650" lvl="0" indent="0" algn="l" rtl="0">
              <a:lnSpc>
                <a:spcPct val="150000"/>
              </a:lnSpc>
              <a:spcBef>
                <a:spcPts val="0"/>
              </a:spcBef>
              <a:spcAft>
                <a:spcPts val="0"/>
              </a:spcAft>
              <a:buClr>
                <a:srgbClr val="FFFFFF"/>
              </a:buClr>
              <a:buSzPts val="1700"/>
              <a:buNone/>
            </a:pPr>
            <a:r>
              <a:rPr lang="en-US" sz="1600" dirty="0">
                <a:solidFill>
                  <a:srgbClr val="FFFFFF"/>
                </a:solidFill>
                <a:latin typeface="Open Sans" panose="020B0604020202020204" charset="0"/>
                <a:ea typeface="Open Sans" panose="020B0604020202020204" charset="0"/>
                <a:cs typeface="Open Sans" panose="020B0604020202020204" charset="0"/>
                <a:sym typeface="Times New Roman"/>
              </a:rPr>
              <a:t>        NOT SPECIFIC TO SCHOOL SITUATIONS</a:t>
            </a:r>
          </a:p>
          <a:p>
            <a:pPr marL="120650" lvl="0" indent="0" algn="l" rtl="0">
              <a:lnSpc>
                <a:spcPct val="150000"/>
              </a:lnSpc>
              <a:spcBef>
                <a:spcPts val="0"/>
              </a:spcBef>
              <a:spcAft>
                <a:spcPts val="0"/>
              </a:spcAft>
              <a:buClr>
                <a:srgbClr val="FFFFFF"/>
              </a:buClr>
              <a:buSzPts val="1700"/>
              <a:buNone/>
            </a:pPr>
            <a:endParaRPr lang="en-US" sz="1600" dirty="0">
              <a:solidFill>
                <a:srgbClr val="FFFFFF"/>
              </a:solidFill>
              <a:latin typeface="Open Sans" panose="020B0604020202020204" charset="0"/>
              <a:ea typeface="Open Sans" panose="020B0604020202020204" charset="0"/>
              <a:cs typeface="Open Sans" panose="020B0604020202020204" charset="0"/>
              <a:sym typeface="Times New Roman"/>
            </a:endParaRPr>
          </a:p>
          <a:p>
            <a:pPr marL="120650" lvl="0" indent="0" algn="l" rtl="0">
              <a:lnSpc>
                <a:spcPct val="150000"/>
              </a:lnSpc>
              <a:spcBef>
                <a:spcPts val="0"/>
              </a:spcBef>
              <a:spcAft>
                <a:spcPts val="0"/>
              </a:spcAft>
              <a:buClr>
                <a:srgbClr val="FFFFFF"/>
              </a:buClr>
              <a:buSzPts val="1700"/>
              <a:buNone/>
            </a:pPr>
            <a:r>
              <a:rPr lang="en-US" sz="2000" dirty="0">
                <a:solidFill>
                  <a:srgbClr val="FFFFFF"/>
                </a:solidFill>
                <a:latin typeface="Open Sans" panose="020B0604020202020204" charset="0"/>
                <a:ea typeface="Open Sans" panose="020B0604020202020204" charset="0"/>
                <a:cs typeface="Open Sans" panose="020B0604020202020204" charset="0"/>
                <a:sym typeface="Times New Roman"/>
              </a:rPr>
              <a:t>POLICE FORCE FIREARMS TRAINING</a:t>
            </a:r>
          </a:p>
        </p:txBody>
      </p:sp>
      <p:sp>
        <p:nvSpPr>
          <p:cNvPr id="131" name="Google Shape;131;p23"/>
          <p:cNvSpPr txBox="1"/>
          <p:nvPr/>
        </p:nvSpPr>
        <p:spPr>
          <a:xfrm>
            <a:off x="8686800" y="3877175"/>
            <a:ext cx="145200" cy="1736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dirty="0">
              <a:solidFill>
                <a:srgbClr val="FFFFFF"/>
              </a:solidFill>
              <a:latin typeface="Times New Roman"/>
              <a:ea typeface="Times New Roman"/>
              <a:cs typeface="Times New Roman"/>
              <a:sym typeface="Times New Roman"/>
            </a:endParaRPr>
          </a:p>
        </p:txBody>
      </p:sp>
      <p:cxnSp>
        <p:nvCxnSpPr>
          <p:cNvPr id="132" name="Google Shape;132;p23"/>
          <p:cNvCxnSpPr/>
          <p:nvPr/>
        </p:nvCxnSpPr>
        <p:spPr>
          <a:xfrm>
            <a:off x="357600" y="1266325"/>
            <a:ext cx="8428800" cy="23400"/>
          </a:xfrm>
          <a:prstGeom prst="straightConnector1">
            <a:avLst/>
          </a:prstGeom>
          <a:noFill/>
          <a:ln w="28575" cap="flat" cmpd="sng">
            <a:solidFill>
              <a:schemeClr val="accent3"/>
            </a:solidFill>
            <a:prstDash val="solid"/>
            <a:round/>
            <a:headEnd type="none" w="med" len="med"/>
            <a:tailEnd type="none" w="med" len="med"/>
          </a:ln>
        </p:spPr>
      </p:cxnSp>
    </p:spTree>
    <p:extLst>
      <p:ext uri="{BB962C8B-B14F-4D97-AF65-F5344CB8AC3E}">
        <p14:creationId xmlns:p14="http://schemas.microsoft.com/office/powerpoint/2010/main" val="382378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rtl="0">
              <a:spcBef>
                <a:spcPts val="0"/>
              </a:spcBef>
              <a:spcAft>
                <a:spcPts val="800"/>
              </a:spcAft>
              <a:buNone/>
            </a:pPr>
            <a:r>
              <a:rPr lang="en" dirty="0">
                <a:latin typeface="PT Sans Narrow" panose="020B0604020202020204" charset="0"/>
                <a:ea typeface="Times New Roman"/>
                <a:cs typeface="Times New Roman"/>
                <a:sym typeface="Times New Roman"/>
              </a:rPr>
              <a:t>WHAT:  Training Options (continued)</a:t>
            </a:r>
            <a:endParaRPr dirty="0">
              <a:latin typeface="PT Sans Narrow" panose="020B0604020202020204" charset="0"/>
            </a:endParaRPr>
          </a:p>
        </p:txBody>
      </p:sp>
      <p:sp>
        <p:nvSpPr>
          <p:cNvPr id="130" name="Google Shape;130;p23"/>
          <p:cNvSpPr txBox="1">
            <a:spLocks noGrp="1"/>
          </p:cNvSpPr>
          <p:nvPr>
            <p:ph type="body" idx="1"/>
          </p:nvPr>
        </p:nvSpPr>
        <p:spPr>
          <a:xfrm>
            <a:off x="311699" y="1403625"/>
            <a:ext cx="8175075" cy="3539850"/>
          </a:xfrm>
          <a:prstGeom prst="rect">
            <a:avLst/>
          </a:prstGeom>
        </p:spPr>
        <p:txBody>
          <a:bodyPr spcFirstLastPara="1" wrap="square" lIns="91425" tIns="91425" rIns="91425" bIns="91425" anchor="t" anchorCtr="0">
            <a:noAutofit/>
          </a:bodyPr>
          <a:lstStyle/>
          <a:p>
            <a:pPr marL="120650" lvl="0" indent="0" algn="ctr" rtl="0">
              <a:lnSpc>
                <a:spcPct val="100000"/>
              </a:lnSpc>
              <a:spcBef>
                <a:spcPts val="0"/>
              </a:spcBef>
              <a:spcAft>
                <a:spcPts val="0"/>
              </a:spcAft>
              <a:buClr>
                <a:srgbClr val="FFFFFF"/>
              </a:buClr>
              <a:buSzPts val="1700"/>
              <a:buNone/>
            </a:pPr>
            <a:r>
              <a:rPr lang="en-US" sz="2000" dirty="0">
                <a:solidFill>
                  <a:schemeClr val="accent1"/>
                </a:solidFill>
                <a:latin typeface="Open Sans" panose="020B0604020202020204" charset="0"/>
                <a:ea typeface="Open Sans" panose="020B0604020202020204" charset="0"/>
                <a:cs typeface="Open Sans" panose="020B0604020202020204" charset="0"/>
                <a:sym typeface="Times New Roman"/>
              </a:rPr>
              <a:t>ALICE </a:t>
            </a:r>
            <a:r>
              <a:rPr lang="en-US" sz="2000" dirty="0">
                <a:solidFill>
                  <a:srgbClr val="FFFFFF"/>
                </a:solidFill>
                <a:latin typeface="Open Sans" panose="020B0604020202020204" charset="0"/>
                <a:ea typeface="Open Sans" panose="020B0604020202020204" charset="0"/>
                <a:cs typeface="Open Sans" panose="020B0604020202020204" charset="0"/>
                <a:sym typeface="Times New Roman"/>
              </a:rPr>
              <a:t> </a:t>
            </a:r>
          </a:p>
          <a:p>
            <a:pPr marL="120650" lvl="0" indent="0" algn="ctr" rtl="0">
              <a:lnSpc>
                <a:spcPct val="100000"/>
              </a:lnSpc>
              <a:spcBef>
                <a:spcPts val="0"/>
              </a:spcBef>
              <a:spcAft>
                <a:spcPts val="0"/>
              </a:spcAft>
              <a:buClr>
                <a:srgbClr val="FFFFFF"/>
              </a:buClr>
              <a:buSzPts val="1700"/>
              <a:buNone/>
            </a:pPr>
            <a:r>
              <a:rPr lang="en-US" sz="2000" dirty="0">
                <a:solidFill>
                  <a:srgbClr val="FFFFFF"/>
                </a:solidFill>
                <a:latin typeface="Open Sans" panose="020B0604020202020204" charset="0"/>
                <a:ea typeface="Open Sans" panose="020B0604020202020204" charset="0"/>
                <a:cs typeface="Open Sans" panose="020B0604020202020204" charset="0"/>
                <a:sym typeface="Times New Roman"/>
              </a:rPr>
              <a:t>(Alert, Lockdown, Inform, Counter, and Evacuate)</a:t>
            </a:r>
          </a:p>
          <a:p>
            <a:pPr marL="120650" lvl="0" indent="0" algn="l" rtl="0">
              <a:lnSpc>
                <a:spcPct val="150000"/>
              </a:lnSpc>
              <a:spcBef>
                <a:spcPts val="0"/>
              </a:spcBef>
              <a:spcAft>
                <a:spcPts val="0"/>
              </a:spcAft>
              <a:buClr>
                <a:srgbClr val="FFFFFF"/>
              </a:buClr>
              <a:buSzPts val="1700"/>
              <a:buNone/>
            </a:pPr>
            <a:r>
              <a:rPr lang="en-US" sz="1600" dirty="0">
                <a:solidFill>
                  <a:srgbClr val="FFFFFF"/>
                </a:solidFill>
                <a:latin typeface="Open Sans" panose="020B0604020202020204" charset="0"/>
                <a:ea typeface="Open Sans" panose="020B0604020202020204" charset="0"/>
                <a:cs typeface="Open Sans" panose="020B0604020202020204" charset="0"/>
                <a:sym typeface="Times New Roman"/>
              </a:rPr>
              <a:t>FOCUS ON LOCKDOWN PROCEDURES IN AN ACTIVE SHOOTER SITUATION</a:t>
            </a:r>
          </a:p>
          <a:p>
            <a:pPr marL="120650" lvl="0" indent="0" algn="l" rtl="0">
              <a:lnSpc>
                <a:spcPct val="150000"/>
              </a:lnSpc>
              <a:spcBef>
                <a:spcPts val="0"/>
              </a:spcBef>
              <a:spcAft>
                <a:spcPts val="0"/>
              </a:spcAft>
              <a:buClr>
                <a:srgbClr val="FFFFFF"/>
              </a:buClr>
              <a:buSzPts val="1700"/>
              <a:buNone/>
            </a:pPr>
            <a:r>
              <a:rPr lang="en-US" sz="1600" dirty="0">
                <a:solidFill>
                  <a:srgbClr val="FFFFFF"/>
                </a:solidFill>
                <a:latin typeface="Open Sans" panose="020B0604020202020204" charset="0"/>
                <a:ea typeface="Open Sans" panose="020B0604020202020204" charset="0"/>
                <a:cs typeface="Open Sans" panose="020B0604020202020204" charset="0"/>
                <a:sym typeface="Times New Roman"/>
              </a:rPr>
              <a:t>EXPENSIVE FOR SCHOOL DISTRICTS TO IMPLEMENT AND MAINTAIN</a:t>
            </a:r>
          </a:p>
          <a:p>
            <a:pPr marL="120650" lvl="0" indent="0" algn="l" rtl="0">
              <a:lnSpc>
                <a:spcPct val="150000"/>
              </a:lnSpc>
              <a:spcBef>
                <a:spcPts val="0"/>
              </a:spcBef>
              <a:spcAft>
                <a:spcPts val="0"/>
              </a:spcAft>
              <a:buClr>
                <a:srgbClr val="FFFFFF"/>
              </a:buClr>
              <a:buSzPts val="1700"/>
              <a:buNone/>
            </a:pPr>
            <a:endParaRPr lang="en-US" sz="1600" dirty="0">
              <a:solidFill>
                <a:srgbClr val="FF0000"/>
              </a:solidFill>
              <a:latin typeface="Open Sans" panose="020B0604020202020204" charset="0"/>
              <a:ea typeface="Open Sans" panose="020B0604020202020204" charset="0"/>
              <a:cs typeface="Open Sans" panose="020B0604020202020204" charset="0"/>
              <a:sym typeface="Times New Roman"/>
            </a:endParaRPr>
          </a:p>
          <a:p>
            <a:pPr marL="120650" lvl="0" indent="0" algn="ctr" rtl="0">
              <a:lnSpc>
                <a:spcPct val="100000"/>
              </a:lnSpc>
              <a:spcBef>
                <a:spcPts val="0"/>
              </a:spcBef>
              <a:spcAft>
                <a:spcPts val="0"/>
              </a:spcAft>
              <a:buClr>
                <a:srgbClr val="FFFFFF"/>
              </a:buClr>
              <a:buSzPts val="1700"/>
              <a:buNone/>
            </a:pPr>
            <a:r>
              <a:rPr lang="en-US" sz="2000" dirty="0">
                <a:solidFill>
                  <a:schemeClr val="accent1"/>
                </a:solidFill>
                <a:latin typeface="Open Sans" panose="020B0604020202020204" charset="0"/>
                <a:ea typeface="Open Sans" panose="020B0604020202020204" charset="0"/>
                <a:cs typeface="Open Sans" panose="020B0604020202020204" charset="0"/>
                <a:sym typeface="Times New Roman"/>
              </a:rPr>
              <a:t>FASTER </a:t>
            </a:r>
          </a:p>
          <a:p>
            <a:pPr marL="120650" lvl="0" indent="0" algn="ctr" rtl="0">
              <a:lnSpc>
                <a:spcPct val="100000"/>
              </a:lnSpc>
              <a:spcBef>
                <a:spcPts val="0"/>
              </a:spcBef>
              <a:spcAft>
                <a:spcPts val="0"/>
              </a:spcAft>
              <a:buClr>
                <a:srgbClr val="FFFFFF"/>
              </a:buClr>
              <a:buSzPts val="1700"/>
              <a:buNone/>
            </a:pPr>
            <a:r>
              <a:rPr lang="en-US" sz="2000" dirty="0">
                <a:solidFill>
                  <a:srgbClr val="FFFFFF"/>
                </a:solidFill>
                <a:latin typeface="Open Sans" panose="020B0604020202020204" charset="0"/>
                <a:ea typeface="Open Sans" panose="020B0604020202020204" charset="0"/>
                <a:cs typeface="Open Sans" panose="020B0604020202020204" charset="0"/>
                <a:sym typeface="Times New Roman"/>
              </a:rPr>
              <a:t>(Faculty &amp; Administrator Safety Training and Emergency Response)</a:t>
            </a:r>
          </a:p>
          <a:p>
            <a:pPr marL="120650" lvl="0" indent="0" algn="l" rtl="0">
              <a:lnSpc>
                <a:spcPct val="150000"/>
              </a:lnSpc>
              <a:spcBef>
                <a:spcPts val="0"/>
              </a:spcBef>
              <a:spcAft>
                <a:spcPts val="0"/>
              </a:spcAft>
              <a:buClr>
                <a:srgbClr val="FFFFFF"/>
              </a:buClr>
              <a:buSzPts val="1700"/>
              <a:buNone/>
            </a:pPr>
            <a:r>
              <a:rPr lang="en-US" sz="1600" dirty="0">
                <a:solidFill>
                  <a:srgbClr val="FFFFFF"/>
                </a:solidFill>
                <a:latin typeface="Open Sans" panose="020B0604020202020204" charset="0"/>
                <a:ea typeface="Open Sans" panose="020B0604020202020204" charset="0"/>
                <a:cs typeface="Open Sans" panose="020B0604020202020204" charset="0"/>
                <a:sym typeface="Times New Roman"/>
              </a:rPr>
              <a:t> MORE ACTIVE ROLE FOR TEACHERS AND SCHOOL PERSONNEL</a:t>
            </a:r>
          </a:p>
          <a:p>
            <a:pPr marL="120650" lvl="0" indent="0" algn="l" rtl="0">
              <a:lnSpc>
                <a:spcPct val="150000"/>
              </a:lnSpc>
              <a:spcBef>
                <a:spcPts val="0"/>
              </a:spcBef>
              <a:spcAft>
                <a:spcPts val="0"/>
              </a:spcAft>
              <a:buClr>
                <a:srgbClr val="FFFFFF"/>
              </a:buClr>
              <a:buSzPts val="1700"/>
              <a:buNone/>
            </a:pPr>
            <a:r>
              <a:rPr lang="en-US" sz="1600" dirty="0">
                <a:solidFill>
                  <a:srgbClr val="FFFFFF"/>
                </a:solidFill>
                <a:latin typeface="Open Sans" panose="020B0604020202020204" charset="0"/>
                <a:ea typeface="Open Sans" panose="020B0604020202020204" charset="0"/>
                <a:cs typeface="Open Sans" panose="020B0604020202020204" charset="0"/>
                <a:sym typeface="Times New Roman"/>
              </a:rPr>
              <a:t> INCLUDES CRISIS MANAGEMENT AND EMERGENCY MEDICAL TRAINING</a:t>
            </a:r>
          </a:p>
          <a:p>
            <a:pPr marL="120650" lvl="0" indent="0" algn="l" rtl="0">
              <a:lnSpc>
                <a:spcPct val="150000"/>
              </a:lnSpc>
              <a:spcBef>
                <a:spcPts val="0"/>
              </a:spcBef>
              <a:spcAft>
                <a:spcPts val="0"/>
              </a:spcAft>
              <a:buClr>
                <a:srgbClr val="FFFFFF"/>
              </a:buClr>
              <a:buSzPts val="1700"/>
              <a:buNone/>
            </a:pPr>
            <a:r>
              <a:rPr lang="en-US" sz="1600" dirty="0">
                <a:solidFill>
                  <a:srgbClr val="FFFFFF"/>
                </a:solidFill>
                <a:latin typeface="Open Sans" panose="020B0604020202020204" charset="0"/>
                <a:ea typeface="Open Sans" panose="020B0604020202020204" charset="0"/>
                <a:cs typeface="Open Sans" panose="020B0604020202020204" charset="0"/>
                <a:sym typeface="Times New Roman"/>
              </a:rPr>
              <a:t> PROVIDED BY BUCHEYE FIREARMS ASSOCIATION AT NO COST TO SCHOOLS</a:t>
            </a:r>
          </a:p>
        </p:txBody>
      </p:sp>
      <p:sp>
        <p:nvSpPr>
          <p:cNvPr id="131" name="Google Shape;131;p23"/>
          <p:cNvSpPr txBox="1"/>
          <p:nvPr/>
        </p:nvSpPr>
        <p:spPr>
          <a:xfrm>
            <a:off x="8686800" y="3877175"/>
            <a:ext cx="145200" cy="1736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dirty="0">
              <a:solidFill>
                <a:srgbClr val="FFFFFF"/>
              </a:solidFill>
              <a:latin typeface="Times New Roman"/>
              <a:ea typeface="Times New Roman"/>
              <a:cs typeface="Times New Roman"/>
              <a:sym typeface="Times New Roman"/>
            </a:endParaRPr>
          </a:p>
        </p:txBody>
      </p:sp>
      <p:cxnSp>
        <p:nvCxnSpPr>
          <p:cNvPr id="132" name="Google Shape;132;p23"/>
          <p:cNvCxnSpPr/>
          <p:nvPr/>
        </p:nvCxnSpPr>
        <p:spPr>
          <a:xfrm>
            <a:off x="357600" y="1266325"/>
            <a:ext cx="8428800" cy="23400"/>
          </a:xfrm>
          <a:prstGeom prst="straightConnector1">
            <a:avLst/>
          </a:prstGeom>
          <a:noFill/>
          <a:ln w="28575" cap="flat" cmpd="sng">
            <a:solidFill>
              <a:schemeClr val="accent3"/>
            </a:solidFill>
            <a:prstDash val="solid"/>
            <a:round/>
            <a:headEnd type="none" w="med" len="med"/>
            <a:tailEnd type="none" w="med" len="med"/>
          </a:ln>
        </p:spPr>
      </p:cxnSp>
    </p:spTree>
    <p:extLst>
      <p:ext uri="{BB962C8B-B14F-4D97-AF65-F5344CB8AC3E}">
        <p14:creationId xmlns:p14="http://schemas.microsoft.com/office/powerpoint/2010/main" val="3697032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37596-0E5D-5C48-989B-DAC203FBA82C}"/>
              </a:ext>
            </a:extLst>
          </p:cNvPr>
          <p:cNvSpPr>
            <a:spLocks noGrp="1"/>
          </p:cNvSpPr>
          <p:nvPr>
            <p:ph type="title"/>
          </p:nvPr>
        </p:nvSpPr>
        <p:spPr/>
        <p:txBody>
          <a:bodyPr/>
          <a:lstStyle/>
          <a:p>
            <a:r>
              <a:rPr lang="en-US" dirty="0"/>
              <a:t>Program</a:t>
            </a:r>
            <a:br>
              <a:rPr lang="en-US" dirty="0"/>
            </a:br>
            <a:r>
              <a:rPr lang="en-US" dirty="0"/>
              <a:t>Arming School Personnel Study Presentation	</a:t>
            </a:r>
          </a:p>
        </p:txBody>
      </p:sp>
      <p:sp>
        <p:nvSpPr>
          <p:cNvPr id="5" name="TextBox 4">
            <a:extLst>
              <a:ext uri="{FF2B5EF4-FFF2-40B4-BE49-F238E27FC236}">
                <a16:creationId xmlns:a16="http://schemas.microsoft.com/office/drawing/2014/main" id="{D4FE6CBF-DA1D-BE40-812D-C1EFD80C1551}"/>
              </a:ext>
            </a:extLst>
          </p:cNvPr>
          <p:cNvSpPr txBox="1"/>
          <p:nvPr/>
        </p:nvSpPr>
        <p:spPr>
          <a:xfrm>
            <a:off x="520994" y="2648037"/>
            <a:ext cx="6245566" cy="1600438"/>
          </a:xfrm>
          <a:prstGeom prst="rect">
            <a:avLst/>
          </a:prstGeom>
          <a:noFill/>
        </p:spPr>
        <p:txBody>
          <a:bodyPr wrap="square" rtlCol="0">
            <a:spAutoFit/>
          </a:bodyPr>
          <a:lstStyle/>
          <a:p>
            <a:pPr algn="ctr"/>
            <a:r>
              <a:rPr lang="en-US" dirty="0"/>
              <a:t>What are Positions and Priorities?</a:t>
            </a:r>
          </a:p>
          <a:p>
            <a:pPr algn="ctr"/>
            <a:endParaRPr lang="en-US" dirty="0"/>
          </a:p>
          <a:p>
            <a:pPr algn="ctr"/>
            <a:r>
              <a:rPr lang="en-US" dirty="0"/>
              <a:t>Why are they important?</a:t>
            </a:r>
          </a:p>
          <a:p>
            <a:pPr algn="ctr"/>
            <a:endParaRPr lang="en-US" dirty="0"/>
          </a:p>
          <a:p>
            <a:pPr algn="ctr"/>
            <a:r>
              <a:rPr lang="en-US" dirty="0"/>
              <a:t>How are studies determined?</a:t>
            </a:r>
          </a:p>
          <a:p>
            <a:pPr algn="ctr"/>
            <a:endParaRPr lang="en-US" dirty="0"/>
          </a:p>
          <a:p>
            <a:endParaRPr lang="en-US" dirty="0"/>
          </a:p>
        </p:txBody>
      </p:sp>
    </p:spTree>
    <p:extLst>
      <p:ext uri="{BB962C8B-B14F-4D97-AF65-F5344CB8AC3E}">
        <p14:creationId xmlns:p14="http://schemas.microsoft.com/office/powerpoint/2010/main" val="20215710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ctr" rtl="0">
              <a:spcBef>
                <a:spcPts val="0"/>
              </a:spcBef>
              <a:spcAft>
                <a:spcPts val="800"/>
              </a:spcAft>
              <a:buNone/>
            </a:pPr>
            <a:r>
              <a:rPr lang="en" dirty="0">
                <a:latin typeface="PT Sans Narrow" panose="020B0604020202020204" charset="0"/>
                <a:ea typeface="Times New Roman"/>
                <a:cs typeface="Times New Roman"/>
                <a:sym typeface="Times New Roman"/>
              </a:rPr>
              <a:t>WHAT:  Training Options (continued)</a:t>
            </a:r>
            <a:endParaRPr dirty="0">
              <a:latin typeface="PT Sans Narrow" panose="020B0604020202020204" charset="0"/>
            </a:endParaRPr>
          </a:p>
        </p:txBody>
      </p:sp>
      <p:sp>
        <p:nvSpPr>
          <p:cNvPr id="130" name="Google Shape;130;p23"/>
          <p:cNvSpPr txBox="1">
            <a:spLocks noGrp="1"/>
          </p:cNvSpPr>
          <p:nvPr>
            <p:ph type="body" idx="1"/>
          </p:nvPr>
        </p:nvSpPr>
        <p:spPr>
          <a:xfrm>
            <a:off x="311699" y="1403625"/>
            <a:ext cx="8175075" cy="3330712"/>
          </a:xfrm>
          <a:prstGeom prst="rect">
            <a:avLst/>
          </a:prstGeom>
        </p:spPr>
        <p:txBody>
          <a:bodyPr spcFirstLastPara="1" wrap="square" lIns="91425" tIns="91425" rIns="91425" bIns="91425" anchor="t" anchorCtr="0">
            <a:noAutofit/>
          </a:bodyPr>
          <a:lstStyle/>
          <a:p>
            <a:pPr marL="120650" lvl="0" indent="0" algn="ctr" rtl="0">
              <a:lnSpc>
                <a:spcPct val="100000"/>
              </a:lnSpc>
              <a:spcBef>
                <a:spcPts val="0"/>
              </a:spcBef>
              <a:spcAft>
                <a:spcPts val="0"/>
              </a:spcAft>
              <a:buClr>
                <a:srgbClr val="FFFFFF"/>
              </a:buClr>
              <a:buSzPts val="1700"/>
              <a:buNone/>
            </a:pPr>
            <a:r>
              <a:rPr lang="en-US" sz="2000" dirty="0">
                <a:solidFill>
                  <a:schemeClr val="bg1"/>
                </a:solidFill>
                <a:latin typeface="Open Sans" panose="020B0604020202020204" charset="0"/>
                <a:ea typeface="Open Sans" panose="020B0604020202020204" charset="0"/>
                <a:cs typeface="Open Sans" panose="020B0604020202020204" charset="0"/>
                <a:sym typeface="Times New Roman"/>
              </a:rPr>
              <a:t>OHIO SCHOOL BOARD ASSOCIATION (OSBA)</a:t>
            </a:r>
          </a:p>
          <a:p>
            <a:pPr marL="120650" lvl="0" indent="0" algn="ctr">
              <a:lnSpc>
                <a:spcPct val="100000"/>
              </a:lnSpc>
              <a:buClr>
                <a:srgbClr val="FFFFFF"/>
              </a:buClr>
              <a:buSzPts val="1700"/>
              <a:buNone/>
            </a:pPr>
            <a:r>
              <a:rPr lang="en-US" sz="1600" dirty="0">
                <a:solidFill>
                  <a:schemeClr val="bg1"/>
                </a:solidFill>
                <a:latin typeface="Open Sans" panose="020B0604020202020204" charset="0"/>
                <a:ea typeface="Open Sans" panose="020B0604020202020204" charset="0"/>
                <a:cs typeface="Open Sans" panose="020B0604020202020204" charset="0"/>
                <a:sym typeface="Times New Roman"/>
              </a:rPr>
              <a:t>DECISION TO ARM PERSONNEL IS RESPONSIBILITY OF THE LOCAL DISTRICT</a:t>
            </a:r>
          </a:p>
          <a:p>
            <a:pPr marL="120650" lvl="0" indent="0">
              <a:lnSpc>
                <a:spcPct val="100000"/>
              </a:lnSpc>
              <a:buClr>
                <a:srgbClr val="FFFFFF"/>
              </a:buClr>
              <a:buSzPts val="1700"/>
              <a:buNone/>
            </a:pPr>
            <a:endParaRPr lang="en-US" sz="1600" dirty="0">
              <a:solidFill>
                <a:schemeClr val="bg1"/>
              </a:solidFill>
              <a:latin typeface="Open Sans" panose="020B0604020202020204" charset="0"/>
              <a:ea typeface="Open Sans" panose="020B0604020202020204" charset="0"/>
              <a:cs typeface="Open Sans" panose="020B0604020202020204" charset="0"/>
              <a:sym typeface="Times New Roman"/>
            </a:endParaRPr>
          </a:p>
          <a:p>
            <a:pPr marL="120650" lvl="0" indent="0" algn="ctr" rtl="0">
              <a:lnSpc>
                <a:spcPct val="100000"/>
              </a:lnSpc>
              <a:spcBef>
                <a:spcPts val="0"/>
              </a:spcBef>
              <a:spcAft>
                <a:spcPts val="0"/>
              </a:spcAft>
              <a:buClr>
                <a:srgbClr val="FFFFFF"/>
              </a:buClr>
              <a:buSzPts val="1700"/>
              <a:buNone/>
            </a:pPr>
            <a:r>
              <a:rPr lang="en-US" sz="2000" dirty="0">
                <a:solidFill>
                  <a:schemeClr val="accent1"/>
                </a:solidFill>
                <a:latin typeface="Open Sans" panose="020B0604020202020204" charset="0"/>
                <a:ea typeface="Open Sans" panose="020B0604020202020204" charset="0"/>
                <a:cs typeface="Open Sans" panose="020B0604020202020204" charset="0"/>
                <a:sym typeface="Times New Roman"/>
              </a:rPr>
              <a:t>PPRR</a:t>
            </a:r>
            <a:endParaRPr lang="en-US" sz="2000" dirty="0">
              <a:solidFill>
                <a:srgbClr val="FFFFFF"/>
              </a:solidFill>
              <a:latin typeface="Open Sans" panose="020B0604020202020204" charset="0"/>
              <a:ea typeface="Open Sans" panose="020B0604020202020204" charset="0"/>
              <a:cs typeface="Open Sans" panose="020B0604020202020204" charset="0"/>
              <a:sym typeface="Times New Roman"/>
            </a:endParaRPr>
          </a:p>
          <a:p>
            <a:pPr marL="120650" lvl="0" indent="0" algn="ctr" rtl="0">
              <a:lnSpc>
                <a:spcPct val="100000"/>
              </a:lnSpc>
              <a:spcBef>
                <a:spcPts val="0"/>
              </a:spcBef>
              <a:spcAft>
                <a:spcPts val="0"/>
              </a:spcAft>
              <a:buClr>
                <a:srgbClr val="FFFFFF"/>
              </a:buClr>
              <a:buSzPts val="1700"/>
              <a:buNone/>
            </a:pPr>
            <a:r>
              <a:rPr lang="en-US" sz="2000" dirty="0">
                <a:solidFill>
                  <a:srgbClr val="FFFFFF"/>
                </a:solidFill>
                <a:latin typeface="Open Sans" panose="020B0604020202020204" charset="0"/>
                <a:ea typeface="Open Sans" panose="020B0604020202020204" charset="0"/>
                <a:cs typeface="Open Sans" panose="020B0604020202020204" charset="0"/>
                <a:sym typeface="Times New Roman"/>
              </a:rPr>
              <a:t>(Prevention, Preparedness, Response, Recover)</a:t>
            </a:r>
            <a:endParaRPr lang="en-US" sz="1600" dirty="0">
              <a:solidFill>
                <a:srgbClr val="FF0000"/>
              </a:solidFill>
              <a:latin typeface="Open Sans" panose="020B0604020202020204" charset="0"/>
              <a:ea typeface="Open Sans" panose="020B0604020202020204" charset="0"/>
              <a:cs typeface="Open Sans" panose="020B0604020202020204" charset="0"/>
              <a:sym typeface="Times New Roman"/>
            </a:endParaRPr>
          </a:p>
          <a:p>
            <a:pPr marL="120650" lvl="0" indent="0" algn="ctr" rtl="0">
              <a:lnSpc>
                <a:spcPct val="100000"/>
              </a:lnSpc>
              <a:spcBef>
                <a:spcPts val="0"/>
              </a:spcBef>
              <a:spcAft>
                <a:spcPts val="0"/>
              </a:spcAft>
              <a:buClr>
                <a:srgbClr val="FFFFFF"/>
              </a:buClr>
              <a:buSzPts val="1700"/>
              <a:buNone/>
            </a:pPr>
            <a:endParaRPr lang="en-US" sz="1600" dirty="0">
              <a:solidFill>
                <a:srgbClr val="FF0000"/>
              </a:solidFill>
              <a:latin typeface="Open Sans" panose="020B0604020202020204" charset="0"/>
              <a:ea typeface="Open Sans" panose="020B0604020202020204" charset="0"/>
              <a:cs typeface="Open Sans" panose="020B0604020202020204" charset="0"/>
              <a:sym typeface="Times New Roman"/>
            </a:endParaRPr>
          </a:p>
          <a:p>
            <a:pPr marL="120650" lvl="0" indent="0" rtl="0">
              <a:lnSpc>
                <a:spcPct val="100000"/>
              </a:lnSpc>
              <a:spcBef>
                <a:spcPts val="0"/>
              </a:spcBef>
              <a:spcAft>
                <a:spcPts val="0"/>
              </a:spcAft>
              <a:buClr>
                <a:srgbClr val="FFFFFF"/>
              </a:buClr>
              <a:buSzPts val="1700"/>
              <a:buNone/>
            </a:pPr>
            <a:r>
              <a:rPr lang="en-US" sz="1600" dirty="0">
                <a:solidFill>
                  <a:schemeClr val="bg1"/>
                </a:solidFill>
                <a:latin typeface="Open Sans" panose="020B0604020202020204" charset="0"/>
                <a:ea typeface="Open Sans" panose="020B0604020202020204" charset="0"/>
                <a:cs typeface="Open Sans" panose="020B0604020202020204" charset="0"/>
                <a:sym typeface="Times New Roman"/>
              </a:rPr>
              <a:t>OSBA’S PROGRAM OF CORE COMPONENTS OF SCHOOL SAFETY AND SECURITY</a:t>
            </a:r>
          </a:p>
          <a:p>
            <a:pPr marL="120650" lvl="0" indent="0" rtl="0">
              <a:lnSpc>
                <a:spcPct val="100000"/>
              </a:lnSpc>
              <a:spcBef>
                <a:spcPts val="0"/>
              </a:spcBef>
              <a:spcAft>
                <a:spcPts val="0"/>
              </a:spcAft>
              <a:buClr>
                <a:srgbClr val="FFFFFF"/>
              </a:buClr>
              <a:buSzPts val="1700"/>
              <a:buNone/>
            </a:pPr>
            <a:endParaRPr lang="en-US" sz="1600" dirty="0">
              <a:solidFill>
                <a:schemeClr val="bg1"/>
              </a:solidFill>
              <a:latin typeface="Open Sans" panose="020B0604020202020204" charset="0"/>
              <a:ea typeface="Open Sans" panose="020B0604020202020204" charset="0"/>
              <a:cs typeface="Open Sans" panose="020B0604020202020204" charset="0"/>
              <a:sym typeface="Times New Roman"/>
            </a:endParaRPr>
          </a:p>
          <a:p>
            <a:pPr marL="120650" lvl="0" indent="0" rtl="0">
              <a:lnSpc>
                <a:spcPct val="100000"/>
              </a:lnSpc>
              <a:spcBef>
                <a:spcPts val="0"/>
              </a:spcBef>
              <a:spcAft>
                <a:spcPts val="0"/>
              </a:spcAft>
              <a:buClr>
                <a:srgbClr val="FFFFFF"/>
              </a:buClr>
              <a:buSzPts val="1700"/>
              <a:buNone/>
            </a:pPr>
            <a:r>
              <a:rPr lang="en-US" sz="1600" dirty="0">
                <a:solidFill>
                  <a:schemeClr val="bg1"/>
                </a:solidFill>
                <a:latin typeface="Open Sans" panose="020B0604020202020204" charset="0"/>
                <a:ea typeface="Open Sans" panose="020B0604020202020204" charset="0"/>
                <a:cs typeface="Open Sans" panose="020B0604020202020204" charset="0"/>
                <a:sym typeface="Times New Roman"/>
              </a:rPr>
              <a:t>PROVIDES COMPREHENSIVE GUIDELINES FOR SAFETY IN SCHOOLS</a:t>
            </a:r>
          </a:p>
          <a:p>
            <a:pPr marL="120650" lvl="0" indent="0" rtl="0">
              <a:lnSpc>
                <a:spcPct val="100000"/>
              </a:lnSpc>
              <a:spcBef>
                <a:spcPts val="0"/>
              </a:spcBef>
              <a:spcAft>
                <a:spcPts val="0"/>
              </a:spcAft>
              <a:buClr>
                <a:srgbClr val="FFFFFF"/>
              </a:buClr>
              <a:buSzPts val="1700"/>
              <a:buNone/>
            </a:pPr>
            <a:endParaRPr lang="en-US" sz="1600" dirty="0">
              <a:solidFill>
                <a:schemeClr val="bg1"/>
              </a:solidFill>
              <a:latin typeface="Open Sans" panose="020B0604020202020204" charset="0"/>
              <a:ea typeface="Open Sans" panose="020B0604020202020204" charset="0"/>
              <a:cs typeface="Open Sans" panose="020B0604020202020204" charset="0"/>
              <a:sym typeface="Times New Roman"/>
            </a:endParaRPr>
          </a:p>
        </p:txBody>
      </p:sp>
      <p:sp>
        <p:nvSpPr>
          <p:cNvPr id="131" name="Google Shape;131;p23"/>
          <p:cNvSpPr txBox="1"/>
          <p:nvPr/>
        </p:nvSpPr>
        <p:spPr>
          <a:xfrm>
            <a:off x="8686800" y="3877175"/>
            <a:ext cx="145200" cy="1736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600" dirty="0">
              <a:solidFill>
                <a:srgbClr val="FFFFFF"/>
              </a:solidFill>
              <a:latin typeface="Times New Roman"/>
              <a:ea typeface="Times New Roman"/>
              <a:cs typeface="Times New Roman"/>
              <a:sym typeface="Times New Roman"/>
            </a:endParaRPr>
          </a:p>
        </p:txBody>
      </p:sp>
      <p:cxnSp>
        <p:nvCxnSpPr>
          <p:cNvPr id="132" name="Google Shape;132;p23"/>
          <p:cNvCxnSpPr/>
          <p:nvPr/>
        </p:nvCxnSpPr>
        <p:spPr>
          <a:xfrm>
            <a:off x="357600" y="1266325"/>
            <a:ext cx="8428800" cy="23400"/>
          </a:xfrm>
          <a:prstGeom prst="straightConnector1">
            <a:avLst/>
          </a:prstGeom>
          <a:noFill/>
          <a:ln w="28575" cap="flat" cmpd="sng">
            <a:solidFill>
              <a:schemeClr val="accent3"/>
            </a:solidFill>
            <a:prstDash val="solid"/>
            <a:round/>
            <a:headEnd type="none" w="med" len="med"/>
            <a:tailEnd type="none" w="med" len="med"/>
          </a:ln>
        </p:spPr>
      </p:cxnSp>
    </p:spTree>
    <p:extLst>
      <p:ext uri="{BB962C8B-B14F-4D97-AF65-F5344CB8AC3E}">
        <p14:creationId xmlns:p14="http://schemas.microsoft.com/office/powerpoint/2010/main" val="2066663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1ACC-4FAB-445C-849F-15F2F4E77D46}"/>
              </a:ext>
            </a:extLst>
          </p:cNvPr>
          <p:cNvSpPr>
            <a:spLocks noGrp="1"/>
          </p:cNvSpPr>
          <p:nvPr>
            <p:ph type="title"/>
          </p:nvPr>
        </p:nvSpPr>
        <p:spPr/>
        <p:txBody>
          <a:bodyPr/>
          <a:lstStyle/>
          <a:p>
            <a:pPr algn="ctr"/>
            <a:r>
              <a:rPr lang="en-US" dirty="0"/>
              <a:t>WHO should make the training decision?</a:t>
            </a:r>
          </a:p>
        </p:txBody>
      </p:sp>
      <p:sp>
        <p:nvSpPr>
          <p:cNvPr id="3" name="Text Placeholder 2">
            <a:extLst>
              <a:ext uri="{FF2B5EF4-FFF2-40B4-BE49-F238E27FC236}">
                <a16:creationId xmlns:a16="http://schemas.microsoft.com/office/drawing/2014/main" id="{8D78F143-CF3A-4032-AF2F-624F13008CA2}"/>
              </a:ext>
            </a:extLst>
          </p:cNvPr>
          <p:cNvSpPr>
            <a:spLocks noGrp="1"/>
          </p:cNvSpPr>
          <p:nvPr>
            <p:ph type="body" idx="1"/>
          </p:nvPr>
        </p:nvSpPr>
        <p:spPr/>
        <p:txBody>
          <a:bodyPr/>
          <a:lstStyle/>
          <a:p>
            <a:pPr marL="114300" indent="0">
              <a:buNone/>
            </a:pPr>
            <a:endParaRPr lang="en-US" dirty="0">
              <a:solidFill>
                <a:schemeClr val="bg1">
                  <a:lumMod val="95000"/>
                </a:schemeClr>
              </a:solidFill>
            </a:endParaRPr>
          </a:p>
          <a:p>
            <a:pPr marL="114300" indent="0">
              <a:buNone/>
            </a:pPr>
            <a:r>
              <a:rPr lang="en-US" sz="2400" dirty="0">
                <a:solidFill>
                  <a:schemeClr val="bg1">
                    <a:lumMod val="95000"/>
                  </a:schemeClr>
                </a:solidFill>
              </a:rPr>
              <a:t>Questions to consider:</a:t>
            </a:r>
          </a:p>
          <a:p>
            <a:pPr marL="114300" indent="0">
              <a:buNone/>
            </a:pPr>
            <a:endParaRPr lang="en-US" sz="2400" dirty="0">
              <a:solidFill>
                <a:schemeClr val="bg1">
                  <a:lumMod val="95000"/>
                </a:schemeClr>
              </a:solidFill>
            </a:endParaRPr>
          </a:p>
          <a:p>
            <a:pPr marL="114300" indent="0">
              <a:buNone/>
            </a:pPr>
            <a:r>
              <a:rPr lang="en-US" sz="2400" dirty="0">
                <a:solidFill>
                  <a:schemeClr val="bg1">
                    <a:lumMod val="95000"/>
                  </a:schemeClr>
                </a:solidFill>
              </a:rPr>
              <a:t>Who has the expertise to set standards and ensure they are met?</a:t>
            </a:r>
          </a:p>
          <a:p>
            <a:pPr marL="114300" indent="0">
              <a:buNone/>
            </a:pPr>
            <a:endParaRPr lang="en-US" sz="2400" dirty="0">
              <a:solidFill>
                <a:schemeClr val="bg1">
                  <a:lumMod val="95000"/>
                </a:schemeClr>
              </a:solidFill>
            </a:endParaRPr>
          </a:p>
          <a:p>
            <a:pPr marL="114300" indent="0">
              <a:buNone/>
            </a:pPr>
            <a:r>
              <a:rPr lang="en-US" sz="2400" dirty="0">
                <a:solidFill>
                  <a:schemeClr val="bg1">
                    <a:lumMod val="95000"/>
                  </a:schemeClr>
                </a:solidFill>
              </a:rPr>
              <a:t>Who has the knowledge to meet the specific, and perhaps unique, needs of a community?</a:t>
            </a:r>
          </a:p>
        </p:txBody>
      </p:sp>
    </p:spTree>
    <p:extLst>
      <p:ext uri="{BB962C8B-B14F-4D97-AF65-F5344CB8AC3E}">
        <p14:creationId xmlns:p14="http://schemas.microsoft.com/office/powerpoint/2010/main" val="955180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5"/>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Storage</a:t>
            </a: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3694-2577-5D4C-BE09-433329CFB093}"/>
              </a:ext>
            </a:extLst>
          </p:cNvPr>
          <p:cNvSpPr>
            <a:spLocks noGrp="1"/>
          </p:cNvSpPr>
          <p:nvPr>
            <p:ph type="title"/>
          </p:nvPr>
        </p:nvSpPr>
        <p:spPr/>
        <p:txBody>
          <a:bodyPr/>
          <a:lstStyle/>
          <a:p>
            <a:r>
              <a:rPr lang="en-US" dirty="0"/>
              <a:t>Two major areas of consideration</a:t>
            </a:r>
          </a:p>
        </p:txBody>
      </p:sp>
      <p:sp>
        <p:nvSpPr>
          <p:cNvPr id="3" name="Text Placeholder 2">
            <a:extLst>
              <a:ext uri="{FF2B5EF4-FFF2-40B4-BE49-F238E27FC236}">
                <a16:creationId xmlns:a16="http://schemas.microsoft.com/office/drawing/2014/main" id="{EDB4506B-7855-3E4E-A88B-1E5216208BD4}"/>
              </a:ext>
            </a:extLst>
          </p:cNvPr>
          <p:cNvSpPr>
            <a:spLocks noGrp="1"/>
          </p:cNvSpPr>
          <p:nvPr>
            <p:ph type="body" idx="1"/>
          </p:nvPr>
        </p:nvSpPr>
        <p:spPr>
          <a:xfrm>
            <a:off x="112524" y="1152425"/>
            <a:ext cx="8520600" cy="3302700"/>
          </a:xfrm>
        </p:spPr>
        <p:txBody>
          <a:bodyPr/>
          <a:lstStyle/>
          <a:p>
            <a:pPr marL="571500" indent="-457200">
              <a:buClr>
                <a:schemeClr val="bg1"/>
              </a:buClr>
              <a:buAutoNum type="arabicPeriod"/>
            </a:pPr>
            <a:r>
              <a:rPr lang="en-US" sz="2400" dirty="0">
                <a:solidFill>
                  <a:schemeClr val="bg1"/>
                </a:solidFill>
                <a:latin typeface="+mn-lt"/>
              </a:rPr>
              <a:t>How to store guns and ammunition for armed school </a:t>
            </a:r>
          </a:p>
          <a:p>
            <a:pPr marL="114300" indent="0">
              <a:buClr>
                <a:schemeClr val="bg1"/>
              </a:buClr>
              <a:buNone/>
            </a:pPr>
            <a:r>
              <a:rPr lang="en-US" sz="2400" dirty="0">
                <a:solidFill>
                  <a:schemeClr val="bg1"/>
                </a:solidFill>
                <a:latin typeface="+mn-lt"/>
              </a:rPr>
              <a:t>      personnel</a:t>
            </a:r>
          </a:p>
          <a:p>
            <a:pPr marL="114300" indent="0">
              <a:buClr>
                <a:schemeClr val="bg1"/>
              </a:buClr>
              <a:buNone/>
            </a:pPr>
            <a:r>
              <a:rPr lang="en-US" dirty="0">
                <a:solidFill>
                  <a:schemeClr val="bg1"/>
                </a:solidFill>
              </a:rPr>
              <a:t>	 pros and cons of safety vs. response time</a:t>
            </a:r>
          </a:p>
          <a:p>
            <a:pPr>
              <a:buClr>
                <a:schemeClr val="bg1"/>
              </a:buClr>
              <a:buFont typeface="+mj-lt"/>
              <a:buAutoNum type="arabicPeriod"/>
            </a:pPr>
            <a:endParaRPr lang="en-US" dirty="0">
              <a:solidFill>
                <a:schemeClr val="bg1"/>
              </a:solidFill>
            </a:endParaRPr>
          </a:p>
          <a:p>
            <a:pPr marL="114300" indent="0">
              <a:buClr>
                <a:schemeClr val="bg1"/>
              </a:buClr>
              <a:buNone/>
            </a:pPr>
            <a:r>
              <a:rPr lang="en-US" sz="2400" dirty="0">
                <a:solidFill>
                  <a:schemeClr val="bg1"/>
                </a:solidFill>
                <a:latin typeface="+mn-lt"/>
              </a:rPr>
              <a:t>2. Consequences of student access to armed school </a:t>
            </a:r>
          </a:p>
          <a:p>
            <a:pPr marL="114300" indent="0">
              <a:buClr>
                <a:schemeClr val="bg1"/>
              </a:buClr>
              <a:buNone/>
            </a:pPr>
            <a:r>
              <a:rPr lang="en-US" sz="2400" dirty="0">
                <a:solidFill>
                  <a:schemeClr val="bg1"/>
                </a:solidFill>
                <a:latin typeface="+mn-lt"/>
              </a:rPr>
              <a:t>      personnel’s firearm</a:t>
            </a:r>
          </a:p>
          <a:p>
            <a:endParaRPr lang="en-US" dirty="0"/>
          </a:p>
        </p:txBody>
      </p:sp>
    </p:spTree>
    <p:extLst>
      <p:ext uri="{BB962C8B-B14F-4D97-AF65-F5344CB8AC3E}">
        <p14:creationId xmlns:p14="http://schemas.microsoft.com/office/powerpoint/2010/main" val="36223577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7E68E-7EC0-F945-97B6-413C574708BA}"/>
              </a:ext>
            </a:extLst>
          </p:cNvPr>
          <p:cNvSpPr>
            <a:spLocks noGrp="1"/>
          </p:cNvSpPr>
          <p:nvPr>
            <p:ph type="title"/>
          </p:nvPr>
        </p:nvSpPr>
        <p:spPr>
          <a:xfrm>
            <a:off x="311700" y="445024"/>
            <a:ext cx="8520600" cy="1175545"/>
          </a:xfrm>
        </p:spPr>
        <p:txBody>
          <a:bodyPr/>
          <a:lstStyle/>
          <a:p>
            <a:r>
              <a:rPr lang="en-US" dirty="0"/>
              <a:t>Options for storage </a:t>
            </a:r>
            <a:br>
              <a:rPr lang="en-US" dirty="0"/>
            </a:br>
            <a:r>
              <a:rPr lang="en-US" dirty="0"/>
              <a:t>(pros and cons of safety vs. response time)</a:t>
            </a:r>
          </a:p>
        </p:txBody>
      </p:sp>
      <p:sp>
        <p:nvSpPr>
          <p:cNvPr id="3" name="Text Placeholder 2">
            <a:extLst>
              <a:ext uri="{FF2B5EF4-FFF2-40B4-BE49-F238E27FC236}">
                <a16:creationId xmlns:a16="http://schemas.microsoft.com/office/drawing/2014/main" id="{876591CC-C37E-7E47-9283-C01C8B7B250A}"/>
              </a:ext>
            </a:extLst>
          </p:cNvPr>
          <p:cNvSpPr>
            <a:spLocks noGrp="1"/>
          </p:cNvSpPr>
          <p:nvPr>
            <p:ph type="body" idx="1"/>
          </p:nvPr>
        </p:nvSpPr>
        <p:spPr>
          <a:xfrm>
            <a:off x="221166" y="1742130"/>
            <a:ext cx="8520600" cy="3302700"/>
          </a:xfrm>
        </p:spPr>
        <p:txBody>
          <a:bodyPr/>
          <a:lstStyle/>
          <a:p>
            <a:pPr>
              <a:buClr>
                <a:schemeClr val="bg1"/>
              </a:buClr>
            </a:pPr>
            <a:r>
              <a:rPr lang="en-US" dirty="0">
                <a:solidFill>
                  <a:schemeClr val="bg1"/>
                </a:solidFill>
              </a:rPr>
              <a:t>Weapons locked or unlocked</a:t>
            </a:r>
          </a:p>
          <a:p>
            <a:pPr>
              <a:buClr>
                <a:schemeClr val="bg1"/>
              </a:buClr>
            </a:pPr>
            <a:r>
              <a:rPr lang="en-US" dirty="0">
                <a:solidFill>
                  <a:schemeClr val="bg1"/>
                </a:solidFill>
              </a:rPr>
              <a:t>Weapons loaded or unloaded</a:t>
            </a:r>
          </a:p>
          <a:p>
            <a:pPr>
              <a:buClr>
                <a:schemeClr val="bg1"/>
              </a:buClr>
            </a:pPr>
            <a:r>
              <a:rPr lang="en-US" dirty="0">
                <a:solidFill>
                  <a:schemeClr val="bg1"/>
                </a:solidFill>
              </a:rPr>
              <a:t>Ammunition with the gun or in a separate location</a:t>
            </a:r>
          </a:p>
          <a:p>
            <a:pPr marL="114300" indent="0">
              <a:buNone/>
            </a:pPr>
            <a:r>
              <a:rPr lang="en-US" dirty="0">
                <a:solidFill>
                  <a:schemeClr val="accent1"/>
                </a:solidFill>
              </a:rPr>
              <a:t>Conclusion of AMA research on guns in homes:</a:t>
            </a:r>
          </a:p>
          <a:p>
            <a:pPr marL="114300" indent="0">
              <a:buNone/>
            </a:pPr>
            <a:r>
              <a:rPr lang="en-US" dirty="0">
                <a:solidFill>
                  <a:schemeClr val="accent1"/>
                </a:solidFill>
              </a:rPr>
              <a:t>	keeping weapons </a:t>
            </a:r>
            <a:r>
              <a:rPr lang="en-US" dirty="0">
                <a:solidFill>
                  <a:schemeClr val="bg1"/>
                </a:solidFill>
              </a:rPr>
              <a:t>locked</a:t>
            </a:r>
            <a:r>
              <a:rPr lang="en-US" dirty="0">
                <a:solidFill>
                  <a:schemeClr val="accent1"/>
                </a:solidFill>
              </a:rPr>
              <a:t> and </a:t>
            </a:r>
            <a:r>
              <a:rPr lang="en-US" dirty="0">
                <a:solidFill>
                  <a:schemeClr val="bg1"/>
                </a:solidFill>
              </a:rPr>
              <a:t>unloaded</a:t>
            </a:r>
            <a:r>
              <a:rPr lang="en-US" dirty="0">
                <a:solidFill>
                  <a:schemeClr val="accent1"/>
                </a:solidFill>
              </a:rPr>
              <a:t> in one location and 	</a:t>
            </a:r>
            <a:r>
              <a:rPr lang="en-US" dirty="0">
                <a:solidFill>
                  <a:schemeClr val="bg1"/>
                </a:solidFill>
              </a:rPr>
              <a:t>ammunition locked </a:t>
            </a:r>
            <a:r>
              <a:rPr lang="en-US" dirty="0">
                <a:solidFill>
                  <a:schemeClr val="accent1"/>
                </a:solidFill>
              </a:rPr>
              <a:t>away in a </a:t>
            </a:r>
            <a:r>
              <a:rPr lang="en-US" dirty="0">
                <a:solidFill>
                  <a:schemeClr val="bg1"/>
                </a:solidFill>
              </a:rPr>
              <a:t>separate location </a:t>
            </a:r>
            <a:r>
              <a:rPr lang="en-US" dirty="0">
                <a:solidFill>
                  <a:schemeClr val="accent1"/>
                </a:solidFill>
              </a:rPr>
              <a:t>reduces occurrence 	of accidental discharge and/or injury or death</a:t>
            </a:r>
          </a:p>
          <a:p>
            <a:pPr marL="114300" indent="0">
              <a:buNone/>
            </a:pPr>
            <a:endParaRPr lang="en-US" dirty="0">
              <a:solidFill>
                <a:schemeClr val="accent1"/>
              </a:solidFill>
            </a:endParaRPr>
          </a:p>
          <a:p>
            <a:pPr marL="114300" indent="0">
              <a:buNone/>
            </a:pPr>
            <a:endParaRPr lang="en-US" dirty="0">
              <a:solidFill>
                <a:schemeClr val="accent1"/>
              </a:solidFill>
            </a:endParaRPr>
          </a:p>
          <a:p>
            <a:pPr marL="114300" indent="0">
              <a:buNone/>
            </a:pPr>
            <a:endParaRPr lang="en-US" dirty="0">
              <a:solidFill>
                <a:schemeClr val="accent1"/>
              </a:solidFill>
            </a:endParaRPr>
          </a:p>
        </p:txBody>
      </p:sp>
    </p:spTree>
    <p:extLst>
      <p:ext uri="{BB962C8B-B14F-4D97-AF65-F5344CB8AC3E}">
        <p14:creationId xmlns:p14="http://schemas.microsoft.com/office/powerpoint/2010/main" val="2377433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87D67-0872-C747-9A6D-D12246339D94}"/>
              </a:ext>
            </a:extLst>
          </p:cNvPr>
          <p:cNvSpPr>
            <a:spLocks noGrp="1"/>
          </p:cNvSpPr>
          <p:nvPr>
            <p:ph type="title"/>
          </p:nvPr>
        </p:nvSpPr>
        <p:spPr/>
        <p:txBody>
          <a:bodyPr/>
          <a:lstStyle/>
          <a:p>
            <a:r>
              <a:rPr lang="en-US" dirty="0"/>
              <a:t>Options for storage, cont.</a:t>
            </a:r>
          </a:p>
        </p:txBody>
      </p:sp>
      <p:sp>
        <p:nvSpPr>
          <p:cNvPr id="3" name="Text Placeholder 2">
            <a:extLst>
              <a:ext uri="{FF2B5EF4-FFF2-40B4-BE49-F238E27FC236}">
                <a16:creationId xmlns:a16="http://schemas.microsoft.com/office/drawing/2014/main" id="{333E512D-0116-9446-B5C4-E983F0C7B0AE}"/>
              </a:ext>
            </a:extLst>
          </p:cNvPr>
          <p:cNvSpPr>
            <a:spLocks noGrp="1"/>
          </p:cNvSpPr>
          <p:nvPr>
            <p:ph type="body" idx="1"/>
          </p:nvPr>
        </p:nvSpPr>
        <p:spPr>
          <a:xfrm>
            <a:off x="384129" y="1152425"/>
            <a:ext cx="8520600" cy="3302700"/>
          </a:xfrm>
        </p:spPr>
        <p:txBody>
          <a:bodyPr/>
          <a:lstStyle/>
          <a:p>
            <a:pPr>
              <a:buClr>
                <a:schemeClr val="bg1"/>
              </a:buClr>
            </a:pPr>
            <a:r>
              <a:rPr lang="en-US" dirty="0">
                <a:solidFill>
                  <a:schemeClr val="bg1"/>
                </a:solidFill>
              </a:rPr>
              <a:t>Biometric Lockboxes (e.g., touch ID or face ID technology)</a:t>
            </a:r>
          </a:p>
          <a:p>
            <a:pPr marL="114300" indent="0">
              <a:buNone/>
            </a:pPr>
            <a:r>
              <a:rPr lang="en-US" dirty="0">
                <a:solidFill>
                  <a:schemeClr val="bg1"/>
                </a:solidFill>
              </a:rPr>
              <a:t>	Research indicates these are “child resistant” but not “child-proof”</a:t>
            </a:r>
          </a:p>
          <a:p>
            <a:pPr marL="114300" indent="0">
              <a:buNone/>
            </a:pPr>
            <a:endParaRPr lang="en-US" dirty="0">
              <a:solidFill>
                <a:schemeClr val="bg1"/>
              </a:solidFill>
            </a:endParaRPr>
          </a:p>
          <a:p>
            <a:pPr>
              <a:buClr>
                <a:schemeClr val="bg1"/>
              </a:buClr>
            </a:pPr>
            <a:r>
              <a:rPr lang="en-US" dirty="0">
                <a:solidFill>
                  <a:schemeClr val="bg1"/>
                </a:solidFill>
              </a:rPr>
              <a:t>Smart Guns (touch ID technology)</a:t>
            </a:r>
          </a:p>
          <a:p>
            <a:pPr marL="114300" indent="0">
              <a:buNone/>
            </a:pPr>
            <a:r>
              <a:rPr lang="en-US" dirty="0">
                <a:solidFill>
                  <a:schemeClr val="bg1"/>
                </a:solidFill>
              </a:rPr>
              <a:t>	e.g., trigger locks, magazine disconnects</a:t>
            </a:r>
          </a:p>
          <a:p>
            <a:pPr marL="114300" indent="0">
              <a:buNone/>
            </a:pPr>
            <a:r>
              <a:rPr lang="en-US" dirty="0">
                <a:solidFill>
                  <a:schemeClr val="bg1"/>
                </a:solidFill>
              </a:rPr>
              <a:t>	Research indicates these are not fool-proof</a:t>
            </a:r>
          </a:p>
          <a:p>
            <a:pPr marL="114300" indent="0">
              <a:buNone/>
            </a:pPr>
            <a:r>
              <a:rPr lang="en-US" dirty="0">
                <a:solidFill>
                  <a:schemeClr val="bg1"/>
                </a:solidFill>
              </a:rPr>
              <a:t>	Not widely manufactured</a:t>
            </a:r>
          </a:p>
          <a:p>
            <a:pPr marL="114300" indent="0">
              <a:buNone/>
            </a:pPr>
            <a:endParaRPr lang="en-US" dirty="0">
              <a:solidFill>
                <a:schemeClr val="bg1"/>
              </a:solidFill>
            </a:endParaRPr>
          </a:p>
          <a:p>
            <a:pPr>
              <a:buClr>
                <a:schemeClr val="bg1"/>
              </a:buClr>
            </a:pPr>
            <a:r>
              <a:rPr lang="en-US" dirty="0">
                <a:solidFill>
                  <a:schemeClr val="bg1"/>
                </a:solidFill>
              </a:rPr>
              <a:t>Armed school personnel carry the loaded gun on their person at all times</a:t>
            </a:r>
          </a:p>
        </p:txBody>
      </p:sp>
    </p:spTree>
    <p:extLst>
      <p:ext uri="{BB962C8B-B14F-4D97-AF65-F5344CB8AC3E}">
        <p14:creationId xmlns:p14="http://schemas.microsoft.com/office/powerpoint/2010/main" val="3827454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F2E36-70CD-CC48-8A0D-6C1D69E09ECA}"/>
              </a:ext>
            </a:extLst>
          </p:cNvPr>
          <p:cNvSpPr>
            <a:spLocks noGrp="1"/>
          </p:cNvSpPr>
          <p:nvPr>
            <p:ph type="title"/>
          </p:nvPr>
        </p:nvSpPr>
        <p:spPr>
          <a:xfrm>
            <a:off x="311700" y="445025"/>
            <a:ext cx="8520600" cy="1193652"/>
          </a:xfrm>
        </p:spPr>
        <p:txBody>
          <a:bodyPr/>
          <a:lstStyle/>
          <a:p>
            <a:r>
              <a:rPr lang="en-US" dirty="0"/>
              <a:t>Consequences of Student Access to Firearms: </a:t>
            </a:r>
            <a:br>
              <a:rPr lang="en-US" dirty="0"/>
            </a:br>
            <a:r>
              <a:rPr lang="en-US" dirty="0"/>
              <a:t>What Research Indicates</a:t>
            </a:r>
          </a:p>
        </p:txBody>
      </p:sp>
      <p:sp>
        <p:nvSpPr>
          <p:cNvPr id="3" name="Text Placeholder 2">
            <a:extLst>
              <a:ext uri="{FF2B5EF4-FFF2-40B4-BE49-F238E27FC236}">
                <a16:creationId xmlns:a16="http://schemas.microsoft.com/office/drawing/2014/main" id="{F57C9B7A-1F5D-4144-B781-0DBEFD633823}"/>
              </a:ext>
            </a:extLst>
          </p:cNvPr>
          <p:cNvSpPr>
            <a:spLocks noGrp="1"/>
          </p:cNvSpPr>
          <p:nvPr>
            <p:ph type="body" idx="1"/>
          </p:nvPr>
        </p:nvSpPr>
        <p:spPr>
          <a:xfrm>
            <a:off x="-1" y="1548143"/>
            <a:ext cx="9026305" cy="3020882"/>
          </a:xfrm>
        </p:spPr>
        <p:txBody>
          <a:bodyPr/>
          <a:lstStyle/>
          <a:p>
            <a:pPr>
              <a:buClr>
                <a:schemeClr val="bg1"/>
              </a:buClr>
            </a:pPr>
            <a:r>
              <a:rPr lang="en-US" dirty="0">
                <a:solidFill>
                  <a:schemeClr val="bg1"/>
                </a:solidFill>
              </a:rPr>
              <a:t>When children see a gun they will show an interest, pick it up, even point and shoot</a:t>
            </a:r>
          </a:p>
          <a:p>
            <a:pPr>
              <a:buClr>
                <a:schemeClr val="bg1"/>
              </a:buClr>
            </a:pPr>
            <a:r>
              <a:rPr lang="en-US" dirty="0">
                <a:solidFill>
                  <a:schemeClr val="bg1"/>
                </a:solidFill>
              </a:rPr>
              <a:t>Children can be taught gun safety, most effectively via rehearsal and practice with corrective feedback</a:t>
            </a:r>
          </a:p>
          <a:p>
            <a:pPr lvl="1">
              <a:buClr>
                <a:schemeClr val="bg1"/>
              </a:buClr>
            </a:pPr>
            <a:r>
              <a:rPr lang="en-US" dirty="0">
                <a:solidFill>
                  <a:schemeClr val="bg1"/>
                </a:solidFill>
              </a:rPr>
              <a:t>Time consuming and costly and not 100% effective</a:t>
            </a:r>
          </a:p>
          <a:p>
            <a:pPr lvl="1">
              <a:buClr>
                <a:schemeClr val="bg1"/>
              </a:buClr>
            </a:pPr>
            <a:r>
              <a:rPr lang="en-US" dirty="0">
                <a:solidFill>
                  <a:schemeClr val="bg1"/>
                </a:solidFill>
              </a:rPr>
              <a:t>Less effective with children younger than 5</a:t>
            </a:r>
          </a:p>
          <a:p>
            <a:pPr lvl="1">
              <a:buClr>
                <a:schemeClr val="bg1"/>
              </a:buClr>
            </a:pPr>
            <a:r>
              <a:rPr lang="en-US" dirty="0">
                <a:solidFill>
                  <a:schemeClr val="bg1"/>
                </a:solidFill>
              </a:rPr>
              <a:t>Parents, teachers, and older peers may be able to teach kids about gun safety</a:t>
            </a:r>
          </a:p>
          <a:p>
            <a:endParaRPr lang="en-US" dirty="0"/>
          </a:p>
        </p:txBody>
      </p:sp>
    </p:spTree>
    <p:extLst>
      <p:ext uri="{BB962C8B-B14F-4D97-AF65-F5344CB8AC3E}">
        <p14:creationId xmlns:p14="http://schemas.microsoft.com/office/powerpoint/2010/main" val="5157912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1D0D1-CDAD-8B48-ADE9-3565733AF626}"/>
              </a:ext>
            </a:extLst>
          </p:cNvPr>
          <p:cNvSpPr>
            <a:spLocks noGrp="1"/>
          </p:cNvSpPr>
          <p:nvPr>
            <p:ph type="title"/>
          </p:nvPr>
        </p:nvSpPr>
        <p:spPr/>
        <p:txBody>
          <a:bodyPr/>
          <a:lstStyle/>
          <a:p>
            <a:r>
              <a:rPr lang="en-US" dirty="0"/>
              <a:t>Consequences of Student Access to Firearms (cont.)</a:t>
            </a:r>
          </a:p>
        </p:txBody>
      </p:sp>
      <p:sp>
        <p:nvSpPr>
          <p:cNvPr id="3" name="Text Placeholder 2">
            <a:extLst>
              <a:ext uri="{FF2B5EF4-FFF2-40B4-BE49-F238E27FC236}">
                <a16:creationId xmlns:a16="http://schemas.microsoft.com/office/drawing/2014/main" id="{A210D93D-7C90-654C-A813-05E88853B34B}"/>
              </a:ext>
            </a:extLst>
          </p:cNvPr>
          <p:cNvSpPr>
            <a:spLocks noGrp="1"/>
          </p:cNvSpPr>
          <p:nvPr>
            <p:ph type="body" idx="1"/>
          </p:nvPr>
        </p:nvSpPr>
        <p:spPr/>
        <p:txBody>
          <a:bodyPr/>
          <a:lstStyle/>
          <a:p>
            <a:pPr>
              <a:buClr>
                <a:schemeClr val="bg1"/>
              </a:buClr>
            </a:pPr>
            <a:r>
              <a:rPr lang="en-US" dirty="0">
                <a:solidFill>
                  <a:schemeClr val="bg1"/>
                </a:solidFill>
              </a:rPr>
              <a:t>There is a body of research on “weapons effect”:</a:t>
            </a:r>
          </a:p>
          <a:p>
            <a:pPr lvl="1">
              <a:buClr>
                <a:schemeClr val="bg1"/>
              </a:buClr>
            </a:pPr>
            <a:r>
              <a:rPr lang="en-US" dirty="0">
                <a:solidFill>
                  <a:schemeClr val="bg1"/>
                </a:solidFill>
              </a:rPr>
              <a:t>Seeing photos of  weapons or actual weapons increases aggressive thoughts, and hostile perceptions of others</a:t>
            </a:r>
          </a:p>
          <a:p>
            <a:pPr lvl="1">
              <a:buClr>
                <a:schemeClr val="bg1"/>
              </a:buClr>
            </a:pPr>
            <a:r>
              <a:rPr lang="en-US" dirty="0">
                <a:solidFill>
                  <a:schemeClr val="bg1"/>
                </a:solidFill>
              </a:rPr>
              <a:t>Extent to which weapons influence actual aggressive behavior is not clear</a:t>
            </a:r>
          </a:p>
          <a:p>
            <a:pPr lvl="1">
              <a:buClr>
                <a:schemeClr val="bg1"/>
              </a:buClr>
            </a:pPr>
            <a:r>
              <a:rPr lang="en-US" dirty="0">
                <a:solidFill>
                  <a:schemeClr val="bg1"/>
                </a:solidFill>
              </a:rPr>
              <a:t>No consistent gender differences</a:t>
            </a:r>
          </a:p>
          <a:p>
            <a:pPr lvl="1">
              <a:buClr>
                <a:schemeClr val="bg1"/>
              </a:buClr>
            </a:pPr>
            <a:r>
              <a:rPr lang="en-US" dirty="0">
                <a:solidFill>
                  <a:schemeClr val="bg1"/>
                </a:solidFill>
              </a:rPr>
              <a:t>Do controlled laboratory studies generalize to the school setting?</a:t>
            </a:r>
          </a:p>
          <a:p>
            <a:pPr lvl="1"/>
            <a:endParaRPr lang="en-US" dirty="0"/>
          </a:p>
        </p:txBody>
      </p:sp>
    </p:spTree>
    <p:extLst>
      <p:ext uri="{BB962C8B-B14F-4D97-AF65-F5344CB8AC3E}">
        <p14:creationId xmlns:p14="http://schemas.microsoft.com/office/powerpoint/2010/main" val="1902302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Perceptions of Safety</a:t>
            </a:r>
            <a:endParaRPr dirty="0"/>
          </a:p>
        </p:txBody>
      </p:sp>
    </p:spTree>
    <p:extLst>
      <p:ext uri="{BB962C8B-B14F-4D97-AF65-F5344CB8AC3E}">
        <p14:creationId xmlns:p14="http://schemas.microsoft.com/office/powerpoint/2010/main" val="39856826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23FCF-712D-444B-9451-62D39BDAEBCA}"/>
              </a:ext>
            </a:extLst>
          </p:cNvPr>
          <p:cNvSpPr>
            <a:spLocks noGrp="1"/>
          </p:cNvSpPr>
          <p:nvPr>
            <p:ph type="title"/>
          </p:nvPr>
        </p:nvSpPr>
        <p:spPr>
          <a:xfrm>
            <a:off x="311700" y="434393"/>
            <a:ext cx="8520600" cy="1054165"/>
          </a:xfrm>
        </p:spPr>
        <p:txBody>
          <a:bodyPr/>
          <a:lstStyle/>
          <a:p>
            <a:r>
              <a:rPr lang="en-US" sz="2400" dirty="0"/>
              <a:t>There are of 4 questions regarding perception of safety of arming school personnel</a:t>
            </a:r>
          </a:p>
        </p:txBody>
      </p:sp>
      <p:sp>
        <p:nvSpPr>
          <p:cNvPr id="3" name="Text Placeholder 2">
            <a:extLst>
              <a:ext uri="{FF2B5EF4-FFF2-40B4-BE49-F238E27FC236}">
                <a16:creationId xmlns:a16="http://schemas.microsoft.com/office/drawing/2014/main" id="{0A599DC3-9BED-40FC-A6F8-3FC69951B543}"/>
              </a:ext>
            </a:extLst>
          </p:cNvPr>
          <p:cNvSpPr>
            <a:spLocks noGrp="1"/>
          </p:cNvSpPr>
          <p:nvPr>
            <p:ph type="body" idx="1"/>
          </p:nvPr>
        </p:nvSpPr>
        <p:spPr>
          <a:xfrm>
            <a:off x="311700" y="1488558"/>
            <a:ext cx="8520600" cy="3285460"/>
          </a:xfrm>
        </p:spPr>
        <p:txBody>
          <a:bodyPr/>
          <a:lstStyle/>
          <a:p>
            <a:r>
              <a:rPr lang="en-US" dirty="0">
                <a:solidFill>
                  <a:schemeClr val="bg1"/>
                </a:solidFill>
              </a:rPr>
              <a:t>Are current and purposed safety measures providing students and teachers with a sense of security?</a:t>
            </a:r>
          </a:p>
          <a:p>
            <a:endParaRPr lang="en-US" dirty="0">
              <a:solidFill>
                <a:schemeClr val="bg1"/>
              </a:solidFill>
            </a:endParaRPr>
          </a:p>
          <a:p>
            <a:r>
              <a:rPr lang="en-US" dirty="0">
                <a:solidFill>
                  <a:schemeClr val="bg1"/>
                </a:solidFill>
              </a:rPr>
              <a:t>What creates a safer environment? Armed personnel? Lockdown drills? Armed police officers(Student Resource Officers)? </a:t>
            </a:r>
          </a:p>
          <a:p>
            <a:endParaRPr lang="en-US" dirty="0">
              <a:solidFill>
                <a:schemeClr val="bg1"/>
              </a:solidFill>
            </a:endParaRPr>
          </a:p>
          <a:p>
            <a:r>
              <a:rPr lang="en-US" dirty="0">
                <a:solidFill>
                  <a:schemeClr val="bg1"/>
                </a:solidFill>
              </a:rPr>
              <a:t>How does arming school personnel affect students of color?  </a:t>
            </a:r>
          </a:p>
          <a:p>
            <a:endParaRPr lang="en-US" dirty="0">
              <a:solidFill>
                <a:schemeClr val="bg1"/>
              </a:solidFill>
            </a:endParaRPr>
          </a:p>
          <a:p>
            <a:r>
              <a:rPr lang="en-US" dirty="0">
                <a:solidFill>
                  <a:schemeClr val="bg1"/>
                </a:solidFill>
              </a:rPr>
              <a:t>Does arming school personnel create a healthier safer environment?</a:t>
            </a:r>
          </a:p>
          <a:p>
            <a:endParaRPr lang="en-US" dirty="0">
              <a:solidFill>
                <a:schemeClr val="bg1"/>
              </a:solidFill>
            </a:endParaRPr>
          </a:p>
        </p:txBody>
      </p:sp>
    </p:spTree>
    <p:extLst>
      <p:ext uri="{BB962C8B-B14F-4D97-AF65-F5344CB8AC3E}">
        <p14:creationId xmlns:p14="http://schemas.microsoft.com/office/powerpoint/2010/main" val="3320956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EE5A5-DFCF-1D4D-8362-E3D0AA1CA771}"/>
              </a:ext>
            </a:extLst>
          </p:cNvPr>
          <p:cNvSpPr>
            <a:spLocks noGrp="1"/>
          </p:cNvSpPr>
          <p:nvPr>
            <p:ph type="title"/>
          </p:nvPr>
        </p:nvSpPr>
        <p:spPr/>
        <p:txBody>
          <a:bodyPr/>
          <a:lstStyle/>
          <a:p>
            <a:r>
              <a:rPr lang="en-US" dirty="0"/>
              <a:t>Why are Ohio schools allowed to arm their teachers without informing the community?</a:t>
            </a:r>
          </a:p>
        </p:txBody>
      </p:sp>
    </p:spTree>
    <p:extLst>
      <p:ext uri="{BB962C8B-B14F-4D97-AF65-F5344CB8AC3E}">
        <p14:creationId xmlns:p14="http://schemas.microsoft.com/office/powerpoint/2010/main" val="1876151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9"/>
          <p:cNvSpPr txBox="1">
            <a:spLocks noGrp="1"/>
          </p:cNvSpPr>
          <p:nvPr>
            <p:ph type="title"/>
          </p:nvPr>
        </p:nvSpPr>
        <p:spPr>
          <a:xfrm>
            <a:off x="357601" y="115808"/>
            <a:ext cx="8520600" cy="660369"/>
          </a:xfrm>
          <a:prstGeom prst="rect">
            <a:avLst/>
          </a:prstGeom>
        </p:spPr>
        <p:txBody>
          <a:bodyPr spcFirstLastPara="1" wrap="square" lIns="91425" tIns="91425" rIns="91425" bIns="91425" anchor="t" anchorCtr="0">
            <a:noAutofit/>
          </a:bodyPr>
          <a:lstStyle/>
          <a:p>
            <a:pPr marL="0" lvl="0" indent="0" algn="l" rtl="0">
              <a:spcBef>
                <a:spcPts val="0"/>
              </a:spcBef>
              <a:spcAft>
                <a:spcPts val="800"/>
              </a:spcAft>
              <a:buNone/>
            </a:pPr>
            <a:r>
              <a:rPr lang="en-US" sz="2000" dirty="0"/>
              <a:t>These are all difficult questions to answer with little research or surveys  available.</a:t>
            </a:r>
            <a:endParaRPr sz="4400" dirty="0"/>
          </a:p>
        </p:txBody>
      </p:sp>
      <p:sp>
        <p:nvSpPr>
          <p:cNvPr id="169" name="Google Shape;169;p29"/>
          <p:cNvSpPr txBox="1">
            <a:spLocks noGrp="1"/>
          </p:cNvSpPr>
          <p:nvPr>
            <p:ph type="body" idx="1"/>
          </p:nvPr>
        </p:nvSpPr>
        <p:spPr>
          <a:xfrm>
            <a:off x="311700" y="1201479"/>
            <a:ext cx="8520600" cy="3602302"/>
          </a:xfrm>
          <a:prstGeom prst="rect">
            <a:avLst/>
          </a:prstGeom>
        </p:spPr>
        <p:txBody>
          <a:bodyPr spcFirstLastPara="1" wrap="square" lIns="91425" tIns="91425" rIns="91425" bIns="91425" anchor="t" anchorCtr="0">
            <a:noAutofit/>
          </a:bodyPr>
          <a:lstStyle/>
          <a:p>
            <a:pPr marL="120650" lvl="0" indent="0" algn="l" rtl="0">
              <a:lnSpc>
                <a:spcPct val="115000"/>
              </a:lnSpc>
              <a:spcBef>
                <a:spcPts val="0"/>
              </a:spcBef>
              <a:spcAft>
                <a:spcPts val="0"/>
              </a:spcAft>
              <a:buClr>
                <a:srgbClr val="FFFFFF"/>
              </a:buClr>
              <a:buSzPts val="1700"/>
              <a:buNone/>
            </a:pPr>
            <a:r>
              <a:rPr lang="en-US" dirty="0">
                <a:solidFill>
                  <a:srgbClr val="FFFFFF"/>
                </a:solidFill>
                <a:latin typeface="Open Sans" panose="020B0604020202020204" charset="0"/>
                <a:ea typeface="Open Sans" panose="020B0604020202020204" charset="0"/>
                <a:cs typeface="Open Sans" panose="020B0604020202020204" charset="0"/>
                <a:sym typeface="Times New Roman"/>
              </a:rPr>
              <a:t>Two studies of teenagers and teachers emerged in the League Study Group’s research.</a:t>
            </a:r>
          </a:p>
          <a:p>
            <a:pPr marL="120650" lvl="0" indent="0" algn="l" rtl="0">
              <a:lnSpc>
                <a:spcPct val="115000"/>
              </a:lnSpc>
              <a:spcBef>
                <a:spcPts val="0"/>
              </a:spcBef>
              <a:spcAft>
                <a:spcPts val="0"/>
              </a:spcAft>
              <a:buClr>
                <a:srgbClr val="FFFFFF"/>
              </a:buClr>
              <a:buSzPts val="1700"/>
              <a:buNone/>
            </a:pPr>
            <a:endParaRPr lang="en-US" dirty="0">
              <a:solidFill>
                <a:srgbClr val="FFFFFF"/>
              </a:solidFill>
              <a:latin typeface="Open Sans" panose="020B0604020202020204" charset="0"/>
              <a:ea typeface="Open Sans" panose="020B0604020202020204" charset="0"/>
              <a:cs typeface="Open Sans" panose="020B0604020202020204" charset="0"/>
              <a:sym typeface="Times New Roman"/>
            </a:endParaRPr>
          </a:p>
          <a:p>
            <a:pPr marL="406400" indent="-285750">
              <a:buClr>
                <a:srgbClr val="FFFFFF"/>
              </a:buClr>
              <a:buSzPts val="1700"/>
            </a:pPr>
            <a:r>
              <a:rPr lang="en-US" dirty="0">
                <a:solidFill>
                  <a:srgbClr val="FFFFFF"/>
                </a:solidFill>
                <a:latin typeface="Open Sans" panose="020B0604020202020204" charset="0"/>
                <a:ea typeface="Open Sans" panose="020B0604020202020204" charset="0"/>
                <a:cs typeface="Open Sans" panose="020B0604020202020204" charset="0"/>
                <a:sym typeface="Times New Roman"/>
              </a:rPr>
              <a:t>Both show students and teachers are skeptical about safe it would be arming teachers </a:t>
            </a:r>
          </a:p>
          <a:p>
            <a:pPr marL="406400" indent="-285750">
              <a:buClr>
                <a:srgbClr val="FFFFFF"/>
              </a:buClr>
              <a:buSzPts val="1700"/>
            </a:pPr>
            <a:r>
              <a:rPr lang="en-US" dirty="0">
                <a:solidFill>
                  <a:srgbClr val="FFFFFF"/>
                </a:solidFill>
                <a:latin typeface="Open Sans" panose="020B0604020202020204" charset="0"/>
                <a:ea typeface="Open Sans" panose="020B0604020202020204" charset="0"/>
                <a:cs typeface="Open Sans" panose="020B0604020202020204" charset="0"/>
                <a:sym typeface="Times New Roman"/>
              </a:rPr>
              <a:t>The majority  felt it would make schools more dangerous. There were no studies of younger students.</a:t>
            </a:r>
          </a:p>
          <a:p>
            <a:pPr marL="120650" indent="0">
              <a:buClr>
                <a:srgbClr val="FFFFFF"/>
              </a:buClr>
              <a:buSzPts val="1700"/>
              <a:buNone/>
            </a:pPr>
            <a:endParaRPr lang="en-US" dirty="0">
              <a:solidFill>
                <a:srgbClr val="FFFFFF"/>
              </a:solidFill>
              <a:latin typeface="Open Sans" panose="020B0604020202020204" charset="0"/>
              <a:ea typeface="Open Sans" panose="020B0604020202020204" charset="0"/>
              <a:cs typeface="Open Sans" panose="020B0604020202020204" charset="0"/>
              <a:sym typeface="Times New Roman"/>
            </a:endParaRPr>
          </a:p>
          <a:p>
            <a:pPr marL="120650" indent="0">
              <a:buClr>
                <a:srgbClr val="FFFFFF"/>
              </a:buClr>
              <a:buSzPts val="1700"/>
              <a:buNone/>
            </a:pPr>
            <a:r>
              <a:rPr lang="en-US" dirty="0">
                <a:solidFill>
                  <a:srgbClr val="FFFFFF"/>
                </a:solidFill>
                <a:latin typeface="Open Sans" panose="020B0604020202020204" charset="0"/>
                <a:ea typeface="Open Sans" panose="020B0604020202020204" charset="0"/>
                <a:cs typeface="Open Sans" panose="020B0604020202020204" charset="0"/>
                <a:sym typeface="Times New Roman"/>
              </a:rPr>
              <a:t>Several surveys  indicated that both students and teachers support   Student Resource Officers (SRO”S) as a way to maintain a safe environment and enforce the law</a:t>
            </a:r>
            <a:r>
              <a:rPr lang="en-US" dirty="0">
                <a:solidFill>
                  <a:srgbClr val="FFFFFF"/>
                </a:solidFill>
                <a:latin typeface="Times New Roman"/>
                <a:ea typeface="Times New Roman"/>
                <a:cs typeface="Times New Roman"/>
                <a:sym typeface="Times New Roman"/>
              </a:rPr>
              <a:t>.</a:t>
            </a:r>
          </a:p>
        </p:txBody>
      </p:sp>
      <p:cxnSp>
        <p:nvCxnSpPr>
          <p:cNvPr id="170" name="Google Shape;170;p29"/>
          <p:cNvCxnSpPr/>
          <p:nvPr/>
        </p:nvCxnSpPr>
        <p:spPr>
          <a:xfrm>
            <a:off x="403500" y="890196"/>
            <a:ext cx="8428800" cy="23400"/>
          </a:xfrm>
          <a:prstGeom prst="straightConnector1">
            <a:avLst/>
          </a:prstGeom>
          <a:noFill/>
          <a:ln w="28575" cap="flat" cmpd="sng">
            <a:solidFill>
              <a:schemeClr val="accent3"/>
            </a:solidFill>
            <a:prstDash val="solid"/>
            <a:round/>
            <a:headEnd type="none" w="med" len="med"/>
            <a:tailEnd type="none" w="med" len="med"/>
          </a:ln>
        </p:spPr>
      </p:cxnSp>
    </p:spTree>
    <p:extLst>
      <p:ext uri="{BB962C8B-B14F-4D97-AF65-F5344CB8AC3E}">
        <p14:creationId xmlns:p14="http://schemas.microsoft.com/office/powerpoint/2010/main" val="6127733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91236-1702-4F58-81C1-0BD14A0A3D9C}"/>
              </a:ext>
            </a:extLst>
          </p:cNvPr>
          <p:cNvSpPr>
            <a:spLocks noGrp="1"/>
          </p:cNvSpPr>
          <p:nvPr>
            <p:ph type="title"/>
          </p:nvPr>
        </p:nvSpPr>
        <p:spPr>
          <a:xfrm flipV="1">
            <a:off x="311700" y="399306"/>
            <a:ext cx="8520600" cy="45719"/>
          </a:xfrm>
        </p:spPr>
        <p:txBody>
          <a:bodyPr/>
          <a:lstStyle/>
          <a:p>
            <a:endParaRPr lang="en-US" dirty="0"/>
          </a:p>
        </p:txBody>
      </p:sp>
      <p:sp>
        <p:nvSpPr>
          <p:cNvPr id="3" name="Text Placeholder 2">
            <a:extLst>
              <a:ext uri="{FF2B5EF4-FFF2-40B4-BE49-F238E27FC236}">
                <a16:creationId xmlns:a16="http://schemas.microsoft.com/office/drawing/2014/main" id="{1A77E8D1-B5F0-43CE-87A4-57F5910559F2}"/>
              </a:ext>
            </a:extLst>
          </p:cNvPr>
          <p:cNvSpPr>
            <a:spLocks noGrp="1"/>
          </p:cNvSpPr>
          <p:nvPr>
            <p:ph type="body" idx="1"/>
          </p:nvPr>
        </p:nvSpPr>
        <p:spPr>
          <a:xfrm>
            <a:off x="311700" y="552893"/>
            <a:ext cx="8520600" cy="4016132"/>
          </a:xfrm>
        </p:spPr>
        <p:txBody>
          <a:bodyPr/>
          <a:lstStyle/>
          <a:p>
            <a:pPr marL="114300" indent="0">
              <a:buNone/>
            </a:pPr>
            <a:r>
              <a:rPr lang="en-US" dirty="0">
                <a:solidFill>
                  <a:schemeClr val="bg1"/>
                </a:solidFill>
              </a:rPr>
              <a:t>August of 2020 The American Academy of  Pediatrics cam out strongly about arming school personnel and safety drills.</a:t>
            </a:r>
          </a:p>
          <a:p>
            <a:pPr marL="114300" indent="0">
              <a:buNone/>
            </a:pPr>
            <a:endParaRPr lang="en-US" dirty="0">
              <a:solidFill>
                <a:schemeClr val="bg1"/>
              </a:solidFill>
            </a:endParaRPr>
          </a:p>
          <a:p>
            <a:r>
              <a:rPr lang="en-US" dirty="0" err="1">
                <a:solidFill>
                  <a:schemeClr val="bg1"/>
                </a:solidFill>
              </a:rPr>
              <a:t>Recommneded</a:t>
            </a:r>
            <a:r>
              <a:rPr lang="en-US" dirty="0">
                <a:solidFill>
                  <a:schemeClr val="bg1"/>
                </a:solidFill>
              </a:rPr>
              <a:t> strongly against  “all but the most mild </a:t>
            </a:r>
            <a:r>
              <a:rPr lang="en-US" dirty="0" err="1">
                <a:solidFill>
                  <a:schemeClr val="bg1"/>
                </a:solidFill>
              </a:rPr>
              <a:t>vesions</a:t>
            </a:r>
            <a:r>
              <a:rPr lang="en-US" dirty="0">
                <a:solidFill>
                  <a:schemeClr val="bg1"/>
                </a:solidFill>
              </a:rPr>
              <a:t> of active shooter drills.”</a:t>
            </a:r>
          </a:p>
          <a:p>
            <a:r>
              <a:rPr lang="en-US" dirty="0">
                <a:solidFill>
                  <a:schemeClr val="bg1"/>
                </a:solidFill>
              </a:rPr>
              <a:t>“Drills have the potential  to cause substantial  emotional trauma  in children while their  effectiveness remains  largely unproven.”</a:t>
            </a:r>
          </a:p>
          <a:p>
            <a:endParaRPr lang="en-US" dirty="0">
              <a:solidFill>
                <a:schemeClr val="bg1"/>
              </a:solidFill>
            </a:endParaRPr>
          </a:p>
          <a:p>
            <a:r>
              <a:rPr lang="en-US" dirty="0">
                <a:solidFill>
                  <a:schemeClr val="bg1"/>
                </a:solidFill>
              </a:rPr>
              <a:t>Active training decision making training for teachers may or may not be effective  in training teachers for situational decision making.</a:t>
            </a:r>
          </a:p>
          <a:p>
            <a:endParaRPr lang="en-US" dirty="0"/>
          </a:p>
        </p:txBody>
      </p:sp>
    </p:spTree>
    <p:extLst>
      <p:ext uri="{BB962C8B-B14F-4D97-AF65-F5344CB8AC3E}">
        <p14:creationId xmlns:p14="http://schemas.microsoft.com/office/powerpoint/2010/main" val="3471737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91236-1702-4F58-81C1-0BD14A0A3D9C}"/>
              </a:ext>
            </a:extLst>
          </p:cNvPr>
          <p:cNvSpPr>
            <a:spLocks noGrp="1"/>
          </p:cNvSpPr>
          <p:nvPr>
            <p:ph type="title"/>
          </p:nvPr>
        </p:nvSpPr>
        <p:spPr>
          <a:xfrm flipV="1">
            <a:off x="311700" y="399306"/>
            <a:ext cx="8520600" cy="45719"/>
          </a:xfrm>
        </p:spPr>
        <p:txBody>
          <a:bodyPr/>
          <a:lstStyle/>
          <a:p>
            <a:endParaRPr lang="en-US" dirty="0"/>
          </a:p>
        </p:txBody>
      </p:sp>
      <p:sp>
        <p:nvSpPr>
          <p:cNvPr id="3" name="Text Placeholder 2">
            <a:extLst>
              <a:ext uri="{FF2B5EF4-FFF2-40B4-BE49-F238E27FC236}">
                <a16:creationId xmlns:a16="http://schemas.microsoft.com/office/drawing/2014/main" id="{1A77E8D1-B5F0-43CE-87A4-57F5910559F2}"/>
              </a:ext>
            </a:extLst>
          </p:cNvPr>
          <p:cNvSpPr>
            <a:spLocks noGrp="1"/>
          </p:cNvSpPr>
          <p:nvPr>
            <p:ph type="body" idx="1"/>
          </p:nvPr>
        </p:nvSpPr>
        <p:spPr>
          <a:xfrm>
            <a:off x="311700" y="552893"/>
            <a:ext cx="8520600" cy="4016132"/>
          </a:xfrm>
        </p:spPr>
        <p:txBody>
          <a:bodyPr/>
          <a:lstStyle/>
          <a:p>
            <a:pPr marL="114300" indent="0">
              <a:buNone/>
            </a:pPr>
            <a:r>
              <a:rPr lang="en-US" dirty="0">
                <a:solidFill>
                  <a:schemeClr val="bg1"/>
                </a:solidFill>
              </a:rPr>
              <a:t>Everytown,  American Federation of Teachers (ATF), National Educational  Associations  (NEA)  Plan/Report:</a:t>
            </a:r>
          </a:p>
          <a:p>
            <a:r>
              <a:rPr lang="en-US" dirty="0">
                <a:solidFill>
                  <a:schemeClr val="bg1"/>
                </a:solidFill>
              </a:rPr>
              <a:t>	Focuses on approaches that have been most effective </a:t>
            </a:r>
          </a:p>
          <a:p>
            <a:pPr marL="114300" indent="0">
              <a:buNone/>
            </a:pPr>
            <a:r>
              <a:rPr lang="en-US" dirty="0">
                <a:solidFill>
                  <a:schemeClr val="bg1"/>
                </a:solidFill>
              </a:rPr>
              <a:t>		Addressing student health</a:t>
            </a:r>
          </a:p>
          <a:p>
            <a:pPr marL="114300" indent="0">
              <a:buNone/>
            </a:pPr>
            <a:endParaRPr lang="en-US" dirty="0">
              <a:solidFill>
                <a:schemeClr val="bg1"/>
              </a:solidFill>
            </a:endParaRPr>
          </a:p>
          <a:p>
            <a:pPr marL="114300" indent="0">
              <a:buNone/>
            </a:pPr>
            <a:r>
              <a:rPr lang="en-US" dirty="0">
                <a:solidFill>
                  <a:schemeClr val="bg1"/>
                </a:solidFill>
              </a:rPr>
              <a:t>		Empowering teachers and Law Enforcement to intervene 			when students show signs they could be a danger to 			themselves or others</a:t>
            </a:r>
          </a:p>
          <a:p>
            <a:pPr marL="1511300" lvl="3" indent="0">
              <a:buNone/>
            </a:pPr>
            <a:r>
              <a:rPr lang="en-US" sz="1800" dirty="0">
                <a:solidFill>
                  <a:schemeClr val="bg1"/>
                </a:solidFill>
              </a:rPr>
              <a:t>	Improve school physical security</a:t>
            </a:r>
          </a:p>
          <a:p>
            <a:pPr marL="1511300" lvl="3" indent="0">
              <a:buNone/>
            </a:pPr>
            <a:r>
              <a:rPr lang="en-US" sz="1800" dirty="0">
                <a:solidFill>
                  <a:schemeClr val="bg1"/>
                </a:solidFill>
              </a:rPr>
              <a:t>	Keeping guns out of the hands of  people that shouldn’t have 	them</a:t>
            </a:r>
          </a:p>
          <a:p>
            <a:pPr marL="1054100" lvl="2" indent="0">
              <a:buNone/>
            </a:pPr>
            <a:endParaRPr lang="en-US" dirty="0">
              <a:solidFill>
                <a:schemeClr val="bg1"/>
              </a:solidFill>
            </a:endParaRPr>
          </a:p>
          <a:p>
            <a:pPr marL="114300" indent="0">
              <a:buNone/>
            </a:pPr>
            <a:endParaRPr lang="en-US" dirty="0">
              <a:solidFill>
                <a:schemeClr val="bg1"/>
              </a:solidFill>
            </a:endParaRPr>
          </a:p>
          <a:p>
            <a:pPr marL="114300" indent="0">
              <a:buNone/>
            </a:pPr>
            <a:r>
              <a:rPr lang="en-US" dirty="0">
                <a:solidFill>
                  <a:schemeClr val="bg1"/>
                </a:solidFill>
              </a:rPr>
              <a:t>		</a:t>
            </a:r>
          </a:p>
          <a:p>
            <a:endParaRPr lang="en-US" dirty="0"/>
          </a:p>
        </p:txBody>
      </p:sp>
    </p:spTree>
    <p:extLst>
      <p:ext uri="{BB962C8B-B14F-4D97-AF65-F5344CB8AC3E}">
        <p14:creationId xmlns:p14="http://schemas.microsoft.com/office/powerpoint/2010/main" val="30748262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91236-1702-4F58-81C1-0BD14A0A3D9C}"/>
              </a:ext>
            </a:extLst>
          </p:cNvPr>
          <p:cNvSpPr>
            <a:spLocks noGrp="1"/>
          </p:cNvSpPr>
          <p:nvPr>
            <p:ph type="title"/>
          </p:nvPr>
        </p:nvSpPr>
        <p:spPr>
          <a:xfrm>
            <a:off x="311700" y="445024"/>
            <a:ext cx="8520600" cy="852148"/>
          </a:xfrm>
        </p:spPr>
        <p:txBody>
          <a:bodyPr/>
          <a:lstStyle/>
          <a:p>
            <a:pPr algn="ctr"/>
            <a:r>
              <a:rPr lang="en-US" dirty="0"/>
              <a:t>Summary</a:t>
            </a:r>
          </a:p>
        </p:txBody>
      </p:sp>
      <p:sp>
        <p:nvSpPr>
          <p:cNvPr id="3" name="Text Placeholder 2">
            <a:extLst>
              <a:ext uri="{FF2B5EF4-FFF2-40B4-BE49-F238E27FC236}">
                <a16:creationId xmlns:a16="http://schemas.microsoft.com/office/drawing/2014/main" id="{1A77E8D1-B5F0-43CE-87A4-57F5910559F2}"/>
              </a:ext>
            </a:extLst>
          </p:cNvPr>
          <p:cNvSpPr>
            <a:spLocks noGrp="1"/>
          </p:cNvSpPr>
          <p:nvPr>
            <p:ph type="body" idx="1"/>
          </p:nvPr>
        </p:nvSpPr>
        <p:spPr>
          <a:xfrm>
            <a:off x="311700" y="1456659"/>
            <a:ext cx="8520600" cy="3147239"/>
          </a:xfrm>
        </p:spPr>
        <p:txBody>
          <a:bodyPr/>
          <a:lstStyle/>
          <a:p>
            <a:pPr marL="114300" indent="0">
              <a:buNone/>
            </a:pPr>
            <a:r>
              <a:rPr lang="en-US" sz="2400" dirty="0">
                <a:solidFill>
                  <a:schemeClr val="bg1"/>
                </a:solidFill>
              </a:rPr>
              <a:t>When you complete this section of the survey, I encourage you to read all the questions before  responding  and take into consideration the research and surveys AND lack of research available  to determine the best answer to the survey questions. </a:t>
            </a:r>
          </a:p>
          <a:p>
            <a:pPr marL="114300" indent="0">
              <a:buNone/>
            </a:pPr>
            <a:r>
              <a:rPr lang="en-US" sz="2400" dirty="0">
                <a:solidFill>
                  <a:schemeClr val="bg1"/>
                </a:solidFill>
              </a:rPr>
              <a:t> </a:t>
            </a:r>
            <a:r>
              <a:rPr lang="en-US" dirty="0">
                <a:solidFill>
                  <a:schemeClr val="bg1"/>
                </a:solidFill>
              </a:rPr>
              <a:t>(for more in-depth information access the provided links to the research)</a:t>
            </a:r>
          </a:p>
          <a:p>
            <a:pPr marL="114300" indent="0">
              <a:buNone/>
            </a:pPr>
            <a:r>
              <a:rPr lang="en-US" sz="2400" dirty="0">
                <a:solidFill>
                  <a:schemeClr val="bg1"/>
                </a:solidFill>
              </a:rPr>
              <a:t>		</a:t>
            </a:r>
          </a:p>
          <a:p>
            <a:endParaRPr lang="en-US" dirty="0"/>
          </a:p>
        </p:txBody>
      </p:sp>
    </p:spTree>
    <p:extLst>
      <p:ext uri="{BB962C8B-B14F-4D97-AF65-F5344CB8AC3E}">
        <p14:creationId xmlns:p14="http://schemas.microsoft.com/office/powerpoint/2010/main" val="3133580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A30B6-D597-4341-8E2B-049FD9297784}"/>
              </a:ext>
            </a:extLst>
          </p:cNvPr>
          <p:cNvSpPr>
            <a:spLocks noGrp="1"/>
          </p:cNvSpPr>
          <p:nvPr>
            <p:ph type="title"/>
          </p:nvPr>
        </p:nvSpPr>
        <p:spPr>
          <a:xfrm>
            <a:off x="265500" y="1039675"/>
            <a:ext cx="4045200" cy="1675800"/>
          </a:xfrm>
        </p:spPr>
        <p:txBody>
          <a:bodyPr wrap="square" anchor="b">
            <a:normAutofit/>
          </a:bodyPr>
          <a:lstStyle/>
          <a:p>
            <a:r>
              <a:rPr lang="en-US"/>
              <a:t>Next Steps</a:t>
            </a:r>
          </a:p>
        </p:txBody>
      </p:sp>
      <p:sp>
        <p:nvSpPr>
          <p:cNvPr id="8" name="Subtitle 2">
            <a:extLst>
              <a:ext uri="{FF2B5EF4-FFF2-40B4-BE49-F238E27FC236}">
                <a16:creationId xmlns:a16="http://schemas.microsoft.com/office/drawing/2014/main" id="{E6DD36BD-929C-4ECC-AA09-BB8037E917C4}"/>
              </a:ext>
            </a:extLst>
          </p:cNvPr>
          <p:cNvSpPr>
            <a:spLocks noGrp="1"/>
          </p:cNvSpPr>
          <p:nvPr>
            <p:ph type="subTitle" idx="1"/>
          </p:nvPr>
        </p:nvSpPr>
        <p:spPr>
          <a:xfrm>
            <a:off x="265500" y="2726875"/>
            <a:ext cx="4045200" cy="1235100"/>
          </a:xfrm>
        </p:spPr>
        <p:txBody>
          <a:bodyPr/>
          <a:lstStyle/>
          <a:p>
            <a:r>
              <a:rPr lang="en-US" dirty="0"/>
              <a:t>Consider what you have heard tonight</a:t>
            </a:r>
          </a:p>
        </p:txBody>
      </p:sp>
      <p:sp>
        <p:nvSpPr>
          <p:cNvPr id="3" name="Content Placeholder 2">
            <a:extLst>
              <a:ext uri="{FF2B5EF4-FFF2-40B4-BE49-F238E27FC236}">
                <a16:creationId xmlns:a16="http://schemas.microsoft.com/office/drawing/2014/main" id="{E89A1B8A-FF3A-F346-B0C1-F38A66C04FCB}"/>
              </a:ext>
            </a:extLst>
          </p:cNvPr>
          <p:cNvSpPr>
            <a:spLocks noGrp="1"/>
          </p:cNvSpPr>
          <p:nvPr>
            <p:ph type="body" idx="2"/>
          </p:nvPr>
        </p:nvSpPr>
        <p:spPr>
          <a:xfrm>
            <a:off x="4939500" y="724200"/>
            <a:ext cx="3837000" cy="3695100"/>
          </a:xfrm>
        </p:spPr>
        <p:txBody>
          <a:bodyPr wrap="square" anchor="ctr">
            <a:normAutofit/>
          </a:bodyPr>
          <a:lstStyle/>
          <a:p>
            <a:pPr>
              <a:lnSpc>
                <a:spcPct val="105000"/>
              </a:lnSpc>
            </a:pPr>
            <a:endParaRPr lang="en-US" sz="1100" dirty="0"/>
          </a:p>
          <a:p>
            <a:pPr>
              <a:lnSpc>
                <a:spcPct val="105000"/>
              </a:lnSpc>
            </a:pPr>
            <a:endParaRPr lang="en-US" sz="1100" dirty="0"/>
          </a:p>
          <a:p>
            <a:pPr>
              <a:lnSpc>
                <a:spcPct val="105000"/>
              </a:lnSpc>
            </a:pPr>
            <a:endParaRPr lang="en-US" sz="1100" dirty="0"/>
          </a:p>
          <a:p>
            <a:pPr>
              <a:lnSpc>
                <a:spcPct val="105000"/>
              </a:lnSpc>
            </a:pPr>
            <a:endParaRPr lang="en-US" sz="1100" dirty="0"/>
          </a:p>
          <a:p>
            <a:pPr>
              <a:lnSpc>
                <a:spcPct val="105000"/>
              </a:lnSpc>
            </a:pPr>
            <a:endParaRPr lang="en-US" sz="1100" dirty="0"/>
          </a:p>
          <a:p>
            <a:pPr>
              <a:lnSpc>
                <a:spcPct val="105000"/>
              </a:lnSpc>
            </a:pPr>
            <a:endParaRPr lang="en-US" sz="1100" dirty="0"/>
          </a:p>
          <a:p>
            <a:pPr>
              <a:lnSpc>
                <a:spcPct val="105000"/>
              </a:lnSpc>
            </a:pPr>
            <a:endParaRPr lang="en-US" sz="1100" dirty="0"/>
          </a:p>
          <a:p>
            <a:pPr>
              <a:lnSpc>
                <a:spcPct val="105000"/>
              </a:lnSpc>
            </a:pPr>
            <a:endParaRPr lang="en-US" sz="1100" dirty="0"/>
          </a:p>
          <a:p>
            <a:pPr>
              <a:lnSpc>
                <a:spcPct val="105000"/>
              </a:lnSpc>
            </a:pPr>
            <a:endParaRPr lang="en-US" sz="1100" dirty="0"/>
          </a:p>
          <a:p>
            <a:pPr>
              <a:lnSpc>
                <a:spcPct val="105000"/>
              </a:lnSpc>
            </a:pPr>
            <a:endParaRPr lang="en-US" sz="1100" dirty="0"/>
          </a:p>
          <a:p>
            <a:pPr>
              <a:lnSpc>
                <a:spcPct val="105000"/>
              </a:lnSpc>
            </a:pPr>
            <a:r>
              <a:rPr lang="en-US" sz="1100" dirty="0"/>
              <a:t>Give serious thought to these issues raised tonight.  They are important and will shape our positions.</a:t>
            </a:r>
          </a:p>
          <a:p>
            <a:pPr marL="0" indent="0">
              <a:lnSpc>
                <a:spcPct val="105000"/>
              </a:lnSpc>
              <a:buNone/>
            </a:pPr>
            <a:endParaRPr lang="en-US" sz="1100" dirty="0"/>
          </a:p>
          <a:p>
            <a:pPr>
              <a:lnSpc>
                <a:spcPct val="105000"/>
              </a:lnSpc>
            </a:pPr>
            <a:r>
              <a:rPr lang="en-US" sz="1100" dirty="0"/>
              <a:t>Participate in all five surveys beginning January 17.  All responses are anonymous.</a:t>
            </a:r>
          </a:p>
          <a:p>
            <a:pPr marL="0" indent="0">
              <a:lnSpc>
                <a:spcPct val="105000"/>
              </a:lnSpc>
              <a:buNone/>
            </a:pPr>
            <a:endParaRPr lang="en-US" sz="1100" dirty="0"/>
          </a:p>
          <a:p>
            <a:pPr>
              <a:lnSpc>
                <a:spcPct val="105000"/>
              </a:lnSpc>
            </a:pPr>
            <a:r>
              <a:rPr lang="en-US" sz="1100" dirty="0"/>
              <a:t>If you want to do more research, you can access all the research links from the </a:t>
            </a:r>
            <a:r>
              <a:rPr lang="en-US" sz="1100" dirty="0" err="1"/>
              <a:t>LWVOhio</a:t>
            </a:r>
            <a:r>
              <a:rPr lang="en-US" sz="1100" dirty="0"/>
              <a:t> web site:</a:t>
            </a:r>
          </a:p>
          <a:p>
            <a:pPr lvl="1">
              <a:lnSpc>
                <a:spcPct val="105000"/>
              </a:lnSpc>
            </a:pPr>
            <a:r>
              <a:rPr lang="en-US" sz="1100" dirty="0" err="1"/>
              <a:t>LWVOHIO.org</a:t>
            </a:r>
            <a:endParaRPr lang="en-US" sz="1100" dirty="0"/>
          </a:p>
          <a:p>
            <a:pPr lvl="2">
              <a:lnSpc>
                <a:spcPct val="105000"/>
              </a:lnSpc>
            </a:pPr>
            <a:r>
              <a:rPr lang="en-US" sz="1100" dirty="0"/>
              <a:t>Member Corner</a:t>
            </a:r>
          </a:p>
          <a:p>
            <a:pPr lvl="2">
              <a:lnSpc>
                <a:spcPct val="105000"/>
              </a:lnSpc>
            </a:pPr>
            <a:r>
              <a:rPr lang="en-US" sz="1100" dirty="0"/>
              <a:t>Arming School Personnel Study</a:t>
            </a:r>
            <a:br>
              <a:rPr lang="en-US" sz="1100" dirty="0"/>
            </a:br>
            <a:endParaRPr lang="en-US" sz="1100" dirty="0"/>
          </a:p>
          <a:p>
            <a:pPr lvl="2">
              <a:lnSpc>
                <a:spcPct val="105000"/>
              </a:lnSpc>
            </a:pPr>
            <a:endParaRPr lang="en-US" sz="1100" dirty="0"/>
          </a:p>
          <a:p>
            <a:pPr lvl="2">
              <a:lnSpc>
                <a:spcPct val="105000"/>
              </a:lnSpc>
            </a:pPr>
            <a:endParaRPr lang="en-US" sz="1100" dirty="0"/>
          </a:p>
          <a:p>
            <a:pPr lvl="2">
              <a:lnSpc>
                <a:spcPct val="105000"/>
              </a:lnSpc>
            </a:pPr>
            <a:endParaRPr lang="en-US" sz="1100" dirty="0"/>
          </a:p>
          <a:p>
            <a:pPr lvl="2">
              <a:lnSpc>
                <a:spcPct val="105000"/>
              </a:lnSpc>
            </a:pPr>
            <a:endParaRPr lang="en-US" sz="1100" dirty="0"/>
          </a:p>
          <a:p>
            <a:pPr lvl="2">
              <a:lnSpc>
                <a:spcPct val="105000"/>
              </a:lnSpc>
            </a:pPr>
            <a:endParaRPr lang="en-US" sz="1100" dirty="0"/>
          </a:p>
          <a:p>
            <a:pPr lvl="2">
              <a:lnSpc>
                <a:spcPct val="105000"/>
              </a:lnSpc>
            </a:pPr>
            <a:endParaRPr lang="en-US" sz="1100" dirty="0"/>
          </a:p>
        </p:txBody>
      </p:sp>
    </p:spTree>
    <p:extLst>
      <p:ext uri="{BB962C8B-B14F-4D97-AF65-F5344CB8AC3E}">
        <p14:creationId xmlns:p14="http://schemas.microsoft.com/office/powerpoint/2010/main" val="7522972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84D9F-D8AC-B240-8B87-25AE71C5706B}"/>
              </a:ext>
            </a:extLst>
          </p:cNvPr>
          <p:cNvSpPr>
            <a:spLocks noGrp="1"/>
          </p:cNvSpPr>
          <p:nvPr>
            <p:ph type="title"/>
          </p:nvPr>
        </p:nvSpPr>
        <p:spPr>
          <a:xfrm>
            <a:off x="265500" y="1039675"/>
            <a:ext cx="4045200" cy="1675800"/>
          </a:xfrm>
        </p:spPr>
        <p:txBody>
          <a:bodyPr wrap="square" anchor="b">
            <a:normAutofit/>
          </a:bodyPr>
          <a:lstStyle/>
          <a:p>
            <a:pPr>
              <a:lnSpc>
                <a:spcPct val="90000"/>
              </a:lnSpc>
            </a:pPr>
            <a:r>
              <a:rPr lang="en-US" sz="3600"/>
              <a:t>Consensus Meeting March 18</a:t>
            </a:r>
          </a:p>
        </p:txBody>
      </p:sp>
      <p:sp>
        <p:nvSpPr>
          <p:cNvPr id="8" name="Subtitle 2">
            <a:extLst>
              <a:ext uri="{FF2B5EF4-FFF2-40B4-BE49-F238E27FC236}">
                <a16:creationId xmlns:a16="http://schemas.microsoft.com/office/drawing/2014/main" id="{43279FAC-0BC6-4468-8D26-58556AA94BC3}"/>
              </a:ext>
            </a:extLst>
          </p:cNvPr>
          <p:cNvSpPr>
            <a:spLocks noGrp="1"/>
          </p:cNvSpPr>
          <p:nvPr>
            <p:ph type="subTitle" idx="1"/>
          </p:nvPr>
        </p:nvSpPr>
        <p:spPr>
          <a:xfrm>
            <a:off x="265500" y="2726875"/>
            <a:ext cx="4045200" cy="1235100"/>
          </a:xfrm>
        </p:spPr>
        <p:txBody>
          <a:bodyPr/>
          <a:lstStyle/>
          <a:p>
            <a:r>
              <a:rPr lang="en-US" dirty="0"/>
              <a:t>Please plan to participate</a:t>
            </a:r>
          </a:p>
        </p:txBody>
      </p:sp>
      <p:sp>
        <p:nvSpPr>
          <p:cNvPr id="3" name="Content Placeholder 2">
            <a:extLst>
              <a:ext uri="{FF2B5EF4-FFF2-40B4-BE49-F238E27FC236}">
                <a16:creationId xmlns:a16="http://schemas.microsoft.com/office/drawing/2014/main" id="{C95541B4-0862-7249-B1CF-1BA238DE7A56}"/>
              </a:ext>
            </a:extLst>
          </p:cNvPr>
          <p:cNvSpPr>
            <a:spLocks noGrp="1"/>
          </p:cNvSpPr>
          <p:nvPr>
            <p:ph type="body" idx="2"/>
          </p:nvPr>
        </p:nvSpPr>
        <p:spPr>
          <a:xfrm>
            <a:off x="4939500" y="724200"/>
            <a:ext cx="3837000" cy="3695100"/>
          </a:xfrm>
        </p:spPr>
        <p:txBody>
          <a:bodyPr wrap="square" anchor="ctr">
            <a:normAutofit/>
          </a:bodyPr>
          <a:lstStyle/>
          <a:p>
            <a:pPr>
              <a:spcAft>
                <a:spcPts val="600"/>
              </a:spcAft>
            </a:pPr>
            <a:r>
              <a:rPr lang="en-US"/>
              <a:t>Plan to participate in the consensus meeting on March 18.</a:t>
            </a:r>
          </a:p>
          <a:p>
            <a:pPr>
              <a:spcAft>
                <a:spcPts val="600"/>
              </a:spcAft>
            </a:pPr>
            <a:endParaRPr lang="en-US"/>
          </a:p>
          <a:p>
            <a:pPr>
              <a:spcAft>
                <a:spcPts val="600"/>
              </a:spcAft>
            </a:pPr>
            <a:r>
              <a:rPr lang="en-US"/>
              <a:t>Facilitated by Iris Meltzer, President of LWVO</a:t>
            </a:r>
          </a:p>
        </p:txBody>
      </p:sp>
    </p:spTree>
    <p:extLst>
      <p:ext uri="{BB962C8B-B14F-4D97-AF65-F5344CB8AC3E}">
        <p14:creationId xmlns:p14="http://schemas.microsoft.com/office/powerpoint/2010/main" val="241425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8C23A-3ADE-CA4E-9101-D23A1E829001}"/>
              </a:ext>
            </a:extLst>
          </p:cNvPr>
          <p:cNvSpPr>
            <a:spLocks noGrp="1"/>
          </p:cNvSpPr>
          <p:nvPr>
            <p:ph type="title"/>
          </p:nvPr>
        </p:nvSpPr>
        <p:spPr/>
        <p:txBody>
          <a:bodyPr/>
          <a:lstStyle/>
          <a:p>
            <a:r>
              <a:rPr lang="en-US" dirty="0"/>
              <a:t>Five Broad Categories of Study</a:t>
            </a:r>
          </a:p>
        </p:txBody>
      </p:sp>
      <p:sp>
        <p:nvSpPr>
          <p:cNvPr id="3" name="Text Placeholder 2">
            <a:extLst>
              <a:ext uri="{FF2B5EF4-FFF2-40B4-BE49-F238E27FC236}">
                <a16:creationId xmlns:a16="http://schemas.microsoft.com/office/drawing/2014/main" id="{59E412FE-B95A-E641-9E7E-16B17DA9A618}"/>
              </a:ext>
            </a:extLst>
          </p:cNvPr>
          <p:cNvSpPr>
            <a:spLocks noGrp="1"/>
          </p:cNvSpPr>
          <p:nvPr>
            <p:ph type="body" idx="4294967295"/>
          </p:nvPr>
        </p:nvSpPr>
        <p:spPr>
          <a:xfrm>
            <a:off x="0" y="1266825"/>
            <a:ext cx="4000500" cy="3302000"/>
          </a:xfrm>
        </p:spPr>
        <p:txBody>
          <a:bodyPr/>
          <a:lstStyle/>
          <a:p>
            <a:endParaRPr lang="en-US" dirty="0"/>
          </a:p>
          <a:p>
            <a:endParaRPr lang="en-US" dirty="0"/>
          </a:p>
          <a:p>
            <a:endParaRPr lang="en-US" dirty="0"/>
          </a:p>
          <a:p>
            <a:endParaRPr lang="en-US" dirty="0"/>
          </a:p>
          <a:p>
            <a:r>
              <a:rPr lang="en-US" dirty="0"/>
              <a:t>Decision Making  - Damien Chapman</a:t>
            </a:r>
          </a:p>
          <a:p>
            <a:r>
              <a:rPr lang="en-US" dirty="0"/>
              <a:t>Cost and Liability – Beverly Timmons</a:t>
            </a:r>
          </a:p>
          <a:p>
            <a:r>
              <a:rPr lang="en-US" dirty="0"/>
              <a:t>Armed Personnel, Checks, Training – George Rose</a:t>
            </a:r>
          </a:p>
          <a:p>
            <a:pPr lvl="1"/>
            <a:endParaRPr lang="en-US" dirty="0"/>
          </a:p>
        </p:txBody>
      </p:sp>
      <p:sp>
        <p:nvSpPr>
          <p:cNvPr id="4" name="Text Placeholder 3">
            <a:extLst>
              <a:ext uri="{FF2B5EF4-FFF2-40B4-BE49-F238E27FC236}">
                <a16:creationId xmlns:a16="http://schemas.microsoft.com/office/drawing/2014/main" id="{8ADE2833-4888-E244-B65C-1C84D19EF47E}"/>
              </a:ext>
            </a:extLst>
          </p:cNvPr>
          <p:cNvSpPr>
            <a:spLocks noGrp="1"/>
          </p:cNvSpPr>
          <p:nvPr>
            <p:ph type="body" idx="4294967295"/>
          </p:nvPr>
        </p:nvSpPr>
        <p:spPr>
          <a:xfrm>
            <a:off x="5143500" y="1266825"/>
            <a:ext cx="4000500" cy="3302000"/>
          </a:xfrm>
        </p:spPr>
        <p:txBody>
          <a:bodyPr/>
          <a:lstStyle/>
          <a:p>
            <a:endParaRPr lang="en-US" dirty="0"/>
          </a:p>
          <a:p>
            <a:endParaRPr lang="en-US" dirty="0"/>
          </a:p>
          <a:p>
            <a:endParaRPr lang="en-US" dirty="0"/>
          </a:p>
          <a:p>
            <a:endParaRPr lang="en-US" dirty="0"/>
          </a:p>
          <a:p>
            <a:r>
              <a:rPr lang="en-US" dirty="0"/>
              <a:t>Storage – Rhonda Richardson</a:t>
            </a:r>
          </a:p>
          <a:p>
            <a:endParaRPr lang="en-US" dirty="0"/>
          </a:p>
          <a:p>
            <a:r>
              <a:rPr lang="en-US" dirty="0"/>
              <a:t>Perceptions of Safety in Schools – Jill Hazelton</a:t>
            </a:r>
          </a:p>
          <a:p>
            <a:endParaRPr lang="en-US" dirty="0"/>
          </a:p>
          <a:p>
            <a:endParaRPr lang="en-US" dirty="0"/>
          </a:p>
          <a:p>
            <a:endParaRPr lang="en-US" dirty="0"/>
          </a:p>
        </p:txBody>
      </p:sp>
    </p:spTree>
    <p:extLst>
      <p:ext uri="{BB962C8B-B14F-4D97-AF65-F5344CB8AC3E}">
        <p14:creationId xmlns:p14="http://schemas.microsoft.com/office/powerpoint/2010/main" val="2158757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Decision Making</a:t>
            </a:r>
            <a:endParaRPr dirty="0"/>
          </a:p>
        </p:txBody>
      </p:sp>
    </p:spTree>
    <p:extLst>
      <p:ext uri="{BB962C8B-B14F-4D97-AF65-F5344CB8AC3E}">
        <p14:creationId xmlns:p14="http://schemas.microsoft.com/office/powerpoint/2010/main" val="604243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311700" y="448314"/>
            <a:ext cx="8733900" cy="682180"/>
          </a:xfrm>
          <a:prstGeom prst="rect">
            <a:avLst/>
          </a:prstGeom>
        </p:spPr>
        <p:txBody>
          <a:bodyPr spcFirstLastPara="1" wrap="square" lIns="91425" tIns="91425" rIns="91425" bIns="91425" anchor="t" anchorCtr="0">
            <a:noAutofit/>
          </a:bodyPr>
          <a:lstStyle/>
          <a:p>
            <a:pPr marL="0" lvl="0" indent="0" algn="ctr" rtl="0">
              <a:spcBef>
                <a:spcPts val="0"/>
              </a:spcBef>
              <a:spcAft>
                <a:spcPts val="800"/>
              </a:spcAft>
              <a:buNone/>
            </a:pPr>
            <a:r>
              <a:rPr lang="en" dirty="0">
                <a:latin typeface="Times New Roman"/>
                <a:ea typeface="Times New Roman"/>
                <a:cs typeface="Times New Roman"/>
                <a:sym typeface="Times New Roman"/>
              </a:rPr>
              <a:t>Decision Making</a:t>
            </a:r>
            <a:endParaRPr u="sng" dirty="0"/>
          </a:p>
        </p:txBody>
      </p:sp>
      <p:sp>
        <p:nvSpPr>
          <p:cNvPr id="85" name="Google Shape;85;p16"/>
          <p:cNvSpPr txBox="1">
            <a:spLocks noGrp="1"/>
          </p:cNvSpPr>
          <p:nvPr>
            <p:ph type="body" idx="1"/>
          </p:nvPr>
        </p:nvSpPr>
        <p:spPr>
          <a:xfrm>
            <a:off x="311700" y="1377700"/>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1.</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4" y="1378803"/>
            <a:ext cx="7489206"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To what level should the state be involved?</a:t>
            </a:r>
          </a:p>
          <a:p>
            <a:pPr marL="0" indent="0">
              <a:spcBef>
                <a:spcPts val="800"/>
              </a:spcBef>
              <a:spcAft>
                <a:spcPts val="1600"/>
              </a:spcAft>
              <a:buFont typeface="Open Sans"/>
              <a:buNone/>
            </a:pPr>
            <a:endParaRPr lang="en-US" dirty="0"/>
          </a:p>
        </p:txBody>
      </p:sp>
      <p:sp>
        <p:nvSpPr>
          <p:cNvPr id="17" name="Google Shape;85;p16">
            <a:extLst>
              <a:ext uri="{FF2B5EF4-FFF2-40B4-BE49-F238E27FC236}">
                <a16:creationId xmlns:a16="http://schemas.microsoft.com/office/drawing/2014/main" id="{245AB4FE-DFFA-450D-8DE2-5D48353087C0}"/>
              </a:ext>
            </a:extLst>
          </p:cNvPr>
          <p:cNvSpPr txBox="1">
            <a:spLocks/>
          </p:cNvSpPr>
          <p:nvPr/>
        </p:nvSpPr>
        <p:spPr>
          <a:xfrm>
            <a:off x="312796" y="2832632"/>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2.</a:t>
            </a:r>
            <a:endParaRPr lang="en-US" dirty="0"/>
          </a:p>
        </p:txBody>
      </p:sp>
      <p:sp>
        <p:nvSpPr>
          <p:cNvPr id="18" name="Google Shape;85;p16">
            <a:extLst>
              <a:ext uri="{FF2B5EF4-FFF2-40B4-BE49-F238E27FC236}">
                <a16:creationId xmlns:a16="http://schemas.microsoft.com/office/drawing/2014/main" id="{57C09C16-F98C-4D24-A674-7F6E7A522D04}"/>
              </a:ext>
            </a:extLst>
          </p:cNvPr>
          <p:cNvSpPr txBox="1">
            <a:spLocks/>
          </p:cNvSpPr>
          <p:nvPr/>
        </p:nvSpPr>
        <p:spPr>
          <a:xfrm>
            <a:off x="810564" y="2833735"/>
            <a:ext cx="6179003"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a)  Who should make the decision?</a:t>
            </a:r>
          </a:p>
        </p:txBody>
      </p:sp>
      <p:sp>
        <p:nvSpPr>
          <p:cNvPr id="19" name="Google Shape;85;p16">
            <a:extLst>
              <a:ext uri="{FF2B5EF4-FFF2-40B4-BE49-F238E27FC236}">
                <a16:creationId xmlns:a16="http://schemas.microsoft.com/office/drawing/2014/main" id="{E67A17A1-8F80-4A23-AA1A-3DE88D780309}"/>
              </a:ext>
            </a:extLst>
          </p:cNvPr>
          <p:cNvSpPr txBox="1">
            <a:spLocks/>
          </p:cNvSpPr>
          <p:nvPr/>
        </p:nvSpPr>
        <p:spPr>
          <a:xfrm>
            <a:off x="312800" y="3996998"/>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3.</a:t>
            </a:r>
            <a:endParaRPr lang="en-US" dirty="0"/>
          </a:p>
        </p:txBody>
      </p:sp>
      <p:sp>
        <p:nvSpPr>
          <p:cNvPr id="20" name="Google Shape;85;p16">
            <a:extLst>
              <a:ext uri="{FF2B5EF4-FFF2-40B4-BE49-F238E27FC236}">
                <a16:creationId xmlns:a16="http://schemas.microsoft.com/office/drawing/2014/main" id="{8678AA76-7334-45EC-A6AC-71DDA716D138}"/>
              </a:ext>
            </a:extLst>
          </p:cNvPr>
          <p:cNvSpPr txBox="1">
            <a:spLocks/>
          </p:cNvSpPr>
          <p:nvPr/>
        </p:nvSpPr>
        <p:spPr>
          <a:xfrm>
            <a:off x="823724" y="3998101"/>
            <a:ext cx="4731749"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Who should have a voice?</a:t>
            </a:r>
            <a:endParaRPr lang="en-US" dirty="0"/>
          </a:p>
        </p:txBody>
      </p:sp>
      <p:sp>
        <p:nvSpPr>
          <p:cNvPr id="21" name="Google Shape;85;p16">
            <a:extLst>
              <a:ext uri="{FF2B5EF4-FFF2-40B4-BE49-F238E27FC236}">
                <a16:creationId xmlns:a16="http://schemas.microsoft.com/office/drawing/2014/main" id="{805F4E69-1655-4BB7-9AE0-113EAF0D7620}"/>
              </a:ext>
            </a:extLst>
          </p:cNvPr>
          <p:cNvSpPr txBox="1">
            <a:spLocks/>
          </p:cNvSpPr>
          <p:nvPr/>
        </p:nvSpPr>
        <p:spPr>
          <a:xfrm>
            <a:off x="236054" y="2124365"/>
            <a:ext cx="542248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Within each school district…</a:t>
            </a:r>
          </a:p>
        </p:txBody>
      </p:sp>
      <p:sp>
        <p:nvSpPr>
          <p:cNvPr id="22" name="Google Shape;85;p16">
            <a:extLst>
              <a:ext uri="{FF2B5EF4-FFF2-40B4-BE49-F238E27FC236}">
                <a16:creationId xmlns:a16="http://schemas.microsoft.com/office/drawing/2014/main" id="{85165DBE-8C5C-49D3-A7D3-EB9FDD99769F}"/>
              </a:ext>
            </a:extLst>
          </p:cNvPr>
          <p:cNvSpPr txBox="1">
            <a:spLocks/>
          </p:cNvSpPr>
          <p:nvPr/>
        </p:nvSpPr>
        <p:spPr>
          <a:xfrm>
            <a:off x="813852" y="3300791"/>
            <a:ext cx="7738090"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b)  What should be the level of transparency?</a:t>
            </a:r>
          </a:p>
        </p:txBody>
      </p:sp>
    </p:spTree>
    <p:extLst>
      <p:ext uri="{BB962C8B-B14F-4D97-AF65-F5344CB8AC3E}">
        <p14:creationId xmlns:p14="http://schemas.microsoft.com/office/powerpoint/2010/main" val="391948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left)">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left)">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21"/>
                                        </p:tgtEl>
                                      </p:cBhvr>
                                    </p:animEffect>
                                    <p:set>
                                      <p:cBhvr>
                                        <p:cTn id="32" dur="1" fill="hold">
                                          <p:stCondLst>
                                            <p:cond delay="499"/>
                                          </p:stCondLst>
                                        </p:cTn>
                                        <p:tgtEl>
                                          <p:spTgt spid="21"/>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18"/>
                                        </p:tgtEl>
                                      </p:cBhvr>
                                    </p:animEffect>
                                    <p:set>
                                      <p:cBhvr>
                                        <p:cTn id="35" dur="1" fill="hold">
                                          <p:stCondLst>
                                            <p:cond delay="499"/>
                                          </p:stCondLst>
                                        </p:cTn>
                                        <p:tgtEl>
                                          <p:spTgt spid="18"/>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22"/>
                                        </p:tgtEl>
                                      </p:cBhvr>
                                    </p:animEffect>
                                    <p:set>
                                      <p:cBhvr>
                                        <p:cTn id="38" dur="1" fill="hold">
                                          <p:stCondLst>
                                            <p:cond delay="499"/>
                                          </p:stCondLst>
                                        </p:cTn>
                                        <p:tgtEl>
                                          <p:spTgt spid="22"/>
                                        </p:tgtEl>
                                        <p:attrNameLst>
                                          <p:attrName>style.visibility</p:attrName>
                                        </p:attrNameLst>
                                      </p:cBhvr>
                                      <p:to>
                                        <p:strVal val="hidden"/>
                                      </p:to>
                                    </p:set>
                                  </p:childTnLst>
                                </p:cTn>
                              </p:par>
                              <p:par>
                                <p:cTn id="39" presetID="10" presetClass="exit" presetSubtype="0" fill="hold" grpId="1" nodeType="withEffect">
                                  <p:stCondLst>
                                    <p:cond delay="0"/>
                                  </p:stCondLst>
                                  <p:childTnLst>
                                    <p:animEffect transition="out" filter="fade">
                                      <p:cBhvr>
                                        <p:cTn id="40" dur="500"/>
                                        <p:tgtEl>
                                          <p:spTgt spid="20"/>
                                        </p:tgtEl>
                                      </p:cBhvr>
                                    </p:animEffect>
                                    <p:set>
                                      <p:cBhvr>
                                        <p:cTn id="41"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8" grpId="1"/>
      <p:bldP spid="20" grpId="0"/>
      <p:bldP spid="20" grpId="1"/>
      <p:bldP spid="21" grpId="0"/>
      <p:bldP spid="21" grpId="1"/>
      <p:bldP spid="22" grpId="0"/>
      <p:bldP spid="2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6"/>
          <p:cNvSpPr txBox="1">
            <a:spLocks noGrp="1"/>
          </p:cNvSpPr>
          <p:nvPr>
            <p:ph type="body" idx="1"/>
          </p:nvPr>
        </p:nvSpPr>
        <p:spPr>
          <a:xfrm>
            <a:off x="311700" y="1265874"/>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1.</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4" y="1266977"/>
            <a:ext cx="3841474"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No state involvement</a:t>
            </a:r>
          </a:p>
          <a:p>
            <a:pPr marL="0" indent="0">
              <a:spcBef>
                <a:spcPts val="800"/>
              </a:spcBef>
              <a:spcAft>
                <a:spcPts val="1600"/>
              </a:spcAft>
              <a:buFont typeface="Open Sans"/>
              <a:buNone/>
            </a:pPr>
            <a:endParaRPr lang="en-US" dirty="0"/>
          </a:p>
        </p:txBody>
      </p:sp>
      <p:sp>
        <p:nvSpPr>
          <p:cNvPr id="17" name="Google Shape;85;p16">
            <a:extLst>
              <a:ext uri="{FF2B5EF4-FFF2-40B4-BE49-F238E27FC236}">
                <a16:creationId xmlns:a16="http://schemas.microsoft.com/office/drawing/2014/main" id="{245AB4FE-DFFA-450D-8DE2-5D48353087C0}"/>
              </a:ext>
            </a:extLst>
          </p:cNvPr>
          <p:cNvSpPr txBox="1">
            <a:spLocks/>
          </p:cNvSpPr>
          <p:nvPr/>
        </p:nvSpPr>
        <p:spPr>
          <a:xfrm>
            <a:off x="312796" y="2832632"/>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3.</a:t>
            </a:r>
            <a:endParaRPr lang="en-US" dirty="0"/>
          </a:p>
        </p:txBody>
      </p:sp>
      <p:sp>
        <p:nvSpPr>
          <p:cNvPr id="19" name="Google Shape;85;p16">
            <a:extLst>
              <a:ext uri="{FF2B5EF4-FFF2-40B4-BE49-F238E27FC236}">
                <a16:creationId xmlns:a16="http://schemas.microsoft.com/office/drawing/2014/main" id="{E67A17A1-8F80-4A23-AA1A-3DE88D780309}"/>
              </a:ext>
            </a:extLst>
          </p:cNvPr>
          <p:cNvSpPr txBox="1">
            <a:spLocks/>
          </p:cNvSpPr>
          <p:nvPr/>
        </p:nvSpPr>
        <p:spPr>
          <a:xfrm>
            <a:off x="312800" y="4256829"/>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5.</a:t>
            </a:r>
            <a:endParaRPr lang="en-US" dirty="0"/>
          </a:p>
        </p:txBody>
      </p:sp>
      <p:sp>
        <p:nvSpPr>
          <p:cNvPr id="20" name="Google Shape;85;p16">
            <a:extLst>
              <a:ext uri="{FF2B5EF4-FFF2-40B4-BE49-F238E27FC236}">
                <a16:creationId xmlns:a16="http://schemas.microsoft.com/office/drawing/2014/main" id="{8678AA76-7334-45EC-A6AC-71DDA716D138}"/>
              </a:ext>
            </a:extLst>
          </p:cNvPr>
          <p:cNvSpPr txBox="1">
            <a:spLocks/>
          </p:cNvSpPr>
          <p:nvPr/>
        </p:nvSpPr>
        <p:spPr>
          <a:xfrm>
            <a:off x="823724" y="4257932"/>
            <a:ext cx="7047352"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State  mandates no district involvement</a:t>
            </a:r>
            <a:endParaRPr lang="en-US" dirty="0"/>
          </a:p>
        </p:txBody>
      </p:sp>
      <p:sp>
        <p:nvSpPr>
          <p:cNvPr id="21" name="Google Shape;85;p16">
            <a:extLst>
              <a:ext uri="{FF2B5EF4-FFF2-40B4-BE49-F238E27FC236}">
                <a16:creationId xmlns:a16="http://schemas.microsoft.com/office/drawing/2014/main" id="{805F4E69-1655-4BB7-9AE0-113EAF0D7620}"/>
              </a:ext>
            </a:extLst>
          </p:cNvPr>
          <p:cNvSpPr txBox="1">
            <a:spLocks/>
          </p:cNvSpPr>
          <p:nvPr/>
        </p:nvSpPr>
        <p:spPr>
          <a:xfrm>
            <a:off x="308413" y="2061864"/>
            <a:ext cx="658618"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2.</a:t>
            </a:r>
          </a:p>
        </p:txBody>
      </p:sp>
      <p:sp>
        <p:nvSpPr>
          <p:cNvPr id="3" name="Title 2">
            <a:extLst>
              <a:ext uri="{FF2B5EF4-FFF2-40B4-BE49-F238E27FC236}">
                <a16:creationId xmlns:a16="http://schemas.microsoft.com/office/drawing/2014/main" id="{3BC82840-7427-4B0F-A86C-64EE1E253C59}"/>
              </a:ext>
            </a:extLst>
          </p:cNvPr>
          <p:cNvSpPr>
            <a:spLocks noGrp="1"/>
          </p:cNvSpPr>
          <p:nvPr>
            <p:ph type="title"/>
          </p:nvPr>
        </p:nvSpPr>
        <p:spPr/>
        <p:txBody>
          <a:bodyPr/>
          <a:lstStyle/>
          <a:p>
            <a:r>
              <a:rPr lang="en-US" dirty="0"/>
              <a:t>1.  To what level should the state be involved?</a:t>
            </a:r>
          </a:p>
        </p:txBody>
      </p:sp>
      <p:sp>
        <p:nvSpPr>
          <p:cNvPr id="14" name="Google Shape;85;p16">
            <a:extLst>
              <a:ext uri="{FF2B5EF4-FFF2-40B4-BE49-F238E27FC236}">
                <a16:creationId xmlns:a16="http://schemas.microsoft.com/office/drawing/2014/main" id="{2D25D9FA-9773-4916-89EF-D9E54971B659}"/>
              </a:ext>
            </a:extLst>
          </p:cNvPr>
          <p:cNvSpPr txBox="1">
            <a:spLocks/>
          </p:cNvSpPr>
          <p:nvPr/>
        </p:nvSpPr>
        <p:spPr>
          <a:xfrm>
            <a:off x="310604" y="3537609"/>
            <a:ext cx="658617"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4.</a:t>
            </a:r>
            <a:endParaRPr lang="en-US" dirty="0"/>
          </a:p>
        </p:txBody>
      </p:sp>
      <p:sp>
        <p:nvSpPr>
          <p:cNvPr id="4" name="Arrow: Up-Down 3">
            <a:extLst>
              <a:ext uri="{FF2B5EF4-FFF2-40B4-BE49-F238E27FC236}">
                <a16:creationId xmlns:a16="http://schemas.microsoft.com/office/drawing/2014/main" id="{86962ECA-567A-4B25-BE23-F104785F0CB6}"/>
              </a:ext>
            </a:extLst>
          </p:cNvPr>
          <p:cNvSpPr/>
          <p:nvPr/>
        </p:nvSpPr>
        <p:spPr>
          <a:xfrm>
            <a:off x="2628078" y="2082069"/>
            <a:ext cx="447332" cy="227613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471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
                                            <p:txEl>
                                              <p:pRg st="0" end="0"/>
                                            </p:txEl>
                                          </p:spTgt>
                                        </p:tgtEl>
                                        <p:attrNameLst>
                                          <p:attrName>style.visibility</p:attrName>
                                        </p:attrNameLst>
                                      </p:cBhvr>
                                      <p:to>
                                        <p:strVal val="visible"/>
                                      </p:to>
                                    </p:set>
                                    <p:animEffect transition="in" filter="wipe(left)">
                                      <p:cBhvr>
                                        <p:cTn id="17" dur="500"/>
                                        <p:tgtEl>
                                          <p:spTgt spid="2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6"/>
          <p:cNvSpPr txBox="1">
            <a:spLocks noGrp="1"/>
          </p:cNvSpPr>
          <p:nvPr>
            <p:ph type="body" idx="1"/>
          </p:nvPr>
        </p:nvSpPr>
        <p:spPr>
          <a:xfrm>
            <a:off x="311700" y="1265874"/>
            <a:ext cx="658617" cy="786224"/>
          </a:xfrm>
          <a:prstGeom prst="rect">
            <a:avLst/>
          </a:prstGeom>
        </p:spPr>
        <p:txBody>
          <a:bodyPr spcFirstLastPara="1" wrap="square" lIns="91425" tIns="91425" rIns="91425" bIns="91425" anchor="t" anchorCtr="0">
            <a:noAutofit/>
          </a:bodyPr>
          <a:lstStyle/>
          <a:p>
            <a:pPr marL="114300" lvl="0" indent="0" algn="l" rtl="0">
              <a:lnSpc>
                <a:spcPct val="115000"/>
              </a:lnSpc>
              <a:spcBef>
                <a:spcPts val="0"/>
              </a:spcBef>
              <a:spcAft>
                <a:spcPts val="0"/>
              </a:spcAft>
              <a:buClr>
                <a:srgbClr val="FFFFFF"/>
              </a:buClr>
              <a:buSzPts val="1800"/>
              <a:buNone/>
            </a:pPr>
            <a:r>
              <a:rPr lang="en-US" sz="3200" dirty="0">
                <a:solidFill>
                  <a:srgbClr val="FFFFFF"/>
                </a:solidFill>
                <a:latin typeface="Times New Roman"/>
                <a:ea typeface="Times New Roman"/>
                <a:cs typeface="Times New Roman"/>
                <a:sym typeface="Times New Roman"/>
              </a:rPr>
              <a:t>1.</a:t>
            </a:r>
            <a:endParaRPr dirty="0"/>
          </a:p>
        </p:txBody>
      </p:sp>
      <p:cxnSp>
        <p:nvCxnSpPr>
          <p:cNvPr id="86" name="Google Shape;86;p16"/>
          <p:cNvCxnSpPr/>
          <p:nvPr/>
        </p:nvCxnSpPr>
        <p:spPr>
          <a:xfrm>
            <a:off x="362325" y="1206287"/>
            <a:ext cx="8428800" cy="23400"/>
          </a:xfrm>
          <a:prstGeom prst="straightConnector1">
            <a:avLst/>
          </a:prstGeom>
          <a:noFill/>
          <a:ln w="28575" cap="flat" cmpd="sng">
            <a:solidFill>
              <a:schemeClr val="accent3"/>
            </a:solidFill>
            <a:prstDash val="solid"/>
            <a:round/>
            <a:headEnd type="none" w="med" len="med"/>
            <a:tailEnd type="none" w="med" len="med"/>
          </a:ln>
        </p:spPr>
      </p:cxnSp>
      <p:sp>
        <p:nvSpPr>
          <p:cNvPr id="16" name="Google Shape;85;p16">
            <a:extLst>
              <a:ext uri="{FF2B5EF4-FFF2-40B4-BE49-F238E27FC236}">
                <a16:creationId xmlns:a16="http://schemas.microsoft.com/office/drawing/2014/main" id="{8CB6DE1D-9C61-44B9-AD1C-F15E016AE1D7}"/>
              </a:ext>
            </a:extLst>
          </p:cNvPr>
          <p:cNvSpPr txBox="1">
            <a:spLocks/>
          </p:cNvSpPr>
          <p:nvPr/>
        </p:nvSpPr>
        <p:spPr>
          <a:xfrm>
            <a:off x="822624" y="1266977"/>
            <a:ext cx="3841474" cy="78622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pPr marL="114300" indent="0">
              <a:buClr>
                <a:srgbClr val="FFFFFF"/>
              </a:buClr>
              <a:buFont typeface="Open Sans"/>
              <a:buNone/>
            </a:pPr>
            <a:r>
              <a:rPr lang="en-US" sz="3200" dirty="0">
                <a:solidFill>
                  <a:srgbClr val="FFFFFF"/>
                </a:solidFill>
                <a:latin typeface="Times New Roman"/>
                <a:ea typeface="Times New Roman"/>
                <a:cs typeface="Times New Roman"/>
                <a:sym typeface="Times New Roman"/>
              </a:rPr>
              <a:t>No state involvement</a:t>
            </a:r>
          </a:p>
          <a:p>
            <a:pPr marL="0" indent="0">
              <a:spcBef>
                <a:spcPts val="800"/>
              </a:spcBef>
              <a:spcAft>
                <a:spcPts val="1600"/>
              </a:spcAft>
              <a:buFont typeface="Open Sans"/>
              <a:buNone/>
            </a:pPr>
            <a:endParaRPr lang="en-US" dirty="0"/>
          </a:p>
        </p:txBody>
      </p:sp>
      <p:sp>
        <p:nvSpPr>
          <p:cNvPr id="3" name="Title 2">
            <a:extLst>
              <a:ext uri="{FF2B5EF4-FFF2-40B4-BE49-F238E27FC236}">
                <a16:creationId xmlns:a16="http://schemas.microsoft.com/office/drawing/2014/main" id="{3BC82840-7427-4B0F-A86C-64EE1E253C59}"/>
              </a:ext>
            </a:extLst>
          </p:cNvPr>
          <p:cNvSpPr>
            <a:spLocks noGrp="1"/>
          </p:cNvSpPr>
          <p:nvPr>
            <p:ph type="title"/>
          </p:nvPr>
        </p:nvSpPr>
        <p:spPr/>
        <p:txBody>
          <a:bodyPr/>
          <a:lstStyle/>
          <a:p>
            <a:r>
              <a:rPr lang="en-US" dirty="0"/>
              <a:t>1.  To what level should the state be involved?</a:t>
            </a:r>
          </a:p>
        </p:txBody>
      </p:sp>
      <p:sp>
        <p:nvSpPr>
          <p:cNvPr id="15" name="TextBox 14">
            <a:extLst>
              <a:ext uri="{FF2B5EF4-FFF2-40B4-BE49-F238E27FC236}">
                <a16:creationId xmlns:a16="http://schemas.microsoft.com/office/drawing/2014/main" id="{CC377885-9D76-4137-8F4A-4387734C4DF3}"/>
              </a:ext>
            </a:extLst>
          </p:cNvPr>
          <p:cNvSpPr txBox="1"/>
          <p:nvPr/>
        </p:nvSpPr>
        <p:spPr>
          <a:xfrm>
            <a:off x="1851826" y="2055754"/>
            <a:ext cx="855194" cy="461665"/>
          </a:xfrm>
          <a:prstGeom prst="rect">
            <a:avLst/>
          </a:prstGeom>
          <a:noFill/>
        </p:spPr>
        <p:txBody>
          <a:bodyPr wrap="square" rtlCol="0">
            <a:spAutoFit/>
          </a:bodyPr>
          <a:lstStyle/>
          <a:p>
            <a:r>
              <a:rPr lang="en-US" sz="2400" u="sng" dirty="0">
                <a:solidFill>
                  <a:schemeClr val="accent4"/>
                </a:solidFill>
              </a:rPr>
              <a:t>PRO</a:t>
            </a:r>
          </a:p>
        </p:txBody>
      </p:sp>
      <p:sp>
        <p:nvSpPr>
          <p:cNvPr id="23" name="TextBox 22">
            <a:extLst>
              <a:ext uri="{FF2B5EF4-FFF2-40B4-BE49-F238E27FC236}">
                <a16:creationId xmlns:a16="http://schemas.microsoft.com/office/drawing/2014/main" id="{FD6539EA-2172-4297-8DA3-1CF8041A2F0B}"/>
              </a:ext>
            </a:extLst>
          </p:cNvPr>
          <p:cNvSpPr txBox="1"/>
          <p:nvPr/>
        </p:nvSpPr>
        <p:spPr>
          <a:xfrm>
            <a:off x="6267022" y="2056847"/>
            <a:ext cx="910025" cy="461665"/>
          </a:xfrm>
          <a:prstGeom prst="rect">
            <a:avLst/>
          </a:prstGeom>
          <a:noFill/>
        </p:spPr>
        <p:txBody>
          <a:bodyPr wrap="square" rtlCol="0">
            <a:spAutoFit/>
          </a:bodyPr>
          <a:lstStyle/>
          <a:p>
            <a:r>
              <a:rPr lang="en-US" sz="2400" u="sng" dirty="0">
                <a:solidFill>
                  <a:schemeClr val="accent4"/>
                </a:solidFill>
              </a:rPr>
              <a:t>CON</a:t>
            </a:r>
          </a:p>
        </p:txBody>
      </p:sp>
      <p:sp>
        <p:nvSpPr>
          <p:cNvPr id="24" name="TextBox 23">
            <a:extLst>
              <a:ext uri="{FF2B5EF4-FFF2-40B4-BE49-F238E27FC236}">
                <a16:creationId xmlns:a16="http://schemas.microsoft.com/office/drawing/2014/main" id="{08F7C111-4259-4802-83CF-8856863687C3}"/>
              </a:ext>
            </a:extLst>
          </p:cNvPr>
          <p:cNvSpPr txBox="1"/>
          <p:nvPr/>
        </p:nvSpPr>
        <p:spPr>
          <a:xfrm>
            <a:off x="749938" y="2565581"/>
            <a:ext cx="3499719"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cs typeface="Times New Roman" panose="02020603050405020304" pitchFamily="18" charset="0"/>
              </a:rPr>
              <a:t>Maximum control at the local level.</a:t>
            </a:r>
          </a:p>
        </p:txBody>
      </p:sp>
      <p:sp>
        <p:nvSpPr>
          <p:cNvPr id="25" name="TextBox 24">
            <a:extLst>
              <a:ext uri="{FF2B5EF4-FFF2-40B4-BE49-F238E27FC236}">
                <a16:creationId xmlns:a16="http://schemas.microsoft.com/office/drawing/2014/main" id="{931223EB-DCE3-42BD-AD13-FA47EF035A1B}"/>
              </a:ext>
            </a:extLst>
          </p:cNvPr>
          <p:cNvSpPr txBox="1"/>
          <p:nvPr/>
        </p:nvSpPr>
        <p:spPr>
          <a:xfrm>
            <a:off x="5382233" y="2566676"/>
            <a:ext cx="2745396"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Maximum expense to:</a:t>
            </a:r>
          </a:p>
        </p:txBody>
      </p:sp>
      <p:sp>
        <p:nvSpPr>
          <p:cNvPr id="26" name="TextBox 25">
            <a:extLst>
              <a:ext uri="{FF2B5EF4-FFF2-40B4-BE49-F238E27FC236}">
                <a16:creationId xmlns:a16="http://schemas.microsoft.com/office/drawing/2014/main" id="{87FE9B01-975C-47E4-9A5F-D86C5C93C0BA}"/>
              </a:ext>
            </a:extLst>
          </p:cNvPr>
          <p:cNvSpPr txBox="1"/>
          <p:nvPr/>
        </p:nvSpPr>
        <p:spPr>
          <a:xfrm>
            <a:off x="5429378" y="4044619"/>
            <a:ext cx="3338548"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Maximum liability of each school</a:t>
            </a:r>
          </a:p>
          <a:p>
            <a:r>
              <a:rPr lang="en-US" sz="1800" dirty="0">
                <a:solidFill>
                  <a:schemeClr val="bg1"/>
                </a:solidFill>
                <a:latin typeface="Times New Roman" panose="02020603050405020304" pitchFamily="18" charset="0"/>
              </a:rPr>
              <a:t>district to law suits.</a:t>
            </a:r>
          </a:p>
        </p:txBody>
      </p:sp>
      <p:sp>
        <p:nvSpPr>
          <p:cNvPr id="27" name="TextBox 26">
            <a:extLst>
              <a:ext uri="{FF2B5EF4-FFF2-40B4-BE49-F238E27FC236}">
                <a16:creationId xmlns:a16="http://schemas.microsoft.com/office/drawing/2014/main" id="{2094F3E7-A0E4-422A-8FF1-4A1506698C2E}"/>
              </a:ext>
            </a:extLst>
          </p:cNvPr>
          <p:cNvSpPr txBox="1"/>
          <p:nvPr/>
        </p:nvSpPr>
        <p:spPr>
          <a:xfrm>
            <a:off x="5799971" y="2842580"/>
            <a:ext cx="2327658"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research existing law</a:t>
            </a:r>
          </a:p>
        </p:txBody>
      </p:sp>
      <p:sp>
        <p:nvSpPr>
          <p:cNvPr id="28" name="TextBox 27">
            <a:extLst>
              <a:ext uri="{FF2B5EF4-FFF2-40B4-BE49-F238E27FC236}">
                <a16:creationId xmlns:a16="http://schemas.microsoft.com/office/drawing/2014/main" id="{F0506E57-4288-4445-BCD8-898588FDE6ED}"/>
              </a:ext>
            </a:extLst>
          </p:cNvPr>
          <p:cNvSpPr txBox="1"/>
          <p:nvPr/>
        </p:nvSpPr>
        <p:spPr>
          <a:xfrm>
            <a:off x="5784626" y="3116680"/>
            <a:ext cx="2865990"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craft compliant school policy</a:t>
            </a:r>
          </a:p>
        </p:txBody>
      </p:sp>
      <p:sp>
        <p:nvSpPr>
          <p:cNvPr id="29" name="TextBox 28">
            <a:extLst>
              <a:ext uri="{FF2B5EF4-FFF2-40B4-BE49-F238E27FC236}">
                <a16:creationId xmlns:a16="http://schemas.microsoft.com/office/drawing/2014/main" id="{0EC4AD67-A6B3-48F3-A702-A48B90ACB433}"/>
              </a:ext>
            </a:extLst>
          </p:cNvPr>
          <p:cNvSpPr txBox="1"/>
          <p:nvPr/>
        </p:nvSpPr>
        <p:spPr>
          <a:xfrm>
            <a:off x="5824091" y="3471916"/>
            <a:ext cx="2537071"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NOTE:  existing law may</a:t>
            </a:r>
          </a:p>
        </p:txBody>
      </p:sp>
      <p:sp>
        <p:nvSpPr>
          <p:cNvPr id="30" name="TextBox 29">
            <a:extLst>
              <a:ext uri="{FF2B5EF4-FFF2-40B4-BE49-F238E27FC236}">
                <a16:creationId xmlns:a16="http://schemas.microsoft.com/office/drawing/2014/main" id="{D6492F5C-10E4-4A35-AC2C-7D7B35AE6CC4}"/>
              </a:ext>
            </a:extLst>
          </p:cNvPr>
          <p:cNvSpPr txBox="1"/>
          <p:nvPr/>
        </p:nvSpPr>
        <p:spPr>
          <a:xfrm>
            <a:off x="6610203" y="3705451"/>
            <a:ext cx="1767402" cy="369332"/>
          </a:xfrm>
          <a:prstGeom prst="rect">
            <a:avLst/>
          </a:prstGeom>
          <a:noFill/>
        </p:spPr>
        <p:txBody>
          <a:bodyPr wrap="square" rtlCol="0">
            <a:spAutoFit/>
          </a:bodyPr>
          <a:lstStyle/>
          <a:p>
            <a:r>
              <a:rPr lang="en-US" sz="1800" dirty="0">
                <a:solidFill>
                  <a:schemeClr val="bg1"/>
                </a:solidFill>
                <a:latin typeface="Times New Roman" panose="02020603050405020304" pitchFamily="18" charset="0"/>
              </a:rPr>
              <a:t>not be sufficient</a:t>
            </a:r>
          </a:p>
        </p:txBody>
      </p:sp>
      <p:sp>
        <p:nvSpPr>
          <p:cNvPr id="31" name="TextBox 30">
            <a:extLst>
              <a:ext uri="{FF2B5EF4-FFF2-40B4-BE49-F238E27FC236}">
                <a16:creationId xmlns:a16="http://schemas.microsoft.com/office/drawing/2014/main" id="{8F05045D-93EF-4DE6-9172-413EDB7F9036}"/>
              </a:ext>
            </a:extLst>
          </p:cNvPr>
          <p:cNvSpPr txBox="1"/>
          <p:nvPr/>
        </p:nvSpPr>
        <p:spPr>
          <a:xfrm>
            <a:off x="749938" y="3010251"/>
            <a:ext cx="3804518" cy="646331"/>
          </a:xfrm>
          <a:prstGeom prst="rect">
            <a:avLst/>
          </a:prstGeom>
          <a:noFill/>
        </p:spPr>
        <p:txBody>
          <a:bodyPr wrap="square" rtlCol="0">
            <a:spAutoFit/>
          </a:bodyPr>
          <a:lstStyle/>
          <a:p>
            <a:r>
              <a:rPr lang="en-US" sz="1800" dirty="0">
                <a:solidFill>
                  <a:schemeClr val="bg1"/>
                </a:solidFill>
                <a:latin typeface="Times New Roman" panose="02020603050405020304" pitchFamily="18" charset="0"/>
                <a:cs typeface="Times New Roman" panose="02020603050405020304" pitchFamily="18" charset="0"/>
              </a:rPr>
              <a:t>Maximum flexibility to craft their own</a:t>
            </a:r>
          </a:p>
          <a:p>
            <a:r>
              <a:rPr lang="en-US" sz="1800" dirty="0">
                <a:solidFill>
                  <a:schemeClr val="bg1"/>
                </a:solidFill>
                <a:latin typeface="Times New Roman" panose="02020603050405020304" pitchFamily="18" charset="0"/>
                <a:cs typeface="Times New Roman" panose="02020603050405020304" pitchFamily="18" charset="0"/>
              </a:rPr>
              <a:t>customized policy.</a:t>
            </a:r>
          </a:p>
        </p:txBody>
      </p:sp>
    </p:spTree>
    <p:extLst>
      <p:ext uri="{BB962C8B-B14F-4D97-AF65-F5344CB8AC3E}">
        <p14:creationId xmlns:p14="http://schemas.microsoft.com/office/powerpoint/2010/main" val="1676624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wipe(left)">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1">
                                            <p:txEl>
                                              <p:pRg st="0" end="0"/>
                                            </p:txEl>
                                          </p:spTgt>
                                        </p:tgtEl>
                                        <p:attrNameLst>
                                          <p:attrName>style.visibility</p:attrName>
                                        </p:attrNameLst>
                                      </p:cBhvr>
                                      <p:to>
                                        <p:strVal val="visible"/>
                                      </p:to>
                                    </p:set>
                                    <p:animEffect transition="in" filter="wipe(left)">
                                      <p:cBhvr>
                                        <p:cTn id="12" dur="500"/>
                                        <p:tgtEl>
                                          <p:spTgt spid="31">
                                            <p:txEl>
                                              <p:pRg st="0" end="0"/>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1">
                                            <p:txEl>
                                              <p:pRg st="1" end="1"/>
                                            </p:txEl>
                                          </p:spTgt>
                                        </p:tgtEl>
                                        <p:attrNameLst>
                                          <p:attrName>style.visibility</p:attrName>
                                        </p:attrNameLst>
                                      </p:cBhvr>
                                      <p:to>
                                        <p:strVal val="visible"/>
                                      </p:to>
                                    </p:set>
                                    <p:animEffect transition="in" filter="wipe(left)">
                                      <p:cBhvr>
                                        <p:cTn id="16" dur="500"/>
                                        <p:tgtEl>
                                          <p:spTgt spid="3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wipe(left)">
                                      <p:cBhvr>
                                        <p:cTn id="21" dur="500"/>
                                        <p:tgtEl>
                                          <p:spTgt spid="2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left)">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8">
                                            <p:txEl>
                                              <p:pRg st="0" end="0"/>
                                            </p:txEl>
                                          </p:spTgt>
                                        </p:tgtEl>
                                        <p:attrNameLst>
                                          <p:attrName>style.visibility</p:attrName>
                                        </p:attrNameLst>
                                      </p:cBhvr>
                                      <p:to>
                                        <p:strVal val="visible"/>
                                      </p:to>
                                    </p:set>
                                    <p:animEffect transition="in" filter="wipe(left)">
                                      <p:cBhvr>
                                        <p:cTn id="31" dur="500"/>
                                        <p:tgtEl>
                                          <p:spTgt spid="28">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wipe(left)">
                                      <p:cBhvr>
                                        <p:cTn id="36" dur="500"/>
                                        <p:tgtEl>
                                          <p:spTgt spid="29"/>
                                        </p:tgtEl>
                                      </p:cBhvr>
                                    </p:animEffect>
                                  </p:childTnLst>
                                </p:cTn>
                              </p:par>
                            </p:childTnLst>
                          </p:cTn>
                        </p:par>
                        <p:par>
                          <p:cTn id="37" fill="hold">
                            <p:stCondLst>
                              <p:cond delay="500"/>
                            </p:stCondLst>
                            <p:childTnLst>
                              <p:par>
                                <p:cTn id="38" presetID="22" presetClass="entr" presetSubtype="8"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wipe(left)">
                                      <p:cBhvr>
                                        <p:cTn id="40" dur="500"/>
                                        <p:tgtEl>
                                          <p:spTgt spid="3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6">
                                            <p:txEl>
                                              <p:pRg st="0" end="0"/>
                                            </p:txEl>
                                          </p:spTgt>
                                        </p:tgtEl>
                                        <p:attrNameLst>
                                          <p:attrName>style.visibility</p:attrName>
                                        </p:attrNameLst>
                                      </p:cBhvr>
                                      <p:to>
                                        <p:strVal val="visible"/>
                                      </p:to>
                                    </p:set>
                                    <p:animEffect transition="in" filter="wipe(left)">
                                      <p:cBhvr>
                                        <p:cTn id="45" dur="500"/>
                                        <p:tgtEl>
                                          <p:spTgt spid="26">
                                            <p:txEl>
                                              <p:pRg st="0" end="0"/>
                                            </p:txEl>
                                          </p:spTgt>
                                        </p:tgtEl>
                                      </p:cBhvr>
                                    </p:animEffect>
                                  </p:childTnLst>
                                </p:cTn>
                              </p:par>
                            </p:childTnLst>
                          </p:cTn>
                        </p:par>
                        <p:par>
                          <p:cTn id="46" fill="hold">
                            <p:stCondLst>
                              <p:cond delay="500"/>
                            </p:stCondLst>
                            <p:childTnLst>
                              <p:par>
                                <p:cTn id="47" presetID="22" presetClass="entr" presetSubtype="8" fill="hold" grpId="0" nodeType="afterEffect">
                                  <p:stCondLst>
                                    <p:cond delay="0"/>
                                  </p:stCondLst>
                                  <p:childTnLst>
                                    <p:set>
                                      <p:cBhvr>
                                        <p:cTn id="48" dur="1" fill="hold">
                                          <p:stCondLst>
                                            <p:cond delay="0"/>
                                          </p:stCondLst>
                                        </p:cTn>
                                        <p:tgtEl>
                                          <p:spTgt spid="26">
                                            <p:txEl>
                                              <p:pRg st="1" end="1"/>
                                            </p:txEl>
                                          </p:spTgt>
                                        </p:tgtEl>
                                        <p:attrNameLst>
                                          <p:attrName>style.visibility</p:attrName>
                                        </p:attrNameLst>
                                      </p:cBhvr>
                                      <p:to>
                                        <p:strVal val="visible"/>
                                      </p:to>
                                    </p:set>
                                    <p:animEffect transition="in" filter="wipe(left)">
                                      <p:cBhvr>
                                        <p:cTn id="49" dur="500"/>
                                        <p:tgtEl>
                                          <p:spTgt spid="2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build="p"/>
      <p:bldP spid="27" grpId="0"/>
      <p:bldP spid="28" grpId="0" build="p"/>
      <p:bldP spid="29" grpId="0"/>
      <p:bldP spid="30" grpId="0"/>
    </p:bldLst>
  </p:timing>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6274</Words>
  <Application>Microsoft Office PowerPoint</Application>
  <PresentationFormat>On-screen Show (16:9)</PresentationFormat>
  <Paragraphs>495</Paragraphs>
  <Slides>45</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PT Sans Narrow</vt:lpstr>
      <vt:lpstr>Open Sans</vt:lpstr>
      <vt:lpstr>Arial</vt:lpstr>
      <vt:lpstr>Times New Roman</vt:lpstr>
      <vt:lpstr>Tropic</vt:lpstr>
      <vt:lpstr>Arming School Personnel Study </vt:lpstr>
      <vt:lpstr>Kent LWV All Member Meeting January 12, 2021 Agenda  </vt:lpstr>
      <vt:lpstr>Program Arming School Personnel Study Presentation </vt:lpstr>
      <vt:lpstr>Why are Ohio schools allowed to arm their teachers without informing the community?</vt:lpstr>
      <vt:lpstr>Five Broad Categories of Study</vt:lpstr>
      <vt:lpstr>Decision Making</vt:lpstr>
      <vt:lpstr>Decision Making</vt:lpstr>
      <vt:lpstr>1.  To what level should the state be involved?</vt:lpstr>
      <vt:lpstr>1.  To what level should the state be involved?</vt:lpstr>
      <vt:lpstr>1.  To what level should the state be involved?</vt:lpstr>
      <vt:lpstr>Decision Making</vt:lpstr>
      <vt:lpstr>2.  Who decides and level of transparency?</vt:lpstr>
      <vt:lpstr>2.  Who decides and level of transparency?</vt:lpstr>
      <vt:lpstr>2.  Who decides and level of transparency?</vt:lpstr>
      <vt:lpstr>Decision Making</vt:lpstr>
      <vt:lpstr>3.  Who should have a voice?</vt:lpstr>
      <vt:lpstr>Decision Making</vt:lpstr>
      <vt:lpstr>Cost and Liability</vt:lpstr>
      <vt:lpstr>Armed school personnel funding includes costs for training, weapons and ammunitions, as well as liability protection.   </vt:lpstr>
      <vt:lpstr>Access to state and federal funds is not clear and raises political concerns</vt:lpstr>
      <vt:lpstr>Professional Organizations Oppose Arming School Personnel</vt:lpstr>
      <vt:lpstr>Groups that support gun safety within the school community</vt:lpstr>
      <vt:lpstr>Liability</vt:lpstr>
      <vt:lpstr>Armed Personnel, Checks, and Training</vt:lpstr>
      <vt:lpstr>CURRENT SITUATION</vt:lpstr>
      <vt:lpstr>Relevant Questions</vt:lpstr>
      <vt:lpstr>WHAT: Questions to consider</vt:lpstr>
      <vt:lpstr>WHAT: Training Options</vt:lpstr>
      <vt:lpstr>WHAT:  Training Options (continued)</vt:lpstr>
      <vt:lpstr>WHAT:  Training Options (continued)</vt:lpstr>
      <vt:lpstr>WHO should make the training decision?</vt:lpstr>
      <vt:lpstr>Storage</vt:lpstr>
      <vt:lpstr>Two major areas of consideration</vt:lpstr>
      <vt:lpstr>Options for storage  (pros and cons of safety vs. response time)</vt:lpstr>
      <vt:lpstr>Options for storage, cont.</vt:lpstr>
      <vt:lpstr>Consequences of Student Access to Firearms:  What Research Indicates</vt:lpstr>
      <vt:lpstr>Consequences of Student Access to Firearms (cont.)</vt:lpstr>
      <vt:lpstr>Perceptions of Safety</vt:lpstr>
      <vt:lpstr>There are of 4 questions regarding perception of safety of arming school personnel</vt:lpstr>
      <vt:lpstr>These are all difficult questions to answer with little research or surveys  available.</vt:lpstr>
      <vt:lpstr>PowerPoint Presentation</vt:lpstr>
      <vt:lpstr>PowerPoint Presentation</vt:lpstr>
      <vt:lpstr>Summary</vt:lpstr>
      <vt:lpstr>Next Steps</vt:lpstr>
      <vt:lpstr>Consensus Meeting March 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Storage</dc:title>
  <dc:creator>bebba.barber@outlook.com</dc:creator>
  <cp:lastModifiedBy>Audrey Kessler</cp:lastModifiedBy>
  <cp:revision>2</cp:revision>
  <dcterms:created xsi:type="dcterms:W3CDTF">2021-01-10T17:15:50Z</dcterms:created>
  <dcterms:modified xsi:type="dcterms:W3CDTF">2021-01-16T00:09:16Z</dcterms:modified>
</cp:coreProperties>
</file>