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13" r:id="rId2"/>
    <p:sldId id="314" r:id="rId3"/>
    <p:sldId id="261" r:id="rId4"/>
    <p:sldId id="318" r:id="rId5"/>
    <p:sldId id="317" r:id="rId6"/>
    <p:sldId id="316" r:id="rId7"/>
    <p:sldId id="315" r:id="rId8"/>
    <p:sldId id="263" r:id="rId9"/>
    <p:sldId id="264" r:id="rId10"/>
    <p:sldId id="267" r:id="rId11"/>
    <p:sldId id="265" r:id="rId12"/>
    <p:sldId id="320" r:id="rId13"/>
    <p:sldId id="266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31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9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0866E3-C841-4F5A-8436-23C345661088}" type="doc">
      <dgm:prSet loTypeId="urn:microsoft.com/office/officeart/2005/8/layout/hList1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0CB140C-BF38-4DC9-A3E6-B51BDC747E40}">
      <dgm:prSet/>
      <dgm:spPr>
        <a:solidFill>
          <a:srgbClr val="003E8C"/>
        </a:solidFill>
      </dgm:spPr>
      <dgm:t>
        <a:bodyPr/>
        <a:lstStyle/>
        <a:p>
          <a:pPr rtl="0"/>
          <a:r>
            <a:rPr lang="en-US" dirty="0" smtClean="0"/>
            <a:t>More detailed planning for infrastructure</a:t>
          </a:r>
          <a:endParaRPr lang="en-US" dirty="0"/>
        </a:p>
      </dgm:t>
    </dgm:pt>
    <dgm:pt modelId="{E80B6BE1-693D-492F-AFB0-8A7CB5B1E86F}" type="parTrans" cxnId="{1FC9847E-2FDD-4E2C-8B2B-9E84DCFCA589}">
      <dgm:prSet/>
      <dgm:spPr/>
      <dgm:t>
        <a:bodyPr/>
        <a:lstStyle/>
        <a:p>
          <a:endParaRPr lang="en-US"/>
        </a:p>
      </dgm:t>
    </dgm:pt>
    <dgm:pt modelId="{8621FAB4-6B9F-465D-9D3E-30FDDAAB2131}" type="sibTrans" cxnId="{1FC9847E-2FDD-4E2C-8B2B-9E84DCFCA589}">
      <dgm:prSet/>
      <dgm:spPr/>
      <dgm:t>
        <a:bodyPr/>
        <a:lstStyle/>
        <a:p>
          <a:endParaRPr lang="en-US"/>
        </a:p>
      </dgm:t>
    </dgm:pt>
    <dgm:pt modelId="{994615F0-4E72-4AFC-806A-AA20EBEB7839}">
      <dgm:prSet/>
      <dgm:spPr>
        <a:solidFill>
          <a:srgbClr val="003E8C"/>
        </a:solidFill>
      </dgm:spPr>
      <dgm:t>
        <a:bodyPr/>
        <a:lstStyle/>
        <a:p>
          <a:pPr rtl="0"/>
          <a:r>
            <a:rPr lang="en-US" dirty="0" smtClean="0"/>
            <a:t>When you can’t go it alone (in Delaware, nobody can . . .)</a:t>
          </a:r>
          <a:endParaRPr lang="en-US" dirty="0"/>
        </a:p>
      </dgm:t>
    </dgm:pt>
    <dgm:pt modelId="{E64F3669-8C5A-4E25-A539-FBC01F0126AB}" type="parTrans" cxnId="{3221634B-40ED-4086-96E2-1D6AA0AC478D}">
      <dgm:prSet/>
      <dgm:spPr/>
      <dgm:t>
        <a:bodyPr/>
        <a:lstStyle/>
        <a:p>
          <a:endParaRPr lang="en-US"/>
        </a:p>
      </dgm:t>
    </dgm:pt>
    <dgm:pt modelId="{F8E67202-9273-4F12-ABB9-AE89A5D2404A}" type="sibTrans" cxnId="{3221634B-40ED-4086-96E2-1D6AA0AC478D}">
      <dgm:prSet/>
      <dgm:spPr/>
      <dgm:t>
        <a:bodyPr/>
        <a:lstStyle/>
        <a:p>
          <a:endParaRPr lang="en-US"/>
        </a:p>
      </dgm:t>
    </dgm:pt>
    <dgm:pt modelId="{431997E2-5A3D-4A32-BA80-34D74379C7CB}">
      <dgm:prSet/>
      <dgm:spPr>
        <a:solidFill>
          <a:srgbClr val="003E8C"/>
        </a:solidFill>
      </dgm:spPr>
      <dgm:t>
        <a:bodyPr/>
        <a:lstStyle/>
        <a:p>
          <a:pPr rtl="0"/>
          <a:r>
            <a:rPr lang="en-US" dirty="0" smtClean="0"/>
            <a:t>To develop a phased approach for construction</a:t>
          </a:r>
          <a:endParaRPr lang="en-US" dirty="0"/>
        </a:p>
      </dgm:t>
    </dgm:pt>
    <dgm:pt modelId="{1364E534-8726-48B7-AD86-5792CE9BACEE}" type="parTrans" cxnId="{197F10B2-57D6-4693-B363-FB2D79068EE6}">
      <dgm:prSet/>
      <dgm:spPr/>
      <dgm:t>
        <a:bodyPr/>
        <a:lstStyle/>
        <a:p>
          <a:endParaRPr lang="en-US"/>
        </a:p>
      </dgm:t>
    </dgm:pt>
    <dgm:pt modelId="{3D070ED4-8B4C-4AE6-8541-792A52AD3AD3}" type="sibTrans" cxnId="{197F10B2-57D6-4693-B363-FB2D79068EE6}">
      <dgm:prSet/>
      <dgm:spPr/>
      <dgm:t>
        <a:bodyPr/>
        <a:lstStyle/>
        <a:p>
          <a:endParaRPr lang="en-US"/>
        </a:p>
      </dgm:t>
    </dgm:pt>
    <dgm:pt modelId="{9DB7627E-6EFD-452F-9AA8-F90E122C6A1D}">
      <dgm:prSet/>
      <dgm:spPr>
        <a:solidFill>
          <a:srgbClr val="003E8C"/>
        </a:solidFill>
      </dgm:spPr>
      <dgm:t>
        <a:bodyPr/>
        <a:lstStyle/>
        <a:p>
          <a:pPr rtl="0"/>
          <a:r>
            <a:rPr lang="en-US" dirty="0" smtClean="0"/>
            <a:t>To create “shovel ready” development sites</a:t>
          </a:r>
          <a:endParaRPr lang="en-US" dirty="0"/>
        </a:p>
      </dgm:t>
    </dgm:pt>
    <dgm:pt modelId="{30D608B6-164D-401A-A1B1-808052C261A4}" type="parTrans" cxnId="{0CD53A66-85B4-48F4-9017-A70F3EF68C21}">
      <dgm:prSet/>
      <dgm:spPr/>
      <dgm:t>
        <a:bodyPr/>
        <a:lstStyle/>
        <a:p>
          <a:endParaRPr lang="en-US"/>
        </a:p>
      </dgm:t>
    </dgm:pt>
    <dgm:pt modelId="{7B6F5C19-2E22-4E4B-B2FF-1E84A66F0E5C}" type="sibTrans" cxnId="{0CD53A66-85B4-48F4-9017-A70F3EF68C21}">
      <dgm:prSet/>
      <dgm:spPr/>
      <dgm:t>
        <a:bodyPr/>
        <a:lstStyle/>
        <a:p>
          <a:endParaRPr lang="en-US"/>
        </a:p>
      </dgm:t>
    </dgm:pt>
    <dgm:pt modelId="{AE0089F0-6A1B-45B1-9C73-BDAFF0E15B66}" type="pres">
      <dgm:prSet presAssocID="{790866E3-C841-4F5A-8436-23C34566108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E23C01-EE90-4612-B11E-40607BE674A3}" type="pres">
      <dgm:prSet presAssocID="{70CB140C-BF38-4DC9-A3E6-B51BDC747E40}" presName="composite" presStyleCnt="0"/>
      <dgm:spPr/>
    </dgm:pt>
    <dgm:pt modelId="{E0DE7CAD-2941-412A-A01F-C7D45F9D377A}" type="pres">
      <dgm:prSet presAssocID="{70CB140C-BF38-4DC9-A3E6-B51BDC747E40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BD5C0-7535-4C04-827A-151D62626C8A}" type="pres">
      <dgm:prSet presAssocID="{70CB140C-BF38-4DC9-A3E6-B51BDC747E40}" presName="desTx" presStyleLbl="alignAccFollowNode1" presStyleIdx="0" presStyleCnt="4">
        <dgm:presLayoutVars>
          <dgm:bulletEnabled val="1"/>
        </dgm:presLayoutVars>
      </dgm:prSet>
      <dgm:spPr/>
    </dgm:pt>
    <dgm:pt modelId="{7DE36D97-EE5C-4CCA-9094-366D3B81DB62}" type="pres">
      <dgm:prSet presAssocID="{8621FAB4-6B9F-465D-9D3E-30FDDAAB2131}" presName="space" presStyleCnt="0"/>
      <dgm:spPr/>
    </dgm:pt>
    <dgm:pt modelId="{BAB3388D-8811-4140-A926-6A022AA49521}" type="pres">
      <dgm:prSet presAssocID="{994615F0-4E72-4AFC-806A-AA20EBEB7839}" presName="composite" presStyleCnt="0"/>
      <dgm:spPr/>
    </dgm:pt>
    <dgm:pt modelId="{130AAEB3-B125-4317-8888-821396B7C8DD}" type="pres">
      <dgm:prSet presAssocID="{994615F0-4E72-4AFC-806A-AA20EBEB7839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479DB5-8C56-49B0-B20B-FB3B0BB3A50A}" type="pres">
      <dgm:prSet presAssocID="{994615F0-4E72-4AFC-806A-AA20EBEB7839}" presName="desTx" presStyleLbl="alignAccFollowNode1" presStyleIdx="1" presStyleCnt="4">
        <dgm:presLayoutVars>
          <dgm:bulletEnabled val="1"/>
        </dgm:presLayoutVars>
      </dgm:prSet>
      <dgm:spPr/>
    </dgm:pt>
    <dgm:pt modelId="{8E30CFB6-667B-4F5C-AC88-900E77EECAE5}" type="pres">
      <dgm:prSet presAssocID="{F8E67202-9273-4F12-ABB9-AE89A5D2404A}" presName="space" presStyleCnt="0"/>
      <dgm:spPr/>
    </dgm:pt>
    <dgm:pt modelId="{C8AB2F3F-5117-41EB-8A64-CC400CB3AA47}" type="pres">
      <dgm:prSet presAssocID="{431997E2-5A3D-4A32-BA80-34D74379C7CB}" presName="composite" presStyleCnt="0"/>
      <dgm:spPr/>
    </dgm:pt>
    <dgm:pt modelId="{7718651D-3F70-4969-B2BF-7E6C9F6FFC7E}" type="pres">
      <dgm:prSet presAssocID="{431997E2-5A3D-4A32-BA80-34D74379C7CB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C75BC0-9FCE-47D0-AF85-8F3206323E8A}" type="pres">
      <dgm:prSet presAssocID="{431997E2-5A3D-4A32-BA80-34D74379C7CB}" presName="desTx" presStyleLbl="alignAccFollowNode1" presStyleIdx="2" presStyleCnt="4">
        <dgm:presLayoutVars>
          <dgm:bulletEnabled val="1"/>
        </dgm:presLayoutVars>
      </dgm:prSet>
      <dgm:spPr/>
    </dgm:pt>
    <dgm:pt modelId="{9348566D-63BD-420D-AA4B-10563E33E2CF}" type="pres">
      <dgm:prSet presAssocID="{3D070ED4-8B4C-4AE6-8541-792A52AD3AD3}" presName="space" presStyleCnt="0"/>
      <dgm:spPr/>
    </dgm:pt>
    <dgm:pt modelId="{4873745A-344D-46D1-92F9-31DB1CB84772}" type="pres">
      <dgm:prSet presAssocID="{9DB7627E-6EFD-452F-9AA8-F90E122C6A1D}" presName="composite" presStyleCnt="0"/>
      <dgm:spPr/>
    </dgm:pt>
    <dgm:pt modelId="{CC0518E9-B517-41B4-971D-1BADC5E983D8}" type="pres">
      <dgm:prSet presAssocID="{9DB7627E-6EFD-452F-9AA8-F90E122C6A1D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CD916F-ABA6-4147-8488-52DABC1DAFB8}" type="pres">
      <dgm:prSet presAssocID="{9DB7627E-6EFD-452F-9AA8-F90E122C6A1D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C386B53C-C59D-4AA8-946E-94819F03DD89}" type="presOf" srcId="{431997E2-5A3D-4A32-BA80-34D74379C7CB}" destId="{7718651D-3F70-4969-B2BF-7E6C9F6FFC7E}" srcOrd="0" destOrd="0" presId="urn:microsoft.com/office/officeart/2005/8/layout/hList1"/>
    <dgm:cxn modelId="{8E8FD22F-5C07-42DF-80EA-A7ADED9B133C}" type="presOf" srcId="{70CB140C-BF38-4DC9-A3E6-B51BDC747E40}" destId="{E0DE7CAD-2941-412A-A01F-C7D45F9D377A}" srcOrd="0" destOrd="0" presId="urn:microsoft.com/office/officeart/2005/8/layout/hList1"/>
    <dgm:cxn modelId="{0CD53A66-85B4-48F4-9017-A70F3EF68C21}" srcId="{790866E3-C841-4F5A-8436-23C345661088}" destId="{9DB7627E-6EFD-452F-9AA8-F90E122C6A1D}" srcOrd="3" destOrd="0" parTransId="{30D608B6-164D-401A-A1B1-808052C261A4}" sibTransId="{7B6F5C19-2E22-4E4B-B2FF-1E84A66F0E5C}"/>
    <dgm:cxn modelId="{53E2A616-2A80-4D08-A2FE-7E8D50305451}" type="presOf" srcId="{9DB7627E-6EFD-452F-9AA8-F90E122C6A1D}" destId="{CC0518E9-B517-41B4-971D-1BADC5E983D8}" srcOrd="0" destOrd="0" presId="urn:microsoft.com/office/officeart/2005/8/layout/hList1"/>
    <dgm:cxn modelId="{320CFE41-1F5D-413D-8A68-66A55B3CD2C2}" type="presOf" srcId="{994615F0-4E72-4AFC-806A-AA20EBEB7839}" destId="{130AAEB3-B125-4317-8888-821396B7C8DD}" srcOrd="0" destOrd="0" presId="urn:microsoft.com/office/officeart/2005/8/layout/hList1"/>
    <dgm:cxn modelId="{197F10B2-57D6-4693-B363-FB2D79068EE6}" srcId="{790866E3-C841-4F5A-8436-23C345661088}" destId="{431997E2-5A3D-4A32-BA80-34D74379C7CB}" srcOrd="2" destOrd="0" parTransId="{1364E534-8726-48B7-AD86-5792CE9BACEE}" sibTransId="{3D070ED4-8B4C-4AE6-8541-792A52AD3AD3}"/>
    <dgm:cxn modelId="{1FC9847E-2FDD-4E2C-8B2B-9E84DCFCA589}" srcId="{790866E3-C841-4F5A-8436-23C345661088}" destId="{70CB140C-BF38-4DC9-A3E6-B51BDC747E40}" srcOrd="0" destOrd="0" parTransId="{E80B6BE1-693D-492F-AFB0-8A7CB5B1E86F}" sibTransId="{8621FAB4-6B9F-465D-9D3E-30FDDAAB2131}"/>
    <dgm:cxn modelId="{C8E4656D-43BF-4438-85F5-71615C70540B}" type="presOf" srcId="{790866E3-C841-4F5A-8436-23C345661088}" destId="{AE0089F0-6A1B-45B1-9C73-BDAFF0E15B66}" srcOrd="0" destOrd="0" presId="urn:microsoft.com/office/officeart/2005/8/layout/hList1"/>
    <dgm:cxn modelId="{3221634B-40ED-4086-96E2-1D6AA0AC478D}" srcId="{790866E3-C841-4F5A-8436-23C345661088}" destId="{994615F0-4E72-4AFC-806A-AA20EBEB7839}" srcOrd="1" destOrd="0" parTransId="{E64F3669-8C5A-4E25-A539-FBC01F0126AB}" sibTransId="{F8E67202-9273-4F12-ABB9-AE89A5D2404A}"/>
    <dgm:cxn modelId="{5088B414-6783-47A6-8DA7-57ABC08FF69F}" type="presParOf" srcId="{AE0089F0-6A1B-45B1-9C73-BDAFF0E15B66}" destId="{D8E23C01-EE90-4612-B11E-40607BE674A3}" srcOrd="0" destOrd="0" presId="urn:microsoft.com/office/officeart/2005/8/layout/hList1"/>
    <dgm:cxn modelId="{5F62D606-2724-4CA0-88E7-98588EA022DF}" type="presParOf" srcId="{D8E23C01-EE90-4612-B11E-40607BE674A3}" destId="{E0DE7CAD-2941-412A-A01F-C7D45F9D377A}" srcOrd="0" destOrd="0" presId="urn:microsoft.com/office/officeart/2005/8/layout/hList1"/>
    <dgm:cxn modelId="{7B8254B8-1302-467A-A3B5-690153AB4154}" type="presParOf" srcId="{D8E23C01-EE90-4612-B11E-40607BE674A3}" destId="{2EFBD5C0-7535-4C04-827A-151D62626C8A}" srcOrd="1" destOrd="0" presId="urn:microsoft.com/office/officeart/2005/8/layout/hList1"/>
    <dgm:cxn modelId="{BE93E752-228B-4804-8C8B-62A9E24369B2}" type="presParOf" srcId="{AE0089F0-6A1B-45B1-9C73-BDAFF0E15B66}" destId="{7DE36D97-EE5C-4CCA-9094-366D3B81DB62}" srcOrd="1" destOrd="0" presId="urn:microsoft.com/office/officeart/2005/8/layout/hList1"/>
    <dgm:cxn modelId="{6AC59CCD-7683-420A-BA75-97BB0AC3CA83}" type="presParOf" srcId="{AE0089F0-6A1B-45B1-9C73-BDAFF0E15B66}" destId="{BAB3388D-8811-4140-A926-6A022AA49521}" srcOrd="2" destOrd="0" presId="urn:microsoft.com/office/officeart/2005/8/layout/hList1"/>
    <dgm:cxn modelId="{F57123CC-894B-48F4-B876-6677770E1CA4}" type="presParOf" srcId="{BAB3388D-8811-4140-A926-6A022AA49521}" destId="{130AAEB3-B125-4317-8888-821396B7C8DD}" srcOrd="0" destOrd="0" presId="urn:microsoft.com/office/officeart/2005/8/layout/hList1"/>
    <dgm:cxn modelId="{5064EE03-8679-47F1-B91F-A3D822AC8E06}" type="presParOf" srcId="{BAB3388D-8811-4140-A926-6A022AA49521}" destId="{47479DB5-8C56-49B0-B20B-FB3B0BB3A50A}" srcOrd="1" destOrd="0" presId="urn:microsoft.com/office/officeart/2005/8/layout/hList1"/>
    <dgm:cxn modelId="{DE784A3E-EBFB-437A-8B6E-05BE90FCBEA9}" type="presParOf" srcId="{AE0089F0-6A1B-45B1-9C73-BDAFF0E15B66}" destId="{8E30CFB6-667B-4F5C-AC88-900E77EECAE5}" srcOrd="3" destOrd="0" presId="urn:microsoft.com/office/officeart/2005/8/layout/hList1"/>
    <dgm:cxn modelId="{81464102-EDE6-4E06-811B-C0031B51DFA0}" type="presParOf" srcId="{AE0089F0-6A1B-45B1-9C73-BDAFF0E15B66}" destId="{C8AB2F3F-5117-41EB-8A64-CC400CB3AA47}" srcOrd="4" destOrd="0" presId="urn:microsoft.com/office/officeart/2005/8/layout/hList1"/>
    <dgm:cxn modelId="{50DE1547-9140-4388-BD6C-AE7295E8D92A}" type="presParOf" srcId="{C8AB2F3F-5117-41EB-8A64-CC400CB3AA47}" destId="{7718651D-3F70-4969-B2BF-7E6C9F6FFC7E}" srcOrd="0" destOrd="0" presId="urn:microsoft.com/office/officeart/2005/8/layout/hList1"/>
    <dgm:cxn modelId="{885CD3D0-24FE-4EB1-BFEF-8AA24A6A1956}" type="presParOf" srcId="{C8AB2F3F-5117-41EB-8A64-CC400CB3AA47}" destId="{E2C75BC0-9FCE-47D0-AF85-8F3206323E8A}" srcOrd="1" destOrd="0" presId="urn:microsoft.com/office/officeart/2005/8/layout/hList1"/>
    <dgm:cxn modelId="{9277BF93-EEF9-44F2-9E93-556A8414F8F5}" type="presParOf" srcId="{AE0089F0-6A1B-45B1-9C73-BDAFF0E15B66}" destId="{9348566D-63BD-420D-AA4B-10563E33E2CF}" srcOrd="5" destOrd="0" presId="urn:microsoft.com/office/officeart/2005/8/layout/hList1"/>
    <dgm:cxn modelId="{F46F1008-7A59-4ED3-897B-A7CB83372A23}" type="presParOf" srcId="{AE0089F0-6A1B-45B1-9C73-BDAFF0E15B66}" destId="{4873745A-344D-46D1-92F9-31DB1CB84772}" srcOrd="6" destOrd="0" presId="urn:microsoft.com/office/officeart/2005/8/layout/hList1"/>
    <dgm:cxn modelId="{AA08F7E6-BC0F-49A3-ACAA-F1003CEF3535}" type="presParOf" srcId="{4873745A-344D-46D1-92F9-31DB1CB84772}" destId="{CC0518E9-B517-41B4-971D-1BADC5E983D8}" srcOrd="0" destOrd="0" presId="urn:microsoft.com/office/officeart/2005/8/layout/hList1"/>
    <dgm:cxn modelId="{AB0D9D65-14AE-4E65-8DBD-9AADBC865C7D}" type="presParOf" srcId="{4873745A-344D-46D1-92F9-31DB1CB84772}" destId="{E6CD916F-ABA6-4147-8488-52DABC1DAFB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DE7CAD-2941-412A-A01F-C7D45F9D377A}">
      <dsp:nvSpPr>
        <dsp:cNvPr id="0" name=""/>
        <dsp:cNvSpPr/>
      </dsp:nvSpPr>
      <dsp:spPr>
        <a:xfrm>
          <a:off x="3094" y="1719212"/>
          <a:ext cx="1860500" cy="701575"/>
        </a:xfrm>
        <a:prstGeom prst="rect">
          <a:avLst/>
        </a:prstGeom>
        <a:solidFill>
          <a:srgbClr val="003E8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More detailed planning for infrastructure</a:t>
          </a:r>
          <a:endParaRPr lang="en-US" sz="1400" kern="1200" dirty="0"/>
        </a:p>
      </dsp:txBody>
      <dsp:txXfrm>
        <a:off x="3094" y="1719212"/>
        <a:ext cx="1860500" cy="701575"/>
      </dsp:txXfrm>
    </dsp:sp>
    <dsp:sp modelId="{2EFBD5C0-7535-4C04-827A-151D62626C8A}">
      <dsp:nvSpPr>
        <dsp:cNvPr id="0" name=""/>
        <dsp:cNvSpPr/>
      </dsp:nvSpPr>
      <dsp:spPr>
        <a:xfrm>
          <a:off x="3094" y="2420787"/>
          <a:ext cx="1860500" cy="61487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0AAEB3-B125-4317-8888-821396B7C8DD}">
      <dsp:nvSpPr>
        <dsp:cNvPr id="0" name=""/>
        <dsp:cNvSpPr/>
      </dsp:nvSpPr>
      <dsp:spPr>
        <a:xfrm>
          <a:off x="2124064" y="1719212"/>
          <a:ext cx="1860500" cy="701575"/>
        </a:xfrm>
        <a:prstGeom prst="rect">
          <a:avLst/>
        </a:prstGeom>
        <a:solidFill>
          <a:srgbClr val="003E8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When you can’t go it alone (in Delaware, nobody can . . .)</a:t>
          </a:r>
          <a:endParaRPr lang="en-US" sz="1400" kern="1200" dirty="0"/>
        </a:p>
      </dsp:txBody>
      <dsp:txXfrm>
        <a:off x="2124064" y="1719212"/>
        <a:ext cx="1860500" cy="701575"/>
      </dsp:txXfrm>
    </dsp:sp>
    <dsp:sp modelId="{47479DB5-8C56-49B0-B20B-FB3B0BB3A50A}">
      <dsp:nvSpPr>
        <dsp:cNvPr id="0" name=""/>
        <dsp:cNvSpPr/>
      </dsp:nvSpPr>
      <dsp:spPr>
        <a:xfrm>
          <a:off x="2124064" y="2420787"/>
          <a:ext cx="1860500" cy="61487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18651D-3F70-4969-B2BF-7E6C9F6FFC7E}">
      <dsp:nvSpPr>
        <dsp:cNvPr id="0" name=""/>
        <dsp:cNvSpPr/>
      </dsp:nvSpPr>
      <dsp:spPr>
        <a:xfrm>
          <a:off x="4245035" y="1719212"/>
          <a:ext cx="1860500" cy="701575"/>
        </a:xfrm>
        <a:prstGeom prst="rect">
          <a:avLst/>
        </a:prstGeom>
        <a:solidFill>
          <a:srgbClr val="003E8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To develop a phased approach for construction</a:t>
          </a:r>
          <a:endParaRPr lang="en-US" sz="1400" kern="1200" dirty="0"/>
        </a:p>
      </dsp:txBody>
      <dsp:txXfrm>
        <a:off x="4245035" y="1719212"/>
        <a:ext cx="1860500" cy="701575"/>
      </dsp:txXfrm>
    </dsp:sp>
    <dsp:sp modelId="{E2C75BC0-9FCE-47D0-AF85-8F3206323E8A}">
      <dsp:nvSpPr>
        <dsp:cNvPr id="0" name=""/>
        <dsp:cNvSpPr/>
      </dsp:nvSpPr>
      <dsp:spPr>
        <a:xfrm>
          <a:off x="4245035" y="2420787"/>
          <a:ext cx="1860500" cy="61487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0518E9-B517-41B4-971D-1BADC5E983D8}">
      <dsp:nvSpPr>
        <dsp:cNvPr id="0" name=""/>
        <dsp:cNvSpPr/>
      </dsp:nvSpPr>
      <dsp:spPr>
        <a:xfrm>
          <a:off x="6366005" y="1719212"/>
          <a:ext cx="1860500" cy="701575"/>
        </a:xfrm>
        <a:prstGeom prst="rect">
          <a:avLst/>
        </a:prstGeom>
        <a:solidFill>
          <a:srgbClr val="003E8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To create “shovel ready” development sites</a:t>
          </a:r>
          <a:endParaRPr lang="en-US" sz="1400" kern="1200" dirty="0"/>
        </a:p>
      </dsp:txBody>
      <dsp:txXfrm>
        <a:off x="6366005" y="1719212"/>
        <a:ext cx="1860500" cy="701575"/>
      </dsp:txXfrm>
    </dsp:sp>
    <dsp:sp modelId="{E6CD916F-ABA6-4147-8488-52DABC1DAFB8}">
      <dsp:nvSpPr>
        <dsp:cNvPr id="0" name=""/>
        <dsp:cNvSpPr/>
      </dsp:nvSpPr>
      <dsp:spPr>
        <a:xfrm>
          <a:off x="6366005" y="2420787"/>
          <a:ext cx="1860500" cy="61487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C2A9D-6674-4BC0-A128-4A0E461BFE38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B4BD3-F58E-418F-BB08-52E407544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92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to get our terms clear</a:t>
            </a:r>
          </a:p>
          <a:p>
            <a:r>
              <a:rPr lang="en-US" dirty="0" smtClean="0"/>
              <a:t>When we say “comprehensive plan” or “local comprehensive plan,” we mean the plans</a:t>
            </a:r>
            <a:r>
              <a:rPr lang="en-US" baseline="0" dirty="0" smtClean="0"/>
              <a:t> we must adopt periodically</a:t>
            </a:r>
          </a:p>
          <a:p>
            <a:r>
              <a:rPr lang="en-US" baseline="0" dirty="0" smtClean="0"/>
              <a:t>	because “we have to do so.”</a:t>
            </a:r>
          </a:p>
          <a:p>
            <a:r>
              <a:rPr lang="en-US" baseline="0" dirty="0" smtClean="0"/>
              <a:t>Operative word is “guidelines.”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A00C30-B61C-4B69-AB2E-B57CC4F2550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07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Getting a bit more specific, here</a:t>
            </a:r>
            <a:r>
              <a:rPr lang="en-US" baseline="0" dirty="0" smtClean="0"/>
              <a:t> are some real-life situations.</a:t>
            </a:r>
          </a:p>
          <a:p>
            <a:r>
              <a:rPr lang="en-US" baseline="0" dirty="0" smtClean="0"/>
              <a:t>We’ve all been there.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70F2B-996A-4ED9-B317-14CE5D5FF12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19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We’d seen enough.</a:t>
            </a:r>
          </a:p>
          <a:p>
            <a:r>
              <a:rPr lang="en-US" dirty="0" smtClean="0"/>
              <a:t>So,</a:t>
            </a:r>
            <a:r>
              <a:rPr lang="en-US" baseline="0" dirty="0" smtClean="0"/>
              <a:t> we wrote a book that you can download right on OSPC’s home page.</a:t>
            </a:r>
          </a:p>
          <a:p>
            <a:r>
              <a:rPr lang="en-US" baseline="0" dirty="0" smtClean="0"/>
              <a:t>We are going to focus on the nine steps in the next several slides.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A00C30-B61C-4B69-AB2E-B57CC4F2550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926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So, you have pushed</a:t>
            </a:r>
            <a:r>
              <a:rPr lang="en-US" baseline="0" dirty="0" smtClean="0"/>
              <a:t> the “start” button</a:t>
            </a:r>
            <a:endParaRPr lang="en-US" dirty="0" smtClean="0"/>
          </a:p>
          <a:p>
            <a:r>
              <a:rPr lang="en-US" dirty="0" smtClean="0"/>
              <a:t>Here are the 9 easy (and fun) steps</a:t>
            </a:r>
            <a:r>
              <a:rPr lang="en-US" baseline="0" dirty="0" smtClean="0"/>
              <a:t> to master planning.</a:t>
            </a:r>
            <a:endParaRPr lang="en-US" dirty="0" smtClean="0"/>
          </a:p>
          <a:p>
            <a:r>
              <a:rPr lang="en-US" dirty="0" smtClean="0"/>
              <a:t>Then further</a:t>
            </a:r>
            <a:r>
              <a:rPr lang="en-US" baseline="0" dirty="0" smtClean="0"/>
              <a:t> guidance for each step.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A00C30-B61C-4B69-AB2E-B57CC4F2550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20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61B1-6FBC-4770-A999-C2206DC5FC69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EBED-9565-478C-A956-5F8C60222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06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61B1-6FBC-4770-A999-C2206DC5FC69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EBED-9565-478C-A956-5F8C60222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00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61B1-6FBC-4770-A999-C2206DC5FC69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EBED-9565-478C-A956-5F8C60222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68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380" y="2087880"/>
            <a:ext cx="5486400" cy="4572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6065" y="2087880"/>
            <a:ext cx="5486400" cy="4572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761688-16C8-44D4-8222-67C24470850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822960"/>
            <a:ext cx="12192000" cy="777240"/>
          </a:xfrm>
        </p:spPr>
        <p:txBody>
          <a:bodyPr/>
          <a:lstStyle>
            <a:lvl1pPr>
              <a:defRPr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2"/>
          </p:nvPr>
        </p:nvSpPr>
        <p:spPr>
          <a:xfrm>
            <a:off x="0" y="1604010"/>
            <a:ext cx="12192000" cy="457200"/>
          </a:xfrm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2400" b="1" baseline="0">
                <a:solidFill>
                  <a:srgbClr val="FFE04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8240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7963"/>
            <a:ext cx="10363200" cy="1362075"/>
          </a:xfrm>
        </p:spPr>
        <p:txBody>
          <a:bodyPr anchor="t"/>
          <a:lstStyle>
            <a:lvl1pPr algn="ctr">
              <a:defRPr sz="4000" b="1" cap="sm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286A8A-0120-4F8F-B9A4-08CB1E4697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84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19301"/>
            <a:ext cx="10972800" cy="4206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AE49CA-19A4-47D7-BC32-8D072C1679F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idx="12"/>
          </p:nvPr>
        </p:nvSpPr>
        <p:spPr>
          <a:xfrm>
            <a:off x="0" y="1527810"/>
            <a:ext cx="12192000" cy="457200"/>
          </a:xfrm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2400" b="1" baseline="0">
                <a:solidFill>
                  <a:srgbClr val="FFE04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9131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61B1-6FBC-4770-A999-C2206DC5FC69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EBED-9565-478C-A956-5F8C60222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46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61B1-6FBC-4770-A999-C2206DC5FC69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EBED-9565-478C-A956-5F8C60222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28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61B1-6FBC-4770-A999-C2206DC5FC69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EBED-9565-478C-A956-5F8C60222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11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61B1-6FBC-4770-A999-C2206DC5FC69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EBED-9565-478C-A956-5F8C60222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82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61B1-6FBC-4770-A999-C2206DC5FC69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EBED-9565-478C-A956-5F8C60222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87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61B1-6FBC-4770-A999-C2206DC5FC69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EBED-9565-478C-A956-5F8C60222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10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61B1-6FBC-4770-A999-C2206DC5FC69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EBED-9565-478C-A956-5F8C60222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21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61B1-6FBC-4770-A999-C2206DC5FC69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EBED-9565-478C-A956-5F8C60222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11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561B1-6FBC-4770-A999-C2206DC5FC69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2EBED-9565-478C-A956-5F8C60222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99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stateplanning.delaware.gov/docs/MasterPlanGuide_FINAL_09-18-2012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.edgell@state.de.us" TargetMode="External"/><Relationship Id="rId7" Type="http://schemas.openxmlformats.org/officeDocument/2006/relationships/image" Target="../media/image1.jpeg"/><Relationship Id="rId2" Type="http://schemas.openxmlformats.org/officeDocument/2006/relationships/hyperlink" Target="mailto:connie.holland@state.de.us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stateplanning.delaware.gov/information/publications.shtml" TargetMode="External"/><Relationship Id="rId5" Type="http://schemas.openxmlformats.org/officeDocument/2006/relationships/hyperlink" Target="http://stateplanning.delaware.gov/" TargetMode="External"/><Relationship Id="rId4" Type="http://schemas.openxmlformats.org/officeDocument/2006/relationships/hyperlink" Target="mailto:dorothy.morris@state.de.u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Defining Master Planning </a:t>
            </a:r>
            <a:br>
              <a:rPr lang="en-US" dirty="0" smtClean="0"/>
            </a:br>
            <a:r>
              <a:rPr lang="en-US" dirty="0" smtClean="0"/>
              <a:t>in Delaware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859205"/>
            <a:ext cx="9144000" cy="516881"/>
          </a:xfrm>
        </p:spPr>
        <p:txBody>
          <a:bodyPr>
            <a:normAutofit/>
          </a:bodyPr>
          <a:lstStyle/>
          <a:p>
            <a:r>
              <a:rPr lang="en-US" sz="1800" dirty="0" smtClean="0"/>
              <a:t>LWVSC Public Forum - April 11, 2018  - Sussex County Council Chambers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3286898" y="3685570"/>
            <a:ext cx="58323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David L. Edgell, AICP</a:t>
            </a:r>
          </a:p>
          <a:p>
            <a:pPr algn="ctr"/>
            <a:r>
              <a:rPr lang="en-US" sz="2400" dirty="0" smtClean="0"/>
              <a:t>Principal Planner</a:t>
            </a:r>
          </a:p>
          <a:p>
            <a:pPr algn="ctr"/>
            <a:r>
              <a:rPr lang="en-US" sz="2400" dirty="0" smtClean="0"/>
              <a:t>Delaware Office of State Planning Coordination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222" y="220116"/>
            <a:ext cx="2650753" cy="145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01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Boundaries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F28250-CFA0-46CA-A350-0C4A4284B54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17037" y="2057401"/>
            <a:ext cx="92652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5560" eaLnBrk="0" hangingPunct="0">
              <a:spcBef>
                <a:spcPct val="20000"/>
              </a:spcBef>
              <a:buClr>
                <a:srgbClr val="003E8C"/>
              </a:buClr>
              <a:buSzPct val="125000"/>
            </a:pPr>
            <a:r>
              <a:rPr lang="en-US" sz="4000" dirty="0">
                <a:solidFill>
                  <a:srgbClr val="003E8C"/>
                </a:solidFill>
                <a:latin typeface="Calibri"/>
                <a:ea typeface="Geneva" pitchFamily="-108" charset="-128"/>
                <a:cs typeface="Arial" pitchFamily="34" charset="0"/>
              </a:rPr>
              <a:t>Not constrained by municipal or county boundaries.</a:t>
            </a:r>
          </a:p>
        </p:txBody>
      </p:sp>
    </p:spTree>
    <p:extLst>
      <p:ext uri="{BB962C8B-B14F-4D97-AF65-F5344CB8AC3E}">
        <p14:creationId xmlns:p14="http://schemas.microsoft.com/office/powerpoint/2010/main" val="121765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Stakeholders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F28250-CFA0-46CA-A350-0C4A4284B54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55590" y="2057400"/>
            <a:ext cx="86909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5560" eaLnBrk="0" hangingPunct="0">
              <a:spcBef>
                <a:spcPct val="20000"/>
              </a:spcBef>
              <a:buClr>
                <a:srgbClr val="003E8C"/>
              </a:buClr>
              <a:buSzPct val="125000"/>
            </a:pPr>
            <a:r>
              <a:rPr lang="en-US" sz="3600" dirty="0">
                <a:solidFill>
                  <a:srgbClr val="003E8C"/>
                </a:solidFill>
                <a:latin typeface="Calibri"/>
                <a:ea typeface="Geneva" pitchFamily="-108" charset="-128"/>
                <a:cs typeface="Arial" pitchFamily="34" charset="0"/>
              </a:rPr>
              <a:t>Brings all stakeholders—state agencies, local governments, civic groups, public and private infrastructure providers, and business leaders—together.</a:t>
            </a:r>
          </a:p>
        </p:txBody>
      </p:sp>
    </p:spTree>
    <p:extLst>
      <p:ext uri="{BB962C8B-B14F-4D97-AF65-F5344CB8AC3E}">
        <p14:creationId xmlns:p14="http://schemas.microsoft.com/office/powerpoint/2010/main" val="313411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Significant Public Engagement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F28250-CFA0-46CA-A350-0C4A4284B54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27437" y="1897094"/>
            <a:ext cx="86497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5560" eaLnBrk="0" hangingPunct="0">
              <a:spcBef>
                <a:spcPct val="20000"/>
              </a:spcBef>
              <a:buClr>
                <a:srgbClr val="003E8C"/>
              </a:buClr>
              <a:buSzPct val="125000"/>
            </a:pPr>
            <a:r>
              <a:rPr lang="en-US" sz="4000" dirty="0">
                <a:solidFill>
                  <a:srgbClr val="003E8C"/>
                </a:solidFill>
                <a:latin typeface="Calibri"/>
                <a:ea typeface="Geneva" pitchFamily="-108" charset="-128"/>
                <a:cs typeface="Arial" pitchFamily="34" charset="0"/>
              </a:rPr>
              <a:t>Significant public engagement often with interactive techniques.</a:t>
            </a:r>
          </a:p>
        </p:txBody>
      </p:sp>
    </p:spTree>
    <p:extLst>
      <p:ext uri="{BB962C8B-B14F-4D97-AF65-F5344CB8AC3E}">
        <p14:creationId xmlns:p14="http://schemas.microsoft.com/office/powerpoint/2010/main" val="150214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Significant Public Engagement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F28250-CFA0-46CA-A350-0C4A4284B54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27437" y="1897094"/>
            <a:ext cx="86497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5560" eaLnBrk="0" hangingPunct="0">
              <a:spcBef>
                <a:spcPct val="20000"/>
              </a:spcBef>
              <a:buClr>
                <a:srgbClr val="003E8C"/>
              </a:buClr>
              <a:buSzPct val="125000"/>
            </a:pPr>
            <a:r>
              <a:rPr lang="en-US" sz="4000" dirty="0">
                <a:solidFill>
                  <a:srgbClr val="003E8C"/>
                </a:solidFill>
                <a:latin typeface="Calibri"/>
                <a:ea typeface="Geneva" pitchFamily="-108" charset="-128"/>
                <a:cs typeface="Arial" pitchFamily="34" charset="0"/>
              </a:rPr>
              <a:t>Significant public engagement often with interactive techniques.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6119" y="3962399"/>
            <a:ext cx="10050161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6"/>
                </a:solidFill>
              </a:rPr>
              <a:t>Important note:  </a:t>
            </a:r>
            <a:r>
              <a:rPr lang="en-US" sz="4000" dirty="0" smtClean="0"/>
              <a:t>must come to consensus as a community about the future of the master plan area for the plan to be successful.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4114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Infrastructure Commitments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F28250-CFA0-46CA-A350-0C4A4284B54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07706" y="2048071"/>
            <a:ext cx="92652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5560" eaLnBrk="0" hangingPunct="0">
              <a:spcBef>
                <a:spcPct val="20000"/>
              </a:spcBef>
              <a:buClr>
                <a:srgbClr val="003E8C"/>
              </a:buClr>
              <a:buSzPct val="125000"/>
            </a:pPr>
            <a:r>
              <a:rPr lang="en-US" sz="4000" dirty="0">
                <a:solidFill>
                  <a:srgbClr val="003E8C"/>
                </a:solidFill>
                <a:latin typeface="Calibri"/>
                <a:ea typeface="Geneva" pitchFamily="-108" charset="-128"/>
                <a:cs typeface="Arial" pitchFamily="34" charset="0"/>
              </a:rPr>
              <a:t>Commitments from infrastructure and service providers that facilities will be funded and in place when needed.</a:t>
            </a:r>
          </a:p>
        </p:txBody>
      </p:sp>
    </p:spTree>
    <p:extLst>
      <p:ext uri="{BB962C8B-B14F-4D97-AF65-F5344CB8AC3E}">
        <p14:creationId xmlns:p14="http://schemas.microsoft.com/office/powerpoint/2010/main" val="64491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Details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F28250-CFA0-46CA-A350-0C4A4284B54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72073" y="1690688"/>
            <a:ext cx="9647853" cy="415498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5560" eaLnBrk="0" hangingPunct="0">
              <a:spcBef>
                <a:spcPct val="20000"/>
              </a:spcBef>
              <a:buClr>
                <a:srgbClr val="003E8C"/>
              </a:buClr>
              <a:buSzPct val="125000"/>
            </a:pPr>
            <a:r>
              <a:rPr lang="en-US" sz="4000" dirty="0">
                <a:solidFill>
                  <a:srgbClr val="003E8C"/>
                </a:solidFill>
                <a:latin typeface="Calibri"/>
                <a:ea typeface="Geneva" pitchFamily="-108" charset="-128"/>
                <a:cs typeface="Arial" pitchFamily="34" charset="0"/>
              </a:rPr>
              <a:t>More detailed than comprehensive plans; include items such as:</a:t>
            </a:r>
          </a:p>
          <a:p>
            <a:pPr marL="571433" lvl="1" indent="-231748" defTabSz="455560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4000" dirty="0">
                <a:solidFill>
                  <a:srgbClr val="003E8C"/>
                </a:solidFill>
                <a:latin typeface="Calibri"/>
                <a:ea typeface="Geneva" pitchFamily="-108" charset="-128"/>
                <a:cs typeface="Arial" pitchFamily="34" charset="0"/>
              </a:rPr>
              <a:t>Build-out calculations</a:t>
            </a:r>
          </a:p>
          <a:p>
            <a:pPr marL="571433" lvl="1" indent="-231748" defTabSz="455560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4000" dirty="0">
                <a:solidFill>
                  <a:srgbClr val="003E8C"/>
                </a:solidFill>
                <a:latin typeface="Calibri"/>
                <a:ea typeface="Geneva" pitchFamily="-108" charset="-128"/>
                <a:cs typeface="Arial" pitchFamily="34" charset="0"/>
              </a:rPr>
              <a:t>Infrastructure needs and costs</a:t>
            </a:r>
          </a:p>
          <a:p>
            <a:pPr marL="571433" lvl="1" indent="-231748" defTabSz="455560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4000" dirty="0">
                <a:solidFill>
                  <a:srgbClr val="003E8C"/>
                </a:solidFill>
                <a:latin typeface="Calibri"/>
                <a:ea typeface="Geneva" pitchFamily="-108" charset="-128"/>
                <a:cs typeface="Arial" pitchFamily="34" charset="0"/>
              </a:rPr>
              <a:t>Coordination of infrastructure provision with development</a:t>
            </a:r>
          </a:p>
        </p:txBody>
      </p:sp>
    </p:spTree>
    <p:extLst>
      <p:ext uri="{BB962C8B-B14F-4D97-AF65-F5344CB8AC3E}">
        <p14:creationId xmlns:p14="http://schemas.microsoft.com/office/powerpoint/2010/main" val="27128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Community Integration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F28250-CFA0-46CA-A350-0C4A4284B54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50302" y="2057400"/>
            <a:ext cx="88920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5560" eaLnBrk="0" hangingPunct="0">
              <a:spcBef>
                <a:spcPct val="20000"/>
              </a:spcBef>
              <a:buClr>
                <a:srgbClr val="003E8C"/>
              </a:buClr>
              <a:buSzPct val="125000"/>
            </a:pPr>
            <a:r>
              <a:rPr lang="en-US" sz="4000" dirty="0">
                <a:solidFill>
                  <a:srgbClr val="003E8C"/>
                </a:solidFill>
                <a:latin typeface="Calibri"/>
                <a:ea typeface="Geneva" pitchFamily="-108" charset="-128"/>
                <a:cs typeface="Arial" pitchFamily="34" charset="0"/>
              </a:rPr>
              <a:t>Utilizes complete community elements for infrastructure design, density, types and mix of land uses, open space and recreation</a:t>
            </a:r>
          </a:p>
        </p:txBody>
      </p:sp>
    </p:spTree>
    <p:extLst>
      <p:ext uri="{BB962C8B-B14F-4D97-AF65-F5344CB8AC3E}">
        <p14:creationId xmlns:p14="http://schemas.microsoft.com/office/powerpoint/2010/main" val="111664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Do You Need A Master Plan?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508760"/>
          <a:ext cx="8229600" cy="4754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AE49CA-19A4-47D7-BC32-8D072C1679F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89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Situation 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761688-16C8-44D4-8222-67C24470850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4294967295"/>
          </p:nvPr>
        </p:nvSpPr>
        <p:spPr>
          <a:xfrm>
            <a:off x="3352800" y="2087564"/>
            <a:ext cx="5486400" cy="15128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While updating a comprehensive plan, a town planner realizes that in order to annex a property adjacent to the town, an extension to the county sewer is needed.</a:t>
            </a:r>
          </a:p>
          <a:p>
            <a:endParaRPr lang="en-US" dirty="0"/>
          </a:p>
        </p:txBody>
      </p:sp>
      <p:pic>
        <p:nvPicPr>
          <p:cNvPr id="7" name="Picture 6" descr="C:\Users\Linda\AppData\Local\Microsoft\Windows\Temporary Internet Files\Content.IE5\1NWCVN1A\MC900431545[1]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93"/>
          <a:stretch/>
        </p:blipFill>
        <p:spPr bwMode="auto">
          <a:xfrm>
            <a:off x="4948555" y="5498932"/>
            <a:ext cx="229489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42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Situation B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E369A0-E35B-4881-9568-C15198ECEC1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3352800" y="2087879"/>
            <a:ext cx="5486400" cy="1828800"/>
          </a:xfrm>
          <a:prstGeom prst="rect">
            <a:avLst/>
          </a:prstGeom>
        </p:spPr>
        <p:txBody>
          <a:bodyPr/>
          <a:lstStyle>
            <a:lvl1pPr marL="2286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003E8C"/>
                </a:solidFill>
                <a:latin typeface="+mn-lt"/>
                <a:ea typeface="Geneva" pitchFamily="-65" charset="-128"/>
                <a:cs typeface="Geneva" pitchFamily="-65" charset="-128"/>
              </a:defRPr>
            </a:lvl1pPr>
            <a:lvl2pPr marL="4572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3E8C"/>
                </a:solidFill>
                <a:latin typeface="+mn-lt"/>
                <a:ea typeface="Geneva" pitchFamily="-65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003E8C"/>
                </a:solidFill>
                <a:latin typeface="+mn-lt"/>
                <a:ea typeface="Geneva" pitchFamily="-65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3E8C"/>
                </a:solidFill>
                <a:latin typeface="+mn-lt"/>
                <a:ea typeface="Geneva" pitchFamily="-65" charset="-128"/>
                <a:cs typeface="+mn-cs"/>
              </a:defRPr>
            </a:lvl4pPr>
            <a:lvl5pPr marL="11430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003E8C"/>
                </a:solidFill>
                <a:latin typeface="+mn-lt"/>
                <a:ea typeface="Geneva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 developer presents a concept for a traditional neighborhood development that includes properties in your municipality and the adjacent county.</a:t>
            </a:r>
          </a:p>
          <a:p>
            <a:endParaRPr lang="en-US" dirty="0"/>
          </a:p>
        </p:txBody>
      </p:sp>
      <p:pic>
        <p:nvPicPr>
          <p:cNvPr id="5" name="Picture 4" descr="C:\Users\Linda\AppData\Local\Microsoft\Windows\Temporary Internet Files\Content.IE5\1NWCVN1A\MC900431545[1]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93"/>
          <a:stretch/>
        </p:blipFill>
        <p:spPr bwMode="auto">
          <a:xfrm>
            <a:off x="4948555" y="5498932"/>
            <a:ext cx="229489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721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7011" y="892346"/>
            <a:ext cx="4607011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Guide for Master Planning in Delaware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5417" y="2702009"/>
            <a:ext cx="6960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http://stateplanning.delaware.gov/information/publications.shtml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0067" t="10079" r="10203" b="4335"/>
          <a:stretch/>
        </p:blipFill>
        <p:spPr>
          <a:xfrm>
            <a:off x="6804455" y="115038"/>
            <a:ext cx="5123936" cy="666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Situation C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E369A0-E35B-4881-9568-C15198ECEC1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3352800" y="2087879"/>
            <a:ext cx="5486400" cy="1828800"/>
          </a:xfrm>
          <a:prstGeom prst="rect">
            <a:avLst/>
          </a:prstGeom>
        </p:spPr>
        <p:txBody>
          <a:bodyPr/>
          <a:lstStyle>
            <a:lvl1pPr marL="2286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003E8C"/>
                </a:solidFill>
                <a:latin typeface="+mn-lt"/>
                <a:ea typeface="Geneva" pitchFamily="-65" charset="-128"/>
                <a:cs typeface="Geneva" pitchFamily="-65" charset="-128"/>
              </a:defRPr>
            </a:lvl1pPr>
            <a:lvl2pPr marL="4572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3E8C"/>
                </a:solidFill>
                <a:latin typeface="+mn-lt"/>
                <a:ea typeface="Geneva" pitchFamily="-65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003E8C"/>
                </a:solidFill>
                <a:latin typeface="+mn-lt"/>
                <a:ea typeface="Geneva" pitchFamily="-65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3E8C"/>
                </a:solidFill>
                <a:latin typeface="+mn-lt"/>
                <a:ea typeface="Geneva" pitchFamily="-65" charset="-128"/>
                <a:cs typeface="+mn-cs"/>
              </a:defRPr>
            </a:lvl4pPr>
            <a:lvl5pPr marL="11430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003E8C"/>
                </a:solidFill>
                <a:latin typeface="+mn-lt"/>
                <a:ea typeface="Geneva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 proposal for infill development requires improvements to streets not controlled by the town.</a:t>
            </a:r>
          </a:p>
        </p:txBody>
      </p:sp>
      <p:pic>
        <p:nvPicPr>
          <p:cNvPr id="5" name="Picture 4" descr="C:\Users\Linda\AppData\Local\Microsoft\Windows\Temporary Internet Files\Content.IE5\1NWCVN1A\MC900431545[1]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93"/>
          <a:stretch/>
        </p:blipFill>
        <p:spPr bwMode="auto">
          <a:xfrm>
            <a:off x="4948555" y="5498932"/>
            <a:ext cx="229489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041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Situation D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E369A0-E35B-4881-9568-C15198ECEC1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3352800" y="2087879"/>
            <a:ext cx="5486400" cy="1828800"/>
          </a:xfrm>
          <a:prstGeom prst="rect">
            <a:avLst/>
          </a:prstGeom>
        </p:spPr>
        <p:txBody>
          <a:bodyPr/>
          <a:lstStyle>
            <a:lvl1pPr marL="2286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003E8C"/>
                </a:solidFill>
                <a:latin typeface="+mn-lt"/>
                <a:ea typeface="Geneva" pitchFamily="-65" charset="-128"/>
                <a:cs typeface="Geneva" pitchFamily="-65" charset="-128"/>
              </a:defRPr>
            </a:lvl1pPr>
            <a:lvl2pPr marL="4572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3E8C"/>
                </a:solidFill>
                <a:latin typeface="+mn-lt"/>
                <a:ea typeface="Geneva" pitchFamily="-65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003E8C"/>
                </a:solidFill>
                <a:latin typeface="+mn-lt"/>
                <a:ea typeface="Geneva" pitchFamily="-65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3E8C"/>
                </a:solidFill>
                <a:latin typeface="+mn-lt"/>
                <a:ea typeface="Geneva" pitchFamily="-65" charset="-128"/>
                <a:cs typeface="+mn-cs"/>
              </a:defRPr>
            </a:lvl4pPr>
            <a:lvl5pPr marL="11430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003E8C"/>
                </a:solidFill>
                <a:latin typeface="+mn-lt"/>
                <a:ea typeface="Geneva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Your town has annexed a 200-acre parcel adjacent to a major highway and wants to make the site shovel-ready for economic development.</a:t>
            </a:r>
          </a:p>
        </p:txBody>
      </p:sp>
      <p:pic>
        <p:nvPicPr>
          <p:cNvPr id="5" name="Picture 4" descr="C:\Users\Linda\AppData\Local\Microsoft\Windows\Temporary Internet Files\Content.IE5\1NWCVN1A\MC900431545[1]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93"/>
          <a:stretch/>
        </p:blipFill>
        <p:spPr bwMode="auto">
          <a:xfrm>
            <a:off x="4948555" y="5498932"/>
            <a:ext cx="229489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622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Situation 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E369A0-E35B-4881-9568-C15198ECEC1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3352800" y="2087879"/>
            <a:ext cx="5486400" cy="1828800"/>
          </a:xfrm>
          <a:prstGeom prst="rect">
            <a:avLst/>
          </a:prstGeom>
        </p:spPr>
        <p:txBody>
          <a:bodyPr/>
          <a:lstStyle>
            <a:lvl1pPr marL="2286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003E8C"/>
                </a:solidFill>
                <a:latin typeface="+mn-lt"/>
                <a:ea typeface="Geneva" pitchFamily="-65" charset="-128"/>
                <a:cs typeface="Geneva" pitchFamily="-65" charset="-128"/>
              </a:defRPr>
            </a:lvl1pPr>
            <a:lvl2pPr marL="4572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3E8C"/>
                </a:solidFill>
                <a:latin typeface="+mn-lt"/>
                <a:ea typeface="Geneva" pitchFamily="-65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003E8C"/>
                </a:solidFill>
                <a:latin typeface="+mn-lt"/>
                <a:ea typeface="Geneva" pitchFamily="-65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3E8C"/>
                </a:solidFill>
                <a:latin typeface="+mn-lt"/>
                <a:ea typeface="Geneva" pitchFamily="-65" charset="-128"/>
                <a:cs typeface="+mn-cs"/>
              </a:defRPr>
            </a:lvl4pPr>
            <a:lvl5pPr marL="11430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003E8C"/>
                </a:solidFill>
                <a:latin typeface="+mn-lt"/>
                <a:ea typeface="Geneva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 major employer, who is also a large-water user, announces plans to triple its workforce over the next five years.</a:t>
            </a:r>
          </a:p>
        </p:txBody>
      </p:sp>
      <p:pic>
        <p:nvPicPr>
          <p:cNvPr id="5" name="Picture 4" descr="C:\Users\Linda\AppData\Local\Microsoft\Windows\Temporary Internet Files\Content.IE5\1NWCVN1A\MC900431545[1]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93"/>
          <a:stretch/>
        </p:blipFill>
        <p:spPr bwMode="auto">
          <a:xfrm>
            <a:off x="4948555" y="5498932"/>
            <a:ext cx="229489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057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Do a Master Plan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2019300"/>
            <a:ext cx="10972800" cy="4418821"/>
          </a:xfrm>
        </p:spPr>
        <p:txBody>
          <a:bodyPr/>
          <a:lstStyle/>
          <a:p>
            <a:r>
              <a:rPr lang="en-US" dirty="0" smtClean="0"/>
              <a:t>Publication by Delaware Office of State Planning Coordination</a:t>
            </a:r>
          </a:p>
          <a:p>
            <a:r>
              <a:rPr lang="en-US" dirty="0" smtClean="0"/>
              <a:t>Nine steps</a:t>
            </a:r>
          </a:p>
          <a:p>
            <a:r>
              <a:rPr lang="en-US" dirty="0" smtClean="0"/>
              <a:t>Application of the 9 steps to 6 completed, on-going, and recently adopted master plans</a:t>
            </a:r>
          </a:p>
          <a:p>
            <a:r>
              <a:rPr lang="en-US" dirty="0" smtClean="0"/>
              <a:t>Lessons learned</a:t>
            </a:r>
          </a:p>
          <a:p>
            <a:r>
              <a:rPr lang="en-US" dirty="0" smtClean="0"/>
              <a:t>Appendices</a:t>
            </a:r>
          </a:p>
          <a:p>
            <a:pPr lvl="1"/>
            <a:r>
              <a:rPr lang="en-US" dirty="0" smtClean="0"/>
              <a:t>Memorandum of agreement example</a:t>
            </a:r>
          </a:p>
          <a:p>
            <a:pPr lvl="1"/>
            <a:r>
              <a:rPr lang="en-US" dirty="0" smtClean="0"/>
              <a:t>Public engagement tips</a:t>
            </a:r>
          </a:p>
          <a:p>
            <a:pPr lvl="1"/>
            <a:r>
              <a:rPr lang="en-US" dirty="0" smtClean="0"/>
              <a:t>Stakeholder commitments example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i="1" dirty="0" smtClean="0"/>
              <a:t>Guide for Master Planning in Delaware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691125" y="6191900"/>
            <a:ext cx="6809749" cy="24622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600" dirty="0">
                <a:solidFill>
                  <a:srgbClr val="003B82"/>
                </a:solidFill>
                <a:hlinkClick r:id="rId3"/>
              </a:rPr>
              <a:t>http://stateplanning.delaware.gov/docs/MasterPlanGuide_FINAL_09-18-2012.pdf</a:t>
            </a:r>
            <a:endParaRPr lang="en-US" sz="1600" dirty="0">
              <a:solidFill>
                <a:srgbClr val="003B8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AE49CA-19A4-47D7-BC32-8D072C1679F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3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 Planning in Nine Easy Steps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F28250-CFA0-46CA-A350-0C4A4284B54C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63"/>
          <a:stretch/>
        </p:blipFill>
        <p:spPr>
          <a:xfrm>
            <a:off x="2675387" y="1600326"/>
            <a:ext cx="6841229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08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42340" y="2129351"/>
            <a:ext cx="1064467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Connie Holland, AICP, Director  </a:t>
            </a:r>
            <a:r>
              <a:rPr lang="en-US" sz="2400" dirty="0" smtClean="0">
                <a:hlinkClick r:id="rId2"/>
              </a:rPr>
              <a:t>connie.holland@state.de.us</a:t>
            </a:r>
            <a:endParaRPr lang="en-US" sz="2400" dirty="0" smtClean="0"/>
          </a:p>
          <a:p>
            <a:r>
              <a:rPr lang="en-US" sz="2400" dirty="0" smtClean="0"/>
              <a:t>David Edgell, AICP, Principal Planner (Kent) </a:t>
            </a:r>
            <a:r>
              <a:rPr lang="en-US" sz="2400" dirty="0" smtClean="0">
                <a:hlinkClick r:id="rId3"/>
              </a:rPr>
              <a:t>david.edgell@state.de.us</a:t>
            </a:r>
            <a:endParaRPr lang="en-US" sz="2400" dirty="0" smtClean="0"/>
          </a:p>
          <a:p>
            <a:r>
              <a:rPr lang="en-US" sz="2400" dirty="0" smtClean="0"/>
              <a:t>Dorothy Morris, AICP, Principal Planner (Sussex) </a:t>
            </a:r>
            <a:r>
              <a:rPr lang="en-US" sz="2400" dirty="0" smtClean="0">
                <a:hlinkClick r:id="rId4"/>
              </a:rPr>
              <a:t>dorothy.morris@state.de.us</a:t>
            </a:r>
            <a:endParaRPr lang="en-US" sz="2400" dirty="0" smtClean="0"/>
          </a:p>
          <a:p>
            <a:endParaRPr lang="en-US" dirty="0" smtClean="0"/>
          </a:p>
          <a:p>
            <a:r>
              <a:rPr lang="en-US" sz="2400" dirty="0" smtClean="0"/>
              <a:t>Delaware Office of State Planning Coordination</a:t>
            </a:r>
          </a:p>
          <a:p>
            <a:r>
              <a:rPr lang="en-US" sz="2400" dirty="0" smtClean="0"/>
              <a:t>(302) 739-3090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96576" y="4683804"/>
            <a:ext cx="100572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OSPC Website		</a:t>
            </a:r>
            <a:r>
              <a:rPr lang="en-US" sz="2000" dirty="0" smtClean="0">
                <a:hlinkClick r:id="rId5"/>
              </a:rPr>
              <a:t>http://stateplanning.delaware.gov/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OSPC Publications	</a:t>
            </a:r>
            <a:r>
              <a:rPr lang="en-US" sz="2000" dirty="0" smtClean="0">
                <a:hlinkClick r:id="rId6"/>
              </a:rPr>
              <a:t>http://stateplanning.delaware.gov/information/publications.shtml</a:t>
            </a:r>
            <a:endParaRPr lang="en-US" sz="2000" dirty="0" smtClean="0"/>
          </a:p>
          <a:p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401" y="433632"/>
            <a:ext cx="2650753" cy="145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1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Definition of a Master Plan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8250-CFA0-46CA-A350-0C4A4284B54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79158" y="2405449"/>
            <a:ext cx="97288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land use plan focused on one or more sites within an area that identifies access, general improvements, and needed infrastructure and intended to guide growth and development over a number of years and in phases</a:t>
            </a:r>
          </a:p>
        </p:txBody>
      </p:sp>
    </p:spTree>
    <p:extLst>
      <p:ext uri="{BB962C8B-B14F-4D97-AF65-F5344CB8AC3E}">
        <p14:creationId xmlns:p14="http://schemas.microsoft.com/office/powerpoint/2010/main" val="305739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does the Master Plan fit in?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2635" t="21340" r="13108" b="12893"/>
          <a:stretch/>
        </p:blipFill>
        <p:spPr>
          <a:xfrm>
            <a:off x="838199" y="1499286"/>
            <a:ext cx="2358081" cy="32633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4909751"/>
            <a:ext cx="2281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Statewide growth and spending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67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does the Master Plan fit in?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2635" t="21340" r="13108" b="12893"/>
          <a:stretch/>
        </p:blipFill>
        <p:spPr>
          <a:xfrm>
            <a:off x="838199" y="1499286"/>
            <a:ext cx="2358081" cy="32633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6825" t="8728" r="12905" b="4110"/>
          <a:stretch/>
        </p:blipFill>
        <p:spPr>
          <a:xfrm>
            <a:off x="3297199" y="1574562"/>
            <a:ext cx="2471351" cy="31880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4909751"/>
            <a:ext cx="2281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Statewide growth and spending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86670" y="4909749"/>
            <a:ext cx="2281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County or municipal land use and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31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does the Master Plan fit in?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2635" t="21340" r="13108" b="12893"/>
          <a:stretch/>
        </p:blipFill>
        <p:spPr>
          <a:xfrm>
            <a:off x="838199" y="1499286"/>
            <a:ext cx="2358081" cy="32633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6825" t="8728" r="12905" b="4110"/>
          <a:stretch/>
        </p:blipFill>
        <p:spPr>
          <a:xfrm>
            <a:off x="3297199" y="1574562"/>
            <a:ext cx="2471351" cy="31880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65338" t="14133" r="14054" b="11542"/>
          <a:stretch/>
        </p:blipFill>
        <p:spPr>
          <a:xfrm>
            <a:off x="5869469" y="1690688"/>
            <a:ext cx="2512542" cy="27184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4909751"/>
            <a:ext cx="2281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Statewide growth and spending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86670" y="4909749"/>
            <a:ext cx="2281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County or municipal land use and policy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0" y="4909750"/>
            <a:ext cx="2281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Master Plan area development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06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does the Master Plan fit in?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2635" t="21340" r="13108" b="12893"/>
          <a:stretch/>
        </p:blipFill>
        <p:spPr>
          <a:xfrm>
            <a:off x="838199" y="1499286"/>
            <a:ext cx="2358081" cy="32633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6825" t="8728" r="12905" b="4110"/>
          <a:stretch/>
        </p:blipFill>
        <p:spPr>
          <a:xfrm>
            <a:off x="3297199" y="1574562"/>
            <a:ext cx="2471351" cy="31880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65338" t="14133" r="14054" b="11542"/>
          <a:stretch/>
        </p:blipFill>
        <p:spPr>
          <a:xfrm>
            <a:off x="5869469" y="1690688"/>
            <a:ext cx="2512542" cy="27184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54392" t="10754" r="6689" b="1408"/>
          <a:stretch/>
        </p:blipFill>
        <p:spPr>
          <a:xfrm>
            <a:off x="8493243" y="1830731"/>
            <a:ext cx="3369275" cy="22812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4909751"/>
            <a:ext cx="2281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Statewide growth and spending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86670" y="4909749"/>
            <a:ext cx="2281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County or municipal land use and policy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0" y="4909750"/>
            <a:ext cx="2281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Master Plan area development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995720" y="4762605"/>
            <a:ext cx="2281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Development of individual parcels of land</a:t>
            </a:r>
          </a:p>
        </p:txBody>
      </p:sp>
    </p:spTree>
    <p:extLst>
      <p:ext uri="{BB962C8B-B14F-4D97-AF65-F5344CB8AC3E}">
        <p14:creationId xmlns:p14="http://schemas.microsoft.com/office/powerpoint/2010/main" val="136251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Local Comprehensive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Cover a single county or municipality</a:t>
            </a:r>
          </a:p>
          <a:p>
            <a:r>
              <a:rPr lang="en-US" dirty="0" smtClean="0"/>
              <a:t>Required elements specified in Delaware Code</a:t>
            </a:r>
          </a:p>
          <a:p>
            <a:pPr lvl="1">
              <a:tabLst>
                <a:tab pos="2057400" algn="l"/>
              </a:tabLst>
            </a:pPr>
            <a:r>
              <a:rPr lang="en-US" dirty="0" smtClean="0"/>
              <a:t>Counties:	Title 9 </a:t>
            </a:r>
          </a:p>
          <a:p>
            <a:pPr lvl="1">
              <a:tabLst>
                <a:tab pos="2057400" algn="l"/>
              </a:tabLst>
            </a:pPr>
            <a:r>
              <a:rPr lang="en-US" dirty="0" smtClean="0"/>
              <a:t>Municipalities:	Title 22, Chapter 7</a:t>
            </a:r>
          </a:p>
          <a:p>
            <a:r>
              <a:rPr lang="en-US" dirty="0" smtClean="0"/>
              <a:t>Periodic review and update mandated in Delaware Code</a:t>
            </a:r>
          </a:p>
          <a:p>
            <a:r>
              <a:rPr lang="en-US" dirty="0" smtClean="0"/>
              <a:t>Guidelines for growth and development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AE49CA-19A4-47D7-BC32-8D072C1679F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1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US" dirty="0">
                <a:cs typeface="Arial" pitchFamily="34" charset="0"/>
              </a:rPr>
              <a:t>Brings all stakeholders—state agencies, local governments, civic groups, and business leaders—together.</a:t>
            </a:r>
          </a:p>
          <a:p>
            <a:pPr lvl="0"/>
            <a:r>
              <a:rPr lang="en-US" dirty="0">
                <a:cs typeface="Arial" pitchFamily="34" charset="0"/>
              </a:rPr>
              <a:t>Significant public engagement often with interactive techniques.</a:t>
            </a:r>
          </a:p>
          <a:p>
            <a:pPr lvl="0"/>
            <a:r>
              <a:rPr lang="en-US" dirty="0">
                <a:cs typeface="Arial" pitchFamily="34" charset="0"/>
              </a:rPr>
              <a:t>Not constrained by municipal or county boundaries.</a:t>
            </a:r>
          </a:p>
          <a:p>
            <a:pPr lvl="0"/>
            <a:r>
              <a:rPr lang="en-US" dirty="0">
                <a:cs typeface="Arial" pitchFamily="34" charset="0"/>
              </a:rPr>
              <a:t>Commitments from infrastructure and service providers that facilities will be funded and in place when needed</a:t>
            </a:r>
            <a:r>
              <a:rPr lang="en-US" dirty="0" smtClean="0">
                <a:cs typeface="Arial" pitchFamily="34" charset="0"/>
              </a:rPr>
              <a:t>.</a:t>
            </a:r>
            <a:endParaRPr lang="en-US" dirty="0"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0"/>
            <a:r>
              <a:rPr lang="en-US" dirty="0">
                <a:cs typeface="Arial" pitchFamily="34" charset="0"/>
              </a:rPr>
              <a:t>More detailed than comprehensive plans; include items such as:</a:t>
            </a:r>
          </a:p>
          <a:p>
            <a:pPr lvl="1"/>
            <a:r>
              <a:rPr lang="en-US" dirty="0">
                <a:cs typeface="Arial" pitchFamily="34" charset="0"/>
              </a:rPr>
              <a:t>Build-out calculations</a:t>
            </a:r>
          </a:p>
          <a:p>
            <a:pPr lvl="1"/>
            <a:r>
              <a:rPr lang="en-US" dirty="0">
                <a:cs typeface="Arial" pitchFamily="34" charset="0"/>
              </a:rPr>
              <a:t>Infrastructure needs and costs</a:t>
            </a:r>
          </a:p>
          <a:p>
            <a:pPr lvl="1"/>
            <a:r>
              <a:rPr lang="en-US" dirty="0">
                <a:cs typeface="Arial" pitchFamily="34" charset="0"/>
              </a:rPr>
              <a:t>Phasing and coordination of infrastructure provision with development</a:t>
            </a:r>
          </a:p>
          <a:p>
            <a:pPr lvl="0"/>
            <a:r>
              <a:rPr lang="en-US" dirty="0">
                <a:cs typeface="Arial" pitchFamily="34" charset="0"/>
              </a:rPr>
              <a:t>Utilizes complete community elements for infrastructure design, density, types and mix of land uses, open space and recreation</a:t>
            </a:r>
            <a:r>
              <a:rPr lang="en-US" dirty="0" smtClean="0">
                <a:cs typeface="Arial" pitchFamily="34" charset="0"/>
              </a:rPr>
              <a:t>.</a:t>
            </a:r>
            <a:endParaRPr lang="en-US" dirty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761688-16C8-44D4-8222-67C24470850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05375" y="765175"/>
            <a:ext cx="9369804" cy="777240"/>
          </a:xfrm>
        </p:spPr>
        <p:txBody>
          <a:bodyPr/>
          <a:lstStyle/>
          <a:p>
            <a:r>
              <a:rPr lang="en-US" dirty="0" smtClean="0"/>
              <a:t>Master Plan Characteristics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 smtClean="0"/>
              <a:t>One Way to Implement a Comprehensive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82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835</Words>
  <Application>Microsoft Office PowerPoint</Application>
  <PresentationFormat>Widescreen</PresentationFormat>
  <Paragraphs>130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Geneva</vt:lpstr>
      <vt:lpstr>Office Theme</vt:lpstr>
      <vt:lpstr>Defining Master Planning  in Delaware</vt:lpstr>
      <vt:lpstr>Guide for Master Planning in Delaware</vt:lpstr>
      <vt:lpstr>Definition of a Master Plan</vt:lpstr>
      <vt:lpstr>Where does the Master Plan fit in?</vt:lpstr>
      <vt:lpstr>Where does the Master Plan fit in?</vt:lpstr>
      <vt:lpstr>Where does the Master Plan fit in?</vt:lpstr>
      <vt:lpstr>Where does the Master Plan fit in?</vt:lpstr>
      <vt:lpstr>Local Comprehensive Plans</vt:lpstr>
      <vt:lpstr>Master Plan Characteristics</vt:lpstr>
      <vt:lpstr>Boundaries</vt:lpstr>
      <vt:lpstr>Stakeholders</vt:lpstr>
      <vt:lpstr>Significant Public Engagement</vt:lpstr>
      <vt:lpstr>Significant Public Engagement</vt:lpstr>
      <vt:lpstr>Infrastructure Commitments</vt:lpstr>
      <vt:lpstr>More Details</vt:lpstr>
      <vt:lpstr>Complete Community Integration</vt:lpstr>
      <vt:lpstr>When Do You Need A Master Plan?</vt:lpstr>
      <vt:lpstr>Situation A</vt:lpstr>
      <vt:lpstr>Situation B</vt:lpstr>
      <vt:lpstr>Situation C</vt:lpstr>
      <vt:lpstr>Situation D</vt:lpstr>
      <vt:lpstr>Situation E</vt:lpstr>
      <vt:lpstr>How To Do a Master Plan</vt:lpstr>
      <vt:lpstr>Master Planning in Nine Easy Steps</vt:lpstr>
      <vt:lpstr>Contact Information</vt:lpstr>
    </vt:vector>
  </TitlesOfParts>
  <Company>Office of Management and Budget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Master Planning  in Delaware</dc:title>
  <dc:creator>Edgell, David (OMB)</dc:creator>
  <cp:lastModifiedBy>Edgell, David (OMB)</cp:lastModifiedBy>
  <cp:revision>10</cp:revision>
  <dcterms:created xsi:type="dcterms:W3CDTF">2018-04-04T18:00:32Z</dcterms:created>
  <dcterms:modified xsi:type="dcterms:W3CDTF">2018-04-05T13:43:37Z</dcterms:modified>
</cp:coreProperties>
</file>