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3" r:id="rId1"/>
  </p:sldMasterIdLst>
  <p:notesMasterIdLst>
    <p:notesMasterId r:id="rId15"/>
  </p:notesMasterIdLst>
  <p:handoutMasterIdLst>
    <p:handoutMasterId r:id="rId16"/>
  </p:handoutMasterIdLst>
  <p:sldIdLst>
    <p:sldId id="278" r:id="rId2"/>
    <p:sldId id="256" r:id="rId3"/>
    <p:sldId id="265" r:id="rId4"/>
    <p:sldId id="275" r:id="rId5"/>
    <p:sldId id="280" r:id="rId6"/>
    <p:sldId id="282" r:id="rId7"/>
    <p:sldId id="270" r:id="rId8"/>
    <p:sldId id="269" r:id="rId9"/>
    <p:sldId id="283" r:id="rId10"/>
    <p:sldId id="258" r:id="rId11"/>
    <p:sldId id="281" r:id="rId12"/>
    <p:sldId id="279" r:id="rId13"/>
    <p:sldId id="276" r:id="rId14"/>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e sepe" initials="c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8000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4" autoAdjust="0"/>
    <p:restoredTop sz="86364" autoAdjust="0"/>
  </p:normalViewPr>
  <p:slideViewPr>
    <p:cSldViewPr snapToGrid="0">
      <p:cViewPr varScale="1">
        <p:scale>
          <a:sx n="63" d="100"/>
          <a:sy n="63" d="100"/>
        </p:scale>
        <p:origin x="52" y="420"/>
      </p:cViewPr>
      <p:guideLst>
        <p:guide orient="horz" pos="2160"/>
        <p:guide pos="3840"/>
      </p:guideLst>
    </p:cSldViewPr>
  </p:slideViewPr>
  <p:outlineViewPr>
    <p:cViewPr>
      <p:scale>
        <a:sx n="33" d="100"/>
        <a:sy n="33" d="100"/>
      </p:scale>
      <p:origin x="0" y="-1584"/>
    </p:cViewPr>
  </p:outlineViewPr>
  <p:notesTextViewPr>
    <p:cViewPr>
      <p:scale>
        <a:sx n="3" d="2"/>
        <a:sy n="3" d="2"/>
      </p:scale>
      <p:origin x="0" y="0"/>
    </p:cViewPr>
  </p:notesTextViewPr>
  <p:notesViewPr>
    <p:cSldViewPr snapToGrid="0">
      <p:cViewPr varScale="1">
        <p:scale>
          <a:sx n="50" d="100"/>
          <a:sy n="50" d="100"/>
        </p:scale>
        <p:origin x="2708"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393F12-BB01-4350-B5E4-7D195F308921}"/>
              </a:ext>
            </a:extLst>
          </p:cNvPr>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8562A1-21E8-46F7-A148-06A99610DA9B}"/>
              </a:ext>
            </a:extLst>
          </p:cNvPr>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8DE5ECA1-3B35-4ED9-A312-B63E4218EDBF}" type="datetimeFigureOut">
              <a:rPr lang="en-US" smtClean="0"/>
              <a:t>10/25/2020</a:t>
            </a:fld>
            <a:endParaRPr lang="en-US"/>
          </a:p>
        </p:txBody>
      </p:sp>
      <p:sp>
        <p:nvSpPr>
          <p:cNvPr id="4" name="Footer Placeholder 3">
            <a:extLst>
              <a:ext uri="{FF2B5EF4-FFF2-40B4-BE49-F238E27FC236}">
                <a16:creationId xmlns:a16="http://schemas.microsoft.com/office/drawing/2014/main" id="{70079E82-8515-4EEE-94A9-2BD8413055DC}"/>
              </a:ext>
            </a:extLst>
          </p:cNvPr>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3F0F00-3009-4A0E-983A-F6E0E4DD2A76}"/>
              </a:ext>
            </a:extLst>
          </p:cNvPr>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a:defRPr sz="1200"/>
            </a:lvl1pPr>
          </a:lstStyle>
          <a:p>
            <a:fld id="{B48D4C23-646A-4631-9087-710F1254DDDF}" type="slidenum">
              <a:rPr lang="en-US" smtClean="0"/>
              <a:t>‹#›</a:t>
            </a:fld>
            <a:endParaRPr lang="en-US"/>
          </a:p>
        </p:txBody>
      </p:sp>
    </p:spTree>
    <p:extLst>
      <p:ext uri="{BB962C8B-B14F-4D97-AF65-F5344CB8AC3E}">
        <p14:creationId xmlns:p14="http://schemas.microsoft.com/office/powerpoint/2010/main" val="406969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108" cy="467113"/>
          </a:xfrm>
          <a:prstGeom prst="rect">
            <a:avLst/>
          </a:prstGeom>
        </p:spPr>
        <p:txBody>
          <a:bodyPr vert="horz" lIns="89906" tIns="44953" rIns="89906" bIns="44953" rtlCol="0"/>
          <a:lstStyle>
            <a:lvl1pPr algn="l">
              <a:defRPr sz="1200"/>
            </a:lvl1pPr>
          </a:lstStyle>
          <a:p>
            <a:endParaRPr lang="en-US"/>
          </a:p>
        </p:txBody>
      </p:sp>
      <p:sp>
        <p:nvSpPr>
          <p:cNvPr id="3" name="Date Placeholder 2"/>
          <p:cNvSpPr>
            <a:spLocks noGrp="1"/>
          </p:cNvSpPr>
          <p:nvPr>
            <p:ph type="dt" idx="1"/>
          </p:nvPr>
        </p:nvSpPr>
        <p:spPr>
          <a:xfrm>
            <a:off x="3884354" y="0"/>
            <a:ext cx="2972108" cy="467113"/>
          </a:xfrm>
          <a:prstGeom prst="rect">
            <a:avLst/>
          </a:prstGeom>
        </p:spPr>
        <p:txBody>
          <a:bodyPr vert="horz" lIns="89906" tIns="44953" rIns="89906" bIns="44953" rtlCol="0"/>
          <a:lstStyle>
            <a:lvl1pPr algn="r">
              <a:defRPr sz="1200"/>
            </a:lvl1pPr>
          </a:lstStyle>
          <a:p>
            <a:fld id="{D43DC841-FD25-4B81-88D0-06DF458B7580}" type="datetimeFigureOut">
              <a:rPr lang="en-US" smtClean="0"/>
              <a:t>10/25/2020</a:t>
            </a:fld>
            <a:endParaRPr lang="en-US"/>
          </a:p>
        </p:txBody>
      </p:sp>
      <p:sp>
        <p:nvSpPr>
          <p:cNvPr id="4" name="Slide Image Placeholder 3"/>
          <p:cNvSpPr>
            <a:spLocks noGrp="1" noRot="1" noChangeAspect="1"/>
          </p:cNvSpPr>
          <p:nvPr>
            <p:ph type="sldImg" idx="2"/>
          </p:nvPr>
        </p:nvSpPr>
        <p:spPr>
          <a:xfrm>
            <a:off x="635000" y="1165225"/>
            <a:ext cx="5588000" cy="3143250"/>
          </a:xfrm>
          <a:prstGeom prst="rect">
            <a:avLst/>
          </a:prstGeom>
          <a:noFill/>
          <a:ln w="12700">
            <a:solidFill>
              <a:prstClr val="black"/>
            </a:solidFill>
          </a:ln>
        </p:spPr>
        <p:txBody>
          <a:bodyPr vert="horz" lIns="89906" tIns="44953" rIns="89906" bIns="44953" rtlCol="0" anchor="ctr"/>
          <a:lstStyle/>
          <a:p>
            <a:endParaRPr lang="en-US"/>
          </a:p>
        </p:txBody>
      </p:sp>
      <p:sp>
        <p:nvSpPr>
          <p:cNvPr id="5" name="Notes Placeholder 4"/>
          <p:cNvSpPr>
            <a:spLocks noGrp="1"/>
          </p:cNvSpPr>
          <p:nvPr>
            <p:ph type="body" sz="quarter" idx="3"/>
          </p:nvPr>
        </p:nvSpPr>
        <p:spPr>
          <a:xfrm>
            <a:off x="686109" y="4481764"/>
            <a:ext cx="5485785" cy="3667472"/>
          </a:xfrm>
          <a:prstGeom prst="rect">
            <a:avLst/>
          </a:prstGeom>
        </p:spPr>
        <p:txBody>
          <a:bodyPr vert="horz" lIns="89906" tIns="44953" rIns="89906" bIns="449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751"/>
            <a:ext cx="2972108" cy="467113"/>
          </a:xfrm>
          <a:prstGeom prst="rect">
            <a:avLst/>
          </a:prstGeom>
        </p:spPr>
        <p:txBody>
          <a:bodyPr vert="horz" lIns="89906" tIns="44953" rIns="89906" bIns="44953" rtlCol="0" anchor="b"/>
          <a:lstStyle>
            <a:lvl1pPr algn="l">
              <a:defRPr sz="1200"/>
            </a:lvl1pPr>
          </a:lstStyle>
          <a:p>
            <a:endParaRPr lang="en-US"/>
          </a:p>
        </p:txBody>
      </p:sp>
      <p:sp>
        <p:nvSpPr>
          <p:cNvPr id="7" name="Slide Number Placeholder 6"/>
          <p:cNvSpPr>
            <a:spLocks noGrp="1"/>
          </p:cNvSpPr>
          <p:nvPr>
            <p:ph type="sldNum" sz="quarter" idx="5"/>
          </p:nvPr>
        </p:nvSpPr>
        <p:spPr>
          <a:xfrm>
            <a:off x="3884354" y="8846751"/>
            <a:ext cx="2972108" cy="467113"/>
          </a:xfrm>
          <a:prstGeom prst="rect">
            <a:avLst/>
          </a:prstGeom>
        </p:spPr>
        <p:txBody>
          <a:bodyPr vert="horz" lIns="89906" tIns="44953" rIns="89906" bIns="44953" rtlCol="0" anchor="b"/>
          <a:lstStyle>
            <a:lvl1pPr algn="r">
              <a:defRPr sz="1200"/>
            </a:lvl1pPr>
          </a:lstStyle>
          <a:p>
            <a:fld id="{89E338E8-282F-4119-9428-D362FDDAB1CC}" type="slidenum">
              <a:rPr lang="en-US" smtClean="0"/>
              <a:t>‹#›</a:t>
            </a:fld>
            <a:endParaRPr lang="en-US"/>
          </a:p>
        </p:txBody>
      </p:sp>
    </p:spTree>
    <p:extLst>
      <p:ext uri="{BB962C8B-B14F-4D97-AF65-F5344CB8AC3E}">
        <p14:creationId xmlns:p14="http://schemas.microsoft.com/office/powerpoint/2010/main" val="1171930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109" y="4481763"/>
            <a:ext cx="5787303" cy="4364986"/>
          </a:xfrm>
        </p:spPr>
        <p:txBody>
          <a:bodyPr/>
          <a:lstStyle/>
          <a:p>
            <a:pPr marL="337146" indent="-337146">
              <a:buAutoNum type="arabicPeriod"/>
            </a:pPr>
            <a:r>
              <a:rPr lang="en-US" sz="1800" dirty="0"/>
              <a:t>Thank you (organization name) for sponsoring this event.</a:t>
            </a:r>
          </a:p>
          <a:p>
            <a:pPr marL="337146" indent="-337146">
              <a:buAutoNum type="arabicPeriod"/>
            </a:pPr>
            <a:endParaRPr lang="en-US" sz="1800" dirty="0"/>
          </a:p>
          <a:p>
            <a:pPr marL="337146" indent="-337146">
              <a:buAutoNum type="arabicPeriod"/>
            </a:pPr>
            <a:r>
              <a:rPr lang="en-US" sz="1800" dirty="0"/>
              <a:t>Introduce yourself and your relationship to the LWV (years you have been a member, position, etc.)</a:t>
            </a:r>
          </a:p>
          <a:p>
            <a:pPr marL="337146" indent="-337146">
              <a:buAutoNum type="arabicPeriod"/>
            </a:pPr>
            <a:endParaRPr lang="en-US" sz="1800" dirty="0"/>
          </a:p>
          <a:p>
            <a:pPr marL="337146" indent="-337146">
              <a:buAutoNum type="arabicPeriod"/>
            </a:pPr>
            <a:r>
              <a:rPr lang="en-US" sz="1800" dirty="0"/>
              <a:t>Emphasize that the League is nonpartisan and does not endorse any candidate for any election.  We are advocates for policies and bills that have been endorsed by 2/3 of the membership.</a:t>
            </a:r>
          </a:p>
        </p:txBody>
      </p:sp>
      <p:sp>
        <p:nvSpPr>
          <p:cNvPr id="4" name="Slide Number Placeholder 3"/>
          <p:cNvSpPr>
            <a:spLocks noGrp="1"/>
          </p:cNvSpPr>
          <p:nvPr>
            <p:ph type="sldNum" sz="quarter" idx="5"/>
          </p:nvPr>
        </p:nvSpPr>
        <p:spPr>
          <a:xfrm>
            <a:off x="3885892" y="8846750"/>
            <a:ext cx="2972108" cy="467113"/>
          </a:xfrm>
        </p:spPr>
        <p:txBody>
          <a:bodyPr/>
          <a:lstStyle/>
          <a:p>
            <a:fld id="{89E338E8-282F-4119-9428-D362FDDAB1CC}" type="slidenum">
              <a:rPr lang="en-US" smtClean="0"/>
              <a:t>1</a:t>
            </a:fld>
            <a:endParaRPr lang="en-US"/>
          </a:p>
        </p:txBody>
      </p:sp>
    </p:spTree>
    <p:extLst>
      <p:ext uri="{BB962C8B-B14F-4D97-AF65-F5344CB8AC3E}">
        <p14:creationId xmlns:p14="http://schemas.microsoft.com/office/powerpoint/2010/main" val="2857939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338E8-282F-4119-9428-D362FDDAB1CC}" type="slidenum">
              <a:rPr lang="en-US" smtClean="0"/>
              <a:t>2</a:t>
            </a:fld>
            <a:endParaRPr lang="en-US"/>
          </a:p>
        </p:txBody>
      </p:sp>
    </p:spTree>
    <p:extLst>
      <p:ext uri="{BB962C8B-B14F-4D97-AF65-F5344CB8AC3E}">
        <p14:creationId xmlns:p14="http://schemas.microsoft.com/office/powerpoint/2010/main" val="711755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764" indent="-224764">
              <a:buAutoNum type="arabicPeriod"/>
            </a:pPr>
            <a:r>
              <a:rPr lang="en-US" dirty="0"/>
              <a:t>You can post of FB or Twitter all you want, but the ONLY way to make and impact is to VOTE!</a:t>
            </a:r>
          </a:p>
          <a:p>
            <a:pPr marL="224764" indent="-224764">
              <a:buAutoNum type="arabicPeriod"/>
            </a:pPr>
            <a:endParaRPr lang="en-US" dirty="0"/>
          </a:p>
          <a:p>
            <a:pPr marL="224764" indent="-224764">
              <a:buAutoNum type="arabicPeriod"/>
            </a:pPr>
            <a:r>
              <a:rPr lang="en-US" dirty="0"/>
              <a:t>It is not an exaggeration to say people suffered, were tortured, and died so that you could have the right to vote and impact the way your government is run.  Do not dishonor their sacrifices by not exercising this right.</a:t>
            </a:r>
          </a:p>
          <a:p>
            <a:pPr marL="224764" indent="-224764">
              <a:buAutoNum type="arabicPeriod"/>
            </a:pPr>
            <a:endParaRPr lang="en-US" dirty="0"/>
          </a:p>
        </p:txBody>
      </p:sp>
      <p:sp>
        <p:nvSpPr>
          <p:cNvPr id="4" name="Slide Number Placeholder 3"/>
          <p:cNvSpPr>
            <a:spLocks noGrp="1"/>
          </p:cNvSpPr>
          <p:nvPr>
            <p:ph type="sldNum" sz="quarter" idx="5"/>
          </p:nvPr>
        </p:nvSpPr>
        <p:spPr/>
        <p:txBody>
          <a:bodyPr/>
          <a:lstStyle/>
          <a:p>
            <a:fld id="{89E338E8-282F-4119-9428-D362FDDAB1CC}" type="slidenum">
              <a:rPr lang="en-US" smtClean="0"/>
              <a:t>3</a:t>
            </a:fld>
            <a:endParaRPr lang="en-US"/>
          </a:p>
        </p:txBody>
      </p:sp>
    </p:spTree>
    <p:extLst>
      <p:ext uri="{BB962C8B-B14F-4D97-AF65-F5344CB8AC3E}">
        <p14:creationId xmlns:p14="http://schemas.microsoft.com/office/powerpoint/2010/main" val="2433960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previously mentioned reasons to vote, there are so many elections that have been decided by a very small number of votes, such as Virginia in 2018, that was a tie.  So a name was drawn from a container; that person changed the balance of power in the VA House of Delegates.  Is that really how you want your elections decided??</a:t>
            </a:r>
          </a:p>
        </p:txBody>
      </p:sp>
      <p:sp>
        <p:nvSpPr>
          <p:cNvPr id="4" name="Slide Number Placeholder 3"/>
          <p:cNvSpPr>
            <a:spLocks noGrp="1"/>
          </p:cNvSpPr>
          <p:nvPr>
            <p:ph type="sldNum" sz="quarter" idx="5"/>
          </p:nvPr>
        </p:nvSpPr>
        <p:spPr/>
        <p:txBody>
          <a:bodyPr/>
          <a:lstStyle/>
          <a:p>
            <a:fld id="{89E338E8-282F-4119-9428-D362FDDAB1CC}" type="slidenum">
              <a:rPr lang="en-US" smtClean="0"/>
              <a:t>4</a:t>
            </a:fld>
            <a:endParaRPr lang="en-US"/>
          </a:p>
        </p:txBody>
      </p:sp>
    </p:spTree>
    <p:extLst>
      <p:ext uri="{BB962C8B-B14F-4D97-AF65-F5344CB8AC3E}">
        <p14:creationId xmlns:p14="http://schemas.microsoft.com/office/powerpoint/2010/main" val="3473983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E338E8-282F-4119-9428-D362FDDAB1CC}" type="slidenum">
              <a:rPr lang="en-US" smtClean="0"/>
              <a:t>7</a:t>
            </a:fld>
            <a:endParaRPr lang="en-US"/>
          </a:p>
        </p:txBody>
      </p:sp>
    </p:spTree>
    <p:extLst>
      <p:ext uri="{BB962C8B-B14F-4D97-AF65-F5344CB8AC3E}">
        <p14:creationId xmlns:p14="http://schemas.microsoft.com/office/powerpoint/2010/main" val="4006002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E338E8-282F-4119-9428-D362FDDAB1CC}" type="slidenum">
              <a:rPr lang="en-US" smtClean="0"/>
              <a:t>8</a:t>
            </a:fld>
            <a:endParaRPr lang="en-US"/>
          </a:p>
        </p:txBody>
      </p:sp>
    </p:spTree>
    <p:extLst>
      <p:ext uri="{BB962C8B-B14F-4D97-AF65-F5344CB8AC3E}">
        <p14:creationId xmlns:p14="http://schemas.microsoft.com/office/powerpoint/2010/main" val="1797635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local, state, and national websites that show the voting records of legislators.</a:t>
            </a:r>
          </a:p>
          <a:p>
            <a:endParaRPr lang="en-US" dirty="0"/>
          </a:p>
          <a:p>
            <a:r>
              <a:rPr lang="en-US" dirty="0"/>
              <a:t>The LWVFC and other groups are sponsoring candidate forums in Thurmont, Brunswick and Frederick.</a:t>
            </a:r>
          </a:p>
        </p:txBody>
      </p:sp>
      <p:sp>
        <p:nvSpPr>
          <p:cNvPr id="4" name="Slide Number Placeholder 3"/>
          <p:cNvSpPr>
            <a:spLocks noGrp="1"/>
          </p:cNvSpPr>
          <p:nvPr>
            <p:ph type="sldNum" sz="quarter" idx="5"/>
          </p:nvPr>
        </p:nvSpPr>
        <p:spPr/>
        <p:txBody>
          <a:bodyPr/>
          <a:lstStyle/>
          <a:p>
            <a:fld id="{89E338E8-282F-4119-9428-D362FDDAB1CC}" type="slidenum">
              <a:rPr lang="en-US" smtClean="0"/>
              <a:t>10</a:t>
            </a:fld>
            <a:endParaRPr lang="en-US"/>
          </a:p>
        </p:txBody>
      </p:sp>
    </p:spTree>
    <p:extLst>
      <p:ext uri="{BB962C8B-B14F-4D97-AF65-F5344CB8AC3E}">
        <p14:creationId xmlns:p14="http://schemas.microsoft.com/office/powerpoint/2010/main" val="3735456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again for having us</a:t>
            </a:r>
          </a:p>
        </p:txBody>
      </p:sp>
      <p:sp>
        <p:nvSpPr>
          <p:cNvPr id="4" name="Slide Number Placeholder 3"/>
          <p:cNvSpPr>
            <a:spLocks noGrp="1"/>
          </p:cNvSpPr>
          <p:nvPr>
            <p:ph type="sldNum" sz="quarter" idx="5"/>
          </p:nvPr>
        </p:nvSpPr>
        <p:spPr/>
        <p:txBody>
          <a:bodyPr/>
          <a:lstStyle/>
          <a:p>
            <a:fld id="{89E338E8-282F-4119-9428-D362FDDAB1CC}" type="slidenum">
              <a:rPr lang="en-US" smtClean="0"/>
              <a:t>12</a:t>
            </a:fld>
            <a:endParaRPr lang="en-US"/>
          </a:p>
        </p:txBody>
      </p:sp>
    </p:spTree>
    <p:extLst>
      <p:ext uri="{BB962C8B-B14F-4D97-AF65-F5344CB8AC3E}">
        <p14:creationId xmlns:p14="http://schemas.microsoft.com/office/powerpoint/2010/main" val="2097082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contact the LWVFC by contacting any League officer (or contact us on our webpage, Facebook, or Twitter pages), or the Board of Elections at 301-600-VOTE or at frederickcountymd.gov.</a:t>
            </a:r>
          </a:p>
        </p:txBody>
      </p:sp>
      <p:sp>
        <p:nvSpPr>
          <p:cNvPr id="4" name="Slide Number Placeholder 3"/>
          <p:cNvSpPr>
            <a:spLocks noGrp="1"/>
          </p:cNvSpPr>
          <p:nvPr>
            <p:ph type="sldNum" sz="quarter" idx="5"/>
          </p:nvPr>
        </p:nvSpPr>
        <p:spPr/>
        <p:txBody>
          <a:bodyPr/>
          <a:lstStyle/>
          <a:p>
            <a:fld id="{89E338E8-282F-4119-9428-D362FDDAB1CC}" type="slidenum">
              <a:rPr lang="en-US" smtClean="0"/>
              <a:t>13</a:t>
            </a:fld>
            <a:endParaRPr lang="en-US"/>
          </a:p>
        </p:txBody>
      </p:sp>
    </p:spTree>
    <p:extLst>
      <p:ext uri="{BB962C8B-B14F-4D97-AF65-F5344CB8AC3E}">
        <p14:creationId xmlns:p14="http://schemas.microsoft.com/office/powerpoint/2010/main" val="1576190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B5B847C-B47C-4C4E-877D-9B675C9B838E}" type="datetimeFigureOut">
              <a:rPr lang="en-US" smtClean="0"/>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233158242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B847C-B47C-4C4E-877D-9B675C9B838E}"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208870631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B847C-B47C-4C4E-877D-9B675C9B838E}"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158284460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B847C-B47C-4C4E-877D-9B675C9B838E}" type="datetimeFigureOut">
              <a:rPr lang="en-US" smtClean="0"/>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351571813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B847C-B47C-4C4E-877D-9B675C9B838E}" type="datetimeFigureOut">
              <a:rPr lang="en-US" smtClean="0"/>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168720430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B5B847C-B47C-4C4E-877D-9B675C9B838E}" type="datetimeFigureOut">
              <a:rPr lang="en-US" smtClean="0"/>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166878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5B847C-B47C-4C4E-877D-9B675C9B838E}" type="datetimeFigureOut">
              <a:rPr lang="en-US" smtClean="0"/>
              <a:t>10/25/2020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353779289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B5B847C-B47C-4C4E-877D-9B675C9B838E}" type="datetimeFigureOut">
              <a:rPr lang="en-US" smtClean="0"/>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98FF8-5052-4FBB-B360-CE348673E51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8144918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B847C-B47C-4C4E-877D-9B675C9B838E}" type="datetimeFigureOut">
              <a:rPr lang="en-US" smtClean="0"/>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320761980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B847C-B47C-4C4E-877D-9B675C9B838E}" type="datetimeFigureOut">
              <a:rPr lang="en-US" smtClean="0"/>
              <a:t>10/25/2020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2224803683"/>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B5B847C-B47C-4C4E-877D-9B675C9B838E}" type="datetimeFigureOut">
              <a:rPr lang="en-US" smtClean="0"/>
              <a:t>10/25/2020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117664439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B5B847C-B47C-4C4E-877D-9B675C9B838E}" type="datetimeFigureOut">
              <a:rPr lang="en-US" smtClean="0"/>
              <a:t>10/25/2020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3398FF8-5052-4FBB-B360-CE348673E514}" type="slidenum">
              <a:rPr lang="en-US" smtClean="0"/>
              <a:t>‹#›</a:t>
            </a:fld>
            <a:endParaRPr lang="en-US"/>
          </a:p>
        </p:txBody>
      </p:sp>
    </p:spTree>
    <p:extLst>
      <p:ext uri="{BB962C8B-B14F-4D97-AF65-F5344CB8AC3E}">
        <p14:creationId xmlns:p14="http://schemas.microsoft.com/office/powerpoint/2010/main" val="345806932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B5B847C-B47C-4C4E-877D-9B675C9B838E}" type="datetimeFigureOut">
              <a:rPr lang="en-US" smtClean="0"/>
              <a:t>10/25/2020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3398FF8-5052-4FBB-B360-CE348673E514}" type="slidenum">
              <a:rPr lang="en-US" smtClean="0"/>
              <a:t>‹#›</a:t>
            </a:fld>
            <a:endParaRPr lang="en-US"/>
          </a:p>
        </p:txBody>
      </p:sp>
    </p:spTree>
    <p:extLst>
      <p:ext uri="{BB962C8B-B14F-4D97-AF65-F5344CB8AC3E}">
        <p14:creationId xmlns:p14="http://schemas.microsoft.com/office/powerpoint/2010/main" val="55939694"/>
      </p:ext>
    </p:extLst>
  </p:cSld>
  <p:clrMap bg1="lt1" tx1="dk1" bg2="lt2" tx2="dk2" accent1="accent1" accent2="accent2" accent3="accent3" accent4="accent4" accent5="accent5" accent6="accent6" hlink="hlink" folHlink="folHlink"/>
  <p:sldLayoutIdLst>
    <p:sldLayoutId id="2147484304" r:id="rId1"/>
    <p:sldLayoutId id="2147484305" r:id="rId2"/>
    <p:sldLayoutId id="2147484306" r:id="rId3"/>
    <p:sldLayoutId id="2147484307" r:id="rId4"/>
    <p:sldLayoutId id="2147484308" r:id="rId5"/>
    <p:sldLayoutId id="2147484309" r:id="rId6"/>
    <p:sldLayoutId id="2147484310" r:id="rId7"/>
    <p:sldLayoutId id="2147484311" r:id="rId8"/>
    <p:sldLayoutId id="2147484312" r:id="rId9"/>
    <p:sldLayoutId id="2147484313" r:id="rId10"/>
    <p:sldLayoutId id="2147484314" r:id="rId11"/>
    <p:sldLayoutId id="2147484315" r:id="rId12"/>
  </p:sldLayoutIdLst>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about:blan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61939-4EA7-4E41-AB4D-99FC5A47861E}"/>
              </a:ext>
            </a:extLst>
          </p:cNvPr>
          <p:cNvSpPr>
            <a:spLocks noGrp="1"/>
          </p:cNvSpPr>
          <p:nvPr>
            <p:ph type="ctrTitle"/>
          </p:nvPr>
        </p:nvSpPr>
        <p:spPr>
          <a:xfrm>
            <a:off x="1490031" y="602012"/>
            <a:ext cx="8991600" cy="1645920"/>
          </a:xfrm>
        </p:spPr>
        <p:txBody>
          <a:bodyPr/>
          <a:lstStyle/>
          <a:p>
            <a:endParaRPr lang="en-US" dirty="0"/>
          </a:p>
        </p:txBody>
      </p:sp>
      <p:sp>
        <p:nvSpPr>
          <p:cNvPr id="3" name="Subtitle 2">
            <a:extLst>
              <a:ext uri="{FF2B5EF4-FFF2-40B4-BE49-F238E27FC236}">
                <a16:creationId xmlns:a16="http://schemas.microsoft.com/office/drawing/2014/main" id="{1E237A7B-59B5-4990-BDC6-E76AC4D635B9}"/>
              </a:ext>
            </a:extLst>
          </p:cNvPr>
          <p:cNvSpPr>
            <a:spLocks noGrp="1"/>
          </p:cNvSpPr>
          <p:nvPr>
            <p:ph type="subTitle" idx="1"/>
          </p:nvPr>
        </p:nvSpPr>
        <p:spPr>
          <a:xfrm>
            <a:off x="1883883" y="2956560"/>
            <a:ext cx="8262651" cy="3078480"/>
          </a:xfrm>
        </p:spPr>
        <p:txBody>
          <a:bodyPr>
            <a:normAutofit lnSpcReduction="10000"/>
          </a:bodyPr>
          <a:lstStyle/>
          <a:p>
            <a:r>
              <a:rPr lang="en-US" sz="2800" b="1" dirty="0">
                <a:latin typeface="Arial" panose="020B0604020202020204" pitchFamily="34" charset="0"/>
                <a:cs typeface="Arial" panose="020B0604020202020204" pitchFamily="34" charset="0"/>
              </a:rPr>
              <a:t>The LWV is a 100-year-old nonpartisan, nonprofit and grassroots organization that believes voters should play a critical role in democracy.  We encourage the </a:t>
            </a:r>
            <a:r>
              <a:rPr lang="en-US" sz="3200" b="1" dirty="0">
                <a:solidFill>
                  <a:srgbClr val="FF0000"/>
                </a:solidFill>
                <a:latin typeface="Arial" panose="020B0604020202020204" pitchFamily="34" charset="0"/>
                <a:cs typeface="Arial" panose="020B0604020202020204" pitchFamily="34" charset="0"/>
              </a:rPr>
              <a:t>active</a:t>
            </a:r>
            <a:r>
              <a:rPr lang="en-US" sz="2800" b="1" dirty="0">
                <a:latin typeface="Arial" panose="020B0604020202020204" pitchFamily="34" charset="0"/>
                <a:cs typeface="Arial" panose="020B0604020202020204" pitchFamily="34" charset="0"/>
              </a:rPr>
              <a:t> and </a:t>
            </a:r>
            <a:r>
              <a:rPr lang="en-US" sz="3200" b="1" dirty="0">
                <a:solidFill>
                  <a:srgbClr val="FF0000"/>
                </a:solidFill>
                <a:latin typeface="Arial" panose="020B0604020202020204" pitchFamily="34" charset="0"/>
                <a:cs typeface="Arial" panose="020B0604020202020204" pitchFamily="34" charset="0"/>
              </a:rPr>
              <a:t>informed participation </a:t>
            </a:r>
            <a:r>
              <a:rPr lang="en-US" sz="2800" b="1" dirty="0">
                <a:latin typeface="Arial" panose="020B0604020202020204" pitchFamily="34" charset="0"/>
                <a:cs typeface="Arial" panose="020B0604020202020204" pitchFamily="34" charset="0"/>
              </a:rPr>
              <a:t>of citizens in government.  Our motto is “Empowering Voters and Defending Democracy”.</a:t>
            </a:r>
          </a:p>
          <a:p>
            <a:pPr algn="l"/>
            <a:endParaRPr lang="en-US" dirty="0"/>
          </a:p>
        </p:txBody>
      </p:sp>
      <p:pic>
        <p:nvPicPr>
          <p:cNvPr id="4" name="Picture 3">
            <a:extLst>
              <a:ext uri="{FF2B5EF4-FFF2-40B4-BE49-F238E27FC236}">
                <a16:creationId xmlns:a16="http://schemas.microsoft.com/office/drawing/2014/main" id="{1B3EDC61-B2CA-4752-85D3-02EE7C2E68B8}"/>
              </a:ext>
            </a:extLst>
          </p:cNvPr>
          <p:cNvPicPr>
            <a:picLocks noChangeAspect="1"/>
          </p:cNvPicPr>
          <p:nvPr/>
        </p:nvPicPr>
        <p:blipFill>
          <a:blip r:embed="rId3"/>
          <a:stretch>
            <a:fillRect/>
          </a:stretch>
        </p:blipFill>
        <p:spPr>
          <a:xfrm>
            <a:off x="508000" y="137971"/>
            <a:ext cx="11144380" cy="2594211"/>
          </a:xfrm>
          <a:prstGeom prst="rect">
            <a:avLst/>
          </a:prstGeom>
        </p:spPr>
      </p:pic>
      <p:pic>
        <p:nvPicPr>
          <p:cNvPr id="5" name="Picture 4">
            <a:extLst>
              <a:ext uri="{FF2B5EF4-FFF2-40B4-BE49-F238E27FC236}">
                <a16:creationId xmlns:a16="http://schemas.microsoft.com/office/drawing/2014/main" id="{4B38822C-6965-4B3E-ACE6-50B802724652}"/>
              </a:ext>
            </a:extLst>
          </p:cNvPr>
          <p:cNvPicPr>
            <a:picLocks noChangeAspect="1"/>
          </p:cNvPicPr>
          <p:nvPr/>
        </p:nvPicPr>
        <p:blipFill>
          <a:blip r:embed="rId3"/>
          <a:stretch>
            <a:fillRect/>
          </a:stretch>
        </p:blipFill>
        <p:spPr>
          <a:xfrm>
            <a:off x="8673214" y="6154615"/>
            <a:ext cx="2979166" cy="565414"/>
          </a:xfrm>
          <a:prstGeom prst="rect">
            <a:avLst/>
          </a:prstGeom>
        </p:spPr>
      </p:pic>
    </p:spTree>
    <p:extLst>
      <p:ext uri="{BB962C8B-B14F-4D97-AF65-F5344CB8AC3E}">
        <p14:creationId xmlns:p14="http://schemas.microsoft.com/office/powerpoint/2010/main" val="451953958"/>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68216" y="688758"/>
            <a:ext cx="10670344" cy="7694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400" b="1" dirty="0">
                <a:solidFill>
                  <a:srgbClr val="800000"/>
                </a:solidFill>
                <a:latin typeface="Arial" panose="020B0604020202020204" pitchFamily="34" charset="0"/>
                <a:cs typeface="Arial" panose="020B0604020202020204" pitchFamily="34" charset="0"/>
              </a:rPr>
              <a:t>To Understand Candidate Positions</a:t>
            </a:r>
          </a:p>
        </p:txBody>
      </p:sp>
      <p:sp>
        <p:nvSpPr>
          <p:cNvPr id="10" name="Rectangle 9"/>
          <p:cNvSpPr/>
          <p:nvPr/>
        </p:nvSpPr>
        <p:spPr>
          <a:xfrm>
            <a:off x="191069" y="1859340"/>
            <a:ext cx="11887200" cy="3754874"/>
          </a:xfrm>
          <a:prstGeom prst="rect">
            <a:avLst/>
          </a:prstGeom>
        </p:spPr>
        <p:txBody>
          <a:bodyPr wrap="square">
            <a:spAutoFit/>
          </a:bodyPr>
          <a:lstStyle/>
          <a:p>
            <a:pPr marL="342900" lvl="0" indent="-342900">
              <a:buFont typeface="Arial" panose="020B0604020202020204" pitchFamily="34" charset="0"/>
              <a:buChar char="•"/>
            </a:pPr>
            <a:endParaRPr lang="en-US" sz="2200" b="1"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b="1" dirty="0">
                <a:solidFill>
                  <a:schemeClr val="bg1"/>
                </a:solidFill>
                <a:latin typeface="Arial" panose="020B0604020202020204" pitchFamily="34" charset="0"/>
                <a:cs typeface="Arial" panose="020B0604020202020204" pitchFamily="34" charset="0"/>
              </a:rPr>
              <a:t>Access </a:t>
            </a:r>
            <a:r>
              <a:rPr lang="en-US" sz="2400" b="1" i="1" dirty="0">
                <a:solidFill>
                  <a:schemeClr val="bg1"/>
                </a:solidFill>
                <a:latin typeface="Arial" panose="020B0604020202020204" pitchFamily="34" charset="0"/>
                <a:cs typeface="Arial" panose="020B0604020202020204" pitchFamily="34" charset="0"/>
              </a:rPr>
              <a:t>VOTE411.org</a:t>
            </a:r>
            <a:r>
              <a:rPr lang="en-US" sz="2400" b="1" dirty="0">
                <a:solidFill>
                  <a:schemeClr val="bg1"/>
                </a:solidFill>
                <a:latin typeface="Arial" panose="020B0604020202020204" pitchFamily="34" charset="0"/>
                <a:cs typeface="Arial" panose="020B0604020202020204" pitchFamily="34" charset="0"/>
              </a:rPr>
              <a:t>, the online voter resource with information provided by the candidates themselves.</a:t>
            </a:r>
          </a:p>
          <a:p>
            <a:pPr marL="342900" lvl="0" indent="-342900">
              <a:buFont typeface="Arial" panose="020B0604020202020204" pitchFamily="34" charset="0"/>
              <a:buChar char="•"/>
            </a:pPr>
            <a:endParaRPr lang="en-US" sz="2400" b="1" dirty="0">
              <a:solidFill>
                <a:schemeClr val="bg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b="1" dirty="0">
                <a:solidFill>
                  <a:schemeClr val="bg1"/>
                </a:solidFill>
                <a:latin typeface="Arial" panose="020B0604020202020204" pitchFamily="34" charset="0"/>
                <a:cs typeface="Arial" panose="020B0604020202020204" pitchFamily="34" charset="0"/>
              </a:rPr>
              <a:t>Read the </a:t>
            </a:r>
            <a:r>
              <a:rPr lang="en-US" sz="2400" b="1" i="1" dirty="0">
                <a:solidFill>
                  <a:schemeClr val="bg1"/>
                </a:solidFill>
                <a:latin typeface="Arial" panose="020B0604020202020204" pitchFamily="34" charset="0"/>
                <a:cs typeface="Arial" panose="020B0604020202020204" pitchFamily="34" charset="0"/>
              </a:rPr>
              <a:t>Voters’ Guide</a:t>
            </a:r>
            <a:r>
              <a:rPr lang="en-US" sz="2400" b="1" dirty="0">
                <a:solidFill>
                  <a:schemeClr val="bg1"/>
                </a:solidFill>
                <a:latin typeface="Arial" panose="020B0604020202020204" pitchFamily="34" charset="0"/>
                <a:cs typeface="Arial" panose="020B0604020202020204" pitchFamily="34" charset="0"/>
              </a:rPr>
              <a:t> published by the </a:t>
            </a:r>
            <a:r>
              <a:rPr lang="en-US" sz="2400" b="1" i="1" dirty="0">
                <a:solidFill>
                  <a:schemeClr val="bg1"/>
                </a:solidFill>
                <a:latin typeface="Arial" panose="020B0604020202020204" pitchFamily="34" charset="0"/>
                <a:cs typeface="Arial" panose="020B0604020202020204" pitchFamily="34" charset="0"/>
              </a:rPr>
              <a:t>Frederick News-Post</a:t>
            </a:r>
            <a:r>
              <a:rPr lang="en-US" sz="2400" b="1" dirty="0">
                <a:solidFill>
                  <a:schemeClr val="bg1"/>
                </a:solidFill>
                <a:latin typeface="Arial" panose="020B0604020202020204" pitchFamily="34" charset="0"/>
                <a:cs typeface="Arial" panose="020B0604020202020204" pitchFamily="34" charset="0"/>
              </a:rPr>
              <a:t> prior to primary and general elections.</a:t>
            </a:r>
          </a:p>
          <a:p>
            <a:pPr marL="342900" lvl="0" indent="-342900">
              <a:buFont typeface="Arial" panose="020B0604020202020204" pitchFamily="34" charset="0"/>
              <a:buChar char="•"/>
            </a:pPr>
            <a:endParaRPr lang="en-US" sz="2400" b="1" dirty="0">
              <a:solidFill>
                <a:schemeClr val="bg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b="1" dirty="0">
                <a:solidFill>
                  <a:schemeClr val="bg1"/>
                </a:solidFill>
                <a:latin typeface="Arial" panose="020B0604020202020204" pitchFamily="34" charset="0"/>
                <a:cs typeface="Arial" panose="020B0604020202020204" pitchFamily="34" charset="0"/>
              </a:rPr>
              <a:t>Attend </a:t>
            </a:r>
            <a:r>
              <a:rPr lang="en-US" sz="2400" b="1" i="1" dirty="0">
                <a:solidFill>
                  <a:schemeClr val="bg1"/>
                </a:solidFill>
                <a:latin typeface="Arial" panose="020B0604020202020204" pitchFamily="34" charset="0"/>
                <a:cs typeface="Arial" panose="020B0604020202020204" pitchFamily="34" charset="0"/>
              </a:rPr>
              <a:t>Candidate Forums</a:t>
            </a:r>
            <a:r>
              <a:rPr lang="en-US" sz="2400" b="1" dirty="0">
                <a:solidFill>
                  <a:schemeClr val="bg1"/>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endParaRPr lang="en-US" sz="2400" b="1" dirty="0">
              <a:solidFill>
                <a:schemeClr val="bg1"/>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b="1" dirty="0">
                <a:solidFill>
                  <a:schemeClr val="bg1"/>
                </a:solidFill>
                <a:latin typeface="Arial" panose="020B0604020202020204" pitchFamily="34" charset="0"/>
                <a:cs typeface="Arial" panose="020B0604020202020204" pitchFamily="34" charset="0"/>
              </a:rPr>
              <a:t>Access </a:t>
            </a:r>
            <a:r>
              <a:rPr lang="en-US" sz="2400" b="1" i="1" dirty="0">
                <a:solidFill>
                  <a:schemeClr val="bg1"/>
                </a:solidFill>
                <a:latin typeface="Arial" panose="020B0604020202020204" pitchFamily="34" charset="0"/>
                <a:cs typeface="Arial" panose="020B0604020202020204" pitchFamily="34" charset="0"/>
              </a:rPr>
              <a:t>Individual Candidates’ Websites </a:t>
            </a:r>
            <a:r>
              <a:rPr lang="en-US" sz="2400" b="1" dirty="0">
                <a:solidFill>
                  <a:schemeClr val="bg1"/>
                </a:solidFill>
                <a:latin typeface="Arial" panose="020B0604020202020204" pitchFamily="34" charset="0"/>
                <a:cs typeface="Arial" panose="020B0604020202020204" pitchFamily="34" charset="0"/>
              </a:rPr>
              <a:t>for their positions and policy papers.</a:t>
            </a:r>
          </a:p>
        </p:txBody>
      </p:sp>
      <p:pic>
        <p:nvPicPr>
          <p:cNvPr id="2" name="Picture 1">
            <a:extLst>
              <a:ext uri="{FF2B5EF4-FFF2-40B4-BE49-F238E27FC236}">
                <a16:creationId xmlns:a16="http://schemas.microsoft.com/office/drawing/2014/main" id="{3439EE5E-E323-4891-A61A-E5106572A732}"/>
              </a:ext>
            </a:extLst>
          </p:cNvPr>
          <p:cNvPicPr>
            <a:picLocks noChangeAspect="1"/>
          </p:cNvPicPr>
          <p:nvPr/>
        </p:nvPicPr>
        <p:blipFill>
          <a:blip r:embed="rId3"/>
          <a:stretch>
            <a:fillRect/>
          </a:stretch>
        </p:blipFill>
        <p:spPr>
          <a:xfrm>
            <a:off x="8524406" y="6172654"/>
            <a:ext cx="2981202" cy="566977"/>
          </a:xfrm>
          <a:prstGeom prst="rect">
            <a:avLst/>
          </a:prstGeom>
        </p:spPr>
      </p:pic>
    </p:spTree>
    <p:extLst>
      <p:ext uri="{BB962C8B-B14F-4D97-AF65-F5344CB8AC3E}">
        <p14:creationId xmlns:p14="http://schemas.microsoft.com/office/powerpoint/2010/main" val="303991148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17C3-34A5-4EAB-9479-D49BABD65B42}"/>
              </a:ext>
            </a:extLst>
          </p:cNvPr>
          <p:cNvSpPr>
            <a:spLocks noGrp="1"/>
          </p:cNvSpPr>
          <p:nvPr>
            <p:ph type="title"/>
          </p:nvPr>
        </p:nvSpPr>
        <p:spPr>
          <a:xfrm>
            <a:off x="375920" y="964692"/>
            <a:ext cx="11399520" cy="1188720"/>
          </a:xfrm>
        </p:spPr>
        <p:txBody>
          <a:bodyPr>
            <a:noAutofit/>
          </a:bodyPr>
          <a:lstStyle/>
          <a:p>
            <a:r>
              <a:rPr lang="en-US" sz="3600" b="1" dirty="0">
                <a:solidFill>
                  <a:srgbClr val="C00000"/>
                </a:solidFill>
                <a:latin typeface="Arial" panose="020B0604020202020204" pitchFamily="34" charset="0"/>
                <a:cs typeface="Arial" panose="020B0604020202020204" pitchFamily="34" charset="0"/>
              </a:rPr>
              <a:t>WHY VOTE?  Ask Thomas Jefferson</a:t>
            </a:r>
          </a:p>
        </p:txBody>
      </p:sp>
      <p:sp>
        <p:nvSpPr>
          <p:cNvPr id="3" name="Content Placeholder 2">
            <a:extLst>
              <a:ext uri="{FF2B5EF4-FFF2-40B4-BE49-F238E27FC236}">
                <a16:creationId xmlns:a16="http://schemas.microsoft.com/office/drawing/2014/main" id="{8F9EAB14-4D5B-4EFF-BBA7-7A7CDBA3C763}"/>
              </a:ext>
            </a:extLst>
          </p:cNvPr>
          <p:cNvSpPr>
            <a:spLocks noGrp="1"/>
          </p:cNvSpPr>
          <p:nvPr>
            <p:ph idx="1"/>
          </p:nvPr>
        </p:nvSpPr>
        <p:spPr/>
        <p:txBody>
          <a:bodyPr>
            <a:normAutofit/>
          </a:bodyPr>
          <a:lstStyle/>
          <a:p>
            <a:r>
              <a:rPr lang="en-US" sz="3600" b="1" dirty="0">
                <a:solidFill>
                  <a:schemeClr val="bg1"/>
                </a:solidFill>
                <a:latin typeface="Arial" panose="020B0604020202020204" pitchFamily="34" charset="0"/>
                <a:cs typeface="Arial" panose="020B0604020202020204" pitchFamily="34" charset="0"/>
              </a:rPr>
              <a:t>“We do not have government by the majority.</a:t>
            </a:r>
          </a:p>
          <a:p>
            <a:endParaRPr lang="en-US" sz="3600" b="1" dirty="0">
              <a:solidFill>
                <a:schemeClr val="bg1"/>
              </a:solidFill>
              <a:latin typeface="Arial" panose="020B0604020202020204" pitchFamily="34" charset="0"/>
              <a:cs typeface="Arial" panose="020B0604020202020204" pitchFamily="34" charset="0"/>
            </a:endParaRPr>
          </a:p>
          <a:p>
            <a:r>
              <a:rPr lang="en-US" sz="3600" b="1" dirty="0">
                <a:solidFill>
                  <a:schemeClr val="bg1"/>
                </a:solidFill>
                <a:latin typeface="Arial" panose="020B0604020202020204" pitchFamily="34" charset="0"/>
                <a:cs typeface="Arial" panose="020B0604020202020204" pitchFamily="34" charset="0"/>
              </a:rPr>
              <a:t>We have government by the majority who participate.”</a:t>
            </a:r>
          </a:p>
        </p:txBody>
      </p:sp>
      <p:pic>
        <p:nvPicPr>
          <p:cNvPr id="5" name="Picture 4">
            <a:extLst>
              <a:ext uri="{FF2B5EF4-FFF2-40B4-BE49-F238E27FC236}">
                <a16:creationId xmlns:a16="http://schemas.microsoft.com/office/drawing/2014/main" id="{9FBE129B-3560-4472-BCD6-2AF8C2B76615}"/>
              </a:ext>
            </a:extLst>
          </p:cNvPr>
          <p:cNvPicPr>
            <a:picLocks noChangeAspect="1"/>
          </p:cNvPicPr>
          <p:nvPr/>
        </p:nvPicPr>
        <p:blipFill>
          <a:blip r:embed="rId2"/>
          <a:stretch>
            <a:fillRect/>
          </a:stretch>
        </p:blipFill>
        <p:spPr>
          <a:xfrm>
            <a:off x="8524406" y="6172654"/>
            <a:ext cx="3251034" cy="566977"/>
          </a:xfrm>
          <a:prstGeom prst="rect">
            <a:avLst/>
          </a:prstGeom>
        </p:spPr>
      </p:pic>
    </p:spTree>
    <p:extLst>
      <p:ext uri="{BB962C8B-B14F-4D97-AF65-F5344CB8AC3E}">
        <p14:creationId xmlns:p14="http://schemas.microsoft.com/office/powerpoint/2010/main" val="236897744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61939-4EA7-4E41-AB4D-99FC5A47861E}"/>
              </a:ext>
            </a:extLst>
          </p:cNvPr>
          <p:cNvSpPr>
            <a:spLocks noGrp="1"/>
          </p:cNvSpPr>
          <p:nvPr>
            <p:ph type="ctrTitle"/>
          </p:nvPr>
        </p:nvSpPr>
        <p:spPr>
          <a:xfrm>
            <a:off x="1490031" y="602012"/>
            <a:ext cx="8991600" cy="1645920"/>
          </a:xfrm>
        </p:spPr>
        <p:txBody>
          <a:bodyPr/>
          <a:lstStyle/>
          <a:p>
            <a:endParaRPr lang="en-US" dirty="0"/>
          </a:p>
        </p:txBody>
      </p:sp>
      <p:sp>
        <p:nvSpPr>
          <p:cNvPr id="3" name="Subtitle 2">
            <a:extLst>
              <a:ext uri="{FF2B5EF4-FFF2-40B4-BE49-F238E27FC236}">
                <a16:creationId xmlns:a16="http://schemas.microsoft.com/office/drawing/2014/main" id="{1E237A7B-59B5-4990-BDC6-E76AC4D635B9}"/>
              </a:ext>
            </a:extLst>
          </p:cNvPr>
          <p:cNvSpPr>
            <a:spLocks noGrp="1"/>
          </p:cNvSpPr>
          <p:nvPr>
            <p:ph type="subTitle" idx="1"/>
          </p:nvPr>
        </p:nvSpPr>
        <p:spPr>
          <a:xfrm>
            <a:off x="1883883" y="2418081"/>
            <a:ext cx="8262651" cy="3657600"/>
          </a:xfrm>
        </p:spPr>
        <p:txBody>
          <a:bodyPr>
            <a:normAutofit lnSpcReduction="10000"/>
          </a:bodyPr>
          <a:lstStyle/>
          <a:p>
            <a:endParaRPr lang="en-US" sz="28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LWV of Frederick County, </a:t>
            </a:r>
          </a:p>
          <a:p>
            <a:r>
              <a:rPr lang="en-US" sz="2800" b="1" dirty="0">
                <a:latin typeface="Arial" panose="020B0604020202020204" pitchFamily="34" charset="0"/>
                <a:cs typeface="Arial" panose="020B0604020202020204" pitchFamily="34" charset="0"/>
              </a:rPr>
              <a:t>PO Box 9, Frederick, MD 21705</a:t>
            </a:r>
          </a:p>
          <a:p>
            <a:endParaRPr lang="en-US" sz="28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Email:  </a:t>
            </a:r>
            <a:r>
              <a:rPr lang="en-US" sz="2800" b="1"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info@frederick.lwvmd.org</a:t>
            </a:r>
            <a:r>
              <a:rPr lang="en-US" sz="2800" b="1" dirty="0">
                <a:solidFill>
                  <a:schemeClr val="tx1"/>
                </a:solidFill>
                <a:latin typeface="Arial" panose="020B0604020202020204" pitchFamily="34" charset="0"/>
                <a:cs typeface="Arial" panose="020B0604020202020204" pitchFamily="34" charset="0"/>
              </a:rPr>
              <a:t> </a:t>
            </a:r>
          </a:p>
          <a:p>
            <a:endParaRPr lang="en-US" sz="2800" b="1" dirty="0">
              <a:solidFill>
                <a:schemeClr val="tx1"/>
              </a:solidFill>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http://lwvfc.org</a:t>
            </a:r>
          </a:p>
          <a:p>
            <a:endParaRPr lang="en-US" sz="2800" b="1" dirty="0">
              <a:latin typeface="Arial" panose="020B0604020202020204" pitchFamily="34" charset="0"/>
              <a:cs typeface="Arial" panose="020B0604020202020204" pitchFamily="34" charset="0"/>
            </a:endParaRPr>
          </a:p>
          <a:p>
            <a:pPr algn="l"/>
            <a:endParaRPr lang="en-US" dirty="0"/>
          </a:p>
        </p:txBody>
      </p:sp>
      <p:pic>
        <p:nvPicPr>
          <p:cNvPr id="4" name="Picture 3">
            <a:extLst>
              <a:ext uri="{FF2B5EF4-FFF2-40B4-BE49-F238E27FC236}">
                <a16:creationId xmlns:a16="http://schemas.microsoft.com/office/drawing/2014/main" id="{1B3EDC61-B2CA-4752-85D3-02EE7C2E68B8}"/>
              </a:ext>
            </a:extLst>
          </p:cNvPr>
          <p:cNvPicPr>
            <a:picLocks noChangeAspect="1"/>
          </p:cNvPicPr>
          <p:nvPr/>
        </p:nvPicPr>
        <p:blipFill>
          <a:blip r:embed="rId4"/>
          <a:stretch>
            <a:fillRect/>
          </a:stretch>
        </p:blipFill>
        <p:spPr>
          <a:xfrm>
            <a:off x="1490030" y="602012"/>
            <a:ext cx="8991599" cy="1645920"/>
          </a:xfrm>
          <a:prstGeom prst="rect">
            <a:avLst/>
          </a:prstGeom>
        </p:spPr>
      </p:pic>
      <p:pic>
        <p:nvPicPr>
          <p:cNvPr id="5" name="Picture 4">
            <a:extLst>
              <a:ext uri="{FF2B5EF4-FFF2-40B4-BE49-F238E27FC236}">
                <a16:creationId xmlns:a16="http://schemas.microsoft.com/office/drawing/2014/main" id="{4B38822C-6965-4B3E-ACE6-50B802724652}"/>
              </a:ext>
            </a:extLst>
          </p:cNvPr>
          <p:cNvPicPr>
            <a:picLocks noChangeAspect="1"/>
          </p:cNvPicPr>
          <p:nvPr/>
        </p:nvPicPr>
        <p:blipFill>
          <a:blip r:embed="rId4"/>
          <a:stretch>
            <a:fillRect/>
          </a:stretch>
        </p:blipFill>
        <p:spPr>
          <a:xfrm>
            <a:off x="8673214" y="6154615"/>
            <a:ext cx="2979166" cy="565414"/>
          </a:xfrm>
          <a:prstGeom prst="rect">
            <a:avLst/>
          </a:prstGeom>
        </p:spPr>
      </p:pic>
    </p:spTree>
    <p:extLst>
      <p:ext uri="{BB962C8B-B14F-4D97-AF65-F5344CB8AC3E}">
        <p14:creationId xmlns:p14="http://schemas.microsoft.com/office/powerpoint/2010/main" val="4024673726"/>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BE02-501F-43E1-AE15-014F50490D20}"/>
              </a:ext>
            </a:extLst>
          </p:cNvPr>
          <p:cNvSpPr>
            <a:spLocks noGrp="1"/>
          </p:cNvSpPr>
          <p:nvPr>
            <p:ph type="title"/>
          </p:nvPr>
        </p:nvSpPr>
        <p:spPr/>
        <p:txBody>
          <a:bodyPr>
            <a:noAutofit/>
          </a:bodyPr>
          <a:lstStyle/>
          <a:p>
            <a:r>
              <a:rPr lang="en-US" sz="6600" b="1" dirty="0">
                <a:solidFill>
                  <a:srgbClr val="C00000"/>
                </a:solidFill>
                <a:latin typeface="Arial" panose="020B0604020202020204" pitchFamily="34" charset="0"/>
                <a:cs typeface="Arial" panose="020B0604020202020204" pitchFamily="34" charset="0"/>
              </a:rPr>
              <a:t>QUESTIONS?</a:t>
            </a:r>
          </a:p>
        </p:txBody>
      </p:sp>
      <p:pic>
        <p:nvPicPr>
          <p:cNvPr id="4" name="Picture 3">
            <a:extLst>
              <a:ext uri="{FF2B5EF4-FFF2-40B4-BE49-F238E27FC236}">
                <a16:creationId xmlns:a16="http://schemas.microsoft.com/office/drawing/2014/main" id="{A948EF15-1F8B-47FD-896E-B7C862A5A381}"/>
              </a:ext>
            </a:extLst>
          </p:cNvPr>
          <p:cNvPicPr>
            <a:picLocks noChangeAspect="1"/>
          </p:cNvPicPr>
          <p:nvPr/>
        </p:nvPicPr>
        <p:blipFill>
          <a:blip r:embed="rId3"/>
          <a:stretch>
            <a:fillRect/>
          </a:stretch>
        </p:blipFill>
        <p:spPr>
          <a:xfrm>
            <a:off x="8802795" y="6070711"/>
            <a:ext cx="2981202" cy="566977"/>
          </a:xfrm>
          <a:prstGeom prst="rect">
            <a:avLst/>
          </a:prstGeom>
        </p:spPr>
      </p:pic>
    </p:spTree>
    <p:extLst>
      <p:ext uri="{BB962C8B-B14F-4D97-AF65-F5344CB8AC3E}">
        <p14:creationId xmlns:p14="http://schemas.microsoft.com/office/powerpoint/2010/main" val="3277539747"/>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F6CB3-32E6-4083-8C3A-E8F97E4C2232}"/>
              </a:ext>
            </a:extLst>
          </p:cNvPr>
          <p:cNvSpPr>
            <a:spLocks noGrp="1"/>
          </p:cNvSpPr>
          <p:nvPr>
            <p:ph type="ctrTitle"/>
          </p:nvPr>
        </p:nvSpPr>
        <p:spPr>
          <a:xfrm rot="21420000">
            <a:off x="300559" y="447264"/>
            <a:ext cx="11590885" cy="3511831"/>
          </a:xfrm>
          <a:ln w="38100">
            <a:solidFill>
              <a:schemeClr val="tx1"/>
            </a:solidFill>
          </a:ln>
        </p:spPr>
        <p:txBody>
          <a:bodyPr>
            <a:normAutofit/>
          </a:bodyPr>
          <a:lstStyle/>
          <a:p>
            <a:r>
              <a:rPr lang="en-US" sz="7200" b="1" dirty="0">
                <a:solidFill>
                  <a:srgbClr val="800000"/>
                </a:solidFill>
                <a:latin typeface="Arial" panose="020B0604020202020204" pitchFamily="34" charset="0"/>
                <a:cs typeface="Arial" panose="020B0604020202020204" pitchFamily="34" charset="0"/>
              </a:rPr>
              <a:t>WHY SHOULD YOU </a:t>
            </a:r>
            <a:br>
              <a:rPr lang="en-US" sz="7200" b="1" dirty="0">
                <a:solidFill>
                  <a:srgbClr val="800000"/>
                </a:solidFill>
                <a:latin typeface="Arial" panose="020B0604020202020204" pitchFamily="34" charset="0"/>
                <a:cs typeface="Arial" panose="020B0604020202020204" pitchFamily="34" charset="0"/>
              </a:rPr>
            </a:br>
            <a:r>
              <a:rPr lang="en-US" sz="7200" b="1" dirty="0">
                <a:solidFill>
                  <a:srgbClr val="800000"/>
                </a:solidFill>
                <a:latin typeface="Arial" panose="020B0604020202020204" pitchFamily="34" charset="0"/>
                <a:cs typeface="Arial" panose="020B0604020202020204" pitchFamily="34" charset="0"/>
              </a:rPr>
              <a:t>EXERCISE </a:t>
            </a:r>
            <a:br>
              <a:rPr lang="en-US" sz="7200" b="1" dirty="0">
                <a:solidFill>
                  <a:srgbClr val="800000"/>
                </a:solidFill>
                <a:latin typeface="Arial" panose="020B0604020202020204" pitchFamily="34" charset="0"/>
                <a:cs typeface="Arial" panose="020B0604020202020204" pitchFamily="34" charset="0"/>
              </a:rPr>
            </a:br>
            <a:r>
              <a:rPr lang="en-US" sz="7200" b="1" dirty="0">
                <a:solidFill>
                  <a:srgbClr val="800000"/>
                </a:solidFill>
                <a:latin typeface="Arial" panose="020B0604020202020204" pitchFamily="34" charset="0"/>
                <a:cs typeface="Arial" panose="020B0604020202020204" pitchFamily="34" charset="0"/>
              </a:rPr>
              <a:t>YOUR RIGHT TO VOTE?</a:t>
            </a:r>
          </a:p>
        </p:txBody>
      </p:sp>
      <p:pic>
        <p:nvPicPr>
          <p:cNvPr id="4" name="Picture 3">
            <a:extLst>
              <a:ext uri="{FF2B5EF4-FFF2-40B4-BE49-F238E27FC236}">
                <a16:creationId xmlns:a16="http://schemas.microsoft.com/office/drawing/2014/main" id="{6ED03AB0-554D-4C61-ACE6-DBA4664C5947}"/>
              </a:ext>
            </a:extLst>
          </p:cNvPr>
          <p:cNvPicPr>
            <a:picLocks noChangeAspect="1"/>
          </p:cNvPicPr>
          <p:nvPr/>
        </p:nvPicPr>
        <p:blipFill>
          <a:blip r:embed="rId3"/>
          <a:stretch>
            <a:fillRect/>
          </a:stretch>
        </p:blipFill>
        <p:spPr>
          <a:xfrm>
            <a:off x="8715386" y="5916675"/>
            <a:ext cx="2979166" cy="565414"/>
          </a:xfrm>
          <a:prstGeom prst="rect">
            <a:avLst/>
          </a:prstGeom>
        </p:spPr>
      </p:pic>
    </p:spTree>
    <p:extLst>
      <p:ext uri="{BB962C8B-B14F-4D97-AF65-F5344CB8AC3E}">
        <p14:creationId xmlns:p14="http://schemas.microsoft.com/office/powerpoint/2010/main" val="120580619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A7A5-BF95-49F3-B73B-8263A49DAEE3}"/>
              </a:ext>
            </a:extLst>
          </p:cNvPr>
          <p:cNvSpPr>
            <a:spLocks noGrp="1"/>
          </p:cNvSpPr>
          <p:nvPr>
            <p:ph type="title" idx="4294967295"/>
          </p:nvPr>
        </p:nvSpPr>
        <p:spPr>
          <a:xfrm>
            <a:off x="5774550" y="312738"/>
            <a:ext cx="6096000" cy="1206500"/>
          </a:xfrm>
          <a:noFill/>
          <a:ln>
            <a:noFill/>
          </a:ln>
        </p:spPr>
        <p:txBody>
          <a:bodyPr>
            <a:normAutofit fontScale="90000"/>
          </a:bodyPr>
          <a:lstStyle/>
          <a:p>
            <a:br>
              <a:rPr lang="en-US" sz="4800" b="1" dirty="0">
                <a:latin typeface="Arial" panose="020B0604020202020204" pitchFamily="34" charset="0"/>
                <a:cs typeface="Arial" panose="020B0604020202020204" pitchFamily="34" charset="0"/>
              </a:rPr>
            </a:br>
            <a:r>
              <a:rPr lang="en-US" sz="4900" b="1" dirty="0">
                <a:solidFill>
                  <a:schemeClr val="tx1"/>
                </a:solidFill>
                <a:latin typeface="Arial" panose="020B0604020202020204" pitchFamily="34" charset="0"/>
                <a:cs typeface="Arial" panose="020B0604020202020204" pitchFamily="34" charset="0"/>
              </a:rPr>
              <a:t>Why Vote?</a:t>
            </a:r>
            <a:br>
              <a:rPr lang="en-US" sz="4900" b="1" dirty="0">
                <a:solidFill>
                  <a:schemeClr val="tx1"/>
                </a:solidFill>
                <a:latin typeface="Arial" panose="020B0604020202020204" pitchFamily="34" charset="0"/>
                <a:cs typeface="Arial" panose="020B0604020202020204" pitchFamily="34" charset="0"/>
              </a:rPr>
            </a:br>
            <a:endParaRPr lang="en-US" sz="4900" b="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DD7A308-2FBD-4E4B-A3CB-7EA6E9E885AC}"/>
              </a:ext>
            </a:extLst>
          </p:cNvPr>
          <p:cNvSpPr>
            <a:spLocks noGrp="1"/>
          </p:cNvSpPr>
          <p:nvPr>
            <p:ph idx="4294967295"/>
          </p:nvPr>
        </p:nvSpPr>
        <p:spPr>
          <a:xfrm>
            <a:off x="5774549" y="1382590"/>
            <a:ext cx="6096000" cy="4673653"/>
          </a:xfrm>
          <a:solidFill>
            <a:srgbClr val="FFFFFF"/>
          </a:solidFill>
        </p:spPr>
        <p:txBody>
          <a:bodyPr>
            <a:normAutofit lnSpcReduction="10000"/>
          </a:bodyPr>
          <a:lstStyle/>
          <a:p>
            <a:r>
              <a:rPr lang="en-US" sz="2400" b="1" dirty="0">
                <a:latin typeface="Arial" panose="020B0604020202020204" pitchFamily="34" charset="0"/>
                <a:cs typeface="Arial" panose="020B0604020202020204" pitchFamily="34" charset="0"/>
              </a:rPr>
              <a:t>Your vote is your voice, and you deserve to be heard.</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People died to give you the right to vote.</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Voting is the only way to make a difference.</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Elections have consequences locally and statewide.</a:t>
            </a:r>
            <a:r>
              <a:rPr lang="en-US" sz="2400" dirty="0">
                <a:latin typeface="Arial" panose="020B0604020202020204" pitchFamily="34" charset="0"/>
                <a:cs typeface="Arial" panose="020B0604020202020204" pitchFamily="34" charset="0"/>
              </a:rPr>
              <a:t> </a:t>
            </a:r>
          </a:p>
          <a:p>
            <a:endParaRPr lang="en-US" dirty="0"/>
          </a:p>
        </p:txBody>
      </p:sp>
      <p:pic>
        <p:nvPicPr>
          <p:cNvPr id="5" name="Picture 4" descr="A close up of a logo&#10;&#10;Description automatically generated">
            <a:extLst>
              <a:ext uri="{FF2B5EF4-FFF2-40B4-BE49-F238E27FC236}">
                <a16:creationId xmlns:a16="http://schemas.microsoft.com/office/drawing/2014/main" id="{390F65EF-0D58-49A5-946D-EFBC7406E5F8}"/>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21451" y="420678"/>
            <a:ext cx="5063840" cy="5733937"/>
          </a:xfrm>
          <a:prstGeom prst="rect">
            <a:avLst/>
          </a:prstGeom>
        </p:spPr>
      </p:pic>
      <p:pic>
        <p:nvPicPr>
          <p:cNvPr id="6" name="Picture 5">
            <a:extLst>
              <a:ext uri="{FF2B5EF4-FFF2-40B4-BE49-F238E27FC236}">
                <a16:creationId xmlns:a16="http://schemas.microsoft.com/office/drawing/2014/main" id="{6ED03AB0-554D-4C61-ACE6-DBA4664C5947}"/>
              </a:ext>
            </a:extLst>
          </p:cNvPr>
          <p:cNvPicPr>
            <a:picLocks noChangeAspect="1"/>
          </p:cNvPicPr>
          <p:nvPr/>
        </p:nvPicPr>
        <p:blipFill>
          <a:blip r:embed="rId5"/>
          <a:stretch>
            <a:fillRect/>
          </a:stretch>
        </p:blipFill>
        <p:spPr>
          <a:xfrm>
            <a:off x="8673214" y="6154615"/>
            <a:ext cx="2979166" cy="565414"/>
          </a:xfrm>
          <a:prstGeom prst="rect">
            <a:avLst/>
          </a:prstGeom>
        </p:spPr>
      </p:pic>
    </p:spTree>
    <p:extLst>
      <p:ext uri="{BB962C8B-B14F-4D97-AF65-F5344CB8AC3E}">
        <p14:creationId xmlns:p14="http://schemas.microsoft.com/office/powerpoint/2010/main" val="404950691"/>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5D39FC9-2D75-4C79-B792-82476E6DA64E}"/>
              </a:ext>
            </a:extLst>
          </p:cNvPr>
          <p:cNvSpPr>
            <a:spLocks noGrp="1"/>
          </p:cNvSpPr>
          <p:nvPr>
            <p:ph type="title"/>
          </p:nvPr>
        </p:nvSpPr>
        <p:spPr>
          <a:xfrm>
            <a:off x="6207675" y="217314"/>
            <a:ext cx="5824191" cy="2035555"/>
          </a:xfrm>
        </p:spPr>
        <p:txBody>
          <a:bodyPr>
            <a:normAutofit fontScale="90000"/>
          </a:bodyPr>
          <a:lstStyle/>
          <a:p>
            <a:r>
              <a:rPr lang="en-US" dirty="0"/>
              <a:t> </a:t>
            </a:r>
            <a:br>
              <a:rPr lang="en-US" dirty="0"/>
            </a:br>
            <a:br>
              <a:rPr lang="en-US" dirty="0">
                <a:solidFill>
                  <a:srgbClr val="C00000"/>
                </a:solidFill>
              </a:rPr>
            </a:br>
            <a:r>
              <a:rPr lang="en-US" sz="4900" b="1" dirty="0">
                <a:solidFill>
                  <a:srgbClr val="800000"/>
                </a:solidFill>
                <a:latin typeface="Arial" panose="020B0604020202020204" pitchFamily="34" charset="0"/>
                <a:cs typeface="Arial" panose="020B0604020202020204" pitchFamily="34" charset="0"/>
              </a:rPr>
              <a:t>Why Vote in General Elections?</a:t>
            </a:r>
            <a:br>
              <a:rPr lang="en-US" sz="4900" b="1" dirty="0">
                <a:solidFill>
                  <a:srgbClr val="800000"/>
                </a:solidFill>
                <a:latin typeface="Arial" panose="020B0604020202020204" pitchFamily="34" charset="0"/>
                <a:cs typeface="Arial" panose="020B0604020202020204" pitchFamily="34" charset="0"/>
              </a:rPr>
            </a:br>
            <a:endParaRPr lang="en-US" sz="4900" dirty="0">
              <a:solidFill>
                <a:srgbClr val="800000"/>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406F3752-7D49-4456-AE44-B1D7F7D2429A}"/>
              </a:ext>
            </a:extLst>
          </p:cNvPr>
          <p:cNvSpPr>
            <a:spLocks noGrp="1"/>
          </p:cNvSpPr>
          <p:nvPr>
            <p:ph type="body" sz="half" idx="2"/>
          </p:nvPr>
        </p:nvSpPr>
        <p:spPr>
          <a:xfrm>
            <a:off x="0" y="0"/>
            <a:ext cx="6096000" cy="6858000"/>
          </a:xfrm>
          <a:solidFill>
            <a:srgbClr val="0070C0"/>
          </a:solidFill>
        </p:spPr>
        <p:txBody>
          <a:bodyPr/>
          <a:lstStyle/>
          <a:p>
            <a:endParaRPr lang="en-US" dirty="0"/>
          </a:p>
        </p:txBody>
      </p:sp>
      <p:sp>
        <p:nvSpPr>
          <p:cNvPr id="8" name="Rectangle 7">
            <a:extLst>
              <a:ext uri="{FF2B5EF4-FFF2-40B4-BE49-F238E27FC236}">
                <a16:creationId xmlns:a16="http://schemas.microsoft.com/office/drawing/2014/main" id="{1B460903-B4B2-4B94-A9B4-212531312397}"/>
              </a:ext>
            </a:extLst>
          </p:cNvPr>
          <p:cNvSpPr/>
          <p:nvPr/>
        </p:nvSpPr>
        <p:spPr>
          <a:xfrm>
            <a:off x="5536564" y="3340197"/>
            <a:ext cx="248786"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 </a:t>
            </a:r>
            <a:endParaRPr lang="en-US" dirty="0"/>
          </a:p>
        </p:txBody>
      </p:sp>
      <p:sp>
        <p:nvSpPr>
          <p:cNvPr id="9" name="Rectangle 8">
            <a:extLst>
              <a:ext uri="{FF2B5EF4-FFF2-40B4-BE49-F238E27FC236}">
                <a16:creationId xmlns:a16="http://schemas.microsoft.com/office/drawing/2014/main" id="{432BEAEA-7A4C-4ADA-A1E6-D3958B1A653F}"/>
              </a:ext>
            </a:extLst>
          </p:cNvPr>
          <p:cNvSpPr/>
          <p:nvPr/>
        </p:nvSpPr>
        <p:spPr>
          <a:xfrm>
            <a:off x="6220393" y="3198168"/>
            <a:ext cx="5824190" cy="461665"/>
          </a:xfrm>
          <a:prstGeom prst="rect">
            <a:avLst/>
          </a:prstGeom>
        </p:spPr>
        <p:txBody>
          <a:bodyPr wrap="square">
            <a:spAutoFit/>
          </a:bodyPr>
          <a:lstStyle/>
          <a:p>
            <a:r>
              <a:rPr lang="en-US" sz="2400" b="1" dirty="0">
                <a:solidFill>
                  <a:srgbClr val="000000"/>
                </a:solidFill>
                <a:latin typeface="Arial" panose="020B0604020202020204" pitchFamily="34" charset="0"/>
                <a:cs typeface="Arial" panose="020B0604020202020204" pitchFamily="34" charset="0"/>
              </a:rPr>
              <a:t> </a:t>
            </a:r>
            <a:endParaRPr lang="en-US" dirty="0"/>
          </a:p>
        </p:txBody>
      </p:sp>
      <p:sp>
        <p:nvSpPr>
          <p:cNvPr id="11" name="Rectangle 10">
            <a:extLst>
              <a:ext uri="{FF2B5EF4-FFF2-40B4-BE49-F238E27FC236}">
                <a16:creationId xmlns:a16="http://schemas.microsoft.com/office/drawing/2014/main" id="{46DDF3A1-6F39-4E6D-BD2E-35844575BF80}"/>
              </a:ext>
            </a:extLst>
          </p:cNvPr>
          <p:cNvSpPr/>
          <p:nvPr/>
        </p:nvSpPr>
        <p:spPr>
          <a:xfrm>
            <a:off x="6885525" y="3659833"/>
            <a:ext cx="4961917" cy="461665"/>
          </a:xfrm>
          <a:prstGeom prst="rect">
            <a:avLst/>
          </a:prstGeom>
        </p:spPr>
        <p:txBody>
          <a:bodyPr wrap="square">
            <a:spAutoFit/>
          </a:bodyPr>
          <a:lstStyle/>
          <a:p>
            <a:r>
              <a:rPr lang="en-US" sz="2400" b="1" dirty="0">
                <a:solidFill>
                  <a:srgbClr val="000000"/>
                </a:solidFill>
                <a:latin typeface="Arial" panose="020B0604020202020204" pitchFamily="34" charset="0"/>
                <a:cs typeface="Arial" panose="020B0604020202020204" pitchFamily="34" charset="0"/>
              </a:rPr>
              <a:t> </a:t>
            </a:r>
            <a:endParaRPr lang="en-US" dirty="0"/>
          </a:p>
        </p:txBody>
      </p:sp>
      <p:sp>
        <p:nvSpPr>
          <p:cNvPr id="13" name="TextBox 12">
            <a:extLst>
              <a:ext uri="{FF2B5EF4-FFF2-40B4-BE49-F238E27FC236}">
                <a16:creationId xmlns:a16="http://schemas.microsoft.com/office/drawing/2014/main" id="{C5B0F01B-626D-4B81-A1B0-A97FEB6CE5AD}"/>
              </a:ext>
            </a:extLst>
          </p:cNvPr>
          <p:cNvSpPr txBox="1"/>
          <p:nvPr/>
        </p:nvSpPr>
        <p:spPr>
          <a:xfrm>
            <a:off x="6194958" y="2423274"/>
            <a:ext cx="5836908" cy="3970318"/>
          </a:xfrm>
          <a:prstGeom prst="rect">
            <a:avLst/>
          </a:prstGeom>
          <a:noFill/>
        </p:spPr>
        <p:txBody>
          <a:bodyPr wrap="square" rtlCol="0">
            <a:spAutoFit/>
          </a:bodyPr>
          <a:lstStyle/>
          <a:p>
            <a:pPr marL="342900" indent="-342900">
              <a:buFont typeface="Arial" panose="020B0604020202020204" pitchFamily="34" charset="0"/>
              <a:buChar char="•"/>
            </a:pPr>
            <a:r>
              <a:rPr lang="en-US" sz="2800" b="1" dirty="0">
                <a:solidFill>
                  <a:schemeClr val="bg1"/>
                </a:solidFill>
                <a:latin typeface="Arial" panose="020B0604020202020204" pitchFamily="34" charset="0"/>
                <a:cs typeface="Arial" panose="020B0604020202020204" pitchFamily="34" charset="0"/>
              </a:rPr>
              <a:t>Every VOTE makes a difference!</a:t>
            </a:r>
          </a:p>
          <a:p>
            <a:pPr marL="342900" indent="-342900">
              <a:buFont typeface="Arial" panose="020B0604020202020204" pitchFamily="34" charset="0"/>
              <a:buChar char="•"/>
            </a:pPr>
            <a:endParaRPr lang="en-US" sz="2800"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800" b="1" dirty="0">
                <a:solidFill>
                  <a:schemeClr val="bg1"/>
                </a:solidFill>
                <a:latin typeface="Arial" panose="020B0604020202020204" pitchFamily="34" charset="0"/>
                <a:cs typeface="Arial" panose="020B0604020202020204" pitchFamily="34" charset="0"/>
              </a:rPr>
              <a:t>State and local issues have an enormous impact on your community.</a:t>
            </a:r>
          </a:p>
          <a:p>
            <a:pPr marL="342900" indent="-342900">
              <a:buFont typeface="Arial" panose="020B0604020202020204" pitchFamily="34" charset="0"/>
              <a:buChar char="•"/>
            </a:pPr>
            <a:endParaRPr lang="en-US" sz="2800"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800" b="1" dirty="0">
                <a:solidFill>
                  <a:schemeClr val="bg1"/>
                </a:solidFill>
                <a:latin typeface="Arial" panose="020B0604020202020204" pitchFamily="34" charset="0"/>
                <a:cs typeface="Arial" panose="020B0604020202020204" pitchFamily="34" charset="0"/>
              </a:rPr>
              <a:t>Your voice (your VOTE) makes democracy work!</a:t>
            </a:r>
            <a:endParaRPr lang="en-US" sz="2800" dirty="0">
              <a:solidFill>
                <a:schemeClr val="bg1"/>
              </a:solidFill>
            </a:endParaRPr>
          </a:p>
        </p:txBody>
      </p:sp>
      <p:pic>
        <p:nvPicPr>
          <p:cNvPr id="15" name="Picture 14">
            <a:extLst>
              <a:ext uri="{FF2B5EF4-FFF2-40B4-BE49-F238E27FC236}">
                <a16:creationId xmlns:a16="http://schemas.microsoft.com/office/drawing/2014/main" id="{3B6087C5-EE3F-49EB-A7EE-BD0BB62F3154}"/>
              </a:ext>
            </a:extLst>
          </p:cNvPr>
          <p:cNvPicPr>
            <a:picLocks noChangeAspect="1"/>
          </p:cNvPicPr>
          <p:nvPr/>
        </p:nvPicPr>
        <p:blipFill>
          <a:blip r:embed="rId3"/>
          <a:stretch>
            <a:fillRect/>
          </a:stretch>
        </p:blipFill>
        <p:spPr>
          <a:xfrm>
            <a:off x="8868275" y="6420677"/>
            <a:ext cx="2979166" cy="375768"/>
          </a:xfrm>
          <a:prstGeom prst="rect">
            <a:avLst/>
          </a:prstGeom>
        </p:spPr>
      </p:pic>
      <p:pic>
        <p:nvPicPr>
          <p:cNvPr id="2" name="Picture 1">
            <a:extLst>
              <a:ext uri="{FF2B5EF4-FFF2-40B4-BE49-F238E27FC236}">
                <a16:creationId xmlns:a16="http://schemas.microsoft.com/office/drawing/2014/main" id="{CB9D94AB-2132-4205-AC17-0FDD91BF4B28}"/>
              </a:ext>
            </a:extLst>
          </p:cNvPr>
          <p:cNvPicPr>
            <a:picLocks noChangeAspect="1"/>
          </p:cNvPicPr>
          <p:nvPr/>
        </p:nvPicPr>
        <p:blipFill>
          <a:blip r:embed="rId4"/>
          <a:stretch>
            <a:fillRect/>
          </a:stretch>
        </p:blipFill>
        <p:spPr>
          <a:xfrm>
            <a:off x="160134" y="318052"/>
            <a:ext cx="5727693" cy="6232483"/>
          </a:xfrm>
          <a:prstGeom prst="rect">
            <a:avLst/>
          </a:prstGeom>
        </p:spPr>
      </p:pic>
      <p:sp>
        <p:nvSpPr>
          <p:cNvPr id="5" name="Content Placeholder 4">
            <a:extLst>
              <a:ext uri="{FF2B5EF4-FFF2-40B4-BE49-F238E27FC236}">
                <a16:creationId xmlns:a16="http://schemas.microsoft.com/office/drawing/2014/main" id="{66995D0E-946D-4D57-87BE-BA259D23C701}"/>
              </a:ext>
            </a:extLst>
          </p:cNvPr>
          <p:cNvSpPr>
            <a:spLocks noGrp="1"/>
          </p:cNvSpPr>
          <p:nvPr>
            <p:ph idx="1"/>
          </p:nvPr>
        </p:nvSpPr>
        <p:spPr>
          <a:xfrm>
            <a:off x="7265059" y="7814305"/>
            <a:ext cx="4766807" cy="3596533"/>
          </a:xfrm>
        </p:spPr>
        <p:txBody>
          <a:bodyPr/>
          <a:lstStyle/>
          <a:p>
            <a:endParaRPr lang="en-US" dirty="0"/>
          </a:p>
        </p:txBody>
      </p:sp>
    </p:spTree>
    <p:extLst>
      <p:ext uri="{BB962C8B-B14F-4D97-AF65-F5344CB8AC3E}">
        <p14:creationId xmlns:p14="http://schemas.microsoft.com/office/powerpoint/2010/main" val="12781585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1671-0E55-492E-BD43-12129FC49778}"/>
              </a:ext>
            </a:extLst>
          </p:cNvPr>
          <p:cNvSpPr>
            <a:spLocks noGrp="1"/>
          </p:cNvSpPr>
          <p:nvPr>
            <p:ph type="title"/>
          </p:nvPr>
        </p:nvSpPr>
        <p:spPr>
          <a:xfrm>
            <a:off x="887895" y="271670"/>
            <a:ext cx="10416209" cy="1295400"/>
          </a:xfrm>
        </p:spPr>
        <p:txBody>
          <a:bodyPr>
            <a:normAutofit/>
          </a:bodyPr>
          <a:lstStyle/>
          <a:p>
            <a:r>
              <a:rPr lang="en-US" sz="4400" b="1" dirty="0">
                <a:solidFill>
                  <a:srgbClr val="C00000"/>
                </a:solidFill>
                <a:latin typeface="Arial" panose="020B0604020202020204" pitchFamily="34" charset="0"/>
                <a:cs typeface="Arial" panose="020B0604020202020204" pitchFamily="34" charset="0"/>
              </a:rPr>
              <a:t>Frederick County Voters</a:t>
            </a:r>
          </a:p>
        </p:txBody>
      </p:sp>
      <p:sp>
        <p:nvSpPr>
          <p:cNvPr id="3" name="Text Placeholder 2">
            <a:extLst>
              <a:ext uri="{FF2B5EF4-FFF2-40B4-BE49-F238E27FC236}">
                <a16:creationId xmlns:a16="http://schemas.microsoft.com/office/drawing/2014/main" id="{2B9A902E-32D8-4659-84A7-057D616F8894}"/>
              </a:ext>
            </a:extLst>
          </p:cNvPr>
          <p:cNvSpPr>
            <a:spLocks noGrp="1"/>
          </p:cNvSpPr>
          <p:nvPr>
            <p:ph type="body" idx="1"/>
          </p:nvPr>
        </p:nvSpPr>
        <p:spPr>
          <a:xfrm>
            <a:off x="556600" y="7523289"/>
            <a:ext cx="5079991" cy="823912"/>
          </a:xfrm>
        </p:spPr>
        <p:txBody>
          <a:bodyPr/>
          <a:lstStyle/>
          <a:p>
            <a:endParaRPr lang="en-US" dirty="0"/>
          </a:p>
        </p:txBody>
      </p:sp>
      <p:sp>
        <p:nvSpPr>
          <p:cNvPr id="4" name="Content Placeholder 3">
            <a:extLst>
              <a:ext uri="{FF2B5EF4-FFF2-40B4-BE49-F238E27FC236}">
                <a16:creationId xmlns:a16="http://schemas.microsoft.com/office/drawing/2014/main" id="{C7C7F1EF-07CE-4454-A1F2-299AEC101EBF}"/>
              </a:ext>
            </a:extLst>
          </p:cNvPr>
          <p:cNvSpPr>
            <a:spLocks noGrp="1"/>
          </p:cNvSpPr>
          <p:nvPr>
            <p:ph sz="half" idx="2"/>
          </p:nvPr>
        </p:nvSpPr>
        <p:spPr>
          <a:xfrm>
            <a:off x="384314" y="1881809"/>
            <a:ext cx="5613262" cy="4704521"/>
          </a:xfrm>
        </p:spPr>
        <p:txBody>
          <a:bodyPr>
            <a:noAutofit/>
          </a:bodyPr>
          <a:lstStyle/>
          <a:p>
            <a:endParaRPr lang="en-US" sz="2000" b="1" dirty="0">
              <a:solidFill>
                <a:srgbClr val="FF0000"/>
              </a:solidFill>
            </a:endParaRPr>
          </a:p>
          <a:p>
            <a:pPr marL="0" indent="0">
              <a:buNone/>
            </a:pPr>
            <a:r>
              <a:rPr lang="en-US" sz="2800" b="1" dirty="0">
                <a:solidFill>
                  <a:schemeClr val="bg1"/>
                </a:solidFill>
                <a:latin typeface="Arial" panose="020B0604020202020204" pitchFamily="34" charset="0"/>
                <a:cs typeface="Arial" panose="020B0604020202020204" pitchFamily="34" charset="0"/>
              </a:rPr>
              <a:t>As of January 2020:</a:t>
            </a:r>
          </a:p>
          <a:p>
            <a:pPr marL="0" indent="0">
              <a:buNone/>
            </a:pPr>
            <a:endParaRPr lang="en-US" sz="2800" b="1" dirty="0">
              <a:solidFill>
                <a:schemeClr val="bg1"/>
              </a:solidFill>
              <a:latin typeface="Arial" panose="020B0604020202020204" pitchFamily="34" charset="0"/>
              <a:cs typeface="Arial" panose="020B0604020202020204" pitchFamily="34" charset="0"/>
            </a:endParaRPr>
          </a:p>
          <a:p>
            <a:pPr lvl="1"/>
            <a:r>
              <a:rPr lang="en-US" sz="2600" b="1" dirty="0">
                <a:solidFill>
                  <a:schemeClr val="bg1"/>
                </a:solidFill>
                <a:latin typeface="Arial" panose="020B0604020202020204" pitchFamily="34" charset="0"/>
                <a:cs typeface="Arial" panose="020B0604020202020204" pitchFamily="34" charset="0"/>
              </a:rPr>
              <a:t>67,751 Democrats</a:t>
            </a:r>
          </a:p>
          <a:p>
            <a:pPr lvl="1"/>
            <a:endParaRPr lang="en-US" sz="2600" b="1" dirty="0">
              <a:solidFill>
                <a:schemeClr val="bg1"/>
              </a:solidFill>
              <a:latin typeface="Arial" panose="020B0604020202020204" pitchFamily="34" charset="0"/>
              <a:cs typeface="Arial" panose="020B0604020202020204" pitchFamily="34" charset="0"/>
            </a:endParaRPr>
          </a:p>
          <a:p>
            <a:pPr lvl="1"/>
            <a:r>
              <a:rPr lang="en-US" sz="2600" b="1" dirty="0">
                <a:solidFill>
                  <a:schemeClr val="bg1"/>
                </a:solidFill>
                <a:latin typeface="Arial" panose="020B0604020202020204" pitchFamily="34" charset="0"/>
                <a:cs typeface="Arial" panose="020B0604020202020204" pitchFamily="34" charset="0"/>
              </a:rPr>
              <a:t>67,735 Republicans</a:t>
            </a:r>
          </a:p>
          <a:p>
            <a:pPr lvl="1"/>
            <a:endParaRPr lang="en-US" sz="2600" b="1" dirty="0">
              <a:solidFill>
                <a:schemeClr val="bg1"/>
              </a:solidFill>
              <a:latin typeface="Arial" panose="020B0604020202020204" pitchFamily="34" charset="0"/>
              <a:cs typeface="Arial" panose="020B0604020202020204" pitchFamily="34" charset="0"/>
            </a:endParaRPr>
          </a:p>
          <a:p>
            <a:pPr lvl="1"/>
            <a:r>
              <a:rPr lang="en-US" sz="2600" b="1" dirty="0">
                <a:solidFill>
                  <a:schemeClr val="bg1"/>
                </a:solidFill>
                <a:latin typeface="Arial" panose="020B0604020202020204" pitchFamily="34" charset="0"/>
                <a:cs typeface="Arial" panose="020B0604020202020204" pitchFamily="34" charset="0"/>
              </a:rPr>
              <a:t>43,923 Unaffiliated and Third Party</a:t>
            </a:r>
          </a:p>
        </p:txBody>
      </p:sp>
      <p:sp>
        <p:nvSpPr>
          <p:cNvPr id="5" name="Text Placeholder 4">
            <a:extLst>
              <a:ext uri="{FF2B5EF4-FFF2-40B4-BE49-F238E27FC236}">
                <a16:creationId xmlns:a16="http://schemas.microsoft.com/office/drawing/2014/main" id="{F96A4657-02D6-487E-8256-BF6C680A3D52}"/>
              </a:ext>
            </a:extLst>
          </p:cNvPr>
          <p:cNvSpPr>
            <a:spLocks noGrp="1"/>
          </p:cNvSpPr>
          <p:nvPr>
            <p:ph type="body" sz="quarter" idx="3"/>
          </p:nvPr>
        </p:nvSpPr>
        <p:spPr>
          <a:xfrm>
            <a:off x="5499652" y="7935245"/>
            <a:ext cx="5105400" cy="823912"/>
          </a:xfrm>
        </p:spPr>
        <p:txBody>
          <a:bodyPr/>
          <a:lstStyle/>
          <a:p>
            <a:endParaRPr lang="en-US" dirty="0"/>
          </a:p>
        </p:txBody>
      </p:sp>
      <p:sp>
        <p:nvSpPr>
          <p:cNvPr id="6" name="Content Placeholder 5">
            <a:extLst>
              <a:ext uri="{FF2B5EF4-FFF2-40B4-BE49-F238E27FC236}">
                <a16:creationId xmlns:a16="http://schemas.microsoft.com/office/drawing/2014/main" id="{BCBAB767-0046-4EAC-A5B0-D0702235509A}"/>
              </a:ext>
            </a:extLst>
          </p:cNvPr>
          <p:cNvSpPr>
            <a:spLocks noGrp="1"/>
          </p:cNvSpPr>
          <p:nvPr>
            <p:ph sz="quarter" idx="4"/>
          </p:nvPr>
        </p:nvSpPr>
        <p:spPr>
          <a:xfrm>
            <a:off x="6172200" y="1881810"/>
            <a:ext cx="5334000" cy="4336876"/>
          </a:xfrm>
        </p:spPr>
        <p:txBody>
          <a:bodyPr>
            <a:normAutofit/>
          </a:bodyPr>
          <a:lstStyle/>
          <a:p>
            <a:endParaRPr lang="en-US" sz="2400" b="1" dirty="0"/>
          </a:p>
          <a:p>
            <a:pPr marL="0" indent="0" algn="ctr">
              <a:buNone/>
            </a:pPr>
            <a:r>
              <a:rPr lang="en-US" sz="4400" b="1" dirty="0">
                <a:solidFill>
                  <a:schemeClr val="bg1"/>
                </a:solidFill>
                <a:latin typeface="Arial" panose="020B0604020202020204" pitchFamily="34" charset="0"/>
                <a:cs typeface="Arial" panose="020B0604020202020204" pitchFamily="34" charset="0"/>
              </a:rPr>
              <a:t>YOUR VOTE HAS A HUGE IMPACT IN LOCAL ELECTIONS.</a:t>
            </a:r>
          </a:p>
        </p:txBody>
      </p:sp>
      <p:pic>
        <p:nvPicPr>
          <p:cNvPr id="8" name="Picture 7">
            <a:extLst>
              <a:ext uri="{FF2B5EF4-FFF2-40B4-BE49-F238E27FC236}">
                <a16:creationId xmlns:a16="http://schemas.microsoft.com/office/drawing/2014/main" id="{46A9D55C-7C39-470C-BF95-C0563FAE4A2A}"/>
              </a:ext>
            </a:extLst>
          </p:cNvPr>
          <p:cNvPicPr>
            <a:picLocks noChangeAspect="1"/>
          </p:cNvPicPr>
          <p:nvPr/>
        </p:nvPicPr>
        <p:blipFill>
          <a:blip r:embed="rId2"/>
          <a:stretch>
            <a:fillRect/>
          </a:stretch>
        </p:blipFill>
        <p:spPr>
          <a:xfrm>
            <a:off x="8743762" y="6124145"/>
            <a:ext cx="2979166" cy="565414"/>
          </a:xfrm>
          <a:prstGeom prst="rect">
            <a:avLst/>
          </a:prstGeom>
        </p:spPr>
      </p:pic>
    </p:spTree>
    <p:extLst>
      <p:ext uri="{BB962C8B-B14F-4D97-AF65-F5344CB8AC3E}">
        <p14:creationId xmlns:p14="http://schemas.microsoft.com/office/powerpoint/2010/main" val="1100327132"/>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1000"/>
                                        <p:tgtEl>
                                          <p:spTgt spid="4">
                                            <p:txEl>
                                              <p:pRg st="5" end="5"/>
                                            </p:txEl>
                                          </p:spTgt>
                                        </p:tgtEl>
                                      </p:cBhvr>
                                    </p:animEffect>
                                    <p:anim calcmode="lin" valueType="num">
                                      <p:cBhvr>
                                        <p:cTn id="2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1000"/>
                                        <p:tgtEl>
                                          <p:spTgt spid="4">
                                            <p:txEl>
                                              <p:pRg st="7" end="7"/>
                                            </p:txEl>
                                          </p:spTgt>
                                        </p:tgtEl>
                                      </p:cBhvr>
                                    </p:animEffect>
                                    <p:anim calcmode="lin" valueType="num">
                                      <p:cBhvr>
                                        <p:cTn id="2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3E8F1222-99D6-4940-9E6A-F5BFB5D6E053}"/>
              </a:ext>
            </a:extLst>
          </p:cNvPr>
          <p:cNvSpPr txBox="1">
            <a:spLocks/>
          </p:cNvSpPr>
          <p:nvPr/>
        </p:nvSpPr>
        <p:spPr>
          <a:xfrm>
            <a:off x="748572" y="687020"/>
            <a:ext cx="4486656" cy="5483960"/>
          </a:xfrm>
          <a:prstGeom prst="rect">
            <a:avLst/>
          </a:prstGeom>
          <a:solidFill>
            <a:srgbClr val="FFFFFF"/>
          </a:solidFill>
        </p:spPr>
        <p:txBody>
          <a:bodyP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endParaRPr lang="en-US" sz="6000" b="1" dirty="0">
              <a:solidFill>
                <a:srgbClr val="800000"/>
              </a:solidFill>
              <a:latin typeface="Arial" panose="020B0604020202020204" pitchFamily="34" charset="0"/>
              <a:cs typeface="Arial" panose="020B0604020202020204" pitchFamily="34" charset="0"/>
            </a:endParaRPr>
          </a:p>
          <a:p>
            <a:r>
              <a:rPr lang="en-US" sz="6000" b="1" dirty="0">
                <a:solidFill>
                  <a:srgbClr val="800000"/>
                </a:solidFill>
                <a:latin typeface="Arial" panose="020B0604020202020204" pitchFamily="34" charset="0"/>
                <a:cs typeface="Arial" panose="020B0604020202020204" pitchFamily="34" charset="0"/>
              </a:rPr>
              <a:t>HOW </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and</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 WHERE </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to </a:t>
            </a:r>
            <a:br>
              <a:rPr lang="en-US" sz="6000" b="1" dirty="0">
                <a:solidFill>
                  <a:srgbClr val="800000"/>
                </a:solidFill>
                <a:latin typeface="Arial" panose="020B0604020202020204" pitchFamily="34" charset="0"/>
                <a:cs typeface="Arial" panose="020B0604020202020204" pitchFamily="34" charset="0"/>
              </a:rPr>
            </a:br>
            <a:r>
              <a:rPr lang="en-US" sz="6000" b="1" dirty="0">
                <a:solidFill>
                  <a:srgbClr val="800000"/>
                </a:solidFill>
                <a:latin typeface="Arial" panose="020B0604020202020204" pitchFamily="34" charset="0"/>
                <a:cs typeface="Arial" panose="020B0604020202020204" pitchFamily="34" charset="0"/>
              </a:rPr>
              <a:t>Vote</a:t>
            </a:r>
            <a:endParaRPr lang="en-US" sz="6000" b="1" dirty="0"/>
          </a:p>
        </p:txBody>
      </p:sp>
      <p:pic>
        <p:nvPicPr>
          <p:cNvPr id="4" name="Picture 3">
            <a:extLst>
              <a:ext uri="{FF2B5EF4-FFF2-40B4-BE49-F238E27FC236}">
                <a16:creationId xmlns:a16="http://schemas.microsoft.com/office/drawing/2014/main" id="{15C92CA1-8FF6-4FD6-965D-D8932C046527}"/>
              </a:ext>
            </a:extLst>
          </p:cNvPr>
          <p:cNvPicPr>
            <a:picLocks noChangeAspect="1"/>
          </p:cNvPicPr>
          <p:nvPr/>
        </p:nvPicPr>
        <p:blipFill>
          <a:blip r:embed="rId2"/>
          <a:stretch>
            <a:fillRect/>
          </a:stretch>
        </p:blipFill>
        <p:spPr>
          <a:xfrm>
            <a:off x="8743762" y="6170980"/>
            <a:ext cx="2979166" cy="565414"/>
          </a:xfrm>
          <a:prstGeom prst="rect">
            <a:avLst/>
          </a:prstGeom>
        </p:spPr>
      </p:pic>
      <p:sp>
        <p:nvSpPr>
          <p:cNvPr id="5" name="Content Placeholder 2">
            <a:extLst>
              <a:ext uri="{FF2B5EF4-FFF2-40B4-BE49-F238E27FC236}">
                <a16:creationId xmlns:a16="http://schemas.microsoft.com/office/drawing/2014/main" id="{BDFA75E6-CAB9-47B9-8894-A80DA2330A75}"/>
              </a:ext>
            </a:extLst>
          </p:cNvPr>
          <p:cNvSpPr txBox="1">
            <a:spLocks/>
          </p:cNvSpPr>
          <p:nvPr/>
        </p:nvSpPr>
        <p:spPr>
          <a:xfrm>
            <a:off x="5977806" y="687019"/>
            <a:ext cx="5745122" cy="5437125"/>
          </a:xfrm>
          <a:prstGeom prst="rect">
            <a:avLst/>
          </a:prstGeom>
          <a:solidFill>
            <a:schemeClr val="bg1"/>
          </a:solidFill>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sz="2800" b="1" dirty="0">
                <a:latin typeface="Arial" panose="020B0604020202020204" pitchFamily="34" charset="0"/>
                <a:cs typeface="Arial" panose="020B0604020202020204" pitchFamily="34" charset="0"/>
              </a:rPr>
              <a:t>First….REGISTER to vote!</a:t>
            </a:r>
          </a:p>
          <a:p>
            <a:endParaRPr lang="en-US" sz="24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Then vote in person at your General Election Polling location….</a:t>
            </a:r>
          </a:p>
          <a:p>
            <a:endParaRPr lang="en-US" sz="24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r>
              <a:rPr lang="en-US" sz="2800" b="1" dirty="0">
                <a:latin typeface="Arial" panose="020B0604020202020204" pitchFamily="34" charset="0"/>
                <a:cs typeface="Arial" panose="020B0604020202020204" pitchFamily="34" charset="0"/>
              </a:rPr>
              <a:t>Or…….vote by Mail-in-Ballot </a:t>
            </a:r>
          </a:p>
        </p:txBody>
      </p:sp>
    </p:spTree>
    <p:extLst>
      <p:ext uri="{BB962C8B-B14F-4D97-AF65-F5344CB8AC3E}">
        <p14:creationId xmlns:p14="http://schemas.microsoft.com/office/powerpoint/2010/main" val="354972690"/>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7D986-221C-41E1-B94D-1E2951FCEA51}"/>
              </a:ext>
            </a:extLst>
          </p:cNvPr>
          <p:cNvSpPr>
            <a:spLocks noGrp="1"/>
          </p:cNvSpPr>
          <p:nvPr>
            <p:ph type="title"/>
          </p:nvPr>
        </p:nvSpPr>
        <p:spPr>
          <a:xfrm>
            <a:off x="294863" y="122830"/>
            <a:ext cx="11602277" cy="975059"/>
          </a:xfrm>
        </p:spPr>
        <p:txBody>
          <a:bodyPr>
            <a:normAutofit fontScale="90000"/>
          </a:bodyPr>
          <a:lstStyle/>
          <a:p>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4900" b="1" dirty="0">
                <a:solidFill>
                  <a:srgbClr val="800000"/>
                </a:solidFill>
                <a:latin typeface="Arial" panose="020B0604020202020204" pitchFamily="34" charset="0"/>
                <a:cs typeface="Arial" panose="020B0604020202020204" pitchFamily="34" charset="0"/>
              </a:rPr>
              <a:t>First - REGISTER TO VOTE:</a:t>
            </a:r>
            <a:br>
              <a:rPr lang="en-US" sz="4900" b="1" dirty="0">
                <a:solidFill>
                  <a:srgbClr val="800000"/>
                </a:solidFill>
                <a:latin typeface="Arial" panose="020B0604020202020204" pitchFamily="34" charset="0"/>
                <a:cs typeface="Arial" panose="020B0604020202020204" pitchFamily="34" charset="0"/>
              </a:rPr>
            </a:br>
            <a:endParaRPr lang="en-US" sz="4900" b="1" dirty="0">
              <a:solidFill>
                <a:srgbClr val="8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1E06199-4D86-48E5-9B58-2A6D6CFA67CA}"/>
              </a:ext>
            </a:extLst>
          </p:cNvPr>
          <p:cNvSpPr>
            <a:spLocks noGrp="1"/>
          </p:cNvSpPr>
          <p:nvPr>
            <p:ph idx="1"/>
          </p:nvPr>
        </p:nvSpPr>
        <p:spPr>
          <a:xfrm>
            <a:off x="191070" y="1097888"/>
            <a:ext cx="11706068" cy="5481465"/>
          </a:xfrm>
        </p:spPr>
        <p:txBody>
          <a:bodyPr>
            <a:noAutofit/>
          </a:bodyPr>
          <a:lstStyle/>
          <a:p>
            <a:pPr marL="0" indent="0" algn="ctr">
              <a:buNone/>
            </a:pPr>
            <a:r>
              <a:rPr lang="en-US" sz="2000" b="1" dirty="0">
                <a:solidFill>
                  <a:schemeClr val="bg1"/>
                </a:solidFill>
                <a:latin typeface="Arial" panose="020B0604020202020204" pitchFamily="34" charset="0"/>
                <a:cs typeface="Arial" panose="020B0604020202020204" pitchFamily="34" charset="0"/>
              </a:rPr>
              <a:t>Update your registration if your name or address has changed or to change party.</a:t>
            </a:r>
          </a:p>
          <a:p>
            <a:pPr marL="0" indent="0">
              <a:buNone/>
            </a:pPr>
            <a:endParaRPr lang="en-US" sz="2000" b="1" dirty="0">
              <a:solidFill>
                <a:schemeClr val="bg1"/>
              </a:solidFill>
              <a:latin typeface="Arial" panose="020B0604020202020204" pitchFamily="34" charset="0"/>
              <a:cs typeface="Arial" panose="020B0604020202020204" pitchFamily="34" charset="0"/>
            </a:endParaRPr>
          </a:p>
          <a:p>
            <a:r>
              <a:rPr lang="en-US" sz="2400" b="1" dirty="0">
                <a:solidFill>
                  <a:schemeClr val="bg1"/>
                </a:solidFill>
                <a:latin typeface="Arial" panose="020B0604020202020204" pitchFamily="34" charset="0"/>
                <a:cs typeface="Arial" panose="020B0604020202020204" pitchFamily="34" charset="0"/>
              </a:rPr>
              <a:t>REGISTER ONLINE : </a:t>
            </a:r>
            <a:r>
              <a:rPr lang="en-US" sz="20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https://voterservices.elections.state.md.us/OnlineVoterRegistration/InstructionsStep1</a:t>
            </a:r>
            <a:r>
              <a:rPr lang="en-US" sz="2000" b="1" dirty="0">
                <a:solidFill>
                  <a:schemeClr val="bg1"/>
                </a:solidFill>
                <a:latin typeface="Arial" panose="020B0604020202020204" pitchFamily="34" charset="0"/>
                <a:cs typeface="Arial" panose="020B0604020202020204" pitchFamily="34" charset="0"/>
              </a:rPr>
              <a:t> </a:t>
            </a:r>
          </a:p>
          <a:p>
            <a:pPr marL="0" indent="0">
              <a:buNone/>
            </a:pPr>
            <a:endParaRPr lang="en-US" sz="2000" b="1" dirty="0">
              <a:solidFill>
                <a:schemeClr val="bg1"/>
              </a:solidFill>
              <a:latin typeface="Arial" panose="020B0604020202020204" pitchFamily="34" charset="0"/>
              <a:cs typeface="Arial" panose="020B0604020202020204" pitchFamily="34" charset="0"/>
            </a:endParaRPr>
          </a:p>
          <a:p>
            <a:r>
              <a:rPr lang="en-US" sz="2400" b="1" dirty="0">
                <a:solidFill>
                  <a:schemeClr val="bg1"/>
                </a:solidFill>
                <a:latin typeface="Arial" panose="020B0604020202020204" pitchFamily="34" charset="0"/>
                <a:cs typeface="Arial" panose="020B0604020202020204" pitchFamily="34" charset="0"/>
              </a:rPr>
              <a:t>FOR THE GENERAL ELECTION; ON-LINE OR IN PERSON AT:</a:t>
            </a:r>
          </a:p>
          <a:p>
            <a:pPr lvl="1"/>
            <a:r>
              <a:rPr lang="en-US" sz="2000" b="1" dirty="0">
                <a:solidFill>
                  <a:schemeClr val="bg1"/>
                </a:solidFill>
                <a:latin typeface="Arial" panose="020B0604020202020204" pitchFamily="34" charset="0"/>
                <a:cs typeface="Arial" panose="020B0604020202020204" pitchFamily="34" charset="0"/>
              </a:rPr>
              <a:t>Maryland Motor Vehicle Administration (MVA) offices; </a:t>
            </a:r>
          </a:p>
          <a:p>
            <a:pPr lvl="1"/>
            <a:r>
              <a:rPr lang="en-US" sz="2000" b="1" dirty="0">
                <a:solidFill>
                  <a:schemeClr val="bg1"/>
                </a:solidFill>
                <a:latin typeface="Arial" panose="020B0604020202020204" pitchFamily="34" charset="0"/>
                <a:cs typeface="Arial" panose="020B0604020202020204" pitchFamily="34" charset="0"/>
              </a:rPr>
              <a:t>State or Local Board of Elections;</a:t>
            </a:r>
          </a:p>
          <a:p>
            <a:pPr lvl="1"/>
            <a:r>
              <a:rPr lang="en-US" sz="2000" b="1" dirty="0">
                <a:solidFill>
                  <a:schemeClr val="bg1"/>
                </a:solidFill>
                <a:latin typeface="Arial" panose="020B0604020202020204" pitchFamily="34" charset="0"/>
                <a:cs typeface="Arial" panose="020B0604020202020204" pitchFamily="34" charset="0"/>
              </a:rPr>
              <a:t>Local Departments of Health and Human Services; </a:t>
            </a:r>
          </a:p>
          <a:p>
            <a:pPr lvl="1"/>
            <a:r>
              <a:rPr lang="en-US" sz="2000" b="1" dirty="0">
                <a:solidFill>
                  <a:schemeClr val="bg1"/>
                </a:solidFill>
                <a:latin typeface="Arial" panose="020B0604020202020204" pitchFamily="34" charset="0"/>
                <a:cs typeface="Arial" panose="020B0604020202020204" pitchFamily="34" charset="0"/>
              </a:rPr>
              <a:t>Local precincts when you vote on Election Day.</a:t>
            </a:r>
            <a:endParaRPr lang="en-US" sz="2000"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F33CAD3-2F84-417C-BCE9-5E4BCAC5371D}"/>
              </a:ext>
            </a:extLst>
          </p:cNvPr>
          <p:cNvPicPr>
            <a:picLocks noChangeAspect="1"/>
          </p:cNvPicPr>
          <p:nvPr/>
        </p:nvPicPr>
        <p:blipFill>
          <a:blip r:embed="rId4"/>
          <a:stretch>
            <a:fillRect/>
          </a:stretch>
        </p:blipFill>
        <p:spPr>
          <a:xfrm>
            <a:off x="9800490" y="3663463"/>
            <a:ext cx="2096649" cy="2096649"/>
          </a:xfrm>
          <a:prstGeom prst="rect">
            <a:avLst/>
          </a:prstGeom>
        </p:spPr>
      </p:pic>
      <p:pic>
        <p:nvPicPr>
          <p:cNvPr id="5" name="Picture 4">
            <a:extLst>
              <a:ext uri="{FF2B5EF4-FFF2-40B4-BE49-F238E27FC236}">
                <a16:creationId xmlns:a16="http://schemas.microsoft.com/office/drawing/2014/main" id="{6ED03AB0-554D-4C61-ACE6-DBA4664C5947}"/>
              </a:ext>
            </a:extLst>
          </p:cNvPr>
          <p:cNvPicPr>
            <a:picLocks noChangeAspect="1"/>
          </p:cNvPicPr>
          <p:nvPr/>
        </p:nvPicPr>
        <p:blipFill>
          <a:blip r:embed="rId5"/>
          <a:stretch>
            <a:fillRect/>
          </a:stretch>
        </p:blipFill>
        <p:spPr>
          <a:xfrm>
            <a:off x="8731436" y="6013939"/>
            <a:ext cx="2979166" cy="565414"/>
          </a:xfrm>
          <a:prstGeom prst="rect">
            <a:avLst/>
          </a:prstGeom>
        </p:spPr>
      </p:pic>
    </p:spTree>
    <p:extLst>
      <p:ext uri="{BB962C8B-B14F-4D97-AF65-F5344CB8AC3E}">
        <p14:creationId xmlns:p14="http://schemas.microsoft.com/office/powerpoint/2010/main" val="31275169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37EB28-65ED-4203-8A7A-E470CFC25AFC}"/>
              </a:ext>
            </a:extLst>
          </p:cNvPr>
          <p:cNvSpPr>
            <a:spLocks noGrp="1"/>
          </p:cNvSpPr>
          <p:nvPr>
            <p:ph type="title"/>
          </p:nvPr>
        </p:nvSpPr>
        <p:spPr>
          <a:xfrm>
            <a:off x="286862" y="438369"/>
            <a:ext cx="4846615" cy="1048317"/>
          </a:xfrm>
        </p:spPr>
        <p:txBody>
          <a:bodyPr>
            <a:normAutofit/>
          </a:bodyPr>
          <a:lstStyle/>
          <a:p>
            <a:r>
              <a:rPr lang="en-US" sz="4400" b="1" dirty="0">
                <a:solidFill>
                  <a:srgbClr val="800000"/>
                </a:solidFill>
                <a:latin typeface="Arial" panose="020B0604020202020204" pitchFamily="34" charset="0"/>
                <a:cs typeface="Arial" panose="020B0604020202020204" pitchFamily="34" charset="0"/>
              </a:rPr>
              <a:t>Then - VOTE</a:t>
            </a:r>
          </a:p>
        </p:txBody>
      </p:sp>
      <p:sp>
        <p:nvSpPr>
          <p:cNvPr id="10" name="Content Placeholder 9">
            <a:extLst>
              <a:ext uri="{FF2B5EF4-FFF2-40B4-BE49-F238E27FC236}">
                <a16:creationId xmlns:a16="http://schemas.microsoft.com/office/drawing/2014/main" id="{EA99FE59-4593-4AD6-8B70-B02437CC09F4}"/>
              </a:ext>
            </a:extLst>
          </p:cNvPr>
          <p:cNvSpPr>
            <a:spLocks noGrp="1"/>
          </p:cNvSpPr>
          <p:nvPr>
            <p:ph sz="half" idx="2"/>
          </p:nvPr>
        </p:nvSpPr>
        <p:spPr>
          <a:xfrm>
            <a:off x="5289110" y="554804"/>
            <a:ext cx="6737684" cy="6534365"/>
          </a:xfrm>
        </p:spPr>
        <p:txBody>
          <a:bodyPr>
            <a:noAutofit/>
          </a:bodyPr>
          <a:lstStyle/>
          <a:p>
            <a:pPr marL="0" indent="0" algn="ctr">
              <a:buNone/>
            </a:pPr>
            <a:r>
              <a:rPr lang="en-US" sz="4000" b="1" dirty="0">
                <a:solidFill>
                  <a:schemeClr val="bg1"/>
                </a:solidFill>
                <a:latin typeface="Arial" panose="020B0604020202020204" pitchFamily="34" charset="0"/>
                <a:ea typeface="Tahoma" panose="020B0604030504040204" pitchFamily="34" charset="0"/>
                <a:cs typeface="Arial" panose="020B0604020202020204" pitchFamily="34" charset="0"/>
              </a:rPr>
              <a:t>EARLY VOTING </a:t>
            </a:r>
          </a:p>
          <a:p>
            <a:pPr marL="0" indent="0">
              <a:buNone/>
            </a:pPr>
            <a:r>
              <a:rPr lang="en-US" sz="2000" b="1" dirty="0">
                <a:solidFill>
                  <a:schemeClr val="bg1"/>
                </a:solidFill>
                <a:latin typeface="Arial" panose="020B0604020202020204" pitchFamily="34" charset="0"/>
                <a:ea typeface="Tahoma" panose="020B0604030504040204" pitchFamily="34" charset="0"/>
                <a:cs typeface="Arial" panose="020B0604020202020204" pitchFamily="34" charset="0"/>
              </a:rPr>
              <a:t>General Election -- Monday, October 26, 2020 through Tuesday, November 3, from 7 am until 8 pm.</a:t>
            </a:r>
          </a:p>
          <a:p>
            <a:pPr marL="0" indent="0">
              <a:buNone/>
            </a:pPr>
            <a:r>
              <a:rPr lang="en-US" sz="2000" b="1" dirty="0">
                <a:solidFill>
                  <a:schemeClr val="bg1"/>
                </a:solidFill>
                <a:latin typeface="Arial" panose="020B0604020202020204" pitchFamily="34" charset="0"/>
                <a:ea typeface="Tahoma" panose="020B0604030504040204" pitchFamily="34" charset="0"/>
                <a:cs typeface="Arial" panose="020B0604020202020204" pitchFamily="34" charset="0"/>
              </a:rPr>
              <a:t>Locations are:</a:t>
            </a:r>
          </a:p>
          <a:p>
            <a:endParaRPr lang="en-US" sz="2000" b="1" dirty="0">
              <a:solidFill>
                <a:schemeClr val="bg1"/>
              </a:solidFill>
              <a:latin typeface="Arial" panose="020B0604020202020204" pitchFamily="34" charset="0"/>
              <a:ea typeface="Tahoma" panose="020B0604030504040204" pitchFamily="34" charset="0"/>
              <a:cs typeface="Arial" panose="020B0604020202020204" pitchFamily="34" charset="0"/>
            </a:endParaRPr>
          </a:p>
          <a:p>
            <a:pPr lvl="1"/>
            <a:r>
              <a:rPr lang="en-US" sz="1800" b="1" dirty="0">
                <a:solidFill>
                  <a:schemeClr val="bg1"/>
                </a:solidFill>
                <a:latin typeface="Arial" panose="020B0604020202020204" pitchFamily="34" charset="0"/>
                <a:ea typeface="Tahoma" panose="020B0604030504040204" pitchFamily="34" charset="0"/>
                <a:cs typeface="Arial" panose="020B0604020202020204" pitchFamily="34" charset="0"/>
              </a:rPr>
              <a:t>Catoctin High School, 14745 </a:t>
            </a:r>
            <a:r>
              <a:rPr lang="en-US" sz="1800" b="1" dirty="0" err="1">
                <a:solidFill>
                  <a:schemeClr val="bg1"/>
                </a:solidFill>
                <a:latin typeface="Arial" panose="020B0604020202020204" pitchFamily="34" charset="0"/>
                <a:ea typeface="Tahoma" panose="020B0604030504040204" pitchFamily="34" charset="0"/>
                <a:cs typeface="Arial" panose="020B0604020202020204" pitchFamily="34" charset="0"/>
              </a:rPr>
              <a:t>Sabillasville</a:t>
            </a:r>
            <a:r>
              <a:rPr lang="en-US" sz="1800" b="1" dirty="0">
                <a:solidFill>
                  <a:schemeClr val="bg1"/>
                </a:solidFill>
                <a:latin typeface="Arial" panose="020B0604020202020204" pitchFamily="34" charset="0"/>
                <a:ea typeface="Tahoma" panose="020B0604030504040204" pitchFamily="34" charset="0"/>
                <a:cs typeface="Arial" panose="020B0604020202020204" pitchFamily="34" charset="0"/>
              </a:rPr>
              <a:t> Road, Thurmont</a:t>
            </a:r>
          </a:p>
          <a:p>
            <a:pPr lvl="1"/>
            <a:r>
              <a:rPr lang="en-US" sz="1800" b="1" dirty="0">
                <a:solidFill>
                  <a:schemeClr val="bg1"/>
                </a:solidFill>
                <a:latin typeface="Arial" panose="020B0604020202020204" pitchFamily="34" charset="0"/>
                <a:ea typeface="Tahoma" panose="020B0604030504040204" pitchFamily="34" charset="0"/>
                <a:cs typeface="Arial" panose="020B0604020202020204" pitchFamily="34" charset="0"/>
              </a:rPr>
              <a:t>Gov. Thomas Johnson High School,1501 N. Market St., Frederic</a:t>
            </a:r>
          </a:p>
          <a:p>
            <a:pPr lvl="1"/>
            <a:r>
              <a:rPr lang="en-US" sz="1800" b="1" dirty="0">
                <a:solidFill>
                  <a:schemeClr val="bg1"/>
                </a:solidFill>
                <a:latin typeface="Arial" panose="020B0604020202020204" pitchFamily="34" charset="0"/>
                <a:ea typeface="Tahoma" panose="020B0604030504040204" pitchFamily="34" charset="0"/>
                <a:cs typeface="Arial" panose="020B0604020202020204" pitchFamily="34" charset="0"/>
              </a:rPr>
              <a:t>Middletown VFD Activities Bldg.,  Fireman’s Lane, Middletown</a:t>
            </a:r>
          </a:p>
          <a:p>
            <a:pPr lvl="1"/>
            <a:r>
              <a:rPr lang="en-US" sz="1800" b="1" dirty="0">
                <a:solidFill>
                  <a:schemeClr val="bg1"/>
                </a:solidFill>
                <a:latin typeface="Arial" panose="020B0604020202020204" pitchFamily="34" charset="0"/>
                <a:ea typeface="Tahoma" panose="020B0604030504040204" pitchFamily="34" charset="0"/>
                <a:cs typeface="Arial" panose="020B0604020202020204" pitchFamily="34" charset="0"/>
              </a:rPr>
              <a:t>Urbana Regional Library, 9020 </a:t>
            </a:r>
            <a:r>
              <a:rPr lang="en-US" sz="1800" b="1" dirty="0" err="1">
                <a:solidFill>
                  <a:schemeClr val="bg1"/>
                </a:solidFill>
                <a:latin typeface="Arial" panose="020B0604020202020204" pitchFamily="34" charset="0"/>
                <a:ea typeface="Tahoma" panose="020B0604030504040204" pitchFamily="34" charset="0"/>
                <a:cs typeface="Arial" panose="020B0604020202020204" pitchFamily="34" charset="0"/>
              </a:rPr>
              <a:t>Amelung</a:t>
            </a:r>
            <a:r>
              <a:rPr lang="en-US" sz="1800" b="1" dirty="0">
                <a:solidFill>
                  <a:schemeClr val="bg1"/>
                </a:solidFill>
                <a:latin typeface="Arial" panose="020B0604020202020204" pitchFamily="34" charset="0"/>
                <a:ea typeface="Tahoma" panose="020B0604030504040204" pitchFamily="34" charset="0"/>
                <a:cs typeface="Arial" panose="020B0604020202020204" pitchFamily="34" charset="0"/>
              </a:rPr>
              <a:t> St., Frederick</a:t>
            </a:r>
          </a:p>
          <a:p>
            <a:endPar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endParaRPr>
          </a:p>
          <a:p>
            <a:pPr marL="0" indent="0">
              <a:buNone/>
            </a:pPr>
            <a:endParaRPr lang="en-US" sz="2400" b="1" dirty="0">
              <a:solidFill>
                <a:schemeClr val="tx1"/>
              </a:solidFill>
              <a:latin typeface="Arial" panose="020B0604020202020204" pitchFamily="34" charset="0"/>
              <a:ea typeface="Tahoma" panose="020B0604030504040204" pitchFamily="34" charset="0"/>
              <a:cs typeface="Arial" panose="020B0604020202020204" pitchFamily="34" charset="0"/>
            </a:endParaRPr>
          </a:p>
          <a:p>
            <a:pPr marL="0" indent="0">
              <a:buNone/>
            </a:pPr>
            <a:endParaRPr lang="en-US" sz="2400" b="1" dirty="0">
              <a:solidFill>
                <a:schemeClr val="tx1"/>
              </a:solidFill>
              <a:latin typeface="Arial" panose="020B0604020202020204" pitchFamily="34" charset="0"/>
              <a:ea typeface="Tahoma" panose="020B0604030504040204" pitchFamily="34" charset="0"/>
              <a:cs typeface="Arial" panose="020B0604020202020204" pitchFamily="34" charset="0"/>
            </a:endParaRPr>
          </a:p>
          <a:p>
            <a:endParaRPr lang="en-US" sz="2000" b="1" dirty="0">
              <a:solidFill>
                <a:srgbClr val="800000"/>
              </a:solidFill>
              <a:latin typeface="Arial" panose="020B0604020202020204" pitchFamily="34" charset="0"/>
              <a:ea typeface="Tahoma" panose="020B0604030504040204" pitchFamily="34" charset="0"/>
              <a:cs typeface="Arial" panose="020B0604020202020204" pitchFamily="34" charset="0"/>
            </a:endParaRPr>
          </a:p>
          <a:p>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General Election -- </a:t>
            </a:r>
            <a:r>
              <a:rPr lang="en-US" sz="2000" b="1" dirty="0">
                <a:solidFill>
                  <a:srgbClr val="800000"/>
                </a:solidFill>
                <a:latin typeface="Arial" panose="020B0604020202020204" pitchFamily="34" charset="0"/>
                <a:ea typeface="Tahoma" panose="020B0604030504040204" pitchFamily="34" charset="0"/>
                <a:cs typeface="Arial" panose="020B0604020202020204" pitchFamily="34" charset="0"/>
              </a:rPr>
              <a:t>Tuesday, November 3, 2020</a:t>
            </a:r>
          </a:p>
          <a:p>
            <a:r>
              <a:rPr lang="en-US" sz="2000" b="1" dirty="0">
                <a:solidFill>
                  <a:schemeClr val="tx1"/>
                </a:solidFill>
                <a:latin typeface="Arial" panose="020B0604020202020204" pitchFamily="34" charset="0"/>
                <a:ea typeface="Tahoma" panose="020B0604030504040204" pitchFamily="34" charset="0"/>
                <a:cs typeface="Arial" panose="020B0604020202020204" pitchFamily="34" charset="0"/>
              </a:rPr>
              <a:t>Find your precinct online or check your sample ballot. </a:t>
            </a:r>
          </a:p>
        </p:txBody>
      </p:sp>
      <p:pic>
        <p:nvPicPr>
          <p:cNvPr id="14" name="Picture 13">
            <a:extLst>
              <a:ext uri="{FF2B5EF4-FFF2-40B4-BE49-F238E27FC236}">
                <a16:creationId xmlns:a16="http://schemas.microsoft.com/office/drawing/2014/main" id="{6D30680D-8742-49F4-BC69-96B63E396DD7}"/>
              </a:ext>
            </a:extLst>
          </p:cNvPr>
          <p:cNvPicPr>
            <a:picLocks noChangeAspect="1"/>
          </p:cNvPicPr>
          <p:nvPr/>
        </p:nvPicPr>
        <p:blipFill>
          <a:blip r:embed="rId3"/>
          <a:stretch>
            <a:fillRect/>
          </a:stretch>
        </p:blipFill>
        <p:spPr>
          <a:xfrm>
            <a:off x="286862" y="1883391"/>
            <a:ext cx="4846615" cy="3318017"/>
          </a:xfrm>
          <a:prstGeom prst="rect">
            <a:avLst/>
          </a:prstGeom>
        </p:spPr>
      </p:pic>
      <p:pic>
        <p:nvPicPr>
          <p:cNvPr id="7" name="Picture 6">
            <a:extLst>
              <a:ext uri="{FF2B5EF4-FFF2-40B4-BE49-F238E27FC236}">
                <a16:creationId xmlns:a16="http://schemas.microsoft.com/office/drawing/2014/main" id="{6ED03AB0-554D-4C61-ACE6-DBA4664C5947}"/>
              </a:ext>
            </a:extLst>
          </p:cNvPr>
          <p:cNvPicPr>
            <a:picLocks noChangeAspect="1"/>
          </p:cNvPicPr>
          <p:nvPr/>
        </p:nvPicPr>
        <p:blipFill>
          <a:blip r:embed="rId4"/>
          <a:stretch>
            <a:fillRect/>
          </a:stretch>
        </p:blipFill>
        <p:spPr>
          <a:xfrm>
            <a:off x="8657952" y="6127032"/>
            <a:ext cx="2979166" cy="565414"/>
          </a:xfrm>
          <a:prstGeom prst="rect">
            <a:avLst/>
          </a:prstGeom>
        </p:spPr>
      </p:pic>
    </p:spTree>
    <p:extLst>
      <p:ext uri="{BB962C8B-B14F-4D97-AF65-F5344CB8AC3E}">
        <p14:creationId xmlns:p14="http://schemas.microsoft.com/office/powerpoint/2010/main" val="326111154"/>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DC303-C326-43A0-925B-941A9DCA1814}"/>
              </a:ext>
            </a:extLst>
          </p:cNvPr>
          <p:cNvSpPr>
            <a:spLocks noGrp="1"/>
          </p:cNvSpPr>
          <p:nvPr>
            <p:ph type="title"/>
          </p:nvPr>
        </p:nvSpPr>
        <p:spPr>
          <a:xfrm>
            <a:off x="1043940" y="279400"/>
            <a:ext cx="10530840" cy="1473200"/>
          </a:xfrm>
        </p:spPr>
        <p:txBody>
          <a:bodyPr>
            <a:normAutofit fontScale="90000"/>
          </a:bodyPr>
          <a:lstStyle/>
          <a:p>
            <a:r>
              <a:rPr lang="en-US" sz="3600" b="1" dirty="0"/>
              <a:t>Election day</a:t>
            </a:r>
            <a:br>
              <a:rPr lang="en-US" sz="3600" dirty="0"/>
            </a:br>
            <a:r>
              <a:rPr lang="en-US" sz="3600" dirty="0"/>
              <a:t> </a:t>
            </a:r>
            <a:r>
              <a:rPr lang="en-US" b="1" dirty="0"/>
              <a:t>In-person voting locations in Frederick co.</a:t>
            </a:r>
            <a:br>
              <a:rPr lang="en-US" b="1" dirty="0"/>
            </a:br>
            <a:r>
              <a:rPr lang="en-US" b="1" dirty="0"/>
              <a:t>7 am – 8 pm</a:t>
            </a:r>
          </a:p>
        </p:txBody>
      </p:sp>
      <p:sp>
        <p:nvSpPr>
          <p:cNvPr id="4" name="Content Placeholder 3">
            <a:extLst>
              <a:ext uri="{FF2B5EF4-FFF2-40B4-BE49-F238E27FC236}">
                <a16:creationId xmlns:a16="http://schemas.microsoft.com/office/drawing/2014/main" id="{BECA5E1A-20F1-4E35-ACA9-4940C2F5B78E}"/>
              </a:ext>
            </a:extLst>
          </p:cNvPr>
          <p:cNvSpPr>
            <a:spLocks noGrp="1"/>
          </p:cNvSpPr>
          <p:nvPr>
            <p:ph sz="half" idx="2"/>
          </p:nvPr>
        </p:nvSpPr>
        <p:spPr>
          <a:xfrm>
            <a:off x="685800" y="2204720"/>
            <a:ext cx="5410200" cy="4181565"/>
          </a:xfrm>
        </p:spPr>
        <p:txBody>
          <a:bodyPr>
            <a:normAutofit fontScale="47500" lnSpcReduction="20000"/>
          </a:bodyPr>
          <a:lstStyle/>
          <a:p>
            <a:pPr lvl="1">
              <a:lnSpc>
                <a:spcPct val="110000"/>
              </a:lnSpc>
            </a:pPr>
            <a:r>
              <a:rPr lang="en-US" sz="3800" b="1" dirty="0" err="1">
                <a:solidFill>
                  <a:schemeClr val="bg1"/>
                </a:solidFill>
                <a:latin typeface="Arial" panose="020B0604020202020204" pitchFamily="34" charset="0"/>
                <a:ea typeface="Tahoma" panose="020B0604030504040204" pitchFamily="34" charset="0"/>
                <a:cs typeface="Arial" panose="020B0604020202020204" pitchFamily="34" charset="0"/>
              </a:rPr>
              <a:t>Brunswich</a:t>
            </a: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 High School</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301 Cummings Dr. </a:t>
            </a:r>
            <a:r>
              <a:rPr lang="en-US" sz="3800" b="1" dirty="0" err="1">
                <a:solidFill>
                  <a:schemeClr val="bg1"/>
                </a:solidFill>
                <a:latin typeface="Arial" panose="020B0604020202020204" pitchFamily="34" charset="0"/>
                <a:ea typeface="Tahoma" panose="020B0604030504040204" pitchFamily="34" charset="0"/>
                <a:cs typeface="Arial" panose="020B0604020202020204" pitchFamily="34" charset="0"/>
              </a:rPr>
              <a:t>Brunswich</a:t>
            </a:r>
            <a:endPar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endParaRP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Cornerstone Fellowship Church</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66 Waverly Dr., Frederick</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Frederick High School </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650 Carroll Parkway, Frederick</a:t>
            </a:r>
          </a:p>
          <a:p>
            <a:pPr lvl="1">
              <a:lnSpc>
                <a:spcPct val="110000"/>
              </a:lnSpc>
            </a:pPr>
            <a:r>
              <a:rPr lang="en-US" sz="3800" b="1" dirty="0" err="1">
                <a:solidFill>
                  <a:schemeClr val="bg1"/>
                </a:solidFill>
                <a:latin typeface="Arial" panose="020B0604020202020204" pitchFamily="34" charset="0"/>
                <a:ea typeface="Tahoma" panose="020B0604030504040204" pitchFamily="34" charset="0"/>
                <a:cs typeface="Arial" panose="020B0604020202020204" pitchFamily="34" charset="0"/>
              </a:rPr>
              <a:t>Lingamore</a:t>
            </a: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 High School</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12013 Old Annapolis Rd., Frederick</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Middletown High School</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200 Schoolhouse Dr., Middletown</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0A800BA6-0F1B-4E54-A150-5800A079C40B}"/>
              </a:ext>
            </a:extLst>
          </p:cNvPr>
          <p:cNvSpPr>
            <a:spLocks noGrp="1"/>
          </p:cNvSpPr>
          <p:nvPr>
            <p:ph sz="quarter" idx="4"/>
          </p:nvPr>
        </p:nvSpPr>
        <p:spPr>
          <a:xfrm>
            <a:off x="6146800" y="2204719"/>
            <a:ext cx="5334000" cy="3949337"/>
          </a:xfrm>
        </p:spPr>
        <p:txBody>
          <a:bodyPr>
            <a:normAutofit fontScale="47500" lnSpcReduction="20000"/>
          </a:bodyPr>
          <a:lstStyle/>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Oakdale High School</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5850 </a:t>
            </a:r>
            <a:r>
              <a:rPr lang="en-US" sz="3800" b="1" dirty="0" err="1">
                <a:solidFill>
                  <a:schemeClr val="bg1"/>
                </a:solidFill>
                <a:latin typeface="Arial" panose="020B0604020202020204" pitchFamily="34" charset="0"/>
                <a:ea typeface="Tahoma" panose="020B0604030504040204" pitchFamily="34" charset="0"/>
                <a:cs typeface="Arial" panose="020B0604020202020204" pitchFamily="34" charset="0"/>
              </a:rPr>
              <a:t>Eaglehead</a:t>
            </a: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 Dr., Ijamsville</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William R. Talley Recreation Center</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121 North Bentz St., Frederick</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Tuscarora High School</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5312 Ballenger Creek </a:t>
            </a:r>
            <a:r>
              <a:rPr lang="en-US" sz="3800" b="1" dirty="0" err="1">
                <a:solidFill>
                  <a:schemeClr val="bg1"/>
                </a:solidFill>
                <a:latin typeface="Arial" panose="020B0604020202020204" pitchFamily="34" charset="0"/>
                <a:ea typeface="Tahoma" panose="020B0604030504040204" pitchFamily="34" charset="0"/>
                <a:cs typeface="Arial" panose="020B0604020202020204" pitchFamily="34" charset="0"/>
              </a:rPr>
              <a:t>Pike,Frederick</a:t>
            </a:r>
            <a:endPar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endParaRP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Urbana High School</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3471 Campus Dr., Ijamsville</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Walkersville High School</a:t>
            </a:r>
          </a:p>
          <a:p>
            <a:pPr lvl="1">
              <a:lnSpc>
                <a:spcPct val="110000"/>
              </a:lnSpc>
            </a:pPr>
            <a:r>
              <a:rPr lang="en-US" sz="3800" b="1" dirty="0">
                <a:solidFill>
                  <a:schemeClr val="bg1"/>
                </a:solidFill>
                <a:latin typeface="Arial" panose="020B0604020202020204" pitchFamily="34" charset="0"/>
                <a:ea typeface="Tahoma" panose="020B0604030504040204" pitchFamily="34" charset="0"/>
                <a:cs typeface="Arial" panose="020B0604020202020204" pitchFamily="34" charset="0"/>
              </a:rPr>
              <a:t>81 West Frederick St., Walkersville</a:t>
            </a:r>
          </a:p>
          <a:p>
            <a:endParaRPr lang="en-US" dirty="0"/>
          </a:p>
        </p:txBody>
      </p:sp>
      <p:pic>
        <p:nvPicPr>
          <p:cNvPr id="10" name="Picture 9">
            <a:extLst>
              <a:ext uri="{FF2B5EF4-FFF2-40B4-BE49-F238E27FC236}">
                <a16:creationId xmlns:a16="http://schemas.microsoft.com/office/drawing/2014/main" id="{4C662102-51B6-481A-BA3A-E179F28373E7}"/>
              </a:ext>
            </a:extLst>
          </p:cNvPr>
          <p:cNvPicPr>
            <a:picLocks noChangeAspect="1"/>
          </p:cNvPicPr>
          <p:nvPr/>
        </p:nvPicPr>
        <p:blipFill>
          <a:blip r:embed="rId2"/>
          <a:stretch>
            <a:fillRect/>
          </a:stretch>
        </p:blipFill>
        <p:spPr>
          <a:xfrm>
            <a:off x="9096720" y="6135912"/>
            <a:ext cx="2979166" cy="660400"/>
          </a:xfrm>
          <a:prstGeom prst="rect">
            <a:avLst/>
          </a:prstGeom>
        </p:spPr>
      </p:pic>
    </p:spTree>
    <p:extLst>
      <p:ext uri="{BB962C8B-B14F-4D97-AF65-F5344CB8AC3E}">
        <p14:creationId xmlns:p14="http://schemas.microsoft.com/office/powerpoint/2010/main" val="1775864075"/>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6837</TotalTime>
  <Words>876</Words>
  <Application>Microsoft Office PowerPoint</Application>
  <PresentationFormat>Widescreen</PresentationFormat>
  <Paragraphs>130</Paragraphs>
  <Slides>13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Parcel</vt:lpstr>
      <vt:lpstr>PowerPoint Presentation</vt:lpstr>
      <vt:lpstr>WHY SHOULD YOU  EXERCISE  YOUR RIGHT TO VOTE?</vt:lpstr>
      <vt:lpstr> Why Vote? </vt:lpstr>
      <vt:lpstr>   Why Vote in General Elections? </vt:lpstr>
      <vt:lpstr>Frederick County Voters</vt:lpstr>
      <vt:lpstr>PowerPoint Presentation</vt:lpstr>
      <vt:lpstr>  First - REGISTER TO VOTE: </vt:lpstr>
      <vt:lpstr>Then - VOTE</vt:lpstr>
      <vt:lpstr>Election day  In-person voting locations in Frederick co. 7 am – 8 pm</vt:lpstr>
      <vt:lpstr>PowerPoint Presentation</vt:lpstr>
      <vt:lpstr>WHY VOTE?  Ask Thomas Jefferson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Sepe_Filson</dc:creator>
  <cp:lastModifiedBy>Filson Coker</cp:lastModifiedBy>
  <cp:revision>210</cp:revision>
  <cp:lastPrinted>2020-02-21T20:29:45Z</cp:lastPrinted>
  <dcterms:created xsi:type="dcterms:W3CDTF">2019-10-09T19:42:47Z</dcterms:created>
  <dcterms:modified xsi:type="dcterms:W3CDTF">2020-10-25T19:46:10Z</dcterms:modified>
</cp:coreProperties>
</file>