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98" r:id="rId2"/>
    <p:sldId id="257" r:id="rId3"/>
    <p:sldId id="539" r:id="rId4"/>
    <p:sldId id="537" r:id="rId5"/>
    <p:sldId id="538" r:id="rId6"/>
    <p:sldId id="512" r:id="rId7"/>
    <p:sldId id="515" r:id="rId8"/>
    <p:sldId id="540" r:id="rId9"/>
    <p:sldId id="514" r:id="rId10"/>
    <p:sldId id="490" r:id="rId11"/>
    <p:sldId id="491" r:id="rId12"/>
    <p:sldId id="492" r:id="rId13"/>
    <p:sldId id="493" r:id="rId14"/>
    <p:sldId id="495" r:id="rId15"/>
    <p:sldId id="496" r:id="rId16"/>
    <p:sldId id="486" r:id="rId17"/>
    <p:sldId id="256" r:id="rId18"/>
    <p:sldId id="497" r:id="rId19"/>
    <p:sldId id="533" r:id="rId20"/>
    <p:sldId id="518" r:id="rId21"/>
    <p:sldId id="519" r:id="rId22"/>
    <p:sldId id="526" r:id="rId23"/>
    <p:sldId id="520" r:id="rId24"/>
    <p:sldId id="534" r:id="rId25"/>
    <p:sldId id="516" r:id="rId26"/>
    <p:sldId id="501" r:id="rId27"/>
    <p:sldId id="500" r:id="rId28"/>
    <p:sldId id="535" r:id="rId29"/>
    <p:sldId id="529" r:id="rId30"/>
    <p:sldId id="536" r:id="rId31"/>
    <p:sldId id="541" r:id="rId32"/>
    <p:sldId id="527" r:id="rId33"/>
    <p:sldId id="52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5C84CC"/>
    <a:srgbClr val="ADADAD"/>
    <a:srgbClr val="BFBFBF"/>
    <a:srgbClr val="808080"/>
    <a:srgbClr val="969696"/>
    <a:srgbClr val="175695"/>
    <a:srgbClr val="5886B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116" d="100"/>
          <a:sy n="116" d="100"/>
        </p:scale>
        <p:origin x="224" y="3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07CA0-7BDF-4C87-A885-88E28A6B4A70}" type="datetimeFigureOut">
              <a:rPr lang="en-US" smtClean="0"/>
              <a:t>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6C5E-2D6F-472F-9320-2E81280B87E4}" type="slidenum">
              <a:rPr lang="en-US" smtClean="0"/>
              <a:t>‹#›</a:t>
            </a:fld>
            <a:endParaRPr lang="en-US"/>
          </a:p>
        </p:txBody>
      </p:sp>
    </p:spTree>
    <p:extLst>
      <p:ext uri="{BB962C8B-B14F-4D97-AF65-F5344CB8AC3E}">
        <p14:creationId xmlns:p14="http://schemas.microsoft.com/office/powerpoint/2010/main" val="77298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78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742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07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744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861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597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581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95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81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83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966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18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38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9db844ad6_0_9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a9db844ad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58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D9FE-C7EC-4C8B-9236-59646EE7D2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A9FA3-C99F-4612-A077-F8DC0D4B8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BDBBBE-0175-4562-9B5C-FA5CCCBA707D}"/>
              </a:ext>
            </a:extLst>
          </p:cNvPr>
          <p:cNvSpPr>
            <a:spLocks noGrp="1"/>
          </p:cNvSpPr>
          <p:nvPr>
            <p:ph type="dt" sz="half" idx="10"/>
          </p:nvPr>
        </p:nvSpPr>
        <p:spPr/>
        <p:txBody>
          <a:bodyPr/>
          <a:lstStyle/>
          <a:p>
            <a:fld id="{3FB0B1B3-715E-4360-AF7D-203C08C2CF9F}" type="datetimeFigureOut">
              <a:rPr lang="en-US" smtClean="0"/>
              <a:t>1/6/21</a:t>
            </a:fld>
            <a:endParaRPr lang="en-US"/>
          </a:p>
        </p:txBody>
      </p:sp>
      <p:sp>
        <p:nvSpPr>
          <p:cNvPr id="5" name="Footer Placeholder 4">
            <a:extLst>
              <a:ext uri="{FF2B5EF4-FFF2-40B4-BE49-F238E27FC236}">
                <a16:creationId xmlns:a16="http://schemas.microsoft.com/office/drawing/2014/main" id="{FECD5B6F-F889-41B4-ACAD-00E09B5E5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3CE5B-00B3-4B86-85AA-69D048335B1E}"/>
              </a:ext>
            </a:extLst>
          </p:cNvPr>
          <p:cNvSpPr>
            <a:spLocks noGrp="1"/>
          </p:cNvSpPr>
          <p:nvPr>
            <p:ph type="sldNum" sz="quarter" idx="12"/>
          </p:nvPr>
        </p:nvSpPr>
        <p:spPr/>
        <p:txBody>
          <a:bodyPr/>
          <a:lstStyle/>
          <a:p>
            <a:fld id="{97450CAB-41A2-444E-B346-7F07AA94CBCE}" type="slidenum">
              <a:rPr lang="en-US" smtClean="0"/>
              <a:t>‹#›</a:t>
            </a:fld>
            <a:endParaRPr lang="en-US"/>
          </a:p>
        </p:txBody>
      </p:sp>
    </p:spTree>
    <p:extLst>
      <p:ext uri="{BB962C8B-B14F-4D97-AF65-F5344CB8AC3E}">
        <p14:creationId xmlns:p14="http://schemas.microsoft.com/office/powerpoint/2010/main" val="3469661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D14B-0DB3-4A81-B635-CAD4EE5E33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D7BD74-6D83-4BD8-825E-BFE84450BE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F959E-F02E-4B7E-8FB3-988A5D0AFEAB}"/>
              </a:ext>
            </a:extLst>
          </p:cNvPr>
          <p:cNvSpPr>
            <a:spLocks noGrp="1"/>
          </p:cNvSpPr>
          <p:nvPr>
            <p:ph type="dt" sz="half" idx="10"/>
          </p:nvPr>
        </p:nvSpPr>
        <p:spPr/>
        <p:txBody>
          <a:bodyPr/>
          <a:lstStyle/>
          <a:p>
            <a:fld id="{3FB0B1B3-715E-4360-AF7D-203C08C2CF9F}" type="datetimeFigureOut">
              <a:rPr lang="en-US" smtClean="0"/>
              <a:t>1/6/21</a:t>
            </a:fld>
            <a:endParaRPr lang="en-US"/>
          </a:p>
        </p:txBody>
      </p:sp>
      <p:sp>
        <p:nvSpPr>
          <p:cNvPr id="5" name="Footer Placeholder 4">
            <a:extLst>
              <a:ext uri="{FF2B5EF4-FFF2-40B4-BE49-F238E27FC236}">
                <a16:creationId xmlns:a16="http://schemas.microsoft.com/office/drawing/2014/main" id="{AA32E447-3D48-437D-A79F-29779FD2D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F8223-601B-4C61-A1D9-177F4FF24DD7}"/>
              </a:ext>
            </a:extLst>
          </p:cNvPr>
          <p:cNvSpPr>
            <a:spLocks noGrp="1"/>
          </p:cNvSpPr>
          <p:nvPr>
            <p:ph type="sldNum" sz="quarter" idx="12"/>
          </p:nvPr>
        </p:nvSpPr>
        <p:spPr/>
        <p:txBody>
          <a:bodyPr/>
          <a:lstStyle/>
          <a:p>
            <a:fld id="{97450CAB-41A2-444E-B346-7F07AA94CBCE}" type="slidenum">
              <a:rPr lang="en-US" smtClean="0"/>
              <a:t>‹#›</a:t>
            </a:fld>
            <a:endParaRPr lang="en-US"/>
          </a:p>
        </p:txBody>
      </p:sp>
    </p:spTree>
    <p:extLst>
      <p:ext uri="{BB962C8B-B14F-4D97-AF65-F5344CB8AC3E}">
        <p14:creationId xmlns:p14="http://schemas.microsoft.com/office/powerpoint/2010/main" val="419039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B93FD4-744B-4310-98B3-27BBAF5A52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F6505C-282F-43D3-9205-A42EA0A6C9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841AC-9B95-4C35-B401-8BA5F484E172}"/>
              </a:ext>
            </a:extLst>
          </p:cNvPr>
          <p:cNvSpPr>
            <a:spLocks noGrp="1"/>
          </p:cNvSpPr>
          <p:nvPr>
            <p:ph type="dt" sz="half" idx="10"/>
          </p:nvPr>
        </p:nvSpPr>
        <p:spPr/>
        <p:txBody>
          <a:bodyPr/>
          <a:lstStyle/>
          <a:p>
            <a:fld id="{3FB0B1B3-715E-4360-AF7D-203C08C2CF9F}" type="datetimeFigureOut">
              <a:rPr lang="en-US" smtClean="0"/>
              <a:t>1/6/21</a:t>
            </a:fld>
            <a:endParaRPr lang="en-US"/>
          </a:p>
        </p:txBody>
      </p:sp>
      <p:sp>
        <p:nvSpPr>
          <p:cNvPr id="5" name="Footer Placeholder 4">
            <a:extLst>
              <a:ext uri="{FF2B5EF4-FFF2-40B4-BE49-F238E27FC236}">
                <a16:creationId xmlns:a16="http://schemas.microsoft.com/office/drawing/2014/main" id="{10478B91-3DB2-4B4B-B5AC-FB7E85264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CB27F-17C7-4660-ACD2-1CD74E6B2462}"/>
              </a:ext>
            </a:extLst>
          </p:cNvPr>
          <p:cNvSpPr>
            <a:spLocks noGrp="1"/>
          </p:cNvSpPr>
          <p:nvPr>
            <p:ph type="sldNum" sz="quarter" idx="12"/>
          </p:nvPr>
        </p:nvSpPr>
        <p:spPr/>
        <p:txBody>
          <a:bodyPr/>
          <a:lstStyle/>
          <a:p>
            <a:fld id="{97450CAB-41A2-444E-B346-7F07AA94CBCE}" type="slidenum">
              <a:rPr lang="en-US" smtClean="0"/>
              <a:t>‹#›</a:t>
            </a:fld>
            <a:endParaRPr lang="en-US"/>
          </a:p>
        </p:txBody>
      </p:sp>
    </p:spTree>
    <p:extLst>
      <p:ext uri="{BB962C8B-B14F-4D97-AF65-F5344CB8AC3E}">
        <p14:creationId xmlns:p14="http://schemas.microsoft.com/office/powerpoint/2010/main" val="53754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1">
  <p:cSld name="Blank 1">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l="10225" t="21333" r="9575" b="38895"/>
          <a:stretch/>
        </p:blipFill>
        <p:spPr>
          <a:xfrm>
            <a:off x="786383" y="6195251"/>
            <a:ext cx="931695" cy="470725"/>
          </a:xfrm>
          <a:prstGeom prst="rect">
            <a:avLst/>
          </a:prstGeom>
          <a:noFill/>
          <a:ln>
            <a:noFill/>
          </a:ln>
        </p:spPr>
      </p:pic>
      <p:sp>
        <p:nvSpPr>
          <p:cNvPr id="52" name="Google Shape;52;p13"/>
          <p:cNvSpPr txBox="1">
            <a:spLocks noGrp="1"/>
          </p:cNvSpPr>
          <p:nvPr>
            <p:ph type="sldNum" idx="12"/>
          </p:nvPr>
        </p:nvSpPr>
        <p:spPr>
          <a:xfrm>
            <a:off x="11055923" y="6429693"/>
            <a:ext cx="298000" cy="2184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D8D8D"/>
              </a:buClr>
              <a:buSzPts val="900"/>
              <a:buFont typeface="Georgia"/>
              <a:buNone/>
              <a:defRPr sz="1200">
                <a:solidFill>
                  <a:srgbClr val="8D8D8D"/>
                </a:solidFill>
              </a:defRPr>
            </a:lvl1pPr>
            <a:lvl2pPr marL="0" lvl="1" indent="0" algn="r" rtl="0">
              <a:lnSpc>
                <a:spcPct val="100000"/>
              </a:lnSpc>
              <a:spcBef>
                <a:spcPts val="0"/>
              </a:spcBef>
              <a:spcAft>
                <a:spcPts val="0"/>
              </a:spcAft>
              <a:buClr>
                <a:srgbClr val="8D8D8D"/>
              </a:buClr>
              <a:buSzPts val="900"/>
              <a:buFont typeface="Georgia"/>
              <a:buNone/>
              <a:defRPr sz="1200">
                <a:solidFill>
                  <a:srgbClr val="8D8D8D"/>
                </a:solidFill>
              </a:defRPr>
            </a:lvl2pPr>
            <a:lvl3pPr marL="0" lvl="2" indent="0" algn="r" rtl="0">
              <a:lnSpc>
                <a:spcPct val="100000"/>
              </a:lnSpc>
              <a:spcBef>
                <a:spcPts val="0"/>
              </a:spcBef>
              <a:spcAft>
                <a:spcPts val="0"/>
              </a:spcAft>
              <a:buClr>
                <a:srgbClr val="8D8D8D"/>
              </a:buClr>
              <a:buSzPts val="900"/>
              <a:buFont typeface="Georgia"/>
              <a:buNone/>
              <a:defRPr sz="1200">
                <a:solidFill>
                  <a:srgbClr val="8D8D8D"/>
                </a:solidFill>
              </a:defRPr>
            </a:lvl3pPr>
            <a:lvl4pPr marL="0" lvl="3" indent="0" algn="r" rtl="0">
              <a:lnSpc>
                <a:spcPct val="100000"/>
              </a:lnSpc>
              <a:spcBef>
                <a:spcPts val="0"/>
              </a:spcBef>
              <a:spcAft>
                <a:spcPts val="0"/>
              </a:spcAft>
              <a:buClr>
                <a:srgbClr val="8D8D8D"/>
              </a:buClr>
              <a:buSzPts val="900"/>
              <a:buFont typeface="Georgia"/>
              <a:buNone/>
              <a:defRPr sz="1200">
                <a:solidFill>
                  <a:srgbClr val="8D8D8D"/>
                </a:solidFill>
              </a:defRPr>
            </a:lvl4pPr>
            <a:lvl5pPr marL="0" lvl="4" indent="0" algn="r" rtl="0">
              <a:lnSpc>
                <a:spcPct val="100000"/>
              </a:lnSpc>
              <a:spcBef>
                <a:spcPts val="0"/>
              </a:spcBef>
              <a:spcAft>
                <a:spcPts val="0"/>
              </a:spcAft>
              <a:buClr>
                <a:srgbClr val="8D8D8D"/>
              </a:buClr>
              <a:buSzPts val="900"/>
              <a:buFont typeface="Georgia"/>
              <a:buNone/>
              <a:defRPr sz="1200">
                <a:solidFill>
                  <a:srgbClr val="8D8D8D"/>
                </a:solidFill>
              </a:defRPr>
            </a:lvl5pPr>
            <a:lvl6pPr marL="0" lvl="5" indent="0" algn="r" rtl="0">
              <a:lnSpc>
                <a:spcPct val="100000"/>
              </a:lnSpc>
              <a:spcBef>
                <a:spcPts val="0"/>
              </a:spcBef>
              <a:spcAft>
                <a:spcPts val="0"/>
              </a:spcAft>
              <a:buClr>
                <a:srgbClr val="8D8D8D"/>
              </a:buClr>
              <a:buSzPts val="900"/>
              <a:buFont typeface="Georgia"/>
              <a:buNone/>
              <a:defRPr sz="1200">
                <a:solidFill>
                  <a:srgbClr val="8D8D8D"/>
                </a:solidFill>
              </a:defRPr>
            </a:lvl6pPr>
            <a:lvl7pPr marL="0" lvl="6" indent="0" algn="r" rtl="0">
              <a:lnSpc>
                <a:spcPct val="100000"/>
              </a:lnSpc>
              <a:spcBef>
                <a:spcPts val="0"/>
              </a:spcBef>
              <a:spcAft>
                <a:spcPts val="0"/>
              </a:spcAft>
              <a:buClr>
                <a:srgbClr val="8D8D8D"/>
              </a:buClr>
              <a:buSzPts val="900"/>
              <a:buFont typeface="Georgia"/>
              <a:buNone/>
              <a:defRPr sz="1200">
                <a:solidFill>
                  <a:srgbClr val="8D8D8D"/>
                </a:solidFill>
              </a:defRPr>
            </a:lvl7pPr>
            <a:lvl8pPr marL="0" lvl="7" indent="0" algn="r" rtl="0">
              <a:lnSpc>
                <a:spcPct val="100000"/>
              </a:lnSpc>
              <a:spcBef>
                <a:spcPts val="0"/>
              </a:spcBef>
              <a:spcAft>
                <a:spcPts val="0"/>
              </a:spcAft>
              <a:buClr>
                <a:srgbClr val="8D8D8D"/>
              </a:buClr>
              <a:buSzPts val="900"/>
              <a:buFont typeface="Georgia"/>
              <a:buNone/>
              <a:defRPr sz="1200">
                <a:solidFill>
                  <a:srgbClr val="8D8D8D"/>
                </a:solidFill>
              </a:defRPr>
            </a:lvl8pPr>
            <a:lvl9pPr marL="0" lvl="8" indent="0" algn="r" rtl="0">
              <a:lnSpc>
                <a:spcPct val="100000"/>
              </a:lnSpc>
              <a:spcBef>
                <a:spcPts val="0"/>
              </a:spcBef>
              <a:spcAft>
                <a:spcPts val="0"/>
              </a:spcAft>
              <a:buClr>
                <a:srgbClr val="8D8D8D"/>
              </a:buClr>
              <a:buSzPts val="900"/>
              <a:buFont typeface="Georgia"/>
              <a:buNone/>
              <a:defRPr sz="1200">
                <a:solidFill>
                  <a:srgbClr val="8D8D8D"/>
                </a:solidFill>
              </a:defRPr>
            </a:lvl9pPr>
          </a:lstStyle>
          <a:p>
            <a:fld id="{00000000-1234-1234-1234-123412341234}" type="slidenum">
              <a:rPr lang="en" smtClean="0"/>
              <a:pPr/>
              <a:t>‹#›</a:t>
            </a:fld>
            <a:endParaRPr lang="en" sz="1333">
              <a:solidFill>
                <a:schemeClr val="dk2"/>
              </a:solidFill>
            </a:endParaRPr>
          </a:p>
        </p:txBody>
      </p:sp>
    </p:spTree>
    <p:extLst>
      <p:ext uri="{BB962C8B-B14F-4D97-AF65-F5344CB8AC3E}">
        <p14:creationId xmlns:p14="http://schemas.microsoft.com/office/powerpoint/2010/main" val="53123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5504-3318-4FAE-AC27-5F2DEBE38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4F987D-B62F-4950-8636-E9E5A73E5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17081-AA8A-4051-A880-8BB5542232A9}"/>
              </a:ext>
            </a:extLst>
          </p:cNvPr>
          <p:cNvSpPr>
            <a:spLocks noGrp="1"/>
          </p:cNvSpPr>
          <p:nvPr>
            <p:ph type="dt" sz="half" idx="10"/>
          </p:nvPr>
        </p:nvSpPr>
        <p:spPr/>
        <p:txBody>
          <a:bodyPr/>
          <a:lstStyle/>
          <a:p>
            <a:fld id="{3FB0B1B3-715E-4360-AF7D-203C08C2CF9F}" type="datetimeFigureOut">
              <a:rPr lang="en-US" smtClean="0"/>
              <a:t>1/6/21</a:t>
            </a:fld>
            <a:endParaRPr lang="en-US"/>
          </a:p>
        </p:txBody>
      </p:sp>
      <p:sp>
        <p:nvSpPr>
          <p:cNvPr id="5" name="Footer Placeholder 4">
            <a:extLst>
              <a:ext uri="{FF2B5EF4-FFF2-40B4-BE49-F238E27FC236}">
                <a16:creationId xmlns:a16="http://schemas.microsoft.com/office/drawing/2014/main" id="{6F74F2D4-6785-47A1-80AA-D5DA183B3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7BAED-11DE-49AA-8FDA-6FF8CCE4DBA4}"/>
              </a:ext>
            </a:extLst>
          </p:cNvPr>
          <p:cNvSpPr>
            <a:spLocks noGrp="1"/>
          </p:cNvSpPr>
          <p:nvPr>
            <p:ph type="sldNum" sz="quarter" idx="12"/>
          </p:nvPr>
        </p:nvSpPr>
        <p:spPr/>
        <p:txBody>
          <a:bodyPr/>
          <a:lstStyle/>
          <a:p>
            <a:fld id="{97450CAB-41A2-444E-B346-7F07AA94CBCE}" type="slidenum">
              <a:rPr lang="en-US" smtClean="0"/>
              <a:t>‹#›</a:t>
            </a:fld>
            <a:endParaRPr lang="en-US"/>
          </a:p>
        </p:txBody>
      </p:sp>
    </p:spTree>
    <p:extLst>
      <p:ext uri="{BB962C8B-B14F-4D97-AF65-F5344CB8AC3E}">
        <p14:creationId xmlns:p14="http://schemas.microsoft.com/office/powerpoint/2010/main" val="369740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13C9-0738-42DA-B581-DFCD739ECC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BDFDDC-C9D9-4380-9E33-AAE8A5BE60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26972D-7D66-48C1-8F86-2ED04B730E7C}"/>
              </a:ext>
            </a:extLst>
          </p:cNvPr>
          <p:cNvSpPr>
            <a:spLocks noGrp="1"/>
          </p:cNvSpPr>
          <p:nvPr>
            <p:ph type="dt" sz="half" idx="10"/>
          </p:nvPr>
        </p:nvSpPr>
        <p:spPr/>
        <p:txBody>
          <a:bodyPr/>
          <a:lstStyle/>
          <a:p>
            <a:fld id="{3FB0B1B3-715E-4360-AF7D-203C08C2CF9F}" type="datetimeFigureOut">
              <a:rPr lang="en-US" smtClean="0"/>
              <a:t>1/6/21</a:t>
            </a:fld>
            <a:endParaRPr lang="en-US"/>
          </a:p>
        </p:txBody>
      </p:sp>
      <p:sp>
        <p:nvSpPr>
          <p:cNvPr id="5" name="Footer Placeholder 4">
            <a:extLst>
              <a:ext uri="{FF2B5EF4-FFF2-40B4-BE49-F238E27FC236}">
                <a16:creationId xmlns:a16="http://schemas.microsoft.com/office/drawing/2014/main" id="{C2FA98AD-06D6-4C2C-A4FD-1389F5E0E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47BFE-D4E5-4649-BAAE-8B03B4B48F58}"/>
              </a:ext>
            </a:extLst>
          </p:cNvPr>
          <p:cNvSpPr>
            <a:spLocks noGrp="1"/>
          </p:cNvSpPr>
          <p:nvPr>
            <p:ph type="sldNum" sz="quarter" idx="12"/>
          </p:nvPr>
        </p:nvSpPr>
        <p:spPr/>
        <p:txBody>
          <a:bodyPr/>
          <a:lstStyle/>
          <a:p>
            <a:fld id="{97450CAB-41A2-444E-B346-7F07AA94CBCE}" type="slidenum">
              <a:rPr lang="en-US" smtClean="0"/>
              <a:t>‹#›</a:t>
            </a:fld>
            <a:endParaRPr lang="en-US"/>
          </a:p>
        </p:txBody>
      </p:sp>
    </p:spTree>
    <p:extLst>
      <p:ext uri="{BB962C8B-B14F-4D97-AF65-F5344CB8AC3E}">
        <p14:creationId xmlns:p14="http://schemas.microsoft.com/office/powerpoint/2010/main" val="160713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6E62-9DED-4B1C-A0A7-BF8FF80976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CC9B4A-21B8-4A88-8E2E-D1C536ED71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9E32E-A8C2-440E-B869-57887E237C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05186-B687-4DB8-A295-C04E3158DD52}"/>
              </a:ext>
            </a:extLst>
          </p:cNvPr>
          <p:cNvSpPr>
            <a:spLocks noGrp="1"/>
          </p:cNvSpPr>
          <p:nvPr>
            <p:ph type="dt" sz="half" idx="10"/>
          </p:nvPr>
        </p:nvSpPr>
        <p:spPr/>
        <p:txBody>
          <a:bodyPr/>
          <a:lstStyle/>
          <a:p>
            <a:fld id="{3FB0B1B3-715E-4360-AF7D-203C08C2CF9F}" type="datetimeFigureOut">
              <a:rPr lang="en-US" smtClean="0"/>
              <a:t>1/6/21</a:t>
            </a:fld>
            <a:endParaRPr lang="en-US"/>
          </a:p>
        </p:txBody>
      </p:sp>
      <p:sp>
        <p:nvSpPr>
          <p:cNvPr id="6" name="Footer Placeholder 5">
            <a:extLst>
              <a:ext uri="{FF2B5EF4-FFF2-40B4-BE49-F238E27FC236}">
                <a16:creationId xmlns:a16="http://schemas.microsoft.com/office/drawing/2014/main" id="{45366AA1-1BD7-4D72-AC77-7AAED38E9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24F85B-F88E-4C31-BEAD-25953212FFEA}"/>
              </a:ext>
            </a:extLst>
          </p:cNvPr>
          <p:cNvSpPr>
            <a:spLocks noGrp="1"/>
          </p:cNvSpPr>
          <p:nvPr>
            <p:ph type="sldNum" sz="quarter" idx="12"/>
          </p:nvPr>
        </p:nvSpPr>
        <p:spPr/>
        <p:txBody>
          <a:bodyPr/>
          <a:lstStyle/>
          <a:p>
            <a:fld id="{97450CAB-41A2-444E-B346-7F07AA94CBCE}" type="slidenum">
              <a:rPr lang="en-US" smtClean="0"/>
              <a:t>‹#›</a:t>
            </a:fld>
            <a:endParaRPr lang="en-US"/>
          </a:p>
        </p:txBody>
      </p:sp>
    </p:spTree>
    <p:extLst>
      <p:ext uri="{BB962C8B-B14F-4D97-AF65-F5344CB8AC3E}">
        <p14:creationId xmlns:p14="http://schemas.microsoft.com/office/powerpoint/2010/main" val="39096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B2F4-8A93-4709-8500-C1C6953D47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456C8B-B4DC-48FA-B125-9EEFFFB27C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421862-4DBB-44AF-AF4C-4C8F7B2DDC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EC2D82-6DD2-411D-8AC2-1D60A0078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8972A-6060-4D31-8A5E-85B8C465BA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5A523-DAF6-4AC2-932F-68372F2D09C4}"/>
              </a:ext>
            </a:extLst>
          </p:cNvPr>
          <p:cNvSpPr>
            <a:spLocks noGrp="1"/>
          </p:cNvSpPr>
          <p:nvPr>
            <p:ph type="dt" sz="half" idx="10"/>
          </p:nvPr>
        </p:nvSpPr>
        <p:spPr/>
        <p:txBody>
          <a:bodyPr/>
          <a:lstStyle/>
          <a:p>
            <a:fld id="{3FB0B1B3-715E-4360-AF7D-203C08C2CF9F}" type="datetimeFigureOut">
              <a:rPr lang="en-US" smtClean="0"/>
              <a:t>1/6/21</a:t>
            </a:fld>
            <a:endParaRPr lang="en-US"/>
          </a:p>
        </p:txBody>
      </p:sp>
      <p:sp>
        <p:nvSpPr>
          <p:cNvPr id="8" name="Footer Placeholder 7">
            <a:extLst>
              <a:ext uri="{FF2B5EF4-FFF2-40B4-BE49-F238E27FC236}">
                <a16:creationId xmlns:a16="http://schemas.microsoft.com/office/drawing/2014/main" id="{EF445B3C-F317-4D6B-9083-225257526D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D01EB4-F72C-44ED-B5E2-B4346E0832CE}"/>
              </a:ext>
            </a:extLst>
          </p:cNvPr>
          <p:cNvSpPr>
            <a:spLocks noGrp="1"/>
          </p:cNvSpPr>
          <p:nvPr>
            <p:ph type="sldNum" sz="quarter" idx="12"/>
          </p:nvPr>
        </p:nvSpPr>
        <p:spPr/>
        <p:txBody>
          <a:bodyPr/>
          <a:lstStyle/>
          <a:p>
            <a:fld id="{97450CAB-41A2-444E-B346-7F07AA94CBCE}" type="slidenum">
              <a:rPr lang="en-US" smtClean="0"/>
              <a:t>‹#›</a:t>
            </a:fld>
            <a:endParaRPr lang="en-US"/>
          </a:p>
        </p:txBody>
      </p:sp>
    </p:spTree>
    <p:extLst>
      <p:ext uri="{BB962C8B-B14F-4D97-AF65-F5344CB8AC3E}">
        <p14:creationId xmlns:p14="http://schemas.microsoft.com/office/powerpoint/2010/main" val="239901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7141-F626-49C7-9890-55868E7A80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39E562-3602-4462-91C4-AB001763EB02}"/>
              </a:ext>
            </a:extLst>
          </p:cNvPr>
          <p:cNvSpPr>
            <a:spLocks noGrp="1"/>
          </p:cNvSpPr>
          <p:nvPr>
            <p:ph type="dt" sz="half" idx="10"/>
          </p:nvPr>
        </p:nvSpPr>
        <p:spPr/>
        <p:txBody>
          <a:bodyPr/>
          <a:lstStyle/>
          <a:p>
            <a:fld id="{3FB0B1B3-715E-4360-AF7D-203C08C2CF9F}" type="datetimeFigureOut">
              <a:rPr lang="en-US" smtClean="0"/>
              <a:t>1/6/21</a:t>
            </a:fld>
            <a:endParaRPr lang="en-US"/>
          </a:p>
        </p:txBody>
      </p:sp>
      <p:sp>
        <p:nvSpPr>
          <p:cNvPr id="4" name="Footer Placeholder 3">
            <a:extLst>
              <a:ext uri="{FF2B5EF4-FFF2-40B4-BE49-F238E27FC236}">
                <a16:creationId xmlns:a16="http://schemas.microsoft.com/office/drawing/2014/main" id="{F06A3314-32DD-475A-9913-DC502D169A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6162A3-108F-40BB-A502-FE73B1F4F688}"/>
              </a:ext>
            </a:extLst>
          </p:cNvPr>
          <p:cNvSpPr>
            <a:spLocks noGrp="1"/>
          </p:cNvSpPr>
          <p:nvPr>
            <p:ph type="sldNum" sz="quarter" idx="12"/>
          </p:nvPr>
        </p:nvSpPr>
        <p:spPr/>
        <p:txBody>
          <a:bodyPr/>
          <a:lstStyle/>
          <a:p>
            <a:fld id="{97450CAB-41A2-444E-B346-7F07AA94CBCE}" type="slidenum">
              <a:rPr lang="en-US" smtClean="0"/>
              <a:t>‹#›</a:t>
            </a:fld>
            <a:endParaRPr lang="en-US"/>
          </a:p>
        </p:txBody>
      </p:sp>
    </p:spTree>
    <p:extLst>
      <p:ext uri="{BB962C8B-B14F-4D97-AF65-F5344CB8AC3E}">
        <p14:creationId xmlns:p14="http://schemas.microsoft.com/office/powerpoint/2010/main" val="21784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11251-0ABF-4111-9461-79B58E17F4FD}"/>
              </a:ext>
            </a:extLst>
          </p:cNvPr>
          <p:cNvSpPr>
            <a:spLocks noGrp="1"/>
          </p:cNvSpPr>
          <p:nvPr>
            <p:ph type="dt" sz="half" idx="10"/>
          </p:nvPr>
        </p:nvSpPr>
        <p:spPr/>
        <p:txBody>
          <a:bodyPr/>
          <a:lstStyle/>
          <a:p>
            <a:fld id="{3FB0B1B3-715E-4360-AF7D-203C08C2CF9F}" type="datetimeFigureOut">
              <a:rPr lang="en-US" smtClean="0"/>
              <a:t>1/6/21</a:t>
            </a:fld>
            <a:endParaRPr lang="en-US"/>
          </a:p>
        </p:txBody>
      </p:sp>
      <p:sp>
        <p:nvSpPr>
          <p:cNvPr id="3" name="Footer Placeholder 2">
            <a:extLst>
              <a:ext uri="{FF2B5EF4-FFF2-40B4-BE49-F238E27FC236}">
                <a16:creationId xmlns:a16="http://schemas.microsoft.com/office/drawing/2014/main" id="{99DF9E70-1339-4DE1-BC67-66C302B71E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9B4E74-DDF6-4E81-BFDC-4116BE884D86}"/>
              </a:ext>
            </a:extLst>
          </p:cNvPr>
          <p:cNvSpPr>
            <a:spLocks noGrp="1"/>
          </p:cNvSpPr>
          <p:nvPr>
            <p:ph type="sldNum" sz="quarter" idx="12"/>
          </p:nvPr>
        </p:nvSpPr>
        <p:spPr/>
        <p:txBody>
          <a:bodyPr/>
          <a:lstStyle/>
          <a:p>
            <a:fld id="{97450CAB-41A2-444E-B346-7F07AA94CBCE}" type="slidenum">
              <a:rPr lang="en-US" smtClean="0"/>
              <a:t>‹#›</a:t>
            </a:fld>
            <a:endParaRPr lang="en-US"/>
          </a:p>
        </p:txBody>
      </p:sp>
    </p:spTree>
    <p:extLst>
      <p:ext uri="{BB962C8B-B14F-4D97-AF65-F5344CB8AC3E}">
        <p14:creationId xmlns:p14="http://schemas.microsoft.com/office/powerpoint/2010/main" val="402206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A145-3FD2-45F8-8F66-8AEA69028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70F0C6-55E7-4E0A-A3B6-5D7750B80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A4C515-07F9-4C49-B056-BD5BFB92D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D678A-D420-4148-A585-4FB5599CE8AF}"/>
              </a:ext>
            </a:extLst>
          </p:cNvPr>
          <p:cNvSpPr>
            <a:spLocks noGrp="1"/>
          </p:cNvSpPr>
          <p:nvPr>
            <p:ph type="dt" sz="half" idx="10"/>
          </p:nvPr>
        </p:nvSpPr>
        <p:spPr/>
        <p:txBody>
          <a:bodyPr/>
          <a:lstStyle/>
          <a:p>
            <a:fld id="{3FB0B1B3-715E-4360-AF7D-203C08C2CF9F}" type="datetimeFigureOut">
              <a:rPr lang="en-US" smtClean="0"/>
              <a:t>1/6/21</a:t>
            </a:fld>
            <a:endParaRPr lang="en-US"/>
          </a:p>
        </p:txBody>
      </p:sp>
      <p:sp>
        <p:nvSpPr>
          <p:cNvPr id="6" name="Footer Placeholder 5">
            <a:extLst>
              <a:ext uri="{FF2B5EF4-FFF2-40B4-BE49-F238E27FC236}">
                <a16:creationId xmlns:a16="http://schemas.microsoft.com/office/drawing/2014/main" id="{60C8C55B-91B2-4143-8FAC-83D874E31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D419-DF7F-4F49-88CE-D56699DBD943}"/>
              </a:ext>
            </a:extLst>
          </p:cNvPr>
          <p:cNvSpPr>
            <a:spLocks noGrp="1"/>
          </p:cNvSpPr>
          <p:nvPr>
            <p:ph type="sldNum" sz="quarter" idx="12"/>
          </p:nvPr>
        </p:nvSpPr>
        <p:spPr/>
        <p:txBody>
          <a:bodyPr/>
          <a:lstStyle/>
          <a:p>
            <a:fld id="{97450CAB-41A2-444E-B346-7F07AA94CBCE}" type="slidenum">
              <a:rPr lang="en-US" smtClean="0"/>
              <a:t>‹#›</a:t>
            </a:fld>
            <a:endParaRPr lang="en-US"/>
          </a:p>
        </p:txBody>
      </p:sp>
    </p:spTree>
    <p:extLst>
      <p:ext uri="{BB962C8B-B14F-4D97-AF65-F5344CB8AC3E}">
        <p14:creationId xmlns:p14="http://schemas.microsoft.com/office/powerpoint/2010/main" val="377680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4183-FFA3-4706-B453-B759E7BF0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88C15E-1439-4893-A8E9-C7F6A70405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566A2F-6A79-42D8-952F-548C18069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8ED2C-3FA4-481B-9607-CDB0AB247951}"/>
              </a:ext>
            </a:extLst>
          </p:cNvPr>
          <p:cNvSpPr>
            <a:spLocks noGrp="1"/>
          </p:cNvSpPr>
          <p:nvPr>
            <p:ph type="dt" sz="half" idx="10"/>
          </p:nvPr>
        </p:nvSpPr>
        <p:spPr/>
        <p:txBody>
          <a:bodyPr/>
          <a:lstStyle/>
          <a:p>
            <a:fld id="{3FB0B1B3-715E-4360-AF7D-203C08C2CF9F}" type="datetimeFigureOut">
              <a:rPr lang="en-US" smtClean="0"/>
              <a:t>1/6/21</a:t>
            </a:fld>
            <a:endParaRPr lang="en-US"/>
          </a:p>
        </p:txBody>
      </p:sp>
      <p:sp>
        <p:nvSpPr>
          <p:cNvPr id="6" name="Footer Placeholder 5">
            <a:extLst>
              <a:ext uri="{FF2B5EF4-FFF2-40B4-BE49-F238E27FC236}">
                <a16:creationId xmlns:a16="http://schemas.microsoft.com/office/drawing/2014/main" id="{22EE2D79-24BB-4DED-B311-F6724501A5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2D2F5-83A7-4C96-A4FA-BE3428A9E854}"/>
              </a:ext>
            </a:extLst>
          </p:cNvPr>
          <p:cNvSpPr>
            <a:spLocks noGrp="1"/>
          </p:cNvSpPr>
          <p:nvPr>
            <p:ph type="sldNum" sz="quarter" idx="12"/>
          </p:nvPr>
        </p:nvSpPr>
        <p:spPr/>
        <p:txBody>
          <a:bodyPr/>
          <a:lstStyle/>
          <a:p>
            <a:fld id="{97450CAB-41A2-444E-B346-7F07AA94CBCE}" type="slidenum">
              <a:rPr lang="en-US" smtClean="0"/>
              <a:t>‹#›</a:t>
            </a:fld>
            <a:endParaRPr lang="en-US"/>
          </a:p>
        </p:txBody>
      </p:sp>
    </p:spTree>
    <p:extLst>
      <p:ext uri="{BB962C8B-B14F-4D97-AF65-F5344CB8AC3E}">
        <p14:creationId xmlns:p14="http://schemas.microsoft.com/office/powerpoint/2010/main" val="58558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15E90-7455-444E-B636-E16D529A8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E70835-4F12-4E49-9EA2-3579C0B988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85561-8972-458E-812B-3D845D91C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0B1B3-715E-4360-AF7D-203C08C2CF9F}" type="datetimeFigureOut">
              <a:rPr lang="en-US" smtClean="0"/>
              <a:t>1/6/21</a:t>
            </a:fld>
            <a:endParaRPr lang="en-US"/>
          </a:p>
        </p:txBody>
      </p:sp>
      <p:sp>
        <p:nvSpPr>
          <p:cNvPr id="5" name="Footer Placeholder 4">
            <a:extLst>
              <a:ext uri="{FF2B5EF4-FFF2-40B4-BE49-F238E27FC236}">
                <a16:creationId xmlns:a16="http://schemas.microsoft.com/office/drawing/2014/main" id="{019D57AE-BB6A-4DCD-9C17-DC93D260A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F59DDF-2D52-4302-962F-9E522BE09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50CAB-41A2-444E-B346-7F07AA94CBCE}" type="slidenum">
              <a:rPr lang="en-US" smtClean="0"/>
              <a:t>‹#›</a:t>
            </a:fld>
            <a:endParaRPr lang="en-US"/>
          </a:p>
        </p:txBody>
      </p:sp>
    </p:spTree>
    <p:extLst>
      <p:ext uri="{BB962C8B-B14F-4D97-AF65-F5344CB8AC3E}">
        <p14:creationId xmlns:p14="http://schemas.microsoft.com/office/powerpoint/2010/main" val="737277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3.arb.ca.gov/cc/natandworkinglands/draft-nwl-ip-1.3.19.pdf" TargetMode="External"/><Relationship Id="rId2" Type="http://schemas.openxmlformats.org/officeDocument/2006/relationships/hyperlink" Target="https://leginfo.legislature.ca.gov/faces/billNavClient.xhtml?bill_id=201520160SB1386"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hyperlink" Target="https://www.gov.ca.gov/2020/10/07/governor-newsom-launches-innovative-strategies-to-use-california-land-to-fight-climate-change-conserve-biodiversity-and-boost-climate-resilienc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my.lwv.org/sites/default/files/leagues/wysiwyg/%5Bcurrent-user%3Aog-user-node%3A1%3Atitle%5D/lwvc_legislative_interview_kit_2020-2021.pdf"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32376" y="2626125"/>
            <a:ext cx="11360800" cy="2310400"/>
          </a:xfrm>
          <a:prstGeom prst="rect">
            <a:avLst/>
          </a:prstGeom>
        </p:spPr>
        <p:txBody>
          <a:bodyPr spcFirstLastPara="1" vert="horz" wrap="square" lIns="121900" tIns="121900" rIns="121900" bIns="121900" rtlCol="0" anchor="b" anchorCtr="0">
            <a:noAutofit/>
          </a:bodyPr>
          <a:lstStyle/>
          <a:p>
            <a:pPr>
              <a:spcBef>
                <a:spcPts val="0"/>
              </a:spcBef>
            </a:pPr>
            <a:r>
              <a:rPr lang="en" sz="7200" b="1" dirty="0"/>
              <a:t>Legislative Interviews</a:t>
            </a:r>
            <a:endParaRPr sz="7200" b="1" dirty="0"/>
          </a:p>
          <a:p>
            <a:pPr>
              <a:spcBef>
                <a:spcPts val="0"/>
              </a:spcBef>
            </a:pPr>
            <a:r>
              <a:rPr lang="en" sz="7200" b="1" dirty="0"/>
              <a:t>2021</a:t>
            </a:r>
            <a:endParaRPr sz="7200" b="1" dirty="0"/>
          </a:p>
        </p:txBody>
      </p:sp>
      <p:sp>
        <p:nvSpPr>
          <p:cNvPr id="58" name="Google Shape;58;p14"/>
          <p:cNvSpPr txBox="1">
            <a:spLocks noGrp="1"/>
          </p:cNvSpPr>
          <p:nvPr>
            <p:ph type="subTitle" idx="1"/>
          </p:nvPr>
        </p:nvSpPr>
        <p:spPr>
          <a:xfrm>
            <a:off x="415600" y="5090067"/>
            <a:ext cx="5298000" cy="1425600"/>
          </a:xfrm>
          <a:prstGeom prst="rect">
            <a:avLst/>
          </a:prstGeom>
        </p:spPr>
        <p:txBody>
          <a:bodyPr spcFirstLastPara="1" vert="horz" wrap="square" lIns="121900" tIns="121900" rIns="121900" bIns="121900" rtlCol="0" anchor="t" anchorCtr="0">
            <a:noAutofit/>
          </a:bodyPr>
          <a:lstStyle/>
          <a:p>
            <a:pPr>
              <a:spcBef>
                <a:spcPts val="0"/>
              </a:spcBef>
            </a:pPr>
            <a:r>
              <a:rPr lang="en" sz="2267"/>
              <a:t>Diz Swift</a:t>
            </a:r>
            <a:endParaRPr sz="2267"/>
          </a:p>
          <a:p>
            <a:pPr>
              <a:spcBef>
                <a:spcPts val="0"/>
              </a:spcBef>
            </a:pPr>
            <a:r>
              <a:rPr lang="en" sz="2267"/>
              <a:t>Gloria Chun Hoo</a:t>
            </a:r>
            <a:endParaRPr sz="2267"/>
          </a:p>
          <a:p>
            <a:pPr>
              <a:spcBef>
                <a:spcPts val="0"/>
              </a:spcBef>
            </a:pPr>
            <a:r>
              <a:rPr lang="en" sz="2267"/>
              <a:t>Carol Moon Goldberg</a:t>
            </a:r>
            <a:endParaRPr sz="2267"/>
          </a:p>
        </p:txBody>
      </p:sp>
      <p:pic>
        <p:nvPicPr>
          <p:cNvPr id="59" name="Google Shape;59;p14"/>
          <p:cNvPicPr preferRelativeResize="0"/>
          <p:nvPr/>
        </p:nvPicPr>
        <p:blipFill>
          <a:blip r:embed="rId3">
            <a:alphaModFix/>
          </a:blip>
          <a:stretch>
            <a:fillRect/>
          </a:stretch>
        </p:blipFill>
        <p:spPr>
          <a:xfrm>
            <a:off x="2989714" y="536986"/>
            <a:ext cx="6498364" cy="1425601"/>
          </a:xfrm>
          <a:prstGeom prst="rect">
            <a:avLst/>
          </a:prstGeom>
          <a:noFill/>
          <a:ln>
            <a:noFill/>
          </a:ln>
        </p:spPr>
      </p:pic>
      <p:sp>
        <p:nvSpPr>
          <p:cNvPr id="60" name="Google Shape;60;p14"/>
          <p:cNvSpPr txBox="1"/>
          <p:nvPr/>
        </p:nvSpPr>
        <p:spPr>
          <a:xfrm>
            <a:off x="7625033" y="5090067"/>
            <a:ext cx="4265600" cy="1287600"/>
          </a:xfrm>
          <a:prstGeom prst="rect">
            <a:avLst/>
          </a:prstGeom>
          <a:noFill/>
          <a:ln>
            <a:noFill/>
          </a:ln>
        </p:spPr>
        <p:txBody>
          <a:bodyPr spcFirstLastPara="1" wrap="square" lIns="121900" tIns="121900" rIns="121900" bIns="121900" anchor="t" anchorCtr="0">
            <a:noAutofit/>
          </a:bodyPr>
          <a:lstStyle/>
          <a:p>
            <a:pPr algn="ctr"/>
            <a:r>
              <a:rPr lang="en" sz="2267">
                <a:solidFill>
                  <a:srgbClr val="666666"/>
                </a:solidFill>
              </a:rPr>
              <a:t>January 6, 2021</a:t>
            </a:r>
            <a:endParaRPr sz="2267">
              <a:solidFill>
                <a:srgbClr val="666666"/>
              </a:solidFill>
            </a:endParaRPr>
          </a:p>
          <a:p>
            <a:pPr algn="ctr"/>
            <a:r>
              <a:rPr lang="en" sz="2267">
                <a:solidFill>
                  <a:srgbClr val="666666"/>
                </a:solidFill>
              </a:rPr>
              <a:t>January 7, 2021</a:t>
            </a:r>
            <a:endParaRPr sz="2267">
              <a:solidFill>
                <a:srgbClr val="666666"/>
              </a:solidFill>
            </a:endParaRPr>
          </a:p>
          <a:p>
            <a:pPr algn="ctr"/>
            <a:r>
              <a:rPr lang="en" sz="2267">
                <a:solidFill>
                  <a:srgbClr val="666666"/>
                </a:solidFill>
              </a:rPr>
              <a:t>January 8, 2021</a:t>
            </a:r>
            <a:endParaRPr sz="2267">
              <a:solidFill>
                <a:srgbClr val="666666"/>
              </a:solidFill>
            </a:endParaRPr>
          </a:p>
        </p:txBody>
      </p:sp>
      <p:sp>
        <p:nvSpPr>
          <p:cNvPr id="2" name="Rectangle 1">
            <a:extLst>
              <a:ext uri="{FF2B5EF4-FFF2-40B4-BE49-F238E27FC236}">
                <a16:creationId xmlns:a16="http://schemas.microsoft.com/office/drawing/2014/main" id="{C84C9A33-D189-4B90-BF26-F2675318A763}"/>
              </a:ext>
            </a:extLst>
          </p:cNvPr>
          <p:cNvSpPr/>
          <p:nvPr/>
        </p:nvSpPr>
        <p:spPr>
          <a:xfrm>
            <a:off x="0" y="20101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AE9C22F-248D-4DD7-84B9-DAF1F9EE64FC}"/>
              </a:ext>
            </a:extLst>
          </p:cNvPr>
          <p:cNvSpPr/>
          <p:nvPr/>
        </p:nvSpPr>
        <p:spPr>
          <a:xfrm flipV="1">
            <a:off x="0" y="21713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una Loa CO2">
            <a:extLst>
              <a:ext uri="{FF2B5EF4-FFF2-40B4-BE49-F238E27FC236}">
                <a16:creationId xmlns:a16="http://schemas.microsoft.com/office/drawing/2014/main" id="{CEF248BC-94C0-4841-B240-DD1AB7D4B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48" y="2195348"/>
            <a:ext cx="5226757" cy="3937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una Loa CO2">
            <a:extLst>
              <a:ext uri="{FF2B5EF4-FFF2-40B4-BE49-F238E27FC236}">
                <a16:creationId xmlns:a16="http://schemas.microsoft.com/office/drawing/2014/main" id="{9FA0B0BF-0887-4877-B10C-5374DB57F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27" t="84117"/>
          <a:stretch/>
        </p:blipFill>
        <p:spPr bwMode="auto">
          <a:xfrm>
            <a:off x="5379983" y="5507421"/>
            <a:ext cx="4545887" cy="6253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4D2E15-26AA-4BD7-8EB8-0DA48858B132}"/>
              </a:ext>
            </a:extLst>
          </p:cNvPr>
          <p:cNvSpPr txBox="1"/>
          <p:nvPr/>
        </p:nvSpPr>
        <p:spPr>
          <a:xfrm>
            <a:off x="1296550" y="5635437"/>
            <a:ext cx="8848560" cy="369332"/>
          </a:xfrm>
          <a:prstGeom prst="rect">
            <a:avLst/>
          </a:prstGeom>
          <a:solidFill>
            <a:schemeClr val="bg1"/>
          </a:solidFill>
        </p:spPr>
        <p:txBody>
          <a:bodyPr wrap="square" rtlCol="0">
            <a:spAutoFit/>
          </a:bodyPr>
          <a:lstStyle/>
          <a:p>
            <a:r>
              <a:rPr lang="en-US" dirty="0"/>
              <a:t>1960   1970    1980    1990    2000    2010    2020    2030    2040    2050   2060    2070    2080</a:t>
            </a:r>
          </a:p>
        </p:txBody>
      </p:sp>
      <p:sp>
        <p:nvSpPr>
          <p:cNvPr id="8" name="Rectangle 7">
            <a:extLst>
              <a:ext uri="{FF2B5EF4-FFF2-40B4-BE49-F238E27FC236}">
                <a16:creationId xmlns:a16="http://schemas.microsoft.com/office/drawing/2014/main" id="{3F764B11-BB0B-446C-A86F-D30FE8EADB3A}"/>
              </a:ext>
            </a:extLst>
          </p:cNvPr>
          <p:cNvSpPr/>
          <p:nvPr/>
        </p:nvSpPr>
        <p:spPr>
          <a:xfrm>
            <a:off x="9569669" y="5316921"/>
            <a:ext cx="189186"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0B3C27-11A6-49AC-B874-E0DA6431CCC8}"/>
              </a:ext>
            </a:extLst>
          </p:cNvPr>
          <p:cNvSpPr/>
          <p:nvPr/>
        </p:nvSpPr>
        <p:spPr>
          <a:xfrm>
            <a:off x="5644055" y="2538248"/>
            <a:ext cx="562142" cy="296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CE96003-86B4-4308-84C1-C2D9ADDDDEEA}"/>
              </a:ext>
            </a:extLst>
          </p:cNvPr>
          <p:cNvSpPr txBox="1"/>
          <p:nvPr/>
        </p:nvSpPr>
        <p:spPr>
          <a:xfrm>
            <a:off x="5206563" y="3528219"/>
            <a:ext cx="3271344" cy="646331"/>
          </a:xfrm>
          <a:prstGeom prst="rect">
            <a:avLst/>
          </a:prstGeom>
          <a:noFill/>
        </p:spPr>
        <p:txBody>
          <a:bodyPr wrap="square" rtlCol="0">
            <a:spAutoFit/>
          </a:bodyPr>
          <a:lstStyle/>
          <a:p>
            <a:r>
              <a:rPr lang="en-US" dirty="0"/>
              <a:t>Atmospheric CO</a:t>
            </a:r>
            <a:r>
              <a:rPr lang="en-US" baseline="-25000" dirty="0"/>
              <a:t>2</a:t>
            </a:r>
            <a:r>
              <a:rPr lang="en-US" dirty="0"/>
              <a:t> has climbed to over 411 ppm</a:t>
            </a:r>
          </a:p>
        </p:txBody>
      </p:sp>
      <p:sp>
        <p:nvSpPr>
          <p:cNvPr id="11" name="Rectangle 10">
            <a:extLst>
              <a:ext uri="{FF2B5EF4-FFF2-40B4-BE49-F238E27FC236}">
                <a16:creationId xmlns:a16="http://schemas.microsoft.com/office/drawing/2014/main" id="{438378F6-B7AE-4E2B-93D3-0BD74649617C}"/>
              </a:ext>
            </a:extLst>
          </p:cNvPr>
          <p:cNvSpPr/>
          <p:nvPr/>
        </p:nvSpPr>
        <p:spPr>
          <a:xfrm>
            <a:off x="0" y="1662830"/>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7E477A-9A60-4118-9E2F-3BC6DB12895A}"/>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724EA99-029B-4470-95D2-40A784F0745C}"/>
              </a:ext>
            </a:extLst>
          </p:cNvPr>
          <p:cNvGrpSpPr/>
          <p:nvPr/>
        </p:nvGrpSpPr>
        <p:grpSpPr>
          <a:xfrm>
            <a:off x="696633" y="340087"/>
            <a:ext cx="1633524" cy="1177514"/>
            <a:chOff x="2989714" y="536986"/>
            <a:chExt cx="2047369" cy="1473115"/>
          </a:xfrm>
        </p:grpSpPr>
        <p:pic>
          <p:nvPicPr>
            <p:cNvPr id="15" name="Google Shape;59;p14">
              <a:extLst>
                <a:ext uri="{FF2B5EF4-FFF2-40B4-BE49-F238E27FC236}">
                  <a16:creationId xmlns:a16="http://schemas.microsoft.com/office/drawing/2014/main" id="{72995A58-C9C2-4B24-8477-B41F780032C9}"/>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16" name="Rectangle 15">
              <a:extLst>
                <a:ext uri="{FF2B5EF4-FFF2-40B4-BE49-F238E27FC236}">
                  <a16:creationId xmlns:a16="http://schemas.microsoft.com/office/drawing/2014/main" id="{BCD1588C-4EE9-4350-AF9C-3D919B4B8D0B}"/>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82AACDD7-5B94-4458-96F3-5A3941816E7F}"/>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What is Drawdown?</a:t>
            </a:r>
          </a:p>
        </p:txBody>
      </p:sp>
    </p:spTree>
    <p:extLst>
      <p:ext uri="{BB962C8B-B14F-4D97-AF65-F5344CB8AC3E}">
        <p14:creationId xmlns:p14="http://schemas.microsoft.com/office/powerpoint/2010/main" val="261883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una Loa CO2">
            <a:extLst>
              <a:ext uri="{FF2B5EF4-FFF2-40B4-BE49-F238E27FC236}">
                <a16:creationId xmlns:a16="http://schemas.microsoft.com/office/drawing/2014/main" id="{CEF248BC-94C0-4841-B240-DD1AB7D4B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48" y="2195348"/>
            <a:ext cx="5226757" cy="3937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una Loa CO2">
            <a:extLst>
              <a:ext uri="{FF2B5EF4-FFF2-40B4-BE49-F238E27FC236}">
                <a16:creationId xmlns:a16="http://schemas.microsoft.com/office/drawing/2014/main" id="{9FA0B0BF-0887-4877-B10C-5374DB57F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27" t="84117"/>
          <a:stretch/>
        </p:blipFill>
        <p:spPr bwMode="auto">
          <a:xfrm>
            <a:off x="5379983" y="5507421"/>
            <a:ext cx="4545887" cy="6253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4D2E15-26AA-4BD7-8EB8-0DA48858B132}"/>
              </a:ext>
            </a:extLst>
          </p:cNvPr>
          <p:cNvSpPr txBox="1"/>
          <p:nvPr/>
        </p:nvSpPr>
        <p:spPr>
          <a:xfrm>
            <a:off x="1296550" y="5635437"/>
            <a:ext cx="8848560" cy="369332"/>
          </a:xfrm>
          <a:prstGeom prst="rect">
            <a:avLst/>
          </a:prstGeom>
          <a:solidFill>
            <a:schemeClr val="bg1"/>
          </a:solidFill>
        </p:spPr>
        <p:txBody>
          <a:bodyPr wrap="square" rtlCol="0">
            <a:spAutoFit/>
          </a:bodyPr>
          <a:lstStyle/>
          <a:p>
            <a:r>
              <a:rPr lang="en-US" dirty="0"/>
              <a:t>1960   1970    1980    1990    2000    2010    2020    2030    2040    2050   2060    2070    2080</a:t>
            </a:r>
          </a:p>
        </p:txBody>
      </p:sp>
      <p:sp>
        <p:nvSpPr>
          <p:cNvPr id="8" name="Rectangle 7">
            <a:extLst>
              <a:ext uri="{FF2B5EF4-FFF2-40B4-BE49-F238E27FC236}">
                <a16:creationId xmlns:a16="http://schemas.microsoft.com/office/drawing/2014/main" id="{3F764B11-BB0B-446C-A86F-D30FE8EADB3A}"/>
              </a:ext>
            </a:extLst>
          </p:cNvPr>
          <p:cNvSpPr/>
          <p:nvPr/>
        </p:nvSpPr>
        <p:spPr>
          <a:xfrm>
            <a:off x="9569669" y="5316921"/>
            <a:ext cx="189186"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0B3C27-11A6-49AC-B874-E0DA6431CCC8}"/>
              </a:ext>
            </a:extLst>
          </p:cNvPr>
          <p:cNvSpPr/>
          <p:nvPr/>
        </p:nvSpPr>
        <p:spPr>
          <a:xfrm>
            <a:off x="5644055" y="2538248"/>
            <a:ext cx="562142" cy="296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068E73-28F1-4DE9-86FF-00CD4F2335A9}"/>
              </a:ext>
            </a:extLst>
          </p:cNvPr>
          <p:cNvSpPr txBox="1"/>
          <p:nvPr/>
        </p:nvSpPr>
        <p:spPr>
          <a:xfrm>
            <a:off x="1448374" y="4305281"/>
            <a:ext cx="8544911" cy="369332"/>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2700000" scaled="1"/>
            <a:tileRect/>
          </a:gradFill>
        </p:spPr>
        <p:txBody>
          <a:bodyPr wrap="square" rtlCol="0">
            <a:spAutoFit/>
          </a:bodyPr>
          <a:lstStyle/>
          <a:p>
            <a:r>
              <a:rPr lang="en-US" dirty="0"/>
              <a:t>Safe Zone</a:t>
            </a:r>
          </a:p>
        </p:txBody>
      </p:sp>
      <p:sp>
        <p:nvSpPr>
          <p:cNvPr id="5" name="TextBox 4">
            <a:extLst>
              <a:ext uri="{FF2B5EF4-FFF2-40B4-BE49-F238E27FC236}">
                <a16:creationId xmlns:a16="http://schemas.microsoft.com/office/drawing/2014/main" id="{23F9BF03-393F-44DD-A6B7-0B532B835BC8}"/>
              </a:ext>
            </a:extLst>
          </p:cNvPr>
          <p:cNvSpPr txBox="1"/>
          <p:nvPr/>
        </p:nvSpPr>
        <p:spPr>
          <a:xfrm>
            <a:off x="5379983" y="3464211"/>
            <a:ext cx="4473361" cy="646331"/>
          </a:xfrm>
          <a:prstGeom prst="rect">
            <a:avLst/>
          </a:prstGeom>
          <a:noFill/>
        </p:spPr>
        <p:txBody>
          <a:bodyPr wrap="square" rtlCol="0">
            <a:spAutoFit/>
          </a:bodyPr>
          <a:lstStyle/>
          <a:p>
            <a:r>
              <a:rPr lang="en-US" dirty="0"/>
              <a:t>To stay below 1.5-2.0</a:t>
            </a:r>
            <a:r>
              <a:rPr lang="en-US" baseline="30000" dirty="0"/>
              <a:t>o</a:t>
            </a:r>
            <a:r>
              <a:rPr lang="en-US" dirty="0"/>
              <a:t>C warming, we must be at concentrations around 350 ppm</a:t>
            </a:r>
          </a:p>
        </p:txBody>
      </p:sp>
      <p:sp>
        <p:nvSpPr>
          <p:cNvPr id="11" name="Rectangle 10">
            <a:extLst>
              <a:ext uri="{FF2B5EF4-FFF2-40B4-BE49-F238E27FC236}">
                <a16:creationId xmlns:a16="http://schemas.microsoft.com/office/drawing/2014/main" id="{57A2FB7B-5724-4F30-9C32-51D5111BA7DD}"/>
              </a:ext>
            </a:extLst>
          </p:cNvPr>
          <p:cNvSpPr/>
          <p:nvPr/>
        </p:nvSpPr>
        <p:spPr>
          <a:xfrm>
            <a:off x="0" y="1662830"/>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08BED4-2762-4AF3-B920-866006B734B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6BBD9CF-73C3-44AF-B6E6-2EFD10EB4161}"/>
              </a:ext>
            </a:extLst>
          </p:cNvPr>
          <p:cNvGrpSpPr/>
          <p:nvPr/>
        </p:nvGrpSpPr>
        <p:grpSpPr>
          <a:xfrm>
            <a:off x="696633" y="340087"/>
            <a:ext cx="1633524" cy="1177514"/>
            <a:chOff x="2989714" y="536986"/>
            <a:chExt cx="2047369" cy="1473115"/>
          </a:xfrm>
        </p:grpSpPr>
        <p:pic>
          <p:nvPicPr>
            <p:cNvPr id="15" name="Google Shape;59;p14">
              <a:extLst>
                <a:ext uri="{FF2B5EF4-FFF2-40B4-BE49-F238E27FC236}">
                  <a16:creationId xmlns:a16="http://schemas.microsoft.com/office/drawing/2014/main" id="{31A49872-ACEB-40AB-B3BA-E8FF2476AC76}"/>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16" name="Rectangle 15">
              <a:extLst>
                <a:ext uri="{FF2B5EF4-FFF2-40B4-BE49-F238E27FC236}">
                  <a16:creationId xmlns:a16="http://schemas.microsoft.com/office/drawing/2014/main" id="{969C42BB-E9D9-432E-B3C6-11A4426BB28E}"/>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0E2A707F-8CB5-45D2-8C9A-5E42AB39E6F5}"/>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What is Drawdown?</a:t>
            </a:r>
          </a:p>
        </p:txBody>
      </p:sp>
    </p:spTree>
    <p:extLst>
      <p:ext uri="{BB962C8B-B14F-4D97-AF65-F5344CB8AC3E}">
        <p14:creationId xmlns:p14="http://schemas.microsoft.com/office/powerpoint/2010/main" val="24632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una Loa CO2">
            <a:extLst>
              <a:ext uri="{FF2B5EF4-FFF2-40B4-BE49-F238E27FC236}">
                <a16:creationId xmlns:a16="http://schemas.microsoft.com/office/drawing/2014/main" id="{CEF248BC-94C0-4841-B240-DD1AB7D4B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48" y="2195348"/>
            <a:ext cx="5226757" cy="3937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una Loa CO2">
            <a:extLst>
              <a:ext uri="{FF2B5EF4-FFF2-40B4-BE49-F238E27FC236}">
                <a16:creationId xmlns:a16="http://schemas.microsoft.com/office/drawing/2014/main" id="{9FA0B0BF-0887-4877-B10C-5374DB57F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27" t="84117"/>
          <a:stretch/>
        </p:blipFill>
        <p:spPr bwMode="auto">
          <a:xfrm>
            <a:off x="5379983" y="5507421"/>
            <a:ext cx="4545887" cy="6253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4D2E15-26AA-4BD7-8EB8-0DA48858B132}"/>
              </a:ext>
            </a:extLst>
          </p:cNvPr>
          <p:cNvSpPr txBox="1"/>
          <p:nvPr/>
        </p:nvSpPr>
        <p:spPr>
          <a:xfrm>
            <a:off x="1296550" y="5635437"/>
            <a:ext cx="8848560" cy="369332"/>
          </a:xfrm>
          <a:prstGeom prst="rect">
            <a:avLst/>
          </a:prstGeom>
          <a:solidFill>
            <a:schemeClr val="bg1"/>
          </a:solidFill>
        </p:spPr>
        <p:txBody>
          <a:bodyPr wrap="square" rtlCol="0">
            <a:spAutoFit/>
          </a:bodyPr>
          <a:lstStyle/>
          <a:p>
            <a:r>
              <a:rPr lang="en-US" dirty="0"/>
              <a:t>1960   1970    1980    1990    2000    2010    2020    2030    2040    2050   2060    2070    2080</a:t>
            </a:r>
          </a:p>
        </p:txBody>
      </p:sp>
      <p:sp>
        <p:nvSpPr>
          <p:cNvPr id="8" name="Rectangle 7">
            <a:extLst>
              <a:ext uri="{FF2B5EF4-FFF2-40B4-BE49-F238E27FC236}">
                <a16:creationId xmlns:a16="http://schemas.microsoft.com/office/drawing/2014/main" id="{3F764B11-BB0B-446C-A86F-D30FE8EADB3A}"/>
              </a:ext>
            </a:extLst>
          </p:cNvPr>
          <p:cNvSpPr/>
          <p:nvPr/>
        </p:nvSpPr>
        <p:spPr>
          <a:xfrm>
            <a:off x="9569669" y="5316921"/>
            <a:ext cx="189186"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0B3C27-11A6-49AC-B874-E0DA6431CCC8}"/>
              </a:ext>
            </a:extLst>
          </p:cNvPr>
          <p:cNvSpPr/>
          <p:nvPr/>
        </p:nvSpPr>
        <p:spPr>
          <a:xfrm>
            <a:off x="5644055" y="2538248"/>
            <a:ext cx="562142" cy="296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DEDEF5-E1B9-4106-BF09-0F0E41110CF9}"/>
              </a:ext>
            </a:extLst>
          </p:cNvPr>
          <p:cNvSpPr/>
          <p:nvPr/>
        </p:nvSpPr>
        <p:spPr>
          <a:xfrm>
            <a:off x="5644055" y="2695903"/>
            <a:ext cx="4467636" cy="1300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068E73-28F1-4DE9-86FF-00CD4F2335A9}"/>
              </a:ext>
            </a:extLst>
          </p:cNvPr>
          <p:cNvSpPr txBox="1"/>
          <p:nvPr/>
        </p:nvSpPr>
        <p:spPr>
          <a:xfrm>
            <a:off x="1448374" y="4305281"/>
            <a:ext cx="8544911" cy="369332"/>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2700000" scaled="1"/>
            <a:tileRect/>
          </a:gradFill>
        </p:spPr>
        <p:txBody>
          <a:bodyPr wrap="square" rtlCol="0">
            <a:spAutoFit/>
          </a:bodyPr>
          <a:lstStyle/>
          <a:p>
            <a:r>
              <a:rPr lang="en-US" dirty="0"/>
              <a:t>Safe Zone</a:t>
            </a:r>
          </a:p>
        </p:txBody>
      </p:sp>
      <p:sp>
        <p:nvSpPr>
          <p:cNvPr id="5" name="TextBox 4">
            <a:extLst>
              <a:ext uri="{FF2B5EF4-FFF2-40B4-BE49-F238E27FC236}">
                <a16:creationId xmlns:a16="http://schemas.microsoft.com/office/drawing/2014/main" id="{56AE1420-7E6E-4B98-8B1C-B628445E00B7}"/>
              </a:ext>
            </a:extLst>
          </p:cNvPr>
          <p:cNvSpPr txBox="1"/>
          <p:nvPr/>
        </p:nvSpPr>
        <p:spPr>
          <a:xfrm>
            <a:off x="5379983" y="3464211"/>
            <a:ext cx="4091151" cy="646331"/>
          </a:xfrm>
          <a:prstGeom prst="rect">
            <a:avLst/>
          </a:prstGeom>
          <a:noFill/>
        </p:spPr>
        <p:txBody>
          <a:bodyPr wrap="square" rtlCol="0">
            <a:spAutoFit/>
          </a:bodyPr>
          <a:lstStyle/>
          <a:p>
            <a:r>
              <a:rPr lang="en-US" dirty="0"/>
              <a:t>CO</a:t>
            </a:r>
            <a:r>
              <a:rPr lang="en-US" baseline="-25000" dirty="0"/>
              <a:t>2</a:t>
            </a:r>
            <a:r>
              <a:rPr lang="en-US" dirty="0"/>
              <a:t> stays in the atmosphere on the order of 100-200 years</a:t>
            </a:r>
          </a:p>
        </p:txBody>
      </p:sp>
      <p:sp>
        <p:nvSpPr>
          <p:cNvPr id="12" name="Rectangle 11">
            <a:extLst>
              <a:ext uri="{FF2B5EF4-FFF2-40B4-BE49-F238E27FC236}">
                <a16:creationId xmlns:a16="http://schemas.microsoft.com/office/drawing/2014/main" id="{CE8D76CC-3390-448A-879D-86BA80AD3595}"/>
              </a:ext>
            </a:extLst>
          </p:cNvPr>
          <p:cNvSpPr/>
          <p:nvPr/>
        </p:nvSpPr>
        <p:spPr>
          <a:xfrm>
            <a:off x="0" y="1662830"/>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F54A61-6DA4-495C-BF5A-83A30BD51F98}"/>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29E7C1C-6AE6-44C7-9428-5ED1F2DFDFF2}"/>
              </a:ext>
            </a:extLst>
          </p:cNvPr>
          <p:cNvGrpSpPr/>
          <p:nvPr/>
        </p:nvGrpSpPr>
        <p:grpSpPr>
          <a:xfrm>
            <a:off x="696633" y="340087"/>
            <a:ext cx="1633524" cy="1177514"/>
            <a:chOff x="2989714" y="536986"/>
            <a:chExt cx="2047369" cy="1473115"/>
          </a:xfrm>
        </p:grpSpPr>
        <p:pic>
          <p:nvPicPr>
            <p:cNvPr id="15" name="Google Shape;59;p14">
              <a:extLst>
                <a:ext uri="{FF2B5EF4-FFF2-40B4-BE49-F238E27FC236}">
                  <a16:creationId xmlns:a16="http://schemas.microsoft.com/office/drawing/2014/main" id="{48A6AE70-A4EA-427D-8290-FE4327FCFDF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16" name="Rectangle 15">
              <a:extLst>
                <a:ext uri="{FF2B5EF4-FFF2-40B4-BE49-F238E27FC236}">
                  <a16:creationId xmlns:a16="http://schemas.microsoft.com/office/drawing/2014/main" id="{DA73EAD4-15F2-4D02-BE5F-19F50DCD8E06}"/>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0174708B-105D-4CCB-A626-523952EEBC24}"/>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What is Drawdown?</a:t>
            </a:r>
          </a:p>
        </p:txBody>
      </p:sp>
    </p:spTree>
    <p:extLst>
      <p:ext uri="{BB962C8B-B14F-4D97-AF65-F5344CB8AC3E}">
        <p14:creationId xmlns:p14="http://schemas.microsoft.com/office/powerpoint/2010/main" val="180735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una Loa CO2">
            <a:extLst>
              <a:ext uri="{FF2B5EF4-FFF2-40B4-BE49-F238E27FC236}">
                <a16:creationId xmlns:a16="http://schemas.microsoft.com/office/drawing/2014/main" id="{CEF248BC-94C0-4841-B240-DD1AB7D4B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48" y="2195348"/>
            <a:ext cx="5226757" cy="3937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una Loa CO2">
            <a:extLst>
              <a:ext uri="{FF2B5EF4-FFF2-40B4-BE49-F238E27FC236}">
                <a16:creationId xmlns:a16="http://schemas.microsoft.com/office/drawing/2014/main" id="{9FA0B0BF-0887-4877-B10C-5374DB57F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27" t="84117"/>
          <a:stretch/>
        </p:blipFill>
        <p:spPr bwMode="auto">
          <a:xfrm>
            <a:off x="5379983" y="5507421"/>
            <a:ext cx="4545887" cy="6253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4D2E15-26AA-4BD7-8EB8-0DA48858B132}"/>
              </a:ext>
            </a:extLst>
          </p:cNvPr>
          <p:cNvSpPr txBox="1"/>
          <p:nvPr/>
        </p:nvSpPr>
        <p:spPr>
          <a:xfrm>
            <a:off x="1296550" y="5635437"/>
            <a:ext cx="8848560" cy="369332"/>
          </a:xfrm>
          <a:prstGeom prst="rect">
            <a:avLst/>
          </a:prstGeom>
          <a:solidFill>
            <a:schemeClr val="bg1"/>
          </a:solidFill>
        </p:spPr>
        <p:txBody>
          <a:bodyPr wrap="square" rtlCol="0">
            <a:spAutoFit/>
          </a:bodyPr>
          <a:lstStyle/>
          <a:p>
            <a:r>
              <a:rPr lang="en-US" dirty="0"/>
              <a:t>1960   1970    1980    1990    2000    2010    2020    2030    2040    2050   2060    2070    2080</a:t>
            </a:r>
          </a:p>
        </p:txBody>
      </p:sp>
      <p:sp>
        <p:nvSpPr>
          <p:cNvPr id="8" name="Rectangle 7">
            <a:extLst>
              <a:ext uri="{FF2B5EF4-FFF2-40B4-BE49-F238E27FC236}">
                <a16:creationId xmlns:a16="http://schemas.microsoft.com/office/drawing/2014/main" id="{3F764B11-BB0B-446C-A86F-D30FE8EADB3A}"/>
              </a:ext>
            </a:extLst>
          </p:cNvPr>
          <p:cNvSpPr/>
          <p:nvPr/>
        </p:nvSpPr>
        <p:spPr>
          <a:xfrm>
            <a:off x="9569669" y="5316921"/>
            <a:ext cx="189186"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0B3C27-11A6-49AC-B874-E0DA6431CCC8}"/>
              </a:ext>
            </a:extLst>
          </p:cNvPr>
          <p:cNvSpPr/>
          <p:nvPr/>
        </p:nvSpPr>
        <p:spPr>
          <a:xfrm>
            <a:off x="5644055" y="2538248"/>
            <a:ext cx="562142" cy="296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DEDEF5-E1B9-4106-BF09-0F0E41110CF9}"/>
              </a:ext>
            </a:extLst>
          </p:cNvPr>
          <p:cNvSpPr/>
          <p:nvPr/>
        </p:nvSpPr>
        <p:spPr>
          <a:xfrm>
            <a:off x="5644055" y="2695903"/>
            <a:ext cx="4467636" cy="1300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068E73-28F1-4DE9-86FF-00CD4F2335A9}"/>
              </a:ext>
            </a:extLst>
          </p:cNvPr>
          <p:cNvSpPr txBox="1"/>
          <p:nvPr/>
        </p:nvSpPr>
        <p:spPr>
          <a:xfrm>
            <a:off x="1448374" y="4305281"/>
            <a:ext cx="8544911" cy="369332"/>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2700000" scaled="1"/>
            <a:tileRect/>
          </a:gradFill>
        </p:spPr>
        <p:txBody>
          <a:bodyPr wrap="square" rtlCol="0">
            <a:spAutoFit/>
          </a:bodyPr>
          <a:lstStyle/>
          <a:p>
            <a:r>
              <a:rPr lang="en-US" dirty="0"/>
              <a:t>Safe Zone</a:t>
            </a:r>
          </a:p>
        </p:txBody>
      </p:sp>
      <p:sp>
        <p:nvSpPr>
          <p:cNvPr id="5" name="Right Brace 4">
            <a:extLst>
              <a:ext uri="{FF2B5EF4-FFF2-40B4-BE49-F238E27FC236}">
                <a16:creationId xmlns:a16="http://schemas.microsoft.com/office/drawing/2014/main" id="{BF1B855F-5044-42C5-A18C-49F90F43B947}"/>
              </a:ext>
            </a:extLst>
          </p:cNvPr>
          <p:cNvSpPr/>
          <p:nvPr/>
        </p:nvSpPr>
        <p:spPr>
          <a:xfrm>
            <a:off x="5610553" y="2817815"/>
            <a:ext cx="970893" cy="166397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9136DF61-0871-4587-8204-DC1A9E008312}"/>
              </a:ext>
            </a:extLst>
          </p:cNvPr>
          <p:cNvSpPr txBox="1"/>
          <p:nvPr/>
        </p:nvSpPr>
        <p:spPr>
          <a:xfrm>
            <a:off x="6685976" y="3219704"/>
            <a:ext cx="4091151" cy="923330"/>
          </a:xfrm>
          <a:prstGeom prst="rect">
            <a:avLst/>
          </a:prstGeom>
          <a:noFill/>
        </p:spPr>
        <p:txBody>
          <a:bodyPr wrap="square" rtlCol="0">
            <a:spAutoFit/>
          </a:bodyPr>
          <a:lstStyle/>
          <a:p>
            <a:r>
              <a:rPr lang="en-US" dirty="0"/>
              <a:t>To keep temperatures from soaring we must remove CO</a:t>
            </a:r>
            <a:r>
              <a:rPr lang="en-US" baseline="-25000" dirty="0"/>
              <a:t>2</a:t>
            </a:r>
            <a:r>
              <a:rPr lang="en-US" dirty="0"/>
              <a:t> from the atmosphere – called “Drawdown”</a:t>
            </a:r>
          </a:p>
        </p:txBody>
      </p:sp>
      <p:sp>
        <p:nvSpPr>
          <p:cNvPr id="12" name="Rectangle 11">
            <a:extLst>
              <a:ext uri="{FF2B5EF4-FFF2-40B4-BE49-F238E27FC236}">
                <a16:creationId xmlns:a16="http://schemas.microsoft.com/office/drawing/2014/main" id="{9247BBFF-662E-492C-83D6-16E4FCE600EF}"/>
              </a:ext>
            </a:extLst>
          </p:cNvPr>
          <p:cNvSpPr/>
          <p:nvPr/>
        </p:nvSpPr>
        <p:spPr>
          <a:xfrm>
            <a:off x="0" y="1662830"/>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CFC589-289F-4FEA-8707-FFB8B417EFC3}"/>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A397683-50AE-491C-9C39-C5FB2C58E756}"/>
              </a:ext>
            </a:extLst>
          </p:cNvPr>
          <p:cNvGrpSpPr/>
          <p:nvPr/>
        </p:nvGrpSpPr>
        <p:grpSpPr>
          <a:xfrm>
            <a:off x="696633" y="340087"/>
            <a:ext cx="1633524" cy="1177514"/>
            <a:chOff x="2989714" y="536986"/>
            <a:chExt cx="2047369" cy="1473115"/>
          </a:xfrm>
        </p:grpSpPr>
        <p:pic>
          <p:nvPicPr>
            <p:cNvPr id="16" name="Google Shape;59;p14">
              <a:extLst>
                <a:ext uri="{FF2B5EF4-FFF2-40B4-BE49-F238E27FC236}">
                  <a16:creationId xmlns:a16="http://schemas.microsoft.com/office/drawing/2014/main" id="{1660C013-26E0-48EE-8839-F37B0CC9FDC8}"/>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17" name="Rectangle 16">
              <a:extLst>
                <a:ext uri="{FF2B5EF4-FFF2-40B4-BE49-F238E27FC236}">
                  <a16:creationId xmlns:a16="http://schemas.microsoft.com/office/drawing/2014/main" id="{0C63FE70-22D1-447A-BEE8-4D0084E618CA}"/>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A4C28597-71F8-43E7-84C4-3C4D46E0F3DF}"/>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What is Drawdown?</a:t>
            </a:r>
          </a:p>
        </p:txBody>
      </p:sp>
    </p:spTree>
    <p:extLst>
      <p:ext uri="{BB962C8B-B14F-4D97-AF65-F5344CB8AC3E}">
        <p14:creationId xmlns:p14="http://schemas.microsoft.com/office/powerpoint/2010/main" val="214618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6154A10-CB2E-4158-A669-1F29C4B8AB3D}"/>
              </a:ext>
            </a:extLst>
          </p:cNvPr>
          <p:cNvGrpSpPr/>
          <p:nvPr/>
        </p:nvGrpSpPr>
        <p:grpSpPr>
          <a:xfrm>
            <a:off x="5354998" y="2939984"/>
            <a:ext cx="5797573" cy="3774333"/>
            <a:chOff x="3279540" y="1153350"/>
            <a:chExt cx="9677955" cy="5097899"/>
          </a:xfrm>
        </p:grpSpPr>
        <p:pic>
          <p:nvPicPr>
            <p:cNvPr id="3" name="Picture 2" descr="graph of California greenhouse gas emissions by sector, as explained in the article text">
              <a:extLst>
                <a:ext uri="{FF2B5EF4-FFF2-40B4-BE49-F238E27FC236}">
                  <a16:creationId xmlns:a16="http://schemas.microsoft.com/office/drawing/2014/main" id="{8B1658DB-91A2-4462-A238-0AF37C67A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540" y="1153350"/>
              <a:ext cx="9677955" cy="48139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290BC78-A191-436B-BF4A-42F6F1BD72E2}"/>
                </a:ext>
              </a:extLst>
            </p:cNvPr>
            <p:cNvSpPr txBox="1"/>
            <p:nvPr/>
          </p:nvSpPr>
          <p:spPr>
            <a:xfrm>
              <a:off x="3623160" y="5882991"/>
              <a:ext cx="9334335" cy="368258"/>
            </a:xfrm>
            <a:prstGeom prst="rect">
              <a:avLst/>
            </a:prstGeom>
            <a:noFill/>
          </p:spPr>
          <p:txBody>
            <a:bodyPr wrap="square" rtlCol="0">
              <a:spAutoFit/>
            </a:bodyPr>
            <a:lstStyle/>
            <a:p>
              <a:r>
                <a:rPr lang="en-US" sz="1100" dirty="0">
                  <a:solidFill>
                    <a:schemeClr val="bg1">
                      <a:lumMod val="65000"/>
                    </a:schemeClr>
                  </a:solidFill>
                </a:rPr>
                <a:t>Source U.S. Energy Information Administration based on California Air Resources Board Data</a:t>
              </a:r>
            </a:p>
          </p:txBody>
        </p:sp>
      </p:grpSp>
      <p:sp>
        <p:nvSpPr>
          <p:cNvPr id="5" name="TextBox 4">
            <a:extLst>
              <a:ext uri="{FF2B5EF4-FFF2-40B4-BE49-F238E27FC236}">
                <a16:creationId xmlns:a16="http://schemas.microsoft.com/office/drawing/2014/main" id="{C0223C7E-042F-40BE-A783-4983430BB429}"/>
              </a:ext>
            </a:extLst>
          </p:cNvPr>
          <p:cNvSpPr txBox="1"/>
          <p:nvPr/>
        </p:nvSpPr>
        <p:spPr>
          <a:xfrm>
            <a:off x="526338" y="2098197"/>
            <a:ext cx="4282146" cy="18261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285750" indent="-285750">
              <a:spcAft>
                <a:spcPts val="1000"/>
              </a:spcAft>
              <a:buFont typeface="Arial" panose="020B0604020202020204" pitchFamily="34" charset="0"/>
              <a:buChar char="•"/>
            </a:pPr>
            <a:r>
              <a:rPr lang="en-US" sz="2400" dirty="0"/>
              <a:t>25% of California’s land</a:t>
            </a:r>
          </a:p>
          <a:p>
            <a:pPr marL="285750" indent="-285750">
              <a:spcAft>
                <a:spcPts val="1000"/>
              </a:spcAft>
              <a:buFont typeface="Arial" panose="020B0604020202020204" pitchFamily="34" charset="0"/>
              <a:buChar char="•"/>
            </a:pPr>
            <a:r>
              <a:rPr lang="en-US" sz="2400" dirty="0"/>
              <a:t>$50 billion industry</a:t>
            </a:r>
          </a:p>
          <a:p>
            <a:pPr marL="285750" indent="-285750">
              <a:spcAft>
                <a:spcPts val="1000"/>
              </a:spcAft>
              <a:buFont typeface="Arial" panose="020B0604020202020204" pitchFamily="34" charset="0"/>
              <a:buChar char="•"/>
            </a:pPr>
            <a:r>
              <a:rPr lang="en-US" sz="2400" dirty="0"/>
              <a:t>Produces half the fruits, vegetables, and nuts for U.S</a:t>
            </a:r>
          </a:p>
        </p:txBody>
      </p:sp>
      <p:sp>
        <p:nvSpPr>
          <p:cNvPr id="7" name="TextBox 6">
            <a:extLst>
              <a:ext uri="{FF2B5EF4-FFF2-40B4-BE49-F238E27FC236}">
                <a16:creationId xmlns:a16="http://schemas.microsoft.com/office/drawing/2014/main" id="{5CF8B4C3-8EA1-4F7A-A168-EE5629F48594}"/>
              </a:ext>
            </a:extLst>
          </p:cNvPr>
          <p:cNvSpPr txBox="1"/>
          <p:nvPr/>
        </p:nvSpPr>
        <p:spPr>
          <a:xfrm>
            <a:off x="526338" y="4503082"/>
            <a:ext cx="4584367" cy="1938992"/>
          </a:xfrm>
          <a:prstGeom prst="rect">
            <a:avLst/>
          </a:prstGeom>
          <a:noFill/>
        </p:spPr>
        <p:txBody>
          <a:bodyPr wrap="square" rtlCol="0">
            <a:spAutoFit/>
          </a:bodyPr>
          <a:lstStyle/>
          <a:p>
            <a:r>
              <a:rPr lang="en-US" sz="2000" b="1" dirty="0">
                <a:solidFill>
                  <a:schemeClr val="accent1">
                    <a:lumMod val="75000"/>
                  </a:schemeClr>
                </a:solidFill>
              </a:rPr>
              <a:t>California agriculture is currently a net emitter of CO</a:t>
            </a:r>
            <a:r>
              <a:rPr lang="en-US" sz="2000" b="1" baseline="-25000" dirty="0">
                <a:solidFill>
                  <a:schemeClr val="accent1">
                    <a:lumMod val="75000"/>
                  </a:schemeClr>
                </a:solidFill>
              </a:rPr>
              <a:t>2</a:t>
            </a:r>
          </a:p>
          <a:p>
            <a:endParaRPr lang="en-US" sz="2000" b="1" dirty="0">
              <a:solidFill>
                <a:schemeClr val="accent1">
                  <a:lumMod val="75000"/>
                </a:schemeClr>
              </a:solidFill>
            </a:endParaRPr>
          </a:p>
          <a:p>
            <a:r>
              <a:rPr lang="en-US" sz="2000" b="1" dirty="0">
                <a:solidFill>
                  <a:schemeClr val="accent1">
                    <a:lumMod val="75000"/>
                  </a:schemeClr>
                </a:solidFill>
              </a:rPr>
              <a:t>Agriculture needs to change to a carbon sink to drawdown CO2 and offset other emissions.</a:t>
            </a:r>
          </a:p>
        </p:txBody>
      </p:sp>
      <p:sp>
        <p:nvSpPr>
          <p:cNvPr id="8" name="Rectangle 7">
            <a:extLst>
              <a:ext uri="{FF2B5EF4-FFF2-40B4-BE49-F238E27FC236}">
                <a16:creationId xmlns:a16="http://schemas.microsoft.com/office/drawing/2014/main" id="{08A0CB78-89E1-4C23-B77A-11E9964B95A8}"/>
              </a:ext>
            </a:extLst>
          </p:cNvPr>
          <p:cNvSpPr/>
          <p:nvPr/>
        </p:nvSpPr>
        <p:spPr>
          <a:xfrm>
            <a:off x="0" y="1662830"/>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B477CD-C935-4D96-88C1-8DBDA17DBAD9}"/>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C7B99B-39CA-40CA-8240-36449D31D6FA}"/>
              </a:ext>
            </a:extLst>
          </p:cNvPr>
          <p:cNvGrpSpPr/>
          <p:nvPr/>
        </p:nvGrpSpPr>
        <p:grpSpPr>
          <a:xfrm>
            <a:off x="696633" y="340087"/>
            <a:ext cx="1633524" cy="1177514"/>
            <a:chOff x="2989714" y="536986"/>
            <a:chExt cx="2047369" cy="1473115"/>
          </a:xfrm>
        </p:grpSpPr>
        <p:pic>
          <p:nvPicPr>
            <p:cNvPr id="11" name="Google Shape;59;p14">
              <a:extLst>
                <a:ext uri="{FF2B5EF4-FFF2-40B4-BE49-F238E27FC236}">
                  <a16:creationId xmlns:a16="http://schemas.microsoft.com/office/drawing/2014/main" id="{DC88DFC3-7FED-478C-924D-B344424AE050}"/>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12" name="Rectangle 11">
              <a:extLst>
                <a:ext uri="{FF2B5EF4-FFF2-40B4-BE49-F238E27FC236}">
                  <a16:creationId xmlns:a16="http://schemas.microsoft.com/office/drawing/2014/main" id="{E567EB77-F5AF-4FDA-94F3-F71C560D3BFF}"/>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FC7AF759-65E4-41B6-A525-452A3CF13485}"/>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California Agriculture</a:t>
            </a:r>
          </a:p>
        </p:txBody>
      </p:sp>
    </p:spTree>
    <p:extLst>
      <p:ext uri="{BB962C8B-B14F-4D97-AF65-F5344CB8AC3E}">
        <p14:creationId xmlns:p14="http://schemas.microsoft.com/office/powerpoint/2010/main" val="148985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F1128F-3251-442D-9E16-17C344574954}"/>
              </a:ext>
            </a:extLst>
          </p:cNvPr>
          <p:cNvSpPr txBox="1"/>
          <p:nvPr/>
        </p:nvSpPr>
        <p:spPr>
          <a:xfrm>
            <a:off x="2570574" y="471501"/>
            <a:ext cx="9025594" cy="769441"/>
          </a:xfrm>
          <a:prstGeom prst="rect">
            <a:avLst/>
          </a:prstGeom>
          <a:noFill/>
        </p:spPr>
        <p:txBody>
          <a:bodyPr wrap="square" rtlCol="0">
            <a:spAutoFit/>
          </a:bodyPr>
          <a:lstStyle/>
          <a:p>
            <a:r>
              <a:rPr lang="en-US" sz="4400" b="1" dirty="0">
                <a:solidFill>
                  <a:schemeClr val="accent1">
                    <a:lumMod val="75000"/>
                  </a:schemeClr>
                </a:solidFill>
              </a:rPr>
              <a:t>Conflicting Interests and Challenges</a:t>
            </a:r>
          </a:p>
        </p:txBody>
      </p:sp>
      <p:sp>
        <p:nvSpPr>
          <p:cNvPr id="3" name="TextBox 2">
            <a:extLst>
              <a:ext uri="{FF2B5EF4-FFF2-40B4-BE49-F238E27FC236}">
                <a16:creationId xmlns:a16="http://schemas.microsoft.com/office/drawing/2014/main" id="{0C32C0EE-7CB5-44F4-BB8F-874020E4ED02}"/>
              </a:ext>
            </a:extLst>
          </p:cNvPr>
          <p:cNvSpPr txBox="1"/>
          <p:nvPr/>
        </p:nvSpPr>
        <p:spPr>
          <a:xfrm>
            <a:off x="1154967" y="4220512"/>
            <a:ext cx="5871599" cy="1826141"/>
          </a:xfrm>
          <a:prstGeom prst="rect">
            <a:avLst/>
          </a:prstGeom>
          <a:noFill/>
        </p:spPr>
        <p:txBody>
          <a:bodyPr wrap="square" rtlCol="0">
            <a:spAutoFit/>
          </a:bodyPr>
          <a:lstStyle/>
          <a:p>
            <a:pPr>
              <a:spcAft>
                <a:spcPts val="1000"/>
              </a:spcAft>
            </a:pPr>
            <a:r>
              <a:rPr lang="en-US" sz="3200" b="1" dirty="0">
                <a:solidFill>
                  <a:schemeClr val="accent1">
                    <a:lumMod val="50000"/>
                  </a:schemeClr>
                </a:solidFill>
              </a:rPr>
              <a:t>Housing demands </a:t>
            </a:r>
            <a:r>
              <a:rPr lang="en-US" sz="2800" dirty="0"/>
              <a:t>(development)</a:t>
            </a:r>
          </a:p>
          <a:p>
            <a:pPr>
              <a:spcAft>
                <a:spcPts val="1000"/>
              </a:spcAft>
            </a:pPr>
            <a:r>
              <a:rPr lang="en-US" sz="3200" b="1" dirty="0">
                <a:solidFill>
                  <a:schemeClr val="accent1">
                    <a:lumMod val="50000"/>
                  </a:schemeClr>
                </a:solidFill>
              </a:rPr>
              <a:t>Water demands</a:t>
            </a:r>
          </a:p>
          <a:p>
            <a:pPr>
              <a:spcAft>
                <a:spcPts val="1000"/>
              </a:spcAft>
            </a:pPr>
            <a:r>
              <a:rPr lang="en-US" sz="3200" b="1" dirty="0">
                <a:solidFill>
                  <a:schemeClr val="accent1">
                    <a:lumMod val="50000"/>
                  </a:schemeClr>
                </a:solidFill>
              </a:rPr>
              <a:t>Competing demands for funding</a:t>
            </a:r>
          </a:p>
        </p:txBody>
      </p:sp>
      <p:pic>
        <p:nvPicPr>
          <p:cNvPr id="4" name="Picture 3">
            <a:extLst>
              <a:ext uri="{FF2B5EF4-FFF2-40B4-BE49-F238E27FC236}">
                <a16:creationId xmlns:a16="http://schemas.microsoft.com/office/drawing/2014/main" id="{C364C8E2-E09A-48BE-84B1-814E24C1D35D}"/>
              </a:ext>
            </a:extLst>
          </p:cNvPr>
          <p:cNvPicPr>
            <a:picLocks noChangeAspect="1"/>
          </p:cNvPicPr>
          <p:nvPr/>
        </p:nvPicPr>
        <p:blipFill>
          <a:blip r:embed="rId2"/>
          <a:stretch>
            <a:fillRect/>
          </a:stretch>
        </p:blipFill>
        <p:spPr>
          <a:xfrm>
            <a:off x="6634024" y="2213319"/>
            <a:ext cx="4962144" cy="2744724"/>
          </a:xfrm>
          <a:prstGeom prst="rect">
            <a:avLst/>
          </a:prstGeom>
        </p:spPr>
      </p:pic>
      <p:sp>
        <p:nvSpPr>
          <p:cNvPr id="12" name="Rectangle 11">
            <a:extLst>
              <a:ext uri="{FF2B5EF4-FFF2-40B4-BE49-F238E27FC236}">
                <a16:creationId xmlns:a16="http://schemas.microsoft.com/office/drawing/2014/main" id="{DFA21A9C-8367-4674-9062-28BCC75FEE4E}"/>
              </a:ext>
            </a:extLst>
          </p:cNvPr>
          <p:cNvSpPr/>
          <p:nvPr/>
        </p:nvSpPr>
        <p:spPr>
          <a:xfrm>
            <a:off x="0" y="1662830"/>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AB5B68-0C4F-4790-93D6-64B5F5D2657E}"/>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EDC65F4-A159-4E12-900E-6C6D1875A1B3}"/>
              </a:ext>
            </a:extLst>
          </p:cNvPr>
          <p:cNvGrpSpPr/>
          <p:nvPr/>
        </p:nvGrpSpPr>
        <p:grpSpPr>
          <a:xfrm>
            <a:off x="696633" y="340087"/>
            <a:ext cx="1633524" cy="1177514"/>
            <a:chOff x="2989714" y="536986"/>
            <a:chExt cx="2047369" cy="1473115"/>
          </a:xfrm>
        </p:grpSpPr>
        <p:pic>
          <p:nvPicPr>
            <p:cNvPr id="15" name="Google Shape;59;p14">
              <a:extLst>
                <a:ext uri="{FF2B5EF4-FFF2-40B4-BE49-F238E27FC236}">
                  <a16:creationId xmlns:a16="http://schemas.microsoft.com/office/drawing/2014/main" id="{A1872519-4D3B-487F-B0E8-4CD44850E694}"/>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16" name="Rectangle 15">
              <a:extLst>
                <a:ext uri="{FF2B5EF4-FFF2-40B4-BE49-F238E27FC236}">
                  <a16:creationId xmlns:a16="http://schemas.microsoft.com/office/drawing/2014/main" id="{0DB00E9C-A9FC-4D54-804D-20B01DE9A7E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A26BC2B8-7C6F-4D3B-BE43-EAF2335F2F48}"/>
              </a:ext>
            </a:extLst>
          </p:cNvPr>
          <p:cNvSpPr txBox="1"/>
          <p:nvPr/>
        </p:nvSpPr>
        <p:spPr>
          <a:xfrm>
            <a:off x="1453645" y="2388859"/>
            <a:ext cx="5370786" cy="1200329"/>
          </a:xfrm>
          <a:prstGeom prst="rect">
            <a:avLst/>
          </a:prstGeom>
          <a:noFill/>
        </p:spPr>
        <p:txBody>
          <a:bodyPr wrap="square" rtlCol="0">
            <a:spAutoFit/>
          </a:bodyPr>
          <a:lstStyle/>
          <a:p>
            <a:pPr algn="r"/>
            <a:r>
              <a:rPr lang="en-US" sz="3600" b="1" dirty="0">
                <a:solidFill>
                  <a:schemeClr val="accent1">
                    <a:lumMod val="50000"/>
                  </a:schemeClr>
                </a:solidFill>
              </a:rPr>
              <a:t>Land ownership in California</a:t>
            </a:r>
          </a:p>
        </p:txBody>
      </p:sp>
      <p:grpSp>
        <p:nvGrpSpPr>
          <p:cNvPr id="20" name="Group 19">
            <a:extLst>
              <a:ext uri="{FF2B5EF4-FFF2-40B4-BE49-F238E27FC236}">
                <a16:creationId xmlns:a16="http://schemas.microsoft.com/office/drawing/2014/main" id="{C9F7E756-728E-4E2F-B7AA-BDAE796ACAB7}"/>
              </a:ext>
            </a:extLst>
          </p:cNvPr>
          <p:cNvGrpSpPr/>
          <p:nvPr/>
        </p:nvGrpSpPr>
        <p:grpSpPr>
          <a:xfrm>
            <a:off x="7416066" y="2688057"/>
            <a:ext cx="3117123" cy="2065332"/>
            <a:chOff x="7416066" y="2688057"/>
            <a:chExt cx="3117123" cy="2065332"/>
          </a:xfrm>
        </p:grpSpPr>
        <p:sp>
          <p:nvSpPr>
            <p:cNvPr id="5" name="TextBox 4">
              <a:extLst>
                <a:ext uri="{FF2B5EF4-FFF2-40B4-BE49-F238E27FC236}">
                  <a16:creationId xmlns:a16="http://schemas.microsoft.com/office/drawing/2014/main" id="{15DCE962-FF40-41A8-8253-8F778A07AC45}"/>
                </a:ext>
              </a:extLst>
            </p:cNvPr>
            <p:cNvSpPr txBox="1"/>
            <p:nvPr/>
          </p:nvSpPr>
          <p:spPr>
            <a:xfrm>
              <a:off x="9654551" y="2912680"/>
              <a:ext cx="878638" cy="369332"/>
            </a:xfrm>
            <a:prstGeom prst="rect">
              <a:avLst/>
            </a:prstGeom>
            <a:noFill/>
          </p:spPr>
          <p:txBody>
            <a:bodyPr wrap="none" rtlCol="0">
              <a:spAutoFit/>
            </a:bodyPr>
            <a:lstStyle/>
            <a:p>
              <a:r>
                <a:rPr lang="en-US" dirty="0">
                  <a:solidFill>
                    <a:schemeClr val="bg1"/>
                  </a:solidFill>
                </a:rPr>
                <a:t>Federal</a:t>
              </a:r>
            </a:p>
          </p:txBody>
        </p:sp>
        <p:sp>
          <p:nvSpPr>
            <p:cNvPr id="7" name="TextBox 6">
              <a:extLst>
                <a:ext uri="{FF2B5EF4-FFF2-40B4-BE49-F238E27FC236}">
                  <a16:creationId xmlns:a16="http://schemas.microsoft.com/office/drawing/2014/main" id="{F9710DE0-10D8-4D4E-87F2-F289BA319FC3}"/>
                </a:ext>
              </a:extLst>
            </p:cNvPr>
            <p:cNvSpPr txBox="1"/>
            <p:nvPr/>
          </p:nvSpPr>
          <p:spPr>
            <a:xfrm>
              <a:off x="7416066" y="2688057"/>
              <a:ext cx="1516631" cy="943303"/>
            </a:xfrm>
            <a:prstGeom prst="rect">
              <a:avLst/>
            </a:prstGeom>
            <a:noFill/>
          </p:spPr>
          <p:txBody>
            <a:bodyPr wrap="square" rtlCol="0">
              <a:spAutoFit/>
            </a:bodyPr>
            <a:lstStyle/>
            <a:p>
              <a:r>
                <a:rPr lang="en-US" dirty="0">
                  <a:solidFill>
                    <a:schemeClr val="bg1"/>
                  </a:solidFill>
                </a:rPr>
                <a:t>State, County, Municipal, Private</a:t>
              </a:r>
            </a:p>
          </p:txBody>
        </p:sp>
        <p:sp>
          <p:nvSpPr>
            <p:cNvPr id="8" name="Freeform: Shape 7">
              <a:extLst>
                <a:ext uri="{FF2B5EF4-FFF2-40B4-BE49-F238E27FC236}">
                  <a16:creationId xmlns:a16="http://schemas.microsoft.com/office/drawing/2014/main" id="{5035F3EA-81E9-4189-ADCC-84FC7CAB827A}"/>
                </a:ext>
              </a:extLst>
            </p:cNvPr>
            <p:cNvSpPr/>
            <p:nvPr/>
          </p:nvSpPr>
          <p:spPr>
            <a:xfrm>
              <a:off x="7546285" y="3145403"/>
              <a:ext cx="2703443" cy="1133061"/>
            </a:xfrm>
            <a:custGeom>
              <a:avLst/>
              <a:gdLst>
                <a:gd name="connsiteX0" fmla="*/ 1575352 w 2703443"/>
                <a:gd name="connsiteY0" fmla="*/ 0 h 1133061"/>
                <a:gd name="connsiteX1" fmla="*/ 2703443 w 2703443"/>
                <a:gd name="connsiteY1" fmla="*/ 967823 h 1133061"/>
                <a:gd name="connsiteX2" fmla="*/ 2486025 w 2703443"/>
                <a:gd name="connsiteY2" fmla="*/ 1038639 h 1133061"/>
                <a:gd name="connsiteX3" fmla="*/ 2366755 w 2703443"/>
                <a:gd name="connsiteY3" fmla="*/ 1056033 h 1133061"/>
                <a:gd name="connsiteX4" fmla="*/ 2176669 w 2703443"/>
                <a:gd name="connsiteY4" fmla="*/ 1095789 h 1133061"/>
                <a:gd name="connsiteX5" fmla="*/ 2013916 w 2703443"/>
                <a:gd name="connsiteY5" fmla="*/ 1111941 h 1133061"/>
                <a:gd name="connsiteX6" fmla="*/ 1807679 w 2703443"/>
                <a:gd name="connsiteY6" fmla="*/ 1125607 h 1133061"/>
                <a:gd name="connsiteX7" fmla="*/ 1613866 w 2703443"/>
                <a:gd name="connsiteY7" fmla="*/ 1133061 h 1133061"/>
                <a:gd name="connsiteX8" fmla="*/ 1380297 w 2703443"/>
                <a:gd name="connsiteY8" fmla="*/ 1125607 h 1133061"/>
                <a:gd name="connsiteX9" fmla="*/ 1371600 w 2703443"/>
                <a:gd name="connsiteY9" fmla="*/ 1119395 h 1133061"/>
                <a:gd name="connsiteX10" fmla="*/ 1367873 w 2703443"/>
                <a:gd name="connsiteY10" fmla="*/ 1116910 h 1133061"/>
                <a:gd name="connsiteX11" fmla="*/ 1356691 w 2703443"/>
                <a:gd name="connsiteY11" fmla="*/ 1124364 h 1133061"/>
                <a:gd name="connsiteX12" fmla="*/ 1073426 w 2703443"/>
                <a:gd name="connsiteY12" fmla="*/ 1108213 h 1133061"/>
                <a:gd name="connsiteX13" fmla="*/ 819978 w 2703443"/>
                <a:gd name="connsiteY13" fmla="*/ 1065972 h 1133061"/>
                <a:gd name="connsiteX14" fmla="*/ 617468 w 2703443"/>
                <a:gd name="connsiteY14" fmla="*/ 1031185 h 1133061"/>
                <a:gd name="connsiteX15" fmla="*/ 395080 w 2703443"/>
                <a:gd name="connsiteY15" fmla="*/ 965338 h 1133061"/>
                <a:gd name="connsiteX16" fmla="*/ 217418 w 2703443"/>
                <a:gd name="connsiteY16" fmla="*/ 893280 h 1133061"/>
                <a:gd name="connsiteX17" fmla="*/ 65847 w 2703443"/>
                <a:gd name="connsiteY17" fmla="*/ 828675 h 1133061"/>
                <a:gd name="connsiteX18" fmla="*/ 0 w 2703443"/>
                <a:gd name="connsiteY18" fmla="*/ 792646 h 1133061"/>
                <a:gd name="connsiteX19" fmla="*/ 1575352 w 2703443"/>
                <a:gd name="connsiteY19" fmla="*/ 0 h 113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3443" h="1133061">
                  <a:moveTo>
                    <a:pt x="1575352" y="0"/>
                  </a:moveTo>
                  <a:lnTo>
                    <a:pt x="2703443" y="967823"/>
                  </a:lnTo>
                  <a:lnTo>
                    <a:pt x="2486025" y="1038639"/>
                  </a:lnTo>
                  <a:lnTo>
                    <a:pt x="2366755" y="1056033"/>
                  </a:lnTo>
                  <a:lnTo>
                    <a:pt x="2176669" y="1095789"/>
                  </a:lnTo>
                  <a:lnTo>
                    <a:pt x="2013916" y="1111941"/>
                  </a:lnTo>
                  <a:lnTo>
                    <a:pt x="1807679" y="1125607"/>
                  </a:lnTo>
                  <a:lnTo>
                    <a:pt x="1613866" y="1133061"/>
                  </a:lnTo>
                  <a:lnTo>
                    <a:pt x="1380297" y="1125607"/>
                  </a:lnTo>
                  <a:cubicBezTo>
                    <a:pt x="1377398" y="1123536"/>
                    <a:pt x="1374655" y="1121228"/>
                    <a:pt x="1371600" y="1119395"/>
                  </a:cubicBezTo>
                  <a:cubicBezTo>
                    <a:pt x="1367480" y="1116923"/>
                    <a:pt x="1367873" y="1119810"/>
                    <a:pt x="1367873" y="1116910"/>
                  </a:cubicBezTo>
                  <a:lnTo>
                    <a:pt x="1356691" y="1124364"/>
                  </a:lnTo>
                  <a:lnTo>
                    <a:pt x="1073426" y="1108213"/>
                  </a:lnTo>
                  <a:lnTo>
                    <a:pt x="819978" y="1065972"/>
                  </a:lnTo>
                  <a:lnTo>
                    <a:pt x="617468" y="1031185"/>
                  </a:lnTo>
                  <a:lnTo>
                    <a:pt x="395080" y="965338"/>
                  </a:lnTo>
                  <a:lnTo>
                    <a:pt x="217418" y="893280"/>
                  </a:lnTo>
                  <a:lnTo>
                    <a:pt x="65847" y="828675"/>
                  </a:lnTo>
                  <a:lnTo>
                    <a:pt x="0" y="792646"/>
                  </a:lnTo>
                  <a:lnTo>
                    <a:pt x="1575352" y="0"/>
                  </a:lnTo>
                  <a:close/>
                </a:path>
              </a:pathLst>
            </a:custGeom>
            <a:solidFill>
              <a:srgbClr val="5C84CC">
                <a:alpha val="5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EF138A2-2287-4B28-9D78-B53C40EEB852}"/>
                </a:ext>
              </a:extLst>
            </p:cNvPr>
            <p:cNvSpPr txBox="1"/>
            <p:nvPr/>
          </p:nvSpPr>
          <p:spPr>
            <a:xfrm>
              <a:off x="8202915" y="3484102"/>
              <a:ext cx="1600102" cy="769441"/>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rPr>
                <a:t>Agriculture</a:t>
              </a:r>
            </a:p>
            <a:p>
              <a:pPr algn="ctr"/>
              <a:r>
                <a:rPr lang="en-US" sz="2200" b="1" dirty="0">
                  <a:solidFill>
                    <a:schemeClr val="bg1"/>
                  </a:solidFill>
                  <a:effectLst>
                    <a:outerShdw blurRad="38100" dist="38100" dir="2700000" algn="tl">
                      <a:srgbClr val="000000">
                        <a:alpha val="43137"/>
                      </a:srgbClr>
                    </a:outerShdw>
                  </a:effectLst>
                </a:rPr>
                <a:t>25%</a:t>
              </a:r>
            </a:p>
          </p:txBody>
        </p:sp>
        <p:sp>
          <p:nvSpPr>
            <p:cNvPr id="18" name="Freeform: Shape 17">
              <a:extLst>
                <a:ext uri="{FF2B5EF4-FFF2-40B4-BE49-F238E27FC236}">
                  <a16:creationId xmlns:a16="http://schemas.microsoft.com/office/drawing/2014/main" id="{5382B11A-53E6-45CD-B440-4227D9E690A9}"/>
                </a:ext>
              </a:extLst>
            </p:cNvPr>
            <p:cNvSpPr/>
            <p:nvPr/>
          </p:nvSpPr>
          <p:spPr>
            <a:xfrm>
              <a:off x="7506528" y="3966955"/>
              <a:ext cx="2746927" cy="786434"/>
            </a:xfrm>
            <a:custGeom>
              <a:avLst/>
              <a:gdLst>
                <a:gd name="connsiteX0" fmla="*/ 2740715 w 2746927"/>
                <a:gd name="connsiteY0" fmla="*/ 202510 h 786434"/>
                <a:gd name="connsiteX1" fmla="*/ 2746927 w 2746927"/>
                <a:gd name="connsiteY1" fmla="*/ 603803 h 786434"/>
                <a:gd name="connsiteX2" fmla="*/ 2483540 w 2746927"/>
                <a:gd name="connsiteY2" fmla="*/ 688285 h 786434"/>
                <a:gd name="connsiteX3" fmla="*/ 2471117 w 2746927"/>
                <a:gd name="connsiteY3" fmla="*/ 687043 h 786434"/>
                <a:gd name="connsiteX4" fmla="*/ 2468632 w 2746927"/>
                <a:gd name="connsiteY4" fmla="*/ 683316 h 786434"/>
                <a:gd name="connsiteX5" fmla="*/ 2466147 w 2746927"/>
                <a:gd name="connsiteY5" fmla="*/ 682073 h 786434"/>
                <a:gd name="connsiteX6" fmla="*/ 2114550 w 2746927"/>
                <a:gd name="connsiteY6" fmla="*/ 759102 h 786434"/>
                <a:gd name="connsiteX7" fmla="*/ 1950555 w 2746927"/>
                <a:gd name="connsiteY7" fmla="*/ 781465 h 786434"/>
                <a:gd name="connsiteX8" fmla="*/ 1704561 w 2746927"/>
                <a:gd name="connsiteY8" fmla="*/ 780222 h 786434"/>
                <a:gd name="connsiteX9" fmla="*/ 1367873 w 2746927"/>
                <a:gd name="connsiteY9" fmla="*/ 786434 h 786434"/>
                <a:gd name="connsiteX10" fmla="*/ 942975 w 2746927"/>
                <a:gd name="connsiteY10" fmla="*/ 739223 h 786434"/>
                <a:gd name="connsiteX11" fmla="*/ 542925 w 2746927"/>
                <a:gd name="connsiteY11" fmla="*/ 637347 h 786434"/>
                <a:gd name="connsiteX12" fmla="*/ 309356 w 2746927"/>
                <a:gd name="connsiteY12" fmla="*/ 545410 h 786434"/>
                <a:gd name="connsiteX13" fmla="*/ 68332 w 2746927"/>
                <a:gd name="connsiteY13" fmla="*/ 408747 h 786434"/>
                <a:gd name="connsiteX14" fmla="*/ 0 w 2746927"/>
                <a:gd name="connsiteY14" fmla="*/ 383899 h 786434"/>
                <a:gd name="connsiteX15" fmla="*/ 23606 w 2746927"/>
                <a:gd name="connsiteY15" fmla="*/ 0 h 786434"/>
                <a:gd name="connsiteX16" fmla="*/ 300659 w 2746927"/>
                <a:gd name="connsiteY16" fmla="*/ 136663 h 786434"/>
                <a:gd name="connsiteX17" fmla="*/ 601318 w 2746927"/>
                <a:gd name="connsiteY17" fmla="*/ 238540 h 786434"/>
                <a:gd name="connsiteX18" fmla="*/ 966581 w 2746927"/>
                <a:gd name="connsiteY18" fmla="*/ 318053 h 786434"/>
                <a:gd name="connsiteX19" fmla="*/ 1429993 w 2746927"/>
                <a:gd name="connsiteY19" fmla="*/ 364021 h 786434"/>
                <a:gd name="connsiteX20" fmla="*/ 1805195 w 2746927"/>
                <a:gd name="connsiteY20" fmla="*/ 372718 h 786434"/>
                <a:gd name="connsiteX21" fmla="*/ 2025098 w 2746927"/>
                <a:gd name="connsiteY21" fmla="*/ 352840 h 786434"/>
                <a:gd name="connsiteX22" fmla="*/ 2392846 w 2746927"/>
                <a:gd name="connsiteY22" fmla="*/ 286993 h 786434"/>
                <a:gd name="connsiteX23" fmla="*/ 2740715 w 2746927"/>
                <a:gd name="connsiteY23" fmla="*/ 202510 h 78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46927" h="786434">
                  <a:moveTo>
                    <a:pt x="2740715" y="202510"/>
                  </a:moveTo>
                  <a:cubicBezTo>
                    <a:pt x="2742786" y="336274"/>
                    <a:pt x="2744856" y="470039"/>
                    <a:pt x="2746927" y="603803"/>
                  </a:cubicBezTo>
                  <a:lnTo>
                    <a:pt x="2483540" y="688285"/>
                  </a:lnTo>
                  <a:cubicBezTo>
                    <a:pt x="2479399" y="687871"/>
                    <a:pt x="2475065" y="688359"/>
                    <a:pt x="2471117" y="687043"/>
                  </a:cubicBezTo>
                  <a:cubicBezTo>
                    <a:pt x="2469700" y="686571"/>
                    <a:pt x="2469688" y="684372"/>
                    <a:pt x="2468632" y="683316"/>
                  </a:cubicBezTo>
                  <a:cubicBezTo>
                    <a:pt x="2467977" y="682661"/>
                    <a:pt x="2466975" y="682487"/>
                    <a:pt x="2466147" y="682073"/>
                  </a:cubicBezTo>
                  <a:lnTo>
                    <a:pt x="2114550" y="759102"/>
                  </a:lnTo>
                  <a:lnTo>
                    <a:pt x="1950555" y="781465"/>
                  </a:lnTo>
                  <a:lnTo>
                    <a:pt x="1704561" y="780222"/>
                  </a:lnTo>
                  <a:lnTo>
                    <a:pt x="1367873" y="786434"/>
                  </a:lnTo>
                  <a:lnTo>
                    <a:pt x="942975" y="739223"/>
                  </a:lnTo>
                  <a:lnTo>
                    <a:pt x="542925" y="637347"/>
                  </a:lnTo>
                  <a:lnTo>
                    <a:pt x="309356" y="545410"/>
                  </a:lnTo>
                  <a:lnTo>
                    <a:pt x="68332" y="408747"/>
                  </a:lnTo>
                  <a:lnTo>
                    <a:pt x="0" y="383899"/>
                  </a:lnTo>
                  <a:lnTo>
                    <a:pt x="23606" y="0"/>
                  </a:lnTo>
                  <a:lnTo>
                    <a:pt x="300659" y="136663"/>
                  </a:lnTo>
                  <a:lnTo>
                    <a:pt x="601318" y="238540"/>
                  </a:lnTo>
                  <a:lnTo>
                    <a:pt x="966581" y="318053"/>
                  </a:lnTo>
                  <a:lnTo>
                    <a:pt x="1429993" y="364021"/>
                  </a:lnTo>
                  <a:lnTo>
                    <a:pt x="1805195" y="372718"/>
                  </a:lnTo>
                  <a:lnTo>
                    <a:pt x="2025098" y="352840"/>
                  </a:lnTo>
                  <a:lnTo>
                    <a:pt x="2392846" y="286993"/>
                  </a:lnTo>
                  <a:lnTo>
                    <a:pt x="2740715" y="202510"/>
                  </a:lnTo>
                  <a:close/>
                </a:path>
              </a:pathLst>
            </a:custGeom>
            <a:solidFill>
              <a:srgbClr val="B2B2B2">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853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0CD02C-BEE8-4949-90DA-4ECDBDD3D539}"/>
              </a:ext>
            </a:extLst>
          </p:cNvPr>
          <p:cNvSpPr/>
          <p:nvPr/>
        </p:nvSpPr>
        <p:spPr>
          <a:xfrm>
            <a:off x="6018486" y="2193884"/>
            <a:ext cx="4540469" cy="410444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B3755AE-BD1E-4EC3-9B80-375DD735265B}"/>
              </a:ext>
            </a:extLst>
          </p:cNvPr>
          <p:cNvSpPr txBox="1"/>
          <p:nvPr/>
        </p:nvSpPr>
        <p:spPr>
          <a:xfrm>
            <a:off x="6147238" y="2294579"/>
            <a:ext cx="4540469" cy="1323439"/>
          </a:xfrm>
          <a:prstGeom prst="rect">
            <a:avLst/>
          </a:prstGeom>
          <a:noFill/>
        </p:spPr>
        <p:txBody>
          <a:bodyPr wrap="square" rtlCol="0">
            <a:spAutoFit/>
          </a:bodyPr>
          <a:lstStyle/>
          <a:p>
            <a:r>
              <a:rPr lang="en-US" sz="3200" b="1" dirty="0">
                <a:solidFill>
                  <a:schemeClr val="accent1">
                    <a:lumMod val="75000"/>
                  </a:schemeClr>
                </a:solidFill>
              </a:rPr>
              <a:t>Healthy Soils </a:t>
            </a:r>
          </a:p>
          <a:p>
            <a:pPr marL="457200" indent="-457200">
              <a:buFont typeface="Arial" panose="020B0604020202020204" pitchFamily="34" charset="0"/>
              <a:buChar char="•"/>
            </a:pPr>
            <a:r>
              <a:rPr lang="en-US" sz="2400" dirty="0">
                <a:solidFill>
                  <a:schemeClr val="accent1">
                    <a:lumMod val="50000"/>
                  </a:schemeClr>
                </a:solidFill>
              </a:rPr>
              <a:t>Capture and sequester carbon</a:t>
            </a:r>
          </a:p>
          <a:p>
            <a:pPr marL="457200" indent="-457200">
              <a:buFont typeface="Arial" panose="020B0604020202020204" pitchFamily="34" charset="0"/>
              <a:buChar char="•"/>
            </a:pPr>
            <a:r>
              <a:rPr lang="en-US" sz="2400" dirty="0">
                <a:solidFill>
                  <a:schemeClr val="accent1">
                    <a:lumMod val="50000"/>
                  </a:schemeClr>
                </a:solidFill>
              </a:rPr>
              <a:t>Retain water</a:t>
            </a:r>
          </a:p>
        </p:txBody>
      </p:sp>
      <p:sp>
        <p:nvSpPr>
          <p:cNvPr id="10" name="TextBox 9">
            <a:extLst>
              <a:ext uri="{FF2B5EF4-FFF2-40B4-BE49-F238E27FC236}">
                <a16:creationId xmlns:a16="http://schemas.microsoft.com/office/drawing/2014/main" id="{BB24DBC9-700D-4E28-BD15-B878EADBB97A}"/>
              </a:ext>
            </a:extLst>
          </p:cNvPr>
          <p:cNvSpPr txBox="1"/>
          <p:nvPr/>
        </p:nvSpPr>
        <p:spPr>
          <a:xfrm>
            <a:off x="637293" y="2485109"/>
            <a:ext cx="5067957" cy="2800767"/>
          </a:xfrm>
          <a:prstGeom prst="rect">
            <a:avLst/>
          </a:prstGeom>
          <a:noFill/>
        </p:spPr>
        <p:txBody>
          <a:bodyPr wrap="square" rtlCol="0">
            <a:spAutoFit/>
          </a:bodyPr>
          <a:lstStyle/>
          <a:p>
            <a:r>
              <a:rPr lang="en-US" sz="3600" b="1" dirty="0">
                <a:solidFill>
                  <a:schemeClr val="accent1">
                    <a:lumMod val="75000"/>
                  </a:schemeClr>
                </a:solidFill>
              </a:rPr>
              <a:t>Climate Smart Ag</a:t>
            </a:r>
          </a:p>
          <a:p>
            <a:pPr marL="457200" indent="-457200">
              <a:buFont typeface="Arial" panose="020B0604020202020204" pitchFamily="34" charset="0"/>
              <a:buChar char="•"/>
            </a:pPr>
            <a:r>
              <a:rPr lang="en-US" sz="2800" dirty="0">
                <a:solidFill>
                  <a:schemeClr val="accent1">
                    <a:lumMod val="50000"/>
                  </a:schemeClr>
                </a:solidFill>
              </a:rPr>
              <a:t>Builds healthy soils</a:t>
            </a:r>
          </a:p>
          <a:p>
            <a:pPr marL="457200" indent="-457200">
              <a:buFont typeface="Arial" panose="020B0604020202020204" pitchFamily="34" charset="0"/>
              <a:buChar char="•"/>
            </a:pPr>
            <a:r>
              <a:rPr lang="en-US" sz="2800" dirty="0">
                <a:solidFill>
                  <a:schemeClr val="accent1">
                    <a:lumMod val="50000"/>
                  </a:schemeClr>
                </a:solidFill>
              </a:rPr>
              <a:t>Is ultimately more profitable</a:t>
            </a:r>
          </a:p>
          <a:p>
            <a:pPr marL="457200" indent="-457200">
              <a:buFont typeface="Arial" panose="020B0604020202020204" pitchFamily="34" charset="0"/>
              <a:buChar char="•"/>
            </a:pPr>
            <a:r>
              <a:rPr lang="en-US" sz="2800" dirty="0">
                <a:solidFill>
                  <a:schemeClr val="accent1">
                    <a:lumMod val="50000"/>
                  </a:schemeClr>
                </a:solidFill>
              </a:rPr>
              <a:t>Large upfront cost</a:t>
            </a:r>
          </a:p>
          <a:p>
            <a:pPr marL="457200" indent="-457200">
              <a:buFont typeface="Arial" panose="020B0604020202020204" pitchFamily="34" charset="0"/>
              <a:buChar char="•"/>
            </a:pPr>
            <a:r>
              <a:rPr lang="en-US" sz="2800" dirty="0">
                <a:solidFill>
                  <a:schemeClr val="accent1">
                    <a:lumMod val="50000"/>
                  </a:schemeClr>
                </a:solidFill>
              </a:rPr>
              <a:t>Long time to achieve</a:t>
            </a:r>
          </a:p>
          <a:p>
            <a:pPr marL="457200" indent="-457200">
              <a:buFont typeface="Arial" panose="020B0604020202020204" pitchFamily="34" charset="0"/>
              <a:buChar char="•"/>
            </a:pPr>
            <a:r>
              <a:rPr lang="en-US" sz="2800" dirty="0">
                <a:solidFill>
                  <a:schemeClr val="accent1">
                    <a:lumMod val="50000"/>
                  </a:schemeClr>
                </a:solidFill>
              </a:rPr>
              <a:t>Farmers need to learn how</a:t>
            </a:r>
          </a:p>
        </p:txBody>
      </p:sp>
      <p:sp>
        <p:nvSpPr>
          <p:cNvPr id="7" name="TextBox 6">
            <a:extLst>
              <a:ext uri="{FF2B5EF4-FFF2-40B4-BE49-F238E27FC236}">
                <a16:creationId xmlns:a16="http://schemas.microsoft.com/office/drawing/2014/main" id="{923707CA-B0B0-441D-A803-9E1D721A4DE9}"/>
              </a:ext>
            </a:extLst>
          </p:cNvPr>
          <p:cNvSpPr txBox="1"/>
          <p:nvPr/>
        </p:nvSpPr>
        <p:spPr>
          <a:xfrm>
            <a:off x="2188646" y="458985"/>
            <a:ext cx="9025594" cy="769441"/>
          </a:xfrm>
          <a:prstGeom prst="rect">
            <a:avLst/>
          </a:prstGeom>
          <a:noFill/>
        </p:spPr>
        <p:txBody>
          <a:bodyPr wrap="square" rtlCol="0">
            <a:spAutoFit/>
          </a:bodyPr>
          <a:lstStyle/>
          <a:p>
            <a:pPr algn="r"/>
            <a:r>
              <a:rPr lang="en-US" sz="4400" b="1" dirty="0">
                <a:solidFill>
                  <a:schemeClr val="accent1">
                    <a:lumMod val="75000"/>
                  </a:schemeClr>
                </a:solidFill>
              </a:rPr>
              <a:t>Converting Ag to Smart Practices</a:t>
            </a:r>
          </a:p>
        </p:txBody>
      </p:sp>
      <p:sp>
        <p:nvSpPr>
          <p:cNvPr id="9" name="Rectangle 8">
            <a:extLst>
              <a:ext uri="{FF2B5EF4-FFF2-40B4-BE49-F238E27FC236}">
                <a16:creationId xmlns:a16="http://schemas.microsoft.com/office/drawing/2014/main" id="{8DBA82A4-1BB8-4FC4-853C-A098547462FA}"/>
              </a:ext>
            </a:extLst>
          </p:cNvPr>
          <p:cNvSpPr/>
          <p:nvPr/>
        </p:nvSpPr>
        <p:spPr>
          <a:xfrm>
            <a:off x="0" y="1662830"/>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0FB182-81C3-4F50-8583-A856C03E961C}"/>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597F78-99AF-4FC8-AC8B-1F312D93A168}"/>
              </a:ext>
            </a:extLst>
          </p:cNvPr>
          <p:cNvGrpSpPr/>
          <p:nvPr/>
        </p:nvGrpSpPr>
        <p:grpSpPr>
          <a:xfrm>
            <a:off x="696633" y="340087"/>
            <a:ext cx="1633524" cy="1177514"/>
            <a:chOff x="2989714" y="536986"/>
            <a:chExt cx="2047369" cy="1473115"/>
          </a:xfrm>
        </p:grpSpPr>
        <p:pic>
          <p:nvPicPr>
            <p:cNvPr id="13" name="Google Shape;59;p14">
              <a:extLst>
                <a:ext uri="{FF2B5EF4-FFF2-40B4-BE49-F238E27FC236}">
                  <a16:creationId xmlns:a16="http://schemas.microsoft.com/office/drawing/2014/main" id="{CEDF86DC-6449-4B46-9165-ED5D411475C8}"/>
                </a:ext>
              </a:extLst>
            </p:cNvPr>
            <p:cNvPicPr preferRelativeResize="0"/>
            <p:nvPr/>
          </p:nvPicPr>
          <p:blipFill rotWithShape="1">
            <a:blip r:embed="rId2">
              <a:alphaModFix/>
            </a:blip>
            <a:srcRect r="70799" b="-3333"/>
            <a:stretch/>
          </p:blipFill>
          <p:spPr>
            <a:xfrm>
              <a:off x="2989714" y="536986"/>
              <a:ext cx="1897596" cy="1473115"/>
            </a:xfrm>
            <a:prstGeom prst="rect">
              <a:avLst/>
            </a:prstGeom>
            <a:noFill/>
            <a:ln>
              <a:noFill/>
            </a:ln>
          </p:spPr>
        </p:pic>
        <p:sp>
          <p:nvSpPr>
            <p:cNvPr id="15" name="Rectangle 14">
              <a:extLst>
                <a:ext uri="{FF2B5EF4-FFF2-40B4-BE49-F238E27FC236}">
                  <a16:creationId xmlns:a16="http://schemas.microsoft.com/office/drawing/2014/main" id="{0E37C135-3E95-41A0-A07D-5F077AB35C2C}"/>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127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6987A9-ECFE-4645-8249-1A90BF361E97}"/>
              </a:ext>
            </a:extLst>
          </p:cNvPr>
          <p:cNvSpPr txBox="1"/>
          <p:nvPr/>
        </p:nvSpPr>
        <p:spPr>
          <a:xfrm>
            <a:off x="3561160" y="611938"/>
            <a:ext cx="7065780" cy="830997"/>
          </a:xfrm>
          <a:prstGeom prst="rect">
            <a:avLst/>
          </a:prstGeom>
          <a:noFill/>
        </p:spPr>
        <p:txBody>
          <a:bodyPr wrap="none" rtlCol="0">
            <a:spAutoFit/>
          </a:bodyPr>
          <a:lstStyle/>
          <a:p>
            <a:r>
              <a:rPr lang="en-US" sz="4800" b="1" dirty="0">
                <a:solidFill>
                  <a:schemeClr val="accent1">
                    <a:lumMod val="75000"/>
                  </a:schemeClr>
                </a:solidFill>
              </a:rPr>
              <a:t>California’s Actions to Date</a:t>
            </a:r>
          </a:p>
        </p:txBody>
      </p:sp>
      <p:grpSp>
        <p:nvGrpSpPr>
          <p:cNvPr id="2" name="Group 1">
            <a:extLst>
              <a:ext uri="{FF2B5EF4-FFF2-40B4-BE49-F238E27FC236}">
                <a16:creationId xmlns:a16="http://schemas.microsoft.com/office/drawing/2014/main" id="{9A9F9786-7D79-4FF7-AA0F-47B54D7D8335}"/>
              </a:ext>
            </a:extLst>
          </p:cNvPr>
          <p:cNvGrpSpPr/>
          <p:nvPr/>
        </p:nvGrpSpPr>
        <p:grpSpPr>
          <a:xfrm>
            <a:off x="1248102" y="2209041"/>
            <a:ext cx="10003222" cy="4308872"/>
            <a:chOff x="1094389" y="1440065"/>
            <a:chExt cx="10003222" cy="4308872"/>
          </a:xfrm>
        </p:grpSpPr>
        <p:sp>
          <p:nvSpPr>
            <p:cNvPr id="5" name="TextBox 4">
              <a:extLst>
                <a:ext uri="{FF2B5EF4-FFF2-40B4-BE49-F238E27FC236}">
                  <a16:creationId xmlns:a16="http://schemas.microsoft.com/office/drawing/2014/main" id="{234D137C-EBC0-44A5-9371-DA67970594E5}"/>
                </a:ext>
              </a:extLst>
            </p:cNvPr>
            <p:cNvSpPr txBox="1"/>
            <p:nvPr/>
          </p:nvSpPr>
          <p:spPr>
            <a:xfrm>
              <a:off x="1326931" y="1440065"/>
              <a:ext cx="9770680" cy="4308872"/>
            </a:xfrm>
            <a:prstGeom prst="rect">
              <a:avLst/>
            </a:prstGeom>
            <a:noFill/>
          </p:spPr>
          <p:txBody>
            <a:bodyPr wrap="square" rtlCol="0">
              <a:spAutoFit/>
            </a:bodyPr>
            <a:lstStyle/>
            <a:p>
              <a:r>
                <a:rPr lang="en-US" sz="2800" b="1" dirty="0"/>
                <a:t>2016</a:t>
              </a:r>
            </a:p>
            <a:p>
              <a:r>
                <a:rPr lang="en-US" dirty="0">
                  <a:latin typeface="Helvetica" panose="020B0604020202020204" pitchFamily="34" charset="0"/>
                  <a:hlinkClick r:id="rId2"/>
                </a:rPr>
                <a:t>SB 1386</a:t>
              </a:r>
              <a:r>
                <a:rPr lang="en-US" dirty="0">
                  <a:latin typeface="Helvetica" panose="020B0604020202020204" pitchFamily="34" charset="0"/>
                </a:rPr>
                <a:t> identifies </a:t>
              </a:r>
              <a:r>
                <a:rPr lang="en-US" sz="1800" dirty="0">
                  <a:effectLst/>
                  <a:latin typeface="Helvetica" panose="020B0604020202020204" pitchFamily="34" charset="0"/>
                  <a:ea typeface="Calibri" panose="020F0502020204030204" pitchFamily="34" charset="0"/>
                </a:rPr>
                <a:t>the protection and management of natural and working lands as a key strategy to meet </a:t>
              </a:r>
              <a:r>
                <a:rPr lang="en-US" sz="1800" dirty="0">
                  <a:solidFill>
                    <a:srgbClr val="333333"/>
                  </a:solidFill>
                  <a:effectLst/>
                  <a:latin typeface="Helvetica" panose="020B0604020202020204" pitchFamily="34" charset="0"/>
                  <a:ea typeface="Calibri" panose="020F0502020204030204" pitchFamily="34" charset="0"/>
                </a:rPr>
                <a:t>our emission reduction goals. </a:t>
              </a:r>
              <a:r>
                <a:rPr lang="en-US" dirty="0">
                  <a:solidFill>
                    <a:srgbClr val="333333"/>
                  </a:solidFill>
                  <a:latin typeface="Helvetica" panose="020B0604020202020204" pitchFamily="34" charset="0"/>
                </a:rPr>
                <a:t>Kick-started the effort.</a:t>
              </a:r>
              <a:endParaRPr lang="en-US" dirty="0"/>
            </a:p>
            <a:p>
              <a:endParaRPr lang="en-US" dirty="0"/>
            </a:p>
            <a:p>
              <a:r>
                <a:rPr lang="en-US" sz="2800" b="1" dirty="0"/>
                <a:t>2019</a:t>
              </a:r>
            </a:p>
            <a:p>
              <a:r>
                <a:rPr lang="en-US" dirty="0">
                  <a:effectLst/>
                  <a:latin typeface="Helvetica" panose="020B0604020202020204" pitchFamily="34" charset="0"/>
                  <a:ea typeface="Calibri" panose="020F0502020204030204" pitchFamily="34" charset="0"/>
                  <a:cs typeface="Helvetica" panose="020B0604020202020204" pitchFamily="34" charset="0"/>
                  <a:hlinkClick r:id="rId3"/>
                </a:rPr>
                <a:t>Jan 2019 Draft</a:t>
              </a:r>
              <a:r>
                <a:rPr lang="en-US" dirty="0">
                  <a:effectLst/>
                  <a:latin typeface="Helvetica" panose="020B0604020202020204" pitchFamily="34" charset="0"/>
                  <a:ea typeface="Calibri" panose="020F0502020204030204" pitchFamily="34" charset="0"/>
                  <a:cs typeface="Helvetica" panose="020B0604020202020204" pitchFamily="34" charset="0"/>
                </a:rPr>
                <a:t> – California 2030 Natural and Working Lands Climate Implementation Plan</a:t>
              </a:r>
              <a:endParaRPr lang="en-US" b="1" dirty="0">
                <a:latin typeface="Helvetica" panose="020B0604020202020204" pitchFamily="34" charset="0"/>
                <a:cs typeface="Helvetica" panose="020B0604020202020204" pitchFamily="34" charset="0"/>
              </a:endParaRPr>
            </a:p>
            <a:p>
              <a:endParaRPr lang="en-US" b="1" dirty="0">
                <a:latin typeface="Helvetica" panose="020B0604020202020204" pitchFamily="34" charset="0"/>
                <a:cs typeface="Helvetica" panose="020B0604020202020204" pitchFamily="34" charset="0"/>
              </a:endParaRPr>
            </a:p>
            <a:p>
              <a:endParaRPr lang="en-US" b="1" dirty="0">
                <a:latin typeface="Helvetica" panose="020B0604020202020204" pitchFamily="34" charset="0"/>
                <a:cs typeface="Helvetica" panose="020B0604020202020204" pitchFamily="34" charset="0"/>
              </a:endParaRPr>
            </a:p>
            <a:p>
              <a:endParaRPr lang="en-US" sz="2800" b="1" dirty="0"/>
            </a:p>
            <a:p>
              <a:r>
                <a:rPr lang="en-US" sz="2800" b="1" dirty="0"/>
                <a:t>2020</a:t>
              </a:r>
            </a:p>
            <a:p>
              <a:r>
                <a:rPr lang="en-US" dirty="0">
                  <a:latin typeface="Helvetica" panose="020B0604020202020204" pitchFamily="34" charset="0"/>
                  <a:hlinkClick r:id="rId4"/>
                </a:rPr>
                <a:t>October Executive Order</a:t>
              </a:r>
              <a:r>
                <a:rPr lang="en-US" dirty="0">
                  <a:latin typeface="Helvetica" panose="020B0604020202020204" pitchFamily="34" charset="0"/>
                </a:rPr>
                <a:t> </a:t>
              </a:r>
              <a:r>
                <a:rPr lang="en-US" dirty="0">
                  <a:effectLst/>
                  <a:latin typeface="Helvetica" panose="020B0604020202020204" pitchFamily="34" charset="0"/>
                  <a:ea typeface="Calibri" panose="020F0502020204030204" pitchFamily="34" charset="0"/>
                  <a:cs typeface="Helvetica" panose="020B0604020202020204" pitchFamily="34" charset="0"/>
                </a:rPr>
                <a:t>– </a:t>
              </a:r>
              <a:r>
                <a:rPr lang="en-US" dirty="0">
                  <a:latin typeface="Helvetica" panose="020B0604020202020204" pitchFamily="34" charset="0"/>
                </a:rPr>
                <a:t>E</a:t>
              </a:r>
              <a:r>
                <a:rPr lang="en-US" sz="1800" dirty="0">
                  <a:effectLst/>
                  <a:latin typeface="Helvetica" panose="020B0604020202020204" pitchFamily="34" charset="0"/>
                  <a:ea typeface="Calibri" panose="020F0502020204030204" pitchFamily="34" charset="0"/>
                </a:rPr>
                <a:t>nlist California’s natural and working lands – forests, rangelands, farms, wetlands, coast, deserts and urban greenspaces – to draw down carbon dioxide from the atmosphere. Conserve 30% of CA land by 2030 (30 by 30).</a:t>
              </a:r>
              <a:endParaRPr lang="en-US" sz="2800" b="1" dirty="0"/>
            </a:p>
          </p:txBody>
        </p:sp>
        <p:pic>
          <p:nvPicPr>
            <p:cNvPr id="7" name="Picture 6">
              <a:extLst>
                <a:ext uri="{FF2B5EF4-FFF2-40B4-BE49-F238E27FC236}">
                  <a16:creationId xmlns:a16="http://schemas.microsoft.com/office/drawing/2014/main" id="{A7BD4D5D-DDA9-4FB0-9B30-9CBE32FBF3D4}"/>
                </a:ext>
              </a:extLst>
            </p:cNvPr>
            <p:cNvPicPr>
              <a:picLocks noChangeAspect="1"/>
            </p:cNvPicPr>
            <p:nvPr/>
          </p:nvPicPr>
          <p:blipFill rotWithShape="1">
            <a:blip r:embed="rId5"/>
            <a:srcRect l="5868" t="43244" r="7352" b="44080"/>
            <a:stretch/>
          </p:blipFill>
          <p:spPr>
            <a:xfrm>
              <a:off x="1094389" y="3468414"/>
              <a:ext cx="6695090" cy="611212"/>
            </a:xfrm>
            <a:prstGeom prst="rect">
              <a:avLst/>
            </a:prstGeom>
          </p:spPr>
        </p:pic>
      </p:grpSp>
      <p:sp>
        <p:nvSpPr>
          <p:cNvPr id="8" name="Rectangle 7">
            <a:extLst>
              <a:ext uri="{FF2B5EF4-FFF2-40B4-BE49-F238E27FC236}">
                <a16:creationId xmlns:a16="http://schemas.microsoft.com/office/drawing/2014/main" id="{02C09909-2492-498D-8163-11903E089E2C}"/>
              </a:ext>
            </a:extLst>
          </p:cNvPr>
          <p:cNvSpPr/>
          <p:nvPr/>
        </p:nvSpPr>
        <p:spPr>
          <a:xfrm>
            <a:off x="0" y="1662830"/>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C8BA2E-8161-4B1B-8B12-A9A6953488B7}"/>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A1937B3-A7DC-4006-B9D4-FE00671F3E72}"/>
              </a:ext>
            </a:extLst>
          </p:cNvPr>
          <p:cNvGrpSpPr/>
          <p:nvPr/>
        </p:nvGrpSpPr>
        <p:grpSpPr>
          <a:xfrm>
            <a:off x="696633" y="340087"/>
            <a:ext cx="1633524" cy="1177514"/>
            <a:chOff x="2989714" y="536986"/>
            <a:chExt cx="2047369" cy="1473115"/>
          </a:xfrm>
        </p:grpSpPr>
        <p:pic>
          <p:nvPicPr>
            <p:cNvPr id="11" name="Google Shape;59;p14">
              <a:extLst>
                <a:ext uri="{FF2B5EF4-FFF2-40B4-BE49-F238E27FC236}">
                  <a16:creationId xmlns:a16="http://schemas.microsoft.com/office/drawing/2014/main" id="{E1A5EE1E-D5A6-4344-B63F-BEB19AFE1A93}"/>
                </a:ext>
              </a:extLst>
            </p:cNvPr>
            <p:cNvPicPr preferRelativeResize="0"/>
            <p:nvPr/>
          </p:nvPicPr>
          <p:blipFill rotWithShape="1">
            <a:blip r:embed="rId6">
              <a:alphaModFix/>
            </a:blip>
            <a:srcRect r="70799" b="-3333"/>
            <a:stretch/>
          </p:blipFill>
          <p:spPr>
            <a:xfrm>
              <a:off x="2989714" y="536986"/>
              <a:ext cx="1897596" cy="1473115"/>
            </a:xfrm>
            <a:prstGeom prst="rect">
              <a:avLst/>
            </a:prstGeom>
            <a:noFill/>
            <a:ln>
              <a:noFill/>
            </a:ln>
          </p:spPr>
        </p:pic>
        <p:sp>
          <p:nvSpPr>
            <p:cNvPr id="12" name="Rectangle 11">
              <a:extLst>
                <a:ext uri="{FF2B5EF4-FFF2-40B4-BE49-F238E27FC236}">
                  <a16:creationId xmlns:a16="http://schemas.microsoft.com/office/drawing/2014/main" id="{5A864E13-3710-47B7-AF33-213E8625D326}"/>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7078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6987A9-ECFE-4645-8249-1A90BF361E97}"/>
              </a:ext>
            </a:extLst>
          </p:cNvPr>
          <p:cNvSpPr txBox="1"/>
          <p:nvPr/>
        </p:nvSpPr>
        <p:spPr>
          <a:xfrm>
            <a:off x="3444766" y="568413"/>
            <a:ext cx="7714997" cy="830997"/>
          </a:xfrm>
          <a:prstGeom prst="rect">
            <a:avLst/>
          </a:prstGeom>
          <a:noFill/>
        </p:spPr>
        <p:txBody>
          <a:bodyPr wrap="none" rtlCol="0">
            <a:spAutoFit/>
          </a:bodyPr>
          <a:lstStyle/>
          <a:p>
            <a:r>
              <a:rPr lang="en-US" sz="4800" b="1" dirty="0">
                <a:solidFill>
                  <a:schemeClr val="accent1">
                    <a:lumMod val="75000"/>
                  </a:schemeClr>
                </a:solidFill>
              </a:rPr>
              <a:t>Land Use and Climate Change</a:t>
            </a:r>
          </a:p>
        </p:txBody>
      </p:sp>
      <p:sp>
        <p:nvSpPr>
          <p:cNvPr id="6" name="TextBox 5">
            <a:extLst>
              <a:ext uri="{FF2B5EF4-FFF2-40B4-BE49-F238E27FC236}">
                <a16:creationId xmlns:a16="http://schemas.microsoft.com/office/drawing/2014/main" id="{D7EB8BB4-ABF7-4C3B-B02E-D911E2CF6FC2}"/>
              </a:ext>
            </a:extLst>
          </p:cNvPr>
          <p:cNvSpPr txBox="1"/>
          <p:nvPr/>
        </p:nvSpPr>
        <p:spPr>
          <a:xfrm>
            <a:off x="1490498" y="2524888"/>
            <a:ext cx="9211003" cy="2883033"/>
          </a:xfrm>
          <a:prstGeom prst="rect">
            <a:avLst/>
          </a:prstGeom>
          <a:noFill/>
        </p:spPr>
        <p:txBody>
          <a:bodyPr wrap="square">
            <a:spAutoFit/>
          </a:bodyPr>
          <a:lstStyle/>
          <a:p>
            <a:pPr marL="0" marR="0">
              <a:lnSpc>
                <a:spcPct val="107000"/>
              </a:lnSpc>
              <a:spcBef>
                <a:spcPts val="0"/>
              </a:spcBef>
              <a:spcAft>
                <a:spcPts val="800"/>
              </a:spcAft>
            </a:pPr>
            <a:r>
              <a:rPr lang="en-US" sz="3200" dirty="0">
                <a:effectLst/>
                <a:latin typeface="Helvetica" panose="020B0604020202020204" pitchFamily="34" charset="0"/>
                <a:ea typeface="Calibri" panose="020F0502020204030204" pitchFamily="34" charset="0"/>
                <a:cs typeface="Times New Roman" panose="02020603050405020304" pitchFamily="18" charset="0"/>
              </a:rPr>
              <a:t>Question</a:t>
            </a:r>
          </a:p>
          <a:p>
            <a:pPr marL="0" marR="0">
              <a:lnSpc>
                <a:spcPct val="107000"/>
              </a:lnSpc>
              <a:spcBef>
                <a:spcPts val="0"/>
              </a:spcBef>
              <a:spcAft>
                <a:spcPts val="800"/>
              </a:spcAft>
            </a:pPr>
            <a:r>
              <a:rPr lang="en-US" sz="2400" dirty="0">
                <a:effectLst/>
                <a:latin typeface="Helvetica" panose="020B0604020202020204" pitchFamily="34" charset="0"/>
                <a:ea typeface="Calibri" panose="020F0502020204030204" pitchFamily="34" charset="0"/>
                <a:cs typeface="Times New Roman" panose="02020603050405020304" pitchFamily="18" charset="0"/>
              </a:rPr>
              <a:t>What do you see as the most important considerations and priorities in the effort to reach net drawdown from natural and working lands? </a:t>
            </a:r>
          </a:p>
          <a:p>
            <a:pPr marL="0" marR="0">
              <a:lnSpc>
                <a:spcPct val="107000"/>
              </a:lnSpc>
              <a:spcBef>
                <a:spcPts val="0"/>
              </a:spcBef>
              <a:spcAft>
                <a:spcPts val="800"/>
              </a:spcAft>
            </a:pPr>
            <a:r>
              <a:rPr lang="en-US" sz="2400" dirty="0">
                <a:effectLst/>
                <a:latin typeface="Helvetica" panose="020B0604020202020204" pitchFamily="34" charset="0"/>
                <a:ea typeface="Calibri" panose="020F0502020204030204" pitchFamily="34" charset="0"/>
                <a:cs typeface="Times New Roman" panose="02020603050405020304" pitchFamily="18" charset="0"/>
              </a:rPr>
              <a:t>How would you propose to balance the many considerations? </a:t>
            </a:r>
          </a:p>
          <a:p>
            <a:pPr marL="0" marR="0">
              <a:lnSpc>
                <a:spcPct val="107000"/>
              </a:lnSpc>
              <a:spcBef>
                <a:spcPts val="0"/>
              </a:spcBef>
              <a:spcAft>
                <a:spcPts val="800"/>
              </a:spcAft>
            </a:pPr>
            <a:r>
              <a:rPr lang="en-US" sz="2400" dirty="0">
                <a:effectLst/>
                <a:latin typeface="Helvetica" panose="020B0604020202020204" pitchFamily="34" charset="0"/>
                <a:ea typeface="Calibri" panose="020F0502020204030204" pitchFamily="34" charset="0"/>
                <a:cs typeface="Times New Roman" panose="02020603050405020304" pitchFamily="18" charset="0"/>
              </a:rPr>
              <a:t>What are the funding priorities?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FCF5336-51E0-489A-9362-B3E6A00B1D46}"/>
              </a:ext>
            </a:extLst>
          </p:cNvPr>
          <p:cNvSpPr/>
          <p:nvPr/>
        </p:nvSpPr>
        <p:spPr>
          <a:xfrm>
            <a:off x="0" y="1662830"/>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B04759-2473-48A2-9CBC-769D8B934B4E}"/>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34CD88A-2455-4B56-8F8D-872388F947E2}"/>
              </a:ext>
            </a:extLst>
          </p:cNvPr>
          <p:cNvGrpSpPr/>
          <p:nvPr/>
        </p:nvGrpSpPr>
        <p:grpSpPr>
          <a:xfrm>
            <a:off x="696633" y="340087"/>
            <a:ext cx="1633524" cy="1177514"/>
            <a:chOff x="2989714" y="536986"/>
            <a:chExt cx="2047369" cy="1473115"/>
          </a:xfrm>
        </p:grpSpPr>
        <p:pic>
          <p:nvPicPr>
            <p:cNvPr id="10" name="Google Shape;59;p14">
              <a:extLst>
                <a:ext uri="{FF2B5EF4-FFF2-40B4-BE49-F238E27FC236}">
                  <a16:creationId xmlns:a16="http://schemas.microsoft.com/office/drawing/2014/main" id="{1FD3F7F3-9BC4-49B8-B9FA-7E71ECDD109F}"/>
                </a:ext>
              </a:extLst>
            </p:cNvPr>
            <p:cNvPicPr preferRelativeResize="0"/>
            <p:nvPr/>
          </p:nvPicPr>
          <p:blipFill rotWithShape="1">
            <a:blip r:embed="rId2">
              <a:alphaModFix/>
            </a:blip>
            <a:srcRect r="70799" b="-3333"/>
            <a:stretch/>
          </p:blipFill>
          <p:spPr>
            <a:xfrm>
              <a:off x="2989714" y="536986"/>
              <a:ext cx="1897596" cy="1473115"/>
            </a:xfrm>
            <a:prstGeom prst="rect">
              <a:avLst/>
            </a:prstGeom>
            <a:noFill/>
            <a:ln>
              <a:noFill/>
            </a:ln>
          </p:spPr>
        </p:pic>
        <p:sp>
          <p:nvSpPr>
            <p:cNvPr id="11" name="Rectangle 10">
              <a:extLst>
                <a:ext uri="{FF2B5EF4-FFF2-40B4-BE49-F238E27FC236}">
                  <a16:creationId xmlns:a16="http://schemas.microsoft.com/office/drawing/2014/main" id="{43A1174C-BBC6-40F8-8419-D694D8D5FBEC}"/>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2547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Interview Topics</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95EFAE3-C10C-4399-8E7A-1B4910F760E6}"/>
              </a:ext>
            </a:extLst>
          </p:cNvPr>
          <p:cNvSpPr txBox="1"/>
          <p:nvPr/>
        </p:nvSpPr>
        <p:spPr>
          <a:xfrm>
            <a:off x="1819237" y="2261495"/>
            <a:ext cx="9341714" cy="3734356"/>
          </a:xfrm>
          <a:prstGeom prst="rect">
            <a:avLst/>
          </a:prstGeom>
          <a:noFill/>
        </p:spPr>
        <p:txBody>
          <a:bodyPr wrap="square">
            <a:spAutoFit/>
          </a:bodyPr>
          <a:lstStyle/>
          <a:p>
            <a:pPr marL="742950" indent="-742950">
              <a:spcAft>
                <a:spcPts val="1700"/>
              </a:spcAft>
              <a:buFont typeface="+mj-lt"/>
              <a:buAutoNum type="arabicPeriod"/>
            </a:pPr>
            <a:r>
              <a:rPr lang="en-US" sz="3600" dirty="0"/>
              <a:t>Land Use and Climate Change	</a:t>
            </a:r>
          </a:p>
          <a:p>
            <a:pPr marL="742950" indent="-742950">
              <a:spcAft>
                <a:spcPts val="1700"/>
              </a:spcAft>
              <a:buFont typeface="+mj-lt"/>
              <a:buAutoNum type="arabicPeriod"/>
            </a:pPr>
            <a:r>
              <a:rPr lang="en-US" sz="3600" dirty="0"/>
              <a:t>Housing and Homelessness</a:t>
            </a:r>
          </a:p>
          <a:p>
            <a:pPr marL="742950" indent="-742950">
              <a:spcAft>
                <a:spcPts val="1700"/>
              </a:spcAft>
              <a:buFont typeface="+mj-lt"/>
              <a:buAutoNum type="arabicPeriod"/>
            </a:pPr>
            <a:r>
              <a:rPr lang="en-US" sz="3600" dirty="0"/>
              <a:t>Equity in Post Pandemic Economic Recovery</a:t>
            </a:r>
          </a:p>
          <a:p>
            <a:pPr marL="742950" indent="-742950">
              <a:spcAft>
                <a:spcPts val="1700"/>
              </a:spcAft>
              <a:buFont typeface="+mj-lt"/>
              <a:buAutoNum type="arabicPeriod"/>
            </a:pPr>
            <a:r>
              <a:rPr lang="en-US" sz="3600" dirty="0"/>
              <a:t>Personal Priorities of Legislator</a:t>
            </a:r>
          </a:p>
          <a:p>
            <a:pPr marL="742950" indent="-742950">
              <a:spcAft>
                <a:spcPts val="1700"/>
              </a:spcAft>
              <a:buFont typeface="+mj-lt"/>
              <a:buAutoNum type="arabicPeriod"/>
            </a:pPr>
            <a:r>
              <a:rPr lang="en-US" sz="3600" dirty="0"/>
              <a:t>Question of interest to Local Leagues</a:t>
            </a:r>
          </a:p>
        </p:txBody>
      </p:sp>
    </p:spTree>
    <p:extLst>
      <p:ext uri="{BB962C8B-B14F-4D97-AF65-F5344CB8AC3E}">
        <p14:creationId xmlns:p14="http://schemas.microsoft.com/office/powerpoint/2010/main" val="388360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564285" y="3290492"/>
            <a:ext cx="10281367" cy="1105045"/>
          </a:xfrm>
          <a:prstGeom prst="rect">
            <a:avLst/>
          </a:prstGeom>
          <a:noFill/>
          <a:ln>
            <a:noFill/>
          </a:ln>
        </p:spPr>
        <p:txBody>
          <a:bodyPr spcFirstLastPara="1" wrap="square" lIns="121900" tIns="121900" rIns="121900" bIns="121900" anchor="t" anchorCtr="0">
            <a:noAutofit/>
          </a:bodyPr>
          <a:lstStyle/>
          <a:p>
            <a:pPr indent="609585">
              <a:spcAft>
                <a:spcPts val="1000"/>
              </a:spcAft>
            </a:pPr>
            <a:r>
              <a:rPr lang="en-US" sz="4000" b="1" dirty="0"/>
              <a:t>Have you done legislative interviews before?</a:t>
            </a:r>
            <a:endParaRPr sz="4000" b="1" dirty="0"/>
          </a:p>
        </p:txBody>
      </p:sp>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8001000" y="340087"/>
            <a:ext cx="2892973" cy="1015663"/>
          </a:xfrm>
          <a:prstGeom prst="rect">
            <a:avLst/>
          </a:prstGeom>
          <a:noFill/>
        </p:spPr>
        <p:txBody>
          <a:bodyPr wrap="square" rtlCol="0">
            <a:spAutoFit/>
          </a:bodyPr>
          <a:lstStyle/>
          <a:p>
            <a:pPr algn="r"/>
            <a:r>
              <a:rPr lang="en-US" sz="6000" b="1" dirty="0">
                <a:solidFill>
                  <a:srgbClr val="175695"/>
                </a:solidFill>
              </a:rPr>
              <a:t>Poll</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EB8BB4-ABF7-4C3B-B02E-D911E2CF6FC2}"/>
              </a:ext>
            </a:extLst>
          </p:cNvPr>
          <p:cNvSpPr txBox="1"/>
          <p:nvPr/>
        </p:nvSpPr>
        <p:spPr>
          <a:xfrm>
            <a:off x="1409699" y="2389613"/>
            <a:ext cx="9372601" cy="3816429"/>
          </a:xfrm>
          <a:prstGeom prst="rect">
            <a:avLst/>
          </a:prstGeom>
          <a:noFill/>
        </p:spPr>
        <p:txBody>
          <a:bodyPr wrap="square">
            <a:spAutoFit/>
          </a:bodyPr>
          <a:lstStyle/>
          <a:p>
            <a:r>
              <a:rPr lang="en-US" sz="2200" i="1" dirty="0"/>
              <a:t>California’s housing shortage and affordability crisis continues to grow. Multi-family housing is still illegal to build in most high opportunity neighborhoods with access to transportation, jobs, good schools, and community resources. As a result, most California families are excluded from these neighborhoods and the economic opportunity they provide.</a:t>
            </a:r>
            <a:r>
              <a:rPr lang="en-US" sz="2200" dirty="0"/>
              <a:t> </a:t>
            </a:r>
          </a:p>
          <a:p>
            <a:endParaRPr lang="en-US" sz="2200" b="1" dirty="0">
              <a:solidFill>
                <a:srgbClr val="FF0000"/>
              </a:solidFill>
            </a:endParaRPr>
          </a:p>
          <a:p>
            <a:r>
              <a:rPr lang="en-US" sz="2200" b="1" dirty="0">
                <a:solidFill>
                  <a:srgbClr val="FF0000"/>
                </a:solidFill>
              </a:rPr>
              <a:t>What can be done to reform exclusionary single-family zoning in California? </a:t>
            </a:r>
          </a:p>
          <a:p>
            <a:endParaRPr lang="en-US" sz="2200" b="1" dirty="0">
              <a:solidFill>
                <a:srgbClr val="FF0000"/>
              </a:solidFill>
            </a:endParaRPr>
          </a:p>
          <a:p>
            <a:r>
              <a:rPr lang="en-US" sz="2200" b="1" dirty="0">
                <a:solidFill>
                  <a:srgbClr val="FF0000"/>
                </a:solidFill>
              </a:rPr>
              <a:t>What reforms do you support to legalize and incentivize more affordable housing (both naturally occurring, and deed restricted) in high opportunity neighborhoods?</a:t>
            </a:r>
            <a:endParaRPr lang="en-US" sz="2200" b="1" dirty="0">
              <a:solidFill>
                <a:srgbClr val="FF0000"/>
              </a:solidFill>
              <a:latin typeface="Helvetica Neue"/>
              <a:ea typeface="Arial Unicode MS"/>
              <a:cs typeface="Arial Unicode MS"/>
            </a:endParaRPr>
          </a:p>
        </p:txBody>
      </p:sp>
      <p:sp>
        <p:nvSpPr>
          <p:cNvPr id="5" name="Rectangle 4">
            <a:extLst>
              <a:ext uri="{FF2B5EF4-FFF2-40B4-BE49-F238E27FC236}">
                <a16:creationId xmlns:a16="http://schemas.microsoft.com/office/drawing/2014/main" id="{F2506703-596B-47AF-B6C2-82B236457163}"/>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735BAF-387A-4501-A952-8101F92167FD}"/>
              </a:ext>
            </a:extLst>
          </p:cNvPr>
          <p:cNvGrpSpPr/>
          <p:nvPr/>
        </p:nvGrpSpPr>
        <p:grpSpPr>
          <a:xfrm>
            <a:off x="696633" y="340087"/>
            <a:ext cx="1633524" cy="1177514"/>
            <a:chOff x="2989714" y="536986"/>
            <a:chExt cx="2047369" cy="1473115"/>
          </a:xfrm>
        </p:grpSpPr>
        <p:pic>
          <p:nvPicPr>
            <p:cNvPr id="8" name="Google Shape;59;p14">
              <a:extLst>
                <a:ext uri="{FF2B5EF4-FFF2-40B4-BE49-F238E27FC236}">
                  <a16:creationId xmlns:a16="http://schemas.microsoft.com/office/drawing/2014/main" id="{0AA737BC-93B7-4D8F-B1A3-68D5CFDCC57A}"/>
                </a:ext>
              </a:extLst>
            </p:cNvPr>
            <p:cNvPicPr preferRelativeResize="0"/>
            <p:nvPr/>
          </p:nvPicPr>
          <p:blipFill rotWithShape="1">
            <a:blip r:embed="rId2">
              <a:alphaModFix/>
            </a:blip>
            <a:srcRect r="70799" b="-3333"/>
            <a:stretch/>
          </p:blipFill>
          <p:spPr>
            <a:xfrm>
              <a:off x="2989714" y="536986"/>
              <a:ext cx="1897596" cy="1473115"/>
            </a:xfrm>
            <a:prstGeom prst="rect">
              <a:avLst/>
            </a:prstGeom>
            <a:noFill/>
            <a:ln>
              <a:noFill/>
            </a:ln>
          </p:spPr>
        </p:pic>
        <p:sp>
          <p:nvSpPr>
            <p:cNvPr id="9" name="Rectangle 8">
              <a:extLst>
                <a:ext uri="{FF2B5EF4-FFF2-40B4-BE49-F238E27FC236}">
                  <a16:creationId xmlns:a16="http://schemas.microsoft.com/office/drawing/2014/main" id="{EACBC486-B37B-4AFD-B741-C489DA05AF81}"/>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CEDBD4A7-8562-4E28-88BB-F90C2D0829B6}"/>
              </a:ext>
            </a:extLst>
          </p:cNvPr>
          <p:cNvSpPr txBox="1"/>
          <p:nvPr/>
        </p:nvSpPr>
        <p:spPr>
          <a:xfrm>
            <a:off x="4857694" y="698477"/>
            <a:ext cx="10083476" cy="830997"/>
          </a:xfrm>
          <a:prstGeom prst="rect">
            <a:avLst/>
          </a:prstGeom>
          <a:noFill/>
        </p:spPr>
        <p:txBody>
          <a:bodyPr wrap="square" rtlCol="0">
            <a:spAutoFit/>
          </a:bodyPr>
          <a:lstStyle>
            <a:defPPr>
              <a:defRPr lang="en-US"/>
            </a:defPPr>
            <a:lvl1pPr marR="0" lvl="0" fontAlgn="base">
              <a:spcBef>
                <a:spcPts val="0"/>
              </a:spcBef>
              <a:spcAft>
                <a:spcPts val="0"/>
              </a:spcAft>
              <a:defRPr sz="3200" b="1" u="none" strike="noStrike" kern="0" spc="0">
                <a:ln>
                  <a:noFill/>
                </a:ln>
                <a:solidFill>
                  <a:srgbClr val="0070C0"/>
                </a:solidFill>
                <a:effectLst/>
                <a:latin typeface="Helvetica Neue"/>
                <a:ea typeface="Arial Unicode MS"/>
                <a:cs typeface="Arial Unicode MS"/>
              </a:defRPr>
            </a:lvl1pPr>
          </a:lstStyle>
          <a:p>
            <a:r>
              <a:rPr lang="en-US" sz="4800" kern="1200" dirty="0">
                <a:solidFill>
                  <a:srgbClr val="175695"/>
                </a:solidFill>
                <a:latin typeface="+mn-lt"/>
                <a:ea typeface="+mn-ea"/>
                <a:cs typeface="+mn-cs"/>
              </a:rPr>
              <a:t>Housing in California</a:t>
            </a:r>
          </a:p>
        </p:txBody>
      </p:sp>
      <p:sp>
        <p:nvSpPr>
          <p:cNvPr id="3" name="Rectangle 2">
            <a:extLst>
              <a:ext uri="{FF2B5EF4-FFF2-40B4-BE49-F238E27FC236}">
                <a16:creationId xmlns:a16="http://schemas.microsoft.com/office/drawing/2014/main" id="{6D757618-D0CE-46E2-9900-420A4C72B6D8}"/>
              </a:ext>
            </a:extLst>
          </p:cNvPr>
          <p:cNvSpPr/>
          <p:nvPr/>
        </p:nvSpPr>
        <p:spPr>
          <a:xfrm>
            <a:off x="0" y="167666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08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506703-596B-47AF-B6C2-82B236457163}"/>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735BAF-387A-4501-A952-8101F92167FD}"/>
              </a:ext>
            </a:extLst>
          </p:cNvPr>
          <p:cNvGrpSpPr/>
          <p:nvPr/>
        </p:nvGrpSpPr>
        <p:grpSpPr>
          <a:xfrm>
            <a:off x="696633" y="340087"/>
            <a:ext cx="1633524" cy="1177514"/>
            <a:chOff x="2989714" y="536986"/>
            <a:chExt cx="2047369" cy="1473115"/>
          </a:xfrm>
        </p:grpSpPr>
        <p:pic>
          <p:nvPicPr>
            <p:cNvPr id="8" name="Google Shape;59;p14">
              <a:extLst>
                <a:ext uri="{FF2B5EF4-FFF2-40B4-BE49-F238E27FC236}">
                  <a16:creationId xmlns:a16="http://schemas.microsoft.com/office/drawing/2014/main" id="{0AA737BC-93B7-4D8F-B1A3-68D5CFDCC57A}"/>
                </a:ext>
              </a:extLst>
            </p:cNvPr>
            <p:cNvPicPr preferRelativeResize="0"/>
            <p:nvPr/>
          </p:nvPicPr>
          <p:blipFill rotWithShape="1">
            <a:blip r:embed="rId2">
              <a:alphaModFix/>
            </a:blip>
            <a:srcRect r="70799" b="-3333"/>
            <a:stretch/>
          </p:blipFill>
          <p:spPr>
            <a:xfrm>
              <a:off x="2989714" y="536986"/>
              <a:ext cx="1897596" cy="1473115"/>
            </a:xfrm>
            <a:prstGeom prst="rect">
              <a:avLst/>
            </a:prstGeom>
            <a:noFill/>
            <a:ln>
              <a:noFill/>
            </a:ln>
          </p:spPr>
        </p:pic>
        <p:sp>
          <p:nvSpPr>
            <p:cNvPr id="9" name="Rectangle 8">
              <a:extLst>
                <a:ext uri="{FF2B5EF4-FFF2-40B4-BE49-F238E27FC236}">
                  <a16:creationId xmlns:a16="http://schemas.microsoft.com/office/drawing/2014/main" id="{EACBC486-B37B-4AFD-B741-C489DA05AF81}"/>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CEDBD4A7-8562-4E28-88BB-F90C2D0829B6}"/>
              </a:ext>
            </a:extLst>
          </p:cNvPr>
          <p:cNvSpPr txBox="1"/>
          <p:nvPr/>
        </p:nvSpPr>
        <p:spPr>
          <a:xfrm>
            <a:off x="4857694" y="698477"/>
            <a:ext cx="10083476" cy="830997"/>
          </a:xfrm>
          <a:prstGeom prst="rect">
            <a:avLst/>
          </a:prstGeom>
          <a:noFill/>
        </p:spPr>
        <p:txBody>
          <a:bodyPr wrap="square" rtlCol="0">
            <a:spAutoFit/>
          </a:bodyPr>
          <a:lstStyle>
            <a:defPPr>
              <a:defRPr lang="en-US"/>
            </a:defPPr>
            <a:lvl1pPr marR="0" lvl="0" fontAlgn="base">
              <a:spcBef>
                <a:spcPts val="0"/>
              </a:spcBef>
              <a:spcAft>
                <a:spcPts val="0"/>
              </a:spcAft>
              <a:defRPr sz="3200" b="1" u="none" strike="noStrike" kern="0" spc="0">
                <a:ln>
                  <a:noFill/>
                </a:ln>
                <a:solidFill>
                  <a:srgbClr val="0070C0"/>
                </a:solidFill>
                <a:effectLst/>
                <a:latin typeface="Helvetica Neue"/>
                <a:ea typeface="Arial Unicode MS"/>
                <a:cs typeface="Arial Unicode MS"/>
              </a:defRPr>
            </a:lvl1pPr>
          </a:lstStyle>
          <a:p>
            <a:r>
              <a:rPr lang="en-US" sz="4800" kern="1200" dirty="0">
                <a:solidFill>
                  <a:srgbClr val="175695"/>
                </a:solidFill>
                <a:latin typeface="+mn-lt"/>
                <a:ea typeface="+mn-ea"/>
                <a:cs typeface="+mn-cs"/>
              </a:rPr>
              <a:t>Housing in California</a:t>
            </a:r>
          </a:p>
        </p:txBody>
      </p:sp>
      <p:sp>
        <p:nvSpPr>
          <p:cNvPr id="3" name="TextBox 2">
            <a:extLst>
              <a:ext uri="{FF2B5EF4-FFF2-40B4-BE49-F238E27FC236}">
                <a16:creationId xmlns:a16="http://schemas.microsoft.com/office/drawing/2014/main" id="{ECBBF7ED-B212-43E2-A1F2-4E4DC36E4320}"/>
              </a:ext>
            </a:extLst>
          </p:cNvPr>
          <p:cNvSpPr txBox="1"/>
          <p:nvPr/>
        </p:nvSpPr>
        <p:spPr>
          <a:xfrm>
            <a:off x="1238578" y="2862301"/>
            <a:ext cx="9328259" cy="2585323"/>
          </a:xfrm>
          <a:prstGeom prst="rect">
            <a:avLst/>
          </a:prstGeom>
          <a:noFill/>
        </p:spPr>
        <p:txBody>
          <a:bodyPr wrap="square">
            <a:spAutoFit/>
          </a:bodyPr>
          <a:lstStyle/>
          <a:p>
            <a:pPr lvl="1" fontAlgn="base">
              <a:spcAft>
                <a:spcPts val="2000"/>
              </a:spcAft>
            </a:pPr>
            <a:r>
              <a:rPr lang="en-US" sz="2800" kern="0" dirty="0">
                <a:solidFill>
                  <a:srgbClr val="000000"/>
                </a:solidFill>
                <a:latin typeface="Helvetica Neue"/>
              </a:rPr>
              <a:t>Shortage and affordability</a:t>
            </a:r>
          </a:p>
          <a:p>
            <a:pPr lvl="1" fontAlgn="base">
              <a:spcAft>
                <a:spcPts val="2000"/>
              </a:spcAft>
            </a:pPr>
            <a:r>
              <a:rPr lang="en-US" sz="2800" kern="0" dirty="0">
                <a:solidFill>
                  <a:srgbClr val="000000"/>
                </a:solidFill>
                <a:latin typeface="Helvetica Neue"/>
              </a:rPr>
              <a:t>3.5 million new units need to be built by 2025</a:t>
            </a:r>
          </a:p>
          <a:p>
            <a:pPr lvl="1" fontAlgn="base">
              <a:spcAft>
                <a:spcPts val="2000"/>
              </a:spcAft>
            </a:pPr>
            <a:r>
              <a:rPr lang="en-US" sz="2800" kern="0" dirty="0">
                <a:solidFill>
                  <a:srgbClr val="000000"/>
                </a:solidFill>
                <a:latin typeface="Helvetica Neue"/>
              </a:rPr>
              <a:t>High costs pushing many to poverty levels</a:t>
            </a:r>
          </a:p>
          <a:p>
            <a:pPr lvl="1" fontAlgn="base">
              <a:spcAft>
                <a:spcPts val="2000"/>
              </a:spcAft>
            </a:pPr>
            <a:endParaRPr lang="en-US" sz="2800" kern="0" dirty="0">
              <a:solidFill>
                <a:srgbClr val="000000"/>
              </a:solidFill>
              <a:latin typeface="Helvetica Neue"/>
            </a:endParaRPr>
          </a:p>
        </p:txBody>
      </p:sp>
      <p:sp>
        <p:nvSpPr>
          <p:cNvPr id="4" name="Rectangle 3">
            <a:extLst>
              <a:ext uri="{FF2B5EF4-FFF2-40B4-BE49-F238E27FC236}">
                <a16:creationId xmlns:a16="http://schemas.microsoft.com/office/drawing/2014/main" id="{F55BF0FE-434D-48A8-8940-7917CB95C1B0}"/>
              </a:ext>
            </a:extLst>
          </p:cNvPr>
          <p:cNvSpPr/>
          <p:nvPr/>
        </p:nvSpPr>
        <p:spPr>
          <a:xfrm>
            <a:off x="0" y="167666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68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506703-596B-47AF-B6C2-82B236457163}"/>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735BAF-387A-4501-A952-8101F92167FD}"/>
              </a:ext>
            </a:extLst>
          </p:cNvPr>
          <p:cNvGrpSpPr/>
          <p:nvPr/>
        </p:nvGrpSpPr>
        <p:grpSpPr>
          <a:xfrm>
            <a:off x="696633" y="340087"/>
            <a:ext cx="1633524" cy="1177514"/>
            <a:chOff x="2989714" y="536986"/>
            <a:chExt cx="2047369" cy="1473115"/>
          </a:xfrm>
        </p:grpSpPr>
        <p:pic>
          <p:nvPicPr>
            <p:cNvPr id="8" name="Google Shape;59;p14">
              <a:extLst>
                <a:ext uri="{FF2B5EF4-FFF2-40B4-BE49-F238E27FC236}">
                  <a16:creationId xmlns:a16="http://schemas.microsoft.com/office/drawing/2014/main" id="{0AA737BC-93B7-4D8F-B1A3-68D5CFDCC57A}"/>
                </a:ext>
              </a:extLst>
            </p:cNvPr>
            <p:cNvPicPr preferRelativeResize="0"/>
            <p:nvPr/>
          </p:nvPicPr>
          <p:blipFill rotWithShape="1">
            <a:blip r:embed="rId2">
              <a:alphaModFix/>
            </a:blip>
            <a:srcRect r="70799" b="-3333"/>
            <a:stretch/>
          </p:blipFill>
          <p:spPr>
            <a:xfrm>
              <a:off x="2989714" y="536986"/>
              <a:ext cx="1897596" cy="1473115"/>
            </a:xfrm>
            <a:prstGeom prst="rect">
              <a:avLst/>
            </a:prstGeom>
            <a:noFill/>
            <a:ln>
              <a:noFill/>
            </a:ln>
          </p:spPr>
        </p:pic>
        <p:sp>
          <p:nvSpPr>
            <p:cNvPr id="9" name="Rectangle 8">
              <a:extLst>
                <a:ext uri="{FF2B5EF4-FFF2-40B4-BE49-F238E27FC236}">
                  <a16:creationId xmlns:a16="http://schemas.microsoft.com/office/drawing/2014/main" id="{EACBC486-B37B-4AFD-B741-C489DA05AF81}"/>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CEDBD4A7-8562-4E28-88BB-F90C2D0829B6}"/>
              </a:ext>
            </a:extLst>
          </p:cNvPr>
          <p:cNvSpPr txBox="1"/>
          <p:nvPr/>
        </p:nvSpPr>
        <p:spPr>
          <a:xfrm>
            <a:off x="4857694" y="698477"/>
            <a:ext cx="10083476" cy="830997"/>
          </a:xfrm>
          <a:prstGeom prst="rect">
            <a:avLst/>
          </a:prstGeom>
          <a:noFill/>
        </p:spPr>
        <p:txBody>
          <a:bodyPr wrap="square" rtlCol="0">
            <a:spAutoFit/>
          </a:bodyPr>
          <a:lstStyle>
            <a:defPPr>
              <a:defRPr lang="en-US"/>
            </a:defPPr>
            <a:lvl1pPr marR="0" lvl="0" fontAlgn="base">
              <a:spcBef>
                <a:spcPts val="0"/>
              </a:spcBef>
              <a:spcAft>
                <a:spcPts val="0"/>
              </a:spcAft>
              <a:defRPr sz="3200" b="1" u="none" strike="noStrike" kern="0" spc="0">
                <a:ln>
                  <a:noFill/>
                </a:ln>
                <a:solidFill>
                  <a:srgbClr val="0070C0"/>
                </a:solidFill>
                <a:effectLst/>
                <a:latin typeface="Helvetica Neue"/>
                <a:ea typeface="Arial Unicode MS"/>
                <a:cs typeface="Arial Unicode MS"/>
              </a:defRPr>
            </a:lvl1pPr>
          </a:lstStyle>
          <a:p>
            <a:r>
              <a:rPr lang="en-US" sz="4800" kern="1200" dirty="0">
                <a:solidFill>
                  <a:srgbClr val="175695"/>
                </a:solidFill>
                <a:latin typeface="+mn-lt"/>
                <a:ea typeface="+mn-ea"/>
                <a:cs typeface="+mn-cs"/>
              </a:rPr>
              <a:t>Causes of the Problem</a:t>
            </a:r>
          </a:p>
        </p:txBody>
      </p:sp>
      <p:sp>
        <p:nvSpPr>
          <p:cNvPr id="4" name="Rectangle 3">
            <a:extLst>
              <a:ext uri="{FF2B5EF4-FFF2-40B4-BE49-F238E27FC236}">
                <a16:creationId xmlns:a16="http://schemas.microsoft.com/office/drawing/2014/main" id="{F55BF0FE-434D-48A8-8940-7917CB95C1B0}"/>
              </a:ext>
            </a:extLst>
          </p:cNvPr>
          <p:cNvSpPr/>
          <p:nvPr/>
        </p:nvSpPr>
        <p:spPr>
          <a:xfrm>
            <a:off x="0" y="167666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50DA9EA-6C2A-4665-8602-552B102804A9}"/>
              </a:ext>
            </a:extLst>
          </p:cNvPr>
          <p:cNvSpPr txBox="1"/>
          <p:nvPr/>
        </p:nvSpPr>
        <p:spPr>
          <a:xfrm>
            <a:off x="2047135" y="2507658"/>
            <a:ext cx="8201024" cy="2469907"/>
          </a:xfrm>
          <a:prstGeom prst="rect">
            <a:avLst/>
          </a:prstGeom>
          <a:noFill/>
        </p:spPr>
        <p:txBody>
          <a:bodyPr wrap="square">
            <a:spAutoFit/>
          </a:bodyPr>
          <a:lstStyle/>
          <a:p>
            <a:pPr marR="0" lvl="1" fontAlgn="base">
              <a:spcBef>
                <a:spcPts val="0"/>
              </a:spcBef>
              <a:spcAft>
                <a:spcPts val="1700"/>
              </a:spcAft>
            </a:pPr>
            <a:r>
              <a:rPr lang="en-US" sz="2800" kern="0" dirty="0">
                <a:solidFill>
                  <a:srgbClr val="000000"/>
                </a:solidFill>
                <a:latin typeface="Helvetica Neue"/>
              </a:rPr>
              <a:t>Decades of housing policies limit supply</a:t>
            </a:r>
          </a:p>
          <a:p>
            <a:pPr marR="0" lvl="1" fontAlgn="base">
              <a:spcBef>
                <a:spcPts val="0"/>
              </a:spcBef>
              <a:spcAft>
                <a:spcPts val="1700"/>
              </a:spcAft>
            </a:pPr>
            <a:r>
              <a:rPr lang="en-US" sz="2800" kern="0" dirty="0">
                <a:solidFill>
                  <a:srgbClr val="000000"/>
                </a:solidFill>
                <a:latin typeface="Helvetica Neue"/>
              </a:rPr>
              <a:t>Residual effects of historic redlining </a:t>
            </a:r>
          </a:p>
          <a:p>
            <a:pPr marR="0" lvl="1" fontAlgn="base">
              <a:spcBef>
                <a:spcPts val="0"/>
              </a:spcBef>
              <a:spcAft>
                <a:spcPts val="1700"/>
              </a:spcAft>
            </a:pPr>
            <a:r>
              <a:rPr lang="en-US" sz="2800" kern="0" dirty="0">
                <a:solidFill>
                  <a:srgbClr val="000000"/>
                </a:solidFill>
                <a:latin typeface="Helvetica Neue"/>
              </a:rPr>
              <a:t>Zoning laws designed to exclude</a:t>
            </a:r>
          </a:p>
          <a:p>
            <a:pPr marR="0" lvl="1" fontAlgn="base">
              <a:spcBef>
                <a:spcPts val="0"/>
              </a:spcBef>
              <a:spcAft>
                <a:spcPts val="1700"/>
              </a:spcAft>
            </a:pPr>
            <a:r>
              <a:rPr lang="en-US" sz="2800" kern="0" dirty="0">
                <a:solidFill>
                  <a:srgbClr val="000000"/>
                </a:solidFill>
                <a:latin typeface="Helvetica Neue"/>
              </a:rPr>
              <a:t>NIMBYism at work</a:t>
            </a:r>
          </a:p>
        </p:txBody>
      </p:sp>
    </p:spTree>
    <p:extLst>
      <p:ext uri="{BB962C8B-B14F-4D97-AF65-F5344CB8AC3E}">
        <p14:creationId xmlns:p14="http://schemas.microsoft.com/office/powerpoint/2010/main" val="1700657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506703-596B-47AF-B6C2-82B236457163}"/>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735BAF-387A-4501-A952-8101F92167FD}"/>
              </a:ext>
            </a:extLst>
          </p:cNvPr>
          <p:cNvGrpSpPr/>
          <p:nvPr/>
        </p:nvGrpSpPr>
        <p:grpSpPr>
          <a:xfrm>
            <a:off x="696633" y="340087"/>
            <a:ext cx="1633524" cy="1177514"/>
            <a:chOff x="2989714" y="536986"/>
            <a:chExt cx="2047369" cy="1473115"/>
          </a:xfrm>
        </p:grpSpPr>
        <p:pic>
          <p:nvPicPr>
            <p:cNvPr id="8" name="Google Shape;59;p14">
              <a:extLst>
                <a:ext uri="{FF2B5EF4-FFF2-40B4-BE49-F238E27FC236}">
                  <a16:creationId xmlns:a16="http://schemas.microsoft.com/office/drawing/2014/main" id="{0AA737BC-93B7-4D8F-B1A3-68D5CFDCC57A}"/>
                </a:ext>
              </a:extLst>
            </p:cNvPr>
            <p:cNvPicPr preferRelativeResize="0"/>
            <p:nvPr/>
          </p:nvPicPr>
          <p:blipFill rotWithShape="1">
            <a:blip r:embed="rId2">
              <a:alphaModFix/>
            </a:blip>
            <a:srcRect r="70799" b="-3333"/>
            <a:stretch/>
          </p:blipFill>
          <p:spPr>
            <a:xfrm>
              <a:off x="2989714" y="536986"/>
              <a:ext cx="1897596" cy="1473115"/>
            </a:xfrm>
            <a:prstGeom prst="rect">
              <a:avLst/>
            </a:prstGeom>
            <a:noFill/>
            <a:ln>
              <a:noFill/>
            </a:ln>
          </p:spPr>
        </p:pic>
        <p:sp>
          <p:nvSpPr>
            <p:cNvPr id="9" name="Rectangle 8">
              <a:extLst>
                <a:ext uri="{FF2B5EF4-FFF2-40B4-BE49-F238E27FC236}">
                  <a16:creationId xmlns:a16="http://schemas.microsoft.com/office/drawing/2014/main" id="{EACBC486-B37B-4AFD-B741-C489DA05AF81}"/>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CEDBD4A7-8562-4E28-88BB-F90C2D0829B6}"/>
              </a:ext>
            </a:extLst>
          </p:cNvPr>
          <p:cNvSpPr txBox="1"/>
          <p:nvPr/>
        </p:nvSpPr>
        <p:spPr>
          <a:xfrm>
            <a:off x="6833937" y="753931"/>
            <a:ext cx="2675021" cy="830997"/>
          </a:xfrm>
          <a:prstGeom prst="rect">
            <a:avLst/>
          </a:prstGeom>
          <a:noFill/>
        </p:spPr>
        <p:txBody>
          <a:bodyPr wrap="square" rtlCol="0">
            <a:spAutoFit/>
          </a:bodyPr>
          <a:lstStyle>
            <a:defPPr>
              <a:defRPr lang="en-US"/>
            </a:defPPr>
            <a:lvl1pPr marR="0" lvl="0" fontAlgn="base">
              <a:spcBef>
                <a:spcPts val="0"/>
              </a:spcBef>
              <a:spcAft>
                <a:spcPts val="0"/>
              </a:spcAft>
              <a:defRPr sz="3200" b="1" u="none" strike="noStrike" kern="0" spc="0">
                <a:ln>
                  <a:noFill/>
                </a:ln>
                <a:solidFill>
                  <a:srgbClr val="0070C0"/>
                </a:solidFill>
                <a:effectLst/>
                <a:latin typeface="Helvetica Neue"/>
                <a:ea typeface="Arial Unicode MS"/>
                <a:cs typeface="Arial Unicode MS"/>
              </a:defRPr>
            </a:lvl1pPr>
          </a:lstStyle>
          <a:p>
            <a:r>
              <a:rPr lang="en-US" sz="4800" kern="1200" dirty="0">
                <a:solidFill>
                  <a:srgbClr val="175695"/>
                </a:solidFill>
                <a:latin typeface="+mn-lt"/>
                <a:ea typeface="+mn-ea"/>
                <a:cs typeface="+mn-cs"/>
              </a:rPr>
              <a:t>Question</a:t>
            </a:r>
          </a:p>
        </p:txBody>
      </p:sp>
      <p:sp>
        <p:nvSpPr>
          <p:cNvPr id="4" name="TextBox 3">
            <a:extLst>
              <a:ext uri="{FF2B5EF4-FFF2-40B4-BE49-F238E27FC236}">
                <a16:creationId xmlns:a16="http://schemas.microsoft.com/office/drawing/2014/main" id="{CFFB6C4B-9E05-42EE-B40E-65C717DBF5FB}"/>
              </a:ext>
            </a:extLst>
          </p:cNvPr>
          <p:cNvSpPr txBox="1"/>
          <p:nvPr/>
        </p:nvSpPr>
        <p:spPr>
          <a:xfrm>
            <a:off x="1428749" y="2321734"/>
            <a:ext cx="9372601" cy="3108543"/>
          </a:xfrm>
          <a:prstGeom prst="rect">
            <a:avLst/>
          </a:prstGeom>
          <a:noFill/>
        </p:spPr>
        <p:txBody>
          <a:bodyPr wrap="square">
            <a:spAutoFit/>
          </a:bodyPr>
          <a:lstStyle/>
          <a:p>
            <a:r>
              <a:rPr lang="en-US" sz="2800" dirty="0">
                <a:solidFill>
                  <a:srgbClr val="000000"/>
                </a:solidFill>
                <a:latin typeface="Helvetica Neue"/>
              </a:rPr>
              <a:t>What can be done to reform exclusionary single-family zoning in California? </a:t>
            </a:r>
          </a:p>
          <a:p>
            <a:endParaRPr lang="en-US" sz="2800" dirty="0">
              <a:solidFill>
                <a:srgbClr val="000000"/>
              </a:solidFill>
              <a:latin typeface="Helvetica Neue"/>
            </a:endParaRPr>
          </a:p>
          <a:p>
            <a:r>
              <a:rPr lang="en-US" sz="2800" dirty="0">
                <a:solidFill>
                  <a:srgbClr val="000000"/>
                </a:solidFill>
                <a:latin typeface="Helvetica Neue"/>
              </a:rPr>
              <a:t>What reforms do you support to legalize and incentivize more affordable housing (both naturally occurring, and deed restricted) in high opportunity neighborhoods?</a:t>
            </a:r>
          </a:p>
          <a:p>
            <a:pPr marL="0" marR="0">
              <a:spcBef>
                <a:spcPts val="0"/>
              </a:spcBef>
              <a:spcAft>
                <a:spcPts val="0"/>
              </a:spcAft>
            </a:pPr>
            <a:endParaRPr lang="en-US" sz="2800" dirty="0">
              <a:solidFill>
                <a:srgbClr val="000000"/>
              </a:solidFill>
              <a:latin typeface="Helvetica Neue"/>
              <a:ea typeface="Arial Unicode MS"/>
              <a:cs typeface="Arial Unicode MS"/>
            </a:endParaRPr>
          </a:p>
        </p:txBody>
      </p:sp>
      <p:sp>
        <p:nvSpPr>
          <p:cNvPr id="3" name="Rectangle 2">
            <a:extLst>
              <a:ext uri="{FF2B5EF4-FFF2-40B4-BE49-F238E27FC236}">
                <a16:creationId xmlns:a16="http://schemas.microsoft.com/office/drawing/2014/main" id="{4515F3FC-66D3-408E-887E-7FC462337AC1}"/>
              </a:ext>
            </a:extLst>
          </p:cNvPr>
          <p:cNvSpPr/>
          <p:nvPr/>
        </p:nvSpPr>
        <p:spPr>
          <a:xfrm>
            <a:off x="0" y="1680334"/>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490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Interview Topics</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95EFAE3-C10C-4399-8E7A-1B4910F760E6}"/>
              </a:ext>
            </a:extLst>
          </p:cNvPr>
          <p:cNvSpPr txBox="1"/>
          <p:nvPr/>
        </p:nvSpPr>
        <p:spPr>
          <a:xfrm>
            <a:off x="1819237" y="2261495"/>
            <a:ext cx="9341714" cy="3734356"/>
          </a:xfrm>
          <a:prstGeom prst="rect">
            <a:avLst/>
          </a:prstGeom>
          <a:noFill/>
        </p:spPr>
        <p:txBody>
          <a:bodyPr wrap="square">
            <a:spAutoFit/>
          </a:bodyPr>
          <a:lstStyle/>
          <a:p>
            <a:pPr marL="742950" indent="-742950">
              <a:spcAft>
                <a:spcPts val="1700"/>
              </a:spcAft>
              <a:buFont typeface="+mj-lt"/>
              <a:buAutoNum type="arabicPeriod"/>
            </a:pPr>
            <a:r>
              <a:rPr lang="en-US" sz="3600" dirty="0"/>
              <a:t>Land Use and Climate Change	</a:t>
            </a:r>
          </a:p>
          <a:p>
            <a:pPr marL="742950" indent="-742950">
              <a:spcAft>
                <a:spcPts val="1700"/>
              </a:spcAft>
              <a:buFont typeface="+mj-lt"/>
              <a:buAutoNum type="arabicPeriod"/>
            </a:pPr>
            <a:r>
              <a:rPr lang="en-US" sz="3600" dirty="0"/>
              <a:t>Housing and Homelessness</a:t>
            </a:r>
          </a:p>
          <a:p>
            <a:pPr marL="742950" indent="-742950">
              <a:spcAft>
                <a:spcPts val="1700"/>
              </a:spcAft>
              <a:buFont typeface="+mj-lt"/>
              <a:buAutoNum type="arabicPeriod"/>
            </a:pPr>
            <a:r>
              <a:rPr lang="en-US" sz="3600" dirty="0"/>
              <a:t>Equity in Post Pandemic Economic Recovery</a:t>
            </a:r>
          </a:p>
          <a:p>
            <a:pPr marL="742950" indent="-742950">
              <a:spcAft>
                <a:spcPts val="1700"/>
              </a:spcAft>
              <a:buFont typeface="+mj-lt"/>
              <a:buAutoNum type="arabicPeriod"/>
            </a:pPr>
            <a:r>
              <a:rPr lang="en-US" sz="3600" dirty="0"/>
              <a:t>Personal Priorities of Legislator</a:t>
            </a:r>
          </a:p>
          <a:p>
            <a:pPr marL="742950" indent="-742950">
              <a:spcAft>
                <a:spcPts val="1700"/>
              </a:spcAft>
              <a:buFont typeface="+mj-lt"/>
              <a:buAutoNum type="arabicPeriod"/>
            </a:pPr>
            <a:r>
              <a:rPr lang="en-US" sz="3600" dirty="0"/>
              <a:t>Question of interest to Local Leagues</a:t>
            </a:r>
          </a:p>
        </p:txBody>
      </p:sp>
    </p:spTree>
    <p:extLst>
      <p:ext uri="{BB962C8B-B14F-4D97-AF65-F5344CB8AC3E}">
        <p14:creationId xmlns:p14="http://schemas.microsoft.com/office/powerpoint/2010/main" val="1862903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95EFAE3-C10C-4399-8E7A-1B4910F760E6}"/>
              </a:ext>
            </a:extLst>
          </p:cNvPr>
          <p:cNvSpPr txBox="1"/>
          <p:nvPr/>
        </p:nvSpPr>
        <p:spPr>
          <a:xfrm>
            <a:off x="3042744" y="156065"/>
            <a:ext cx="8221717" cy="1446550"/>
          </a:xfrm>
          <a:prstGeom prst="rect">
            <a:avLst/>
          </a:prstGeom>
          <a:noFill/>
        </p:spPr>
        <p:txBody>
          <a:bodyPr wrap="square">
            <a:spAutoFit/>
          </a:bodyPr>
          <a:lstStyle/>
          <a:p>
            <a:pPr algn="r"/>
            <a:r>
              <a:rPr lang="en-US" sz="4400" b="1" dirty="0">
                <a:solidFill>
                  <a:srgbClr val="175695"/>
                </a:solidFill>
              </a:rPr>
              <a:t>Equity in Post Pandemic Economic Recovery</a:t>
            </a:r>
            <a:endParaRPr lang="en-US" sz="3200" dirty="0"/>
          </a:p>
        </p:txBody>
      </p:sp>
      <p:sp>
        <p:nvSpPr>
          <p:cNvPr id="3" name="TextBox 2">
            <a:extLst>
              <a:ext uri="{FF2B5EF4-FFF2-40B4-BE49-F238E27FC236}">
                <a16:creationId xmlns:a16="http://schemas.microsoft.com/office/drawing/2014/main" id="{01DB9471-819A-4678-A8E2-37346F712FD5}"/>
              </a:ext>
            </a:extLst>
          </p:cNvPr>
          <p:cNvSpPr txBox="1"/>
          <p:nvPr/>
        </p:nvSpPr>
        <p:spPr>
          <a:xfrm>
            <a:off x="1227565" y="2116064"/>
            <a:ext cx="9372601" cy="4585871"/>
          </a:xfrm>
          <a:prstGeom prst="rect">
            <a:avLst/>
          </a:prstGeom>
          <a:noFill/>
        </p:spPr>
        <p:txBody>
          <a:bodyPr wrap="square">
            <a:spAutoFit/>
          </a:bodyPr>
          <a:lstStyle/>
          <a:p>
            <a:pPr marL="0" marR="0">
              <a:spcBef>
                <a:spcPts val="0"/>
              </a:spcBef>
              <a:spcAft>
                <a:spcPts val="0"/>
              </a:spcAft>
            </a:pPr>
            <a:r>
              <a:rPr lang="en-US" sz="2200" i="1" dirty="0"/>
              <a:t>COVID-19 has exposed and exacerbated existing inequalities in California. The pandemic has disproportionately impacted underrepresented and underserved Californians, including those who are Black, Latino, Indigenous, Asian American, Native Hawaiian, Pacific Islander, Middle Eastern, and people with disabilities. </a:t>
            </a:r>
          </a:p>
          <a:p>
            <a:pPr marL="0" marR="0">
              <a:spcBef>
                <a:spcPts val="0"/>
              </a:spcBef>
              <a:spcAft>
                <a:spcPts val="0"/>
              </a:spcAft>
            </a:pPr>
            <a:endParaRPr lang="en-US" sz="2200" i="1" dirty="0"/>
          </a:p>
          <a:p>
            <a:pPr marL="0" marR="0">
              <a:spcBef>
                <a:spcPts val="0"/>
              </a:spcBef>
              <a:spcAft>
                <a:spcPts val="0"/>
              </a:spcAft>
            </a:pPr>
            <a:r>
              <a:rPr lang="en-US" sz="2200" i="1" dirty="0"/>
              <a:t>Furthermore, Californians with low incomes are significantly disadvantaged. For example, many have lost jobs and those with jobs are often more subject to workplace exposure and have difficulty finding time and resources for childcare and to assist their children with homeschooling. </a:t>
            </a:r>
          </a:p>
          <a:p>
            <a:pPr marL="0" marR="0">
              <a:spcBef>
                <a:spcPts val="0"/>
              </a:spcBef>
              <a:spcAft>
                <a:spcPts val="0"/>
              </a:spcAft>
            </a:pPr>
            <a:endParaRPr lang="en-US" sz="2200" dirty="0"/>
          </a:p>
          <a:p>
            <a:pPr marL="0" marR="0">
              <a:spcBef>
                <a:spcPts val="0"/>
              </a:spcBef>
              <a:spcAft>
                <a:spcPts val="0"/>
              </a:spcAft>
            </a:pPr>
            <a:r>
              <a:rPr lang="en-US" sz="2200" b="1" dirty="0">
                <a:solidFill>
                  <a:srgbClr val="FF0000"/>
                </a:solidFill>
              </a:rPr>
              <a:t>What can be done to ensure that California’s COVID-19 economic recovery is equitable and focuses on the needs of those most impacted? </a:t>
            </a:r>
          </a:p>
          <a:p>
            <a:pPr marL="0" marR="0">
              <a:spcBef>
                <a:spcPts val="0"/>
              </a:spcBef>
              <a:spcAft>
                <a:spcPts val="0"/>
              </a:spcAft>
            </a:pPr>
            <a:endParaRPr lang="en-US" sz="2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85108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3755AE-BD1E-4EC3-9B80-375DD735265B}"/>
              </a:ext>
            </a:extLst>
          </p:cNvPr>
          <p:cNvSpPr txBox="1"/>
          <p:nvPr/>
        </p:nvSpPr>
        <p:spPr>
          <a:xfrm>
            <a:off x="2861327" y="508440"/>
            <a:ext cx="10083476" cy="769441"/>
          </a:xfrm>
          <a:prstGeom prst="rect">
            <a:avLst/>
          </a:prstGeom>
          <a:noFill/>
        </p:spPr>
        <p:txBody>
          <a:bodyPr wrap="square" rtlCol="0">
            <a:spAutoFit/>
          </a:bodyPr>
          <a:lstStyle/>
          <a:p>
            <a:pPr marR="0" lvl="0" fontAlgn="base">
              <a:spcBef>
                <a:spcPts val="0"/>
              </a:spcBef>
              <a:spcAft>
                <a:spcPts val="0"/>
              </a:spcAft>
            </a:pPr>
            <a:r>
              <a:rPr lang="en-US" sz="4400" b="1" dirty="0">
                <a:solidFill>
                  <a:srgbClr val="175695"/>
                </a:solidFill>
              </a:rPr>
              <a:t>What is the Problem in California?</a:t>
            </a:r>
          </a:p>
        </p:txBody>
      </p:sp>
      <p:sp>
        <p:nvSpPr>
          <p:cNvPr id="7" name="TextBox 6">
            <a:extLst>
              <a:ext uri="{FF2B5EF4-FFF2-40B4-BE49-F238E27FC236}">
                <a16:creationId xmlns:a16="http://schemas.microsoft.com/office/drawing/2014/main" id="{4BEA7161-3135-4F66-A856-CE8F882F0FCC}"/>
              </a:ext>
            </a:extLst>
          </p:cNvPr>
          <p:cNvSpPr txBox="1"/>
          <p:nvPr/>
        </p:nvSpPr>
        <p:spPr>
          <a:xfrm>
            <a:off x="122238" y="2297525"/>
            <a:ext cx="5727577" cy="3518912"/>
          </a:xfrm>
          <a:prstGeom prst="rect">
            <a:avLst/>
          </a:prstGeom>
          <a:noFill/>
        </p:spPr>
        <p:txBody>
          <a:bodyPr wrap="square">
            <a:spAutoFit/>
          </a:bodyPr>
          <a:lstStyle/>
          <a:p>
            <a:pPr lvl="1" fontAlgn="base">
              <a:spcAft>
                <a:spcPts val="1600"/>
              </a:spcAft>
            </a:pPr>
            <a:r>
              <a:rPr lang="en-US" sz="2800" kern="0" dirty="0">
                <a:solidFill>
                  <a:srgbClr val="000000"/>
                </a:solidFill>
                <a:latin typeface="Helvetica Neue"/>
              </a:rPr>
              <a:t>California wage workers increasingly ‘locked out’ of state’s prosperity</a:t>
            </a:r>
          </a:p>
          <a:p>
            <a:pPr lvl="1" fontAlgn="base">
              <a:spcAft>
                <a:spcPts val="1600"/>
              </a:spcAft>
            </a:pPr>
            <a:r>
              <a:rPr lang="en-US" sz="2800" kern="0" dirty="0">
                <a:solidFill>
                  <a:srgbClr val="000000"/>
                </a:solidFill>
                <a:latin typeface="Helvetica Neue"/>
              </a:rPr>
              <a:t>Stagnation of wages for low and mid-range workers</a:t>
            </a:r>
          </a:p>
          <a:p>
            <a:pPr lvl="1" fontAlgn="base">
              <a:spcAft>
                <a:spcPts val="1600"/>
              </a:spcAft>
            </a:pPr>
            <a:r>
              <a:rPr lang="en-US" sz="2800" kern="0" dirty="0">
                <a:solidFill>
                  <a:srgbClr val="000000"/>
                </a:solidFill>
                <a:latin typeface="Helvetica Neue"/>
              </a:rPr>
              <a:t>Growth of Gig Economy, use of contractors and out-sourcing</a:t>
            </a:r>
          </a:p>
        </p:txBody>
      </p:sp>
      <p:sp>
        <p:nvSpPr>
          <p:cNvPr id="4" name="Rectangle 3">
            <a:extLst>
              <a:ext uri="{FF2B5EF4-FFF2-40B4-BE49-F238E27FC236}">
                <a16:creationId xmlns:a16="http://schemas.microsoft.com/office/drawing/2014/main" id="{0DD2A3E3-FC4A-43BA-872C-CEF074A82204}"/>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1E79A6C-BDAD-43BE-B6F9-D6067B983D7B}"/>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51935E8-CA58-4B19-BD5E-8A915ADFC7C5}"/>
              </a:ext>
            </a:extLst>
          </p:cNvPr>
          <p:cNvGrpSpPr/>
          <p:nvPr/>
        </p:nvGrpSpPr>
        <p:grpSpPr>
          <a:xfrm>
            <a:off x="696633" y="340087"/>
            <a:ext cx="1633524" cy="1177514"/>
            <a:chOff x="2989714" y="536986"/>
            <a:chExt cx="2047369" cy="1473115"/>
          </a:xfrm>
        </p:grpSpPr>
        <p:pic>
          <p:nvPicPr>
            <p:cNvPr id="9" name="Google Shape;59;p14">
              <a:extLst>
                <a:ext uri="{FF2B5EF4-FFF2-40B4-BE49-F238E27FC236}">
                  <a16:creationId xmlns:a16="http://schemas.microsoft.com/office/drawing/2014/main" id="{AECB3E1C-F75B-4BEA-BCE1-E00CCE56FC3C}"/>
                </a:ext>
              </a:extLst>
            </p:cNvPr>
            <p:cNvPicPr preferRelativeResize="0"/>
            <p:nvPr/>
          </p:nvPicPr>
          <p:blipFill rotWithShape="1">
            <a:blip r:embed="rId2">
              <a:alphaModFix/>
            </a:blip>
            <a:srcRect r="70799" b="-3333"/>
            <a:stretch/>
          </p:blipFill>
          <p:spPr>
            <a:xfrm>
              <a:off x="2989714" y="536986"/>
              <a:ext cx="1897596" cy="1473115"/>
            </a:xfrm>
            <a:prstGeom prst="rect">
              <a:avLst/>
            </a:prstGeom>
            <a:noFill/>
            <a:ln>
              <a:noFill/>
            </a:ln>
          </p:spPr>
        </p:pic>
        <p:sp>
          <p:nvSpPr>
            <p:cNvPr id="10" name="Rectangle 9">
              <a:extLst>
                <a:ext uri="{FF2B5EF4-FFF2-40B4-BE49-F238E27FC236}">
                  <a16:creationId xmlns:a16="http://schemas.microsoft.com/office/drawing/2014/main" id="{94D52C0F-6896-4D38-BE7E-93C054E15F6C}"/>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CADA0188-6CDB-4946-9871-06038A0FB2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15" t="9059"/>
          <a:stretch/>
        </p:blipFill>
        <p:spPr bwMode="auto">
          <a:xfrm>
            <a:off x="6204857" y="2105928"/>
            <a:ext cx="5598624" cy="400754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5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223C7E-042F-40BE-A783-4983430BB429}"/>
              </a:ext>
            </a:extLst>
          </p:cNvPr>
          <p:cNvSpPr txBox="1"/>
          <p:nvPr/>
        </p:nvSpPr>
        <p:spPr>
          <a:xfrm>
            <a:off x="845968" y="2551825"/>
            <a:ext cx="9606906" cy="3216265"/>
          </a:xfrm>
          <a:prstGeom prst="rect">
            <a:avLst/>
          </a:prstGeom>
          <a:noFill/>
        </p:spPr>
        <p:txBody>
          <a:bodyPr wrap="square" rtlCol="0">
            <a:spAutoFit/>
          </a:bodyPr>
          <a:lstStyle/>
          <a:p>
            <a:pPr lvl="2" fontAlgn="base">
              <a:spcAft>
                <a:spcPts val="1400"/>
              </a:spcAft>
            </a:pPr>
            <a:r>
              <a:rPr lang="en-US" sz="2800" u="none" strike="noStrike" kern="0" spc="0" dirty="0">
                <a:ln>
                  <a:noFill/>
                </a:ln>
                <a:solidFill>
                  <a:srgbClr val="000000"/>
                </a:solidFill>
                <a:effectLst/>
                <a:latin typeface="Helvetica Neue"/>
                <a:ea typeface="Arial Unicode MS"/>
                <a:cs typeface="Arial Unicode MS"/>
              </a:rPr>
              <a:t>Is this a time to re-think and make changes? Can we tackle inequities?</a:t>
            </a:r>
          </a:p>
          <a:p>
            <a:pPr lvl="2" fontAlgn="base">
              <a:spcAft>
                <a:spcPts val="1400"/>
              </a:spcAft>
            </a:pPr>
            <a:r>
              <a:rPr lang="en-US" sz="2800" u="none" strike="noStrike" kern="0" spc="0" dirty="0">
                <a:ln>
                  <a:noFill/>
                </a:ln>
                <a:solidFill>
                  <a:srgbClr val="000000"/>
                </a:solidFill>
                <a:effectLst/>
                <a:latin typeface="Helvetica Neue"/>
                <a:ea typeface="Arial Unicode MS"/>
                <a:cs typeface="Arial Unicode MS"/>
              </a:rPr>
              <a:t>The Pandemic has exposed inequities</a:t>
            </a:r>
          </a:p>
          <a:p>
            <a:pPr lvl="2" fontAlgn="base">
              <a:spcAft>
                <a:spcPts val="1400"/>
              </a:spcAft>
            </a:pPr>
            <a:r>
              <a:rPr lang="en-US" sz="2800" u="none" strike="noStrike" kern="0" spc="0" dirty="0">
                <a:ln>
                  <a:noFill/>
                </a:ln>
                <a:solidFill>
                  <a:srgbClr val="000000"/>
                </a:solidFill>
                <a:effectLst/>
                <a:latin typeface="Helvetica Neue"/>
                <a:ea typeface="Arial Unicode MS"/>
                <a:cs typeface="Arial Unicode MS"/>
              </a:rPr>
              <a:t>Disparate impact on most vulnerable</a:t>
            </a:r>
          </a:p>
          <a:p>
            <a:pPr lvl="2" fontAlgn="base">
              <a:spcAft>
                <a:spcPts val="1400"/>
              </a:spcAft>
            </a:pPr>
            <a:r>
              <a:rPr lang="en-US" sz="2800" u="none" strike="noStrike" kern="0" spc="0" dirty="0">
                <a:ln>
                  <a:noFill/>
                </a:ln>
                <a:solidFill>
                  <a:srgbClr val="000000"/>
                </a:solidFill>
                <a:effectLst/>
                <a:latin typeface="Helvetica Neue"/>
                <a:ea typeface="Arial Unicode MS"/>
                <a:cs typeface="Arial Unicode MS"/>
              </a:rPr>
              <a:t>How do we address these issues as we plan for life after </a:t>
            </a:r>
            <a:r>
              <a:rPr lang="en-US" sz="2800" u="none" strike="noStrike" kern="0" spc="0" dirty="0" err="1">
                <a:ln>
                  <a:noFill/>
                </a:ln>
                <a:solidFill>
                  <a:srgbClr val="000000"/>
                </a:solidFill>
                <a:effectLst/>
                <a:latin typeface="Helvetica Neue"/>
                <a:ea typeface="Arial Unicode MS"/>
                <a:cs typeface="Arial Unicode MS"/>
              </a:rPr>
              <a:t>Covid</a:t>
            </a:r>
            <a:r>
              <a:rPr lang="en-US" sz="2800" u="none" strike="noStrike" kern="0" spc="0" dirty="0">
                <a:ln>
                  <a:noFill/>
                </a:ln>
                <a:solidFill>
                  <a:srgbClr val="000000"/>
                </a:solidFill>
                <a:effectLst/>
                <a:latin typeface="Helvetica Neue"/>
                <a:ea typeface="Arial Unicode MS"/>
                <a:cs typeface="Arial Unicode MS"/>
              </a:rPr>
              <a:t> 19? </a:t>
            </a:r>
            <a:endParaRPr lang="en-US" sz="2800" dirty="0"/>
          </a:p>
        </p:txBody>
      </p:sp>
      <p:sp>
        <p:nvSpPr>
          <p:cNvPr id="4" name="Rectangle 3">
            <a:extLst>
              <a:ext uri="{FF2B5EF4-FFF2-40B4-BE49-F238E27FC236}">
                <a16:creationId xmlns:a16="http://schemas.microsoft.com/office/drawing/2014/main" id="{BEA51EE6-2CA8-4126-9496-FA8FF0013D05}"/>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18440E-DD8D-49AB-ABE6-8BA4DC7495E0}"/>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0F87675-21F4-476A-8C98-9A8D89D79687}"/>
              </a:ext>
            </a:extLst>
          </p:cNvPr>
          <p:cNvGrpSpPr/>
          <p:nvPr/>
        </p:nvGrpSpPr>
        <p:grpSpPr>
          <a:xfrm>
            <a:off x="696633" y="340087"/>
            <a:ext cx="1633524" cy="1177514"/>
            <a:chOff x="2989714" y="536986"/>
            <a:chExt cx="2047369" cy="1473115"/>
          </a:xfrm>
        </p:grpSpPr>
        <p:pic>
          <p:nvPicPr>
            <p:cNvPr id="9" name="Google Shape;59;p14">
              <a:extLst>
                <a:ext uri="{FF2B5EF4-FFF2-40B4-BE49-F238E27FC236}">
                  <a16:creationId xmlns:a16="http://schemas.microsoft.com/office/drawing/2014/main" id="{0E8DA697-C964-4D8A-8A2D-94540097E1D7}"/>
                </a:ext>
              </a:extLst>
            </p:cNvPr>
            <p:cNvPicPr preferRelativeResize="0"/>
            <p:nvPr/>
          </p:nvPicPr>
          <p:blipFill rotWithShape="1">
            <a:blip r:embed="rId2">
              <a:alphaModFix/>
            </a:blip>
            <a:srcRect r="70799" b="-3333"/>
            <a:stretch/>
          </p:blipFill>
          <p:spPr>
            <a:xfrm>
              <a:off x="2989714" y="536986"/>
              <a:ext cx="1897596" cy="1473115"/>
            </a:xfrm>
            <a:prstGeom prst="rect">
              <a:avLst/>
            </a:prstGeom>
            <a:noFill/>
            <a:ln>
              <a:noFill/>
            </a:ln>
          </p:spPr>
        </p:pic>
        <p:sp>
          <p:nvSpPr>
            <p:cNvPr id="10" name="Rectangle 9">
              <a:extLst>
                <a:ext uri="{FF2B5EF4-FFF2-40B4-BE49-F238E27FC236}">
                  <a16:creationId xmlns:a16="http://schemas.microsoft.com/office/drawing/2014/main" id="{2D44A427-3168-498D-8248-08A5BE812B0C}"/>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745352DF-3493-4E12-A94F-5380A59DEC70}"/>
              </a:ext>
            </a:extLst>
          </p:cNvPr>
          <p:cNvSpPr txBox="1"/>
          <p:nvPr/>
        </p:nvSpPr>
        <p:spPr>
          <a:xfrm>
            <a:off x="2762906" y="542527"/>
            <a:ext cx="8919342" cy="769441"/>
          </a:xfrm>
          <a:prstGeom prst="rect">
            <a:avLst/>
          </a:prstGeom>
          <a:noFill/>
        </p:spPr>
        <p:txBody>
          <a:bodyPr wrap="square">
            <a:spAutoFit/>
          </a:bodyPr>
          <a:lstStyle/>
          <a:p>
            <a:pPr algn="r"/>
            <a:r>
              <a:rPr lang="en-US" sz="4400" b="1" dirty="0">
                <a:solidFill>
                  <a:srgbClr val="175695"/>
                </a:solidFill>
              </a:rPr>
              <a:t>Beyond COVID to Economic Recovery</a:t>
            </a:r>
            <a:endParaRPr lang="en-US" sz="3200" dirty="0"/>
          </a:p>
        </p:txBody>
      </p:sp>
    </p:spTree>
    <p:extLst>
      <p:ext uri="{BB962C8B-B14F-4D97-AF65-F5344CB8AC3E}">
        <p14:creationId xmlns:p14="http://schemas.microsoft.com/office/powerpoint/2010/main" val="2459263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Interview Topics</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95EFAE3-C10C-4399-8E7A-1B4910F760E6}"/>
              </a:ext>
            </a:extLst>
          </p:cNvPr>
          <p:cNvSpPr txBox="1"/>
          <p:nvPr/>
        </p:nvSpPr>
        <p:spPr>
          <a:xfrm>
            <a:off x="1819237" y="2261495"/>
            <a:ext cx="9341714" cy="3734356"/>
          </a:xfrm>
          <a:prstGeom prst="rect">
            <a:avLst/>
          </a:prstGeom>
          <a:noFill/>
        </p:spPr>
        <p:txBody>
          <a:bodyPr wrap="square">
            <a:spAutoFit/>
          </a:bodyPr>
          <a:lstStyle/>
          <a:p>
            <a:pPr marL="742950" indent="-742950">
              <a:spcAft>
                <a:spcPts val="1700"/>
              </a:spcAft>
              <a:buFont typeface="+mj-lt"/>
              <a:buAutoNum type="arabicPeriod"/>
            </a:pPr>
            <a:r>
              <a:rPr lang="en-US" sz="3600" dirty="0"/>
              <a:t>Land Use and Climate Change	</a:t>
            </a:r>
          </a:p>
          <a:p>
            <a:pPr marL="742950" indent="-742950">
              <a:spcAft>
                <a:spcPts val="1700"/>
              </a:spcAft>
              <a:buFont typeface="+mj-lt"/>
              <a:buAutoNum type="arabicPeriod"/>
            </a:pPr>
            <a:r>
              <a:rPr lang="en-US" sz="3600" dirty="0"/>
              <a:t>Housing and Homelessness</a:t>
            </a:r>
          </a:p>
          <a:p>
            <a:pPr marL="742950" indent="-742950">
              <a:spcAft>
                <a:spcPts val="1700"/>
              </a:spcAft>
              <a:buFont typeface="+mj-lt"/>
              <a:buAutoNum type="arabicPeriod"/>
            </a:pPr>
            <a:r>
              <a:rPr lang="en-US" sz="3600" dirty="0"/>
              <a:t>Equity in Post Pandemic Economic Recovery</a:t>
            </a:r>
          </a:p>
          <a:p>
            <a:pPr marL="742950" indent="-742950">
              <a:spcAft>
                <a:spcPts val="1700"/>
              </a:spcAft>
              <a:buFont typeface="+mj-lt"/>
              <a:buAutoNum type="arabicPeriod"/>
            </a:pPr>
            <a:r>
              <a:rPr lang="en-US" sz="3600" dirty="0"/>
              <a:t>Personal Priorities of Legislator</a:t>
            </a:r>
          </a:p>
          <a:p>
            <a:pPr marL="742950" indent="-742950">
              <a:spcAft>
                <a:spcPts val="1700"/>
              </a:spcAft>
              <a:buFont typeface="+mj-lt"/>
              <a:buAutoNum type="arabicPeriod"/>
            </a:pPr>
            <a:r>
              <a:rPr lang="en-US" sz="3600" dirty="0"/>
              <a:t>Question of interest to Local Leagues</a:t>
            </a:r>
          </a:p>
        </p:txBody>
      </p:sp>
    </p:spTree>
    <p:extLst>
      <p:ext uri="{BB962C8B-B14F-4D97-AF65-F5344CB8AC3E}">
        <p14:creationId xmlns:p14="http://schemas.microsoft.com/office/powerpoint/2010/main" val="1892610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Personal Priorities of Legislator</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506D55E-8998-435A-A074-416F3A15DA2B}"/>
              </a:ext>
            </a:extLst>
          </p:cNvPr>
          <p:cNvSpPr txBox="1"/>
          <p:nvPr/>
        </p:nvSpPr>
        <p:spPr>
          <a:xfrm>
            <a:off x="1656347" y="2356835"/>
            <a:ext cx="8581524" cy="3539430"/>
          </a:xfrm>
          <a:prstGeom prst="rect">
            <a:avLst/>
          </a:prstGeom>
          <a:noFill/>
        </p:spPr>
        <p:txBody>
          <a:bodyPr wrap="square">
            <a:spAutoFit/>
          </a:bodyPr>
          <a:lstStyle/>
          <a:p>
            <a:r>
              <a:rPr lang="en-US" sz="3200" dirty="0"/>
              <a:t>Ask Legislator directly:</a:t>
            </a:r>
          </a:p>
          <a:p>
            <a:endParaRPr lang="en-US" sz="2400" dirty="0"/>
          </a:p>
          <a:p>
            <a:r>
              <a:rPr lang="en-US" sz="2400" b="1" dirty="0">
                <a:solidFill>
                  <a:srgbClr val="FF0000"/>
                </a:solidFill>
              </a:rPr>
              <a:t>What other major issues do you think the legislature must deal with in 2021? </a:t>
            </a:r>
          </a:p>
          <a:p>
            <a:endParaRPr lang="en-US" sz="2400" b="1" dirty="0">
              <a:solidFill>
                <a:srgbClr val="FF0000"/>
              </a:solidFill>
            </a:endParaRPr>
          </a:p>
          <a:p>
            <a:r>
              <a:rPr lang="en-US" sz="2400" b="1" dirty="0">
                <a:solidFill>
                  <a:srgbClr val="FF0000"/>
                </a:solidFill>
              </a:rPr>
              <a:t>What are your personal priorities? </a:t>
            </a:r>
          </a:p>
          <a:p>
            <a:endParaRPr lang="en-US" sz="2400" dirty="0"/>
          </a:p>
          <a:p>
            <a:r>
              <a:rPr lang="en-US" sz="2400" i="1" dirty="0"/>
              <a:t>Important to ask this question. It provides us with valuable insight about your legislator.</a:t>
            </a:r>
          </a:p>
        </p:txBody>
      </p:sp>
    </p:spTree>
    <p:extLst>
      <p:ext uri="{BB962C8B-B14F-4D97-AF65-F5344CB8AC3E}">
        <p14:creationId xmlns:p14="http://schemas.microsoft.com/office/powerpoint/2010/main" val="210245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1282423" y="2187597"/>
            <a:ext cx="9764000" cy="5942800"/>
          </a:xfrm>
          <a:prstGeom prst="rect">
            <a:avLst/>
          </a:prstGeom>
          <a:noFill/>
          <a:ln>
            <a:noFill/>
          </a:ln>
        </p:spPr>
        <p:txBody>
          <a:bodyPr spcFirstLastPara="1" wrap="square" lIns="121900" tIns="121900" rIns="121900" bIns="121900" anchor="t" anchorCtr="0">
            <a:noAutofit/>
          </a:bodyPr>
          <a:lstStyle/>
          <a:p>
            <a:pPr indent="609585">
              <a:spcAft>
                <a:spcPts val="1000"/>
              </a:spcAft>
            </a:pPr>
            <a:r>
              <a:rPr lang="en" sz="2800" b="1" dirty="0"/>
              <a:t>Why do we perform legislative interviews?</a:t>
            </a:r>
            <a:endParaRPr sz="2800" b="1" dirty="0"/>
          </a:p>
          <a:p>
            <a:pPr indent="609585">
              <a:spcAft>
                <a:spcPts val="1000"/>
              </a:spcAft>
            </a:pPr>
            <a:r>
              <a:rPr lang="en" sz="2800" b="1" dirty="0"/>
              <a:t>Who should do them?</a:t>
            </a:r>
            <a:endParaRPr sz="2800" b="1" dirty="0"/>
          </a:p>
          <a:p>
            <a:pPr indent="609585"/>
            <a:r>
              <a:rPr lang="en" sz="2800" b="1" dirty="0"/>
              <a:t>Interview topics followed by Q &amp; A</a:t>
            </a:r>
            <a:endParaRPr sz="2800" b="1" dirty="0"/>
          </a:p>
          <a:p>
            <a:pPr lvl="3">
              <a:spcAft>
                <a:spcPts val="200"/>
              </a:spcAft>
            </a:pPr>
            <a:r>
              <a:rPr lang="en-US" sz="2300" dirty="0"/>
              <a:t>Land Use and Climate Change	</a:t>
            </a:r>
          </a:p>
          <a:p>
            <a:pPr lvl="3">
              <a:spcAft>
                <a:spcPts val="200"/>
              </a:spcAft>
            </a:pPr>
            <a:r>
              <a:rPr lang="en-US" sz="2300" dirty="0"/>
              <a:t>Housing and Homelessness</a:t>
            </a:r>
          </a:p>
          <a:p>
            <a:pPr lvl="3">
              <a:spcAft>
                <a:spcPts val="200"/>
              </a:spcAft>
            </a:pPr>
            <a:r>
              <a:rPr lang="en-US" sz="2300" dirty="0"/>
              <a:t>Equity in Post Pandemic Economic Recovery</a:t>
            </a:r>
          </a:p>
          <a:p>
            <a:pPr lvl="3">
              <a:spcAft>
                <a:spcPts val="200"/>
              </a:spcAft>
            </a:pPr>
            <a:r>
              <a:rPr lang="en-US" sz="2300" dirty="0"/>
              <a:t>Personal Priorities of Legislator</a:t>
            </a:r>
          </a:p>
          <a:p>
            <a:pPr lvl="3">
              <a:spcAft>
                <a:spcPts val="200"/>
              </a:spcAft>
            </a:pPr>
            <a:r>
              <a:rPr lang="en-US" sz="2300" dirty="0"/>
              <a:t>Question of interest to Local Leagues</a:t>
            </a:r>
          </a:p>
          <a:p>
            <a:pPr lvl="3">
              <a:spcAft>
                <a:spcPts val="200"/>
              </a:spcAft>
            </a:pPr>
            <a:r>
              <a:rPr lang="en-US" sz="2300" dirty="0"/>
              <a:t>Q&amp;A</a:t>
            </a:r>
          </a:p>
          <a:p>
            <a:endParaRPr sz="2800" dirty="0"/>
          </a:p>
          <a:p>
            <a:endParaRPr sz="4800" dirty="0"/>
          </a:p>
        </p:txBody>
      </p:sp>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8001000" y="340087"/>
            <a:ext cx="2892973" cy="1015663"/>
          </a:xfrm>
          <a:prstGeom prst="rect">
            <a:avLst/>
          </a:prstGeom>
          <a:noFill/>
        </p:spPr>
        <p:txBody>
          <a:bodyPr wrap="square" rtlCol="0">
            <a:spAutoFit/>
          </a:bodyPr>
          <a:lstStyle/>
          <a:p>
            <a:pPr algn="r"/>
            <a:r>
              <a:rPr lang="en-US" sz="6000" b="1" dirty="0">
                <a:solidFill>
                  <a:srgbClr val="175695"/>
                </a:solidFill>
              </a:rPr>
              <a:t>Agenda</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82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Interview Topics</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95EFAE3-C10C-4399-8E7A-1B4910F760E6}"/>
              </a:ext>
            </a:extLst>
          </p:cNvPr>
          <p:cNvSpPr txBox="1"/>
          <p:nvPr/>
        </p:nvSpPr>
        <p:spPr>
          <a:xfrm>
            <a:off x="1819237" y="2261495"/>
            <a:ext cx="9341714" cy="3734356"/>
          </a:xfrm>
          <a:prstGeom prst="rect">
            <a:avLst/>
          </a:prstGeom>
          <a:noFill/>
        </p:spPr>
        <p:txBody>
          <a:bodyPr wrap="square">
            <a:spAutoFit/>
          </a:bodyPr>
          <a:lstStyle/>
          <a:p>
            <a:pPr marL="742950" indent="-742950">
              <a:spcAft>
                <a:spcPts val="1700"/>
              </a:spcAft>
              <a:buFont typeface="+mj-lt"/>
              <a:buAutoNum type="arabicPeriod"/>
            </a:pPr>
            <a:r>
              <a:rPr lang="en-US" sz="3600" dirty="0"/>
              <a:t>Land Use and Climate Change	</a:t>
            </a:r>
          </a:p>
          <a:p>
            <a:pPr marL="742950" indent="-742950">
              <a:spcAft>
                <a:spcPts val="1700"/>
              </a:spcAft>
              <a:buFont typeface="+mj-lt"/>
              <a:buAutoNum type="arabicPeriod"/>
            </a:pPr>
            <a:r>
              <a:rPr lang="en-US" sz="3600" dirty="0"/>
              <a:t>Housing and Homelessness</a:t>
            </a:r>
          </a:p>
          <a:p>
            <a:pPr marL="742950" indent="-742950">
              <a:spcAft>
                <a:spcPts val="1700"/>
              </a:spcAft>
              <a:buFont typeface="+mj-lt"/>
              <a:buAutoNum type="arabicPeriod"/>
            </a:pPr>
            <a:r>
              <a:rPr lang="en-US" sz="3600" dirty="0"/>
              <a:t>Equity in Post Pandemic Economic Recovery</a:t>
            </a:r>
          </a:p>
          <a:p>
            <a:pPr marL="742950" indent="-742950">
              <a:spcAft>
                <a:spcPts val="1700"/>
              </a:spcAft>
              <a:buFont typeface="+mj-lt"/>
              <a:buAutoNum type="arabicPeriod"/>
            </a:pPr>
            <a:r>
              <a:rPr lang="en-US" sz="3600" dirty="0"/>
              <a:t>Personal Priorities of Legislator</a:t>
            </a:r>
          </a:p>
          <a:p>
            <a:pPr marL="742950" indent="-742950">
              <a:spcAft>
                <a:spcPts val="1700"/>
              </a:spcAft>
              <a:buFont typeface="+mj-lt"/>
              <a:buAutoNum type="arabicPeriod"/>
            </a:pPr>
            <a:r>
              <a:rPr lang="en-US" sz="3600" dirty="0"/>
              <a:t>Question of interest to Local Leagues</a:t>
            </a:r>
          </a:p>
        </p:txBody>
      </p:sp>
    </p:spTree>
    <p:extLst>
      <p:ext uri="{BB962C8B-B14F-4D97-AF65-F5344CB8AC3E}">
        <p14:creationId xmlns:p14="http://schemas.microsoft.com/office/powerpoint/2010/main" val="2680245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Local League Topics of Interest</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506D55E-8998-435A-A074-416F3A15DA2B}"/>
              </a:ext>
            </a:extLst>
          </p:cNvPr>
          <p:cNvSpPr txBox="1"/>
          <p:nvPr/>
        </p:nvSpPr>
        <p:spPr>
          <a:xfrm>
            <a:off x="1656347" y="2356835"/>
            <a:ext cx="8581524" cy="2462213"/>
          </a:xfrm>
          <a:prstGeom prst="rect">
            <a:avLst/>
          </a:prstGeom>
          <a:noFill/>
        </p:spPr>
        <p:txBody>
          <a:bodyPr wrap="square">
            <a:spAutoFit/>
          </a:bodyPr>
          <a:lstStyle/>
          <a:p>
            <a:r>
              <a:rPr lang="en-US" sz="3600" dirty="0"/>
              <a:t>On a topic of interest to your Local League (or Leagues)</a:t>
            </a:r>
          </a:p>
          <a:p>
            <a:endParaRPr lang="en-US" dirty="0"/>
          </a:p>
          <a:p>
            <a:pPr marL="342900" indent="-342900">
              <a:buFont typeface="Arial" panose="020B0604020202020204" pitchFamily="34" charset="0"/>
              <a:buChar char="•"/>
            </a:pPr>
            <a:r>
              <a:rPr lang="en-US" sz="3200" dirty="0"/>
              <a:t>Frame background information</a:t>
            </a:r>
          </a:p>
          <a:p>
            <a:pPr marL="342900" indent="-342900">
              <a:buFont typeface="Arial" panose="020B0604020202020204" pitchFamily="34" charset="0"/>
              <a:buChar char="•"/>
            </a:pPr>
            <a:r>
              <a:rPr lang="en-US" sz="3200" dirty="0"/>
              <a:t>Frame a question for the Legislator</a:t>
            </a:r>
          </a:p>
        </p:txBody>
      </p:sp>
      <p:sp>
        <p:nvSpPr>
          <p:cNvPr id="3" name="TextBox 2">
            <a:extLst>
              <a:ext uri="{FF2B5EF4-FFF2-40B4-BE49-F238E27FC236}">
                <a16:creationId xmlns:a16="http://schemas.microsoft.com/office/drawing/2014/main" id="{9456DAD3-1B40-471E-B6E3-F634BC622CA1}"/>
              </a:ext>
            </a:extLst>
          </p:cNvPr>
          <p:cNvSpPr txBox="1"/>
          <p:nvPr/>
        </p:nvSpPr>
        <p:spPr>
          <a:xfrm>
            <a:off x="869086" y="5611798"/>
            <a:ext cx="10724492" cy="584775"/>
          </a:xfrm>
          <a:prstGeom prst="rect">
            <a:avLst/>
          </a:prstGeom>
          <a:noFill/>
        </p:spPr>
        <p:txBody>
          <a:bodyPr wrap="square" rtlCol="0">
            <a:spAutoFit/>
          </a:bodyPr>
          <a:lstStyle/>
          <a:p>
            <a:r>
              <a:rPr lang="en-US" sz="3200" b="1" dirty="0">
                <a:solidFill>
                  <a:srgbClr val="C00000"/>
                </a:solidFill>
              </a:rPr>
              <a:t>Finally – THANK THE LEGISLATOR AND STAFF CORDIALLY</a:t>
            </a:r>
          </a:p>
        </p:txBody>
      </p:sp>
    </p:spTree>
    <p:extLst>
      <p:ext uri="{BB962C8B-B14F-4D97-AF65-F5344CB8AC3E}">
        <p14:creationId xmlns:p14="http://schemas.microsoft.com/office/powerpoint/2010/main" val="2348773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506703-596B-47AF-B6C2-82B236457163}"/>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735BAF-387A-4501-A952-8101F92167FD}"/>
              </a:ext>
            </a:extLst>
          </p:cNvPr>
          <p:cNvGrpSpPr/>
          <p:nvPr/>
        </p:nvGrpSpPr>
        <p:grpSpPr>
          <a:xfrm>
            <a:off x="696633" y="340087"/>
            <a:ext cx="1633524" cy="1177514"/>
            <a:chOff x="2989714" y="536986"/>
            <a:chExt cx="2047369" cy="1473115"/>
          </a:xfrm>
        </p:grpSpPr>
        <p:pic>
          <p:nvPicPr>
            <p:cNvPr id="8" name="Google Shape;59;p14">
              <a:extLst>
                <a:ext uri="{FF2B5EF4-FFF2-40B4-BE49-F238E27FC236}">
                  <a16:creationId xmlns:a16="http://schemas.microsoft.com/office/drawing/2014/main" id="{0AA737BC-93B7-4D8F-B1A3-68D5CFDCC57A}"/>
                </a:ext>
              </a:extLst>
            </p:cNvPr>
            <p:cNvPicPr preferRelativeResize="0"/>
            <p:nvPr/>
          </p:nvPicPr>
          <p:blipFill rotWithShape="1">
            <a:blip r:embed="rId2">
              <a:alphaModFix/>
            </a:blip>
            <a:srcRect r="70799" b="-3333"/>
            <a:stretch/>
          </p:blipFill>
          <p:spPr>
            <a:xfrm>
              <a:off x="2989714" y="536986"/>
              <a:ext cx="1897596" cy="1473115"/>
            </a:xfrm>
            <a:prstGeom prst="rect">
              <a:avLst/>
            </a:prstGeom>
            <a:noFill/>
            <a:ln>
              <a:noFill/>
            </a:ln>
          </p:spPr>
        </p:pic>
        <p:sp>
          <p:nvSpPr>
            <p:cNvPr id="9" name="Rectangle 8">
              <a:extLst>
                <a:ext uri="{FF2B5EF4-FFF2-40B4-BE49-F238E27FC236}">
                  <a16:creationId xmlns:a16="http://schemas.microsoft.com/office/drawing/2014/main" id="{EACBC486-B37B-4AFD-B741-C489DA05AF81}"/>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CEDBD4A7-8562-4E28-88BB-F90C2D0829B6}"/>
              </a:ext>
            </a:extLst>
          </p:cNvPr>
          <p:cNvSpPr txBox="1"/>
          <p:nvPr/>
        </p:nvSpPr>
        <p:spPr>
          <a:xfrm>
            <a:off x="4511710" y="558068"/>
            <a:ext cx="6368848" cy="830997"/>
          </a:xfrm>
          <a:prstGeom prst="rect">
            <a:avLst/>
          </a:prstGeom>
          <a:noFill/>
        </p:spPr>
        <p:txBody>
          <a:bodyPr wrap="square" rtlCol="0">
            <a:spAutoFit/>
          </a:bodyPr>
          <a:lstStyle>
            <a:defPPr>
              <a:defRPr lang="en-US"/>
            </a:defPPr>
            <a:lvl1pPr marR="0" lvl="0" fontAlgn="base">
              <a:spcBef>
                <a:spcPts val="0"/>
              </a:spcBef>
              <a:spcAft>
                <a:spcPts val="0"/>
              </a:spcAft>
              <a:defRPr sz="3200" b="1" u="none" strike="noStrike" kern="0" spc="0">
                <a:ln>
                  <a:noFill/>
                </a:ln>
                <a:solidFill>
                  <a:srgbClr val="0070C0"/>
                </a:solidFill>
                <a:effectLst/>
                <a:latin typeface="Helvetica Neue"/>
                <a:ea typeface="Arial Unicode MS"/>
                <a:cs typeface="Arial Unicode MS"/>
              </a:defRPr>
            </a:lvl1pPr>
          </a:lstStyle>
          <a:p>
            <a:pPr algn="r"/>
            <a:r>
              <a:rPr lang="en-US" sz="4800" kern="1200" dirty="0">
                <a:solidFill>
                  <a:srgbClr val="175695"/>
                </a:solidFill>
                <a:latin typeface="+mn-lt"/>
                <a:ea typeface="+mn-ea"/>
                <a:cs typeface="+mn-cs"/>
              </a:rPr>
              <a:t>Be Part of Government!</a:t>
            </a:r>
          </a:p>
        </p:txBody>
      </p:sp>
      <p:sp>
        <p:nvSpPr>
          <p:cNvPr id="4" name="TextBox 3">
            <a:extLst>
              <a:ext uri="{FF2B5EF4-FFF2-40B4-BE49-F238E27FC236}">
                <a16:creationId xmlns:a16="http://schemas.microsoft.com/office/drawing/2014/main" id="{CFFB6C4B-9E05-42EE-B40E-65C717DBF5FB}"/>
              </a:ext>
            </a:extLst>
          </p:cNvPr>
          <p:cNvSpPr txBox="1"/>
          <p:nvPr/>
        </p:nvSpPr>
        <p:spPr>
          <a:xfrm>
            <a:off x="1279702" y="2297671"/>
            <a:ext cx="9372601" cy="4339650"/>
          </a:xfrm>
          <a:prstGeom prst="rect">
            <a:avLst/>
          </a:prstGeom>
          <a:noFill/>
        </p:spPr>
        <p:txBody>
          <a:bodyPr wrap="square">
            <a:spAutoFit/>
          </a:bodyPr>
          <a:lstStyle/>
          <a:p>
            <a:pPr algn="ctr"/>
            <a:r>
              <a:rPr lang="en-US" sz="3600" dirty="0">
                <a:ln>
                  <a:noFill/>
                </a:ln>
                <a:solidFill>
                  <a:srgbClr val="000000"/>
                </a:solidFill>
                <a:effectLst/>
                <a:latin typeface="Helvetica Neue"/>
                <a:ea typeface="Arial Unicode MS"/>
                <a:cs typeface="Arial Unicode MS"/>
              </a:rPr>
              <a:t>Get involved in legislative interviews!</a:t>
            </a:r>
          </a:p>
          <a:p>
            <a:pPr algn="ctr"/>
            <a:endParaRPr lang="en-US" sz="3600" dirty="0">
              <a:solidFill>
                <a:srgbClr val="000000"/>
              </a:solidFill>
              <a:latin typeface="Helvetica Neue"/>
              <a:ea typeface="Arial Unicode MS"/>
              <a:cs typeface="Arial Unicode MS"/>
            </a:endParaRPr>
          </a:p>
          <a:p>
            <a:pPr algn="ctr"/>
            <a:r>
              <a:rPr lang="en-US" sz="2800" b="1" i="1" dirty="0">
                <a:ln>
                  <a:noFill/>
                </a:ln>
                <a:solidFill>
                  <a:srgbClr val="C00000"/>
                </a:solidFill>
                <a:effectLst/>
                <a:latin typeface="Helvetica Neue"/>
                <a:ea typeface="Arial Unicode MS"/>
                <a:cs typeface="Arial Unicode MS"/>
                <a:hlinkClick r:id="rId3"/>
              </a:rPr>
              <a:t>Link</a:t>
            </a:r>
            <a:r>
              <a:rPr lang="en-US" sz="2800" b="1" i="1" dirty="0">
                <a:ln>
                  <a:noFill/>
                </a:ln>
                <a:solidFill>
                  <a:srgbClr val="C00000"/>
                </a:solidFill>
                <a:effectLst/>
                <a:latin typeface="Helvetica Neue"/>
                <a:ea typeface="Arial Unicode MS"/>
                <a:cs typeface="Arial Unicode MS"/>
              </a:rPr>
              <a:t> to Legislative Interview Kit is in Chat</a:t>
            </a:r>
          </a:p>
          <a:p>
            <a:pPr algn="ctr"/>
            <a:endParaRPr lang="en-US" sz="2800" b="1" i="1" dirty="0">
              <a:solidFill>
                <a:srgbClr val="C00000"/>
              </a:solidFill>
              <a:latin typeface="Helvetica Neue"/>
              <a:ea typeface="Arial Unicode MS"/>
              <a:cs typeface="Arial Unicode MS"/>
            </a:endParaRPr>
          </a:p>
          <a:p>
            <a:pPr algn="ctr"/>
            <a:r>
              <a:rPr lang="en-US" sz="2800" b="1" i="1" dirty="0">
                <a:ln>
                  <a:noFill/>
                </a:ln>
                <a:solidFill>
                  <a:srgbClr val="C00000"/>
                </a:solidFill>
                <a:effectLst/>
                <a:latin typeface="Helvetica Neue"/>
                <a:ea typeface="Arial Unicode MS"/>
                <a:cs typeface="Arial Unicode MS"/>
              </a:rPr>
              <a:t>Each participant will get a link to the recording and a copy of the slides </a:t>
            </a:r>
          </a:p>
          <a:p>
            <a:pPr algn="ctr"/>
            <a:endParaRPr lang="en-US" sz="2800" b="1" i="1" dirty="0">
              <a:solidFill>
                <a:srgbClr val="C00000"/>
              </a:solidFill>
              <a:latin typeface="Helvetica Neue"/>
              <a:ea typeface="Arial Unicode MS"/>
              <a:cs typeface="Arial Unicode MS"/>
            </a:endParaRPr>
          </a:p>
          <a:p>
            <a:pPr algn="ctr"/>
            <a:r>
              <a:rPr lang="en-US" sz="2800" b="1" i="1" dirty="0">
                <a:ln>
                  <a:noFill/>
                </a:ln>
                <a:solidFill>
                  <a:srgbClr val="C00000"/>
                </a:solidFill>
                <a:effectLst/>
                <a:latin typeface="Helvetica Neue"/>
                <a:ea typeface="Arial Unicode MS"/>
                <a:cs typeface="Arial Unicode MS"/>
              </a:rPr>
              <a:t>Questions? Email advocacy@lwvc.org</a:t>
            </a:r>
          </a:p>
          <a:p>
            <a:pPr marL="0" marR="0" algn="ctr">
              <a:spcBef>
                <a:spcPts val="0"/>
              </a:spcBef>
              <a:spcAft>
                <a:spcPts val="0"/>
              </a:spcAft>
            </a:pPr>
            <a:endParaRPr lang="en-US" sz="3600" dirty="0">
              <a:solidFill>
                <a:srgbClr val="000000"/>
              </a:solidFill>
              <a:latin typeface="Helvetica Neue"/>
              <a:ea typeface="Arial Unicode MS"/>
              <a:cs typeface="Arial Unicode MS"/>
            </a:endParaRPr>
          </a:p>
        </p:txBody>
      </p:sp>
      <p:sp>
        <p:nvSpPr>
          <p:cNvPr id="3" name="Rectangle 2">
            <a:extLst>
              <a:ext uri="{FF2B5EF4-FFF2-40B4-BE49-F238E27FC236}">
                <a16:creationId xmlns:a16="http://schemas.microsoft.com/office/drawing/2014/main" id="{4515F3FC-66D3-408E-887E-7FC462337AC1}"/>
              </a:ext>
            </a:extLst>
          </p:cNvPr>
          <p:cNvSpPr/>
          <p:nvPr/>
        </p:nvSpPr>
        <p:spPr>
          <a:xfrm>
            <a:off x="0" y="1680334"/>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302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506703-596B-47AF-B6C2-82B236457163}"/>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735BAF-387A-4501-A952-8101F92167FD}"/>
              </a:ext>
            </a:extLst>
          </p:cNvPr>
          <p:cNvGrpSpPr/>
          <p:nvPr/>
        </p:nvGrpSpPr>
        <p:grpSpPr>
          <a:xfrm>
            <a:off x="696633" y="340087"/>
            <a:ext cx="1633524" cy="1177514"/>
            <a:chOff x="2989714" y="536986"/>
            <a:chExt cx="2047369" cy="1473115"/>
          </a:xfrm>
        </p:grpSpPr>
        <p:pic>
          <p:nvPicPr>
            <p:cNvPr id="8" name="Google Shape;59;p14">
              <a:extLst>
                <a:ext uri="{FF2B5EF4-FFF2-40B4-BE49-F238E27FC236}">
                  <a16:creationId xmlns:a16="http://schemas.microsoft.com/office/drawing/2014/main" id="{0AA737BC-93B7-4D8F-B1A3-68D5CFDCC57A}"/>
                </a:ext>
              </a:extLst>
            </p:cNvPr>
            <p:cNvPicPr preferRelativeResize="0"/>
            <p:nvPr/>
          </p:nvPicPr>
          <p:blipFill rotWithShape="1">
            <a:blip r:embed="rId2">
              <a:alphaModFix/>
            </a:blip>
            <a:srcRect r="70799" b="-3333"/>
            <a:stretch/>
          </p:blipFill>
          <p:spPr>
            <a:xfrm>
              <a:off x="2989714" y="536986"/>
              <a:ext cx="1897596" cy="1473115"/>
            </a:xfrm>
            <a:prstGeom prst="rect">
              <a:avLst/>
            </a:prstGeom>
            <a:noFill/>
            <a:ln>
              <a:noFill/>
            </a:ln>
          </p:spPr>
        </p:pic>
        <p:sp>
          <p:nvSpPr>
            <p:cNvPr id="9" name="Rectangle 8">
              <a:extLst>
                <a:ext uri="{FF2B5EF4-FFF2-40B4-BE49-F238E27FC236}">
                  <a16:creationId xmlns:a16="http://schemas.microsoft.com/office/drawing/2014/main" id="{EACBC486-B37B-4AFD-B741-C489DA05AF81}"/>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FFB6C4B-9E05-42EE-B40E-65C717DBF5FB}"/>
              </a:ext>
            </a:extLst>
          </p:cNvPr>
          <p:cNvSpPr txBox="1"/>
          <p:nvPr/>
        </p:nvSpPr>
        <p:spPr>
          <a:xfrm>
            <a:off x="3040325" y="3039978"/>
            <a:ext cx="9372601" cy="1446550"/>
          </a:xfrm>
          <a:prstGeom prst="rect">
            <a:avLst/>
          </a:prstGeom>
          <a:noFill/>
        </p:spPr>
        <p:txBody>
          <a:bodyPr wrap="square">
            <a:spAutoFit/>
          </a:bodyPr>
          <a:lstStyle/>
          <a:p>
            <a:pPr marL="0" marR="0">
              <a:spcBef>
                <a:spcPts val="0"/>
              </a:spcBef>
              <a:spcAft>
                <a:spcPts val="0"/>
              </a:spcAft>
            </a:pPr>
            <a:r>
              <a:rPr lang="en-US" sz="8800" dirty="0">
                <a:solidFill>
                  <a:srgbClr val="000000"/>
                </a:solidFill>
                <a:latin typeface="Helvetica Neue"/>
                <a:ea typeface="Arial Unicode MS"/>
                <a:cs typeface="Arial Unicode MS"/>
              </a:rPr>
              <a:t>Questions?</a:t>
            </a:r>
          </a:p>
        </p:txBody>
      </p:sp>
      <p:sp>
        <p:nvSpPr>
          <p:cNvPr id="2" name="Rectangle 1">
            <a:extLst>
              <a:ext uri="{FF2B5EF4-FFF2-40B4-BE49-F238E27FC236}">
                <a16:creationId xmlns:a16="http://schemas.microsoft.com/office/drawing/2014/main" id="{AC8E0AF5-31DC-486A-BA25-3605F6E8F9DF}"/>
              </a:ext>
            </a:extLst>
          </p:cNvPr>
          <p:cNvSpPr/>
          <p:nvPr/>
        </p:nvSpPr>
        <p:spPr>
          <a:xfrm>
            <a:off x="0" y="1680334"/>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36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Why Do Legislative Interviews?</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75;p17">
            <a:extLst>
              <a:ext uri="{FF2B5EF4-FFF2-40B4-BE49-F238E27FC236}">
                <a16:creationId xmlns:a16="http://schemas.microsoft.com/office/drawing/2014/main" id="{33776604-DD87-4065-8855-6B5CDE792698}"/>
              </a:ext>
            </a:extLst>
          </p:cNvPr>
          <p:cNvSpPr txBox="1"/>
          <p:nvPr/>
        </p:nvSpPr>
        <p:spPr>
          <a:xfrm>
            <a:off x="1584257" y="2261495"/>
            <a:ext cx="9792800" cy="5114800"/>
          </a:xfrm>
          <a:prstGeom prst="rect">
            <a:avLst/>
          </a:prstGeom>
          <a:noFill/>
          <a:ln>
            <a:noFill/>
          </a:ln>
        </p:spPr>
        <p:txBody>
          <a:bodyPr spcFirstLastPara="1" wrap="square" lIns="121900" tIns="121900" rIns="121900" bIns="121900" anchor="t" anchorCtr="0">
            <a:noAutofit/>
          </a:bodyPr>
          <a:lstStyle/>
          <a:p>
            <a:r>
              <a:rPr lang="en" sz="4000" b="1" dirty="0">
                <a:solidFill>
                  <a:srgbClr val="C00000"/>
                </a:solidFill>
              </a:rPr>
              <a:t>External Reasons</a:t>
            </a:r>
            <a:endParaRPr sz="4000" b="1" dirty="0">
              <a:solidFill>
                <a:srgbClr val="C00000"/>
              </a:solidFill>
            </a:endParaRPr>
          </a:p>
          <a:p>
            <a:pPr marL="609585"/>
            <a:endParaRPr sz="2800" dirty="0"/>
          </a:p>
          <a:p>
            <a:pPr marL="609585"/>
            <a:r>
              <a:rPr lang="en" sz="2800" dirty="0"/>
              <a:t>Visibility and contact between LWV and legislator/staff </a:t>
            </a:r>
            <a:endParaRPr sz="2800" dirty="0"/>
          </a:p>
          <a:p>
            <a:pPr marL="609585"/>
            <a:endParaRPr sz="2800" dirty="0"/>
          </a:p>
          <a:p>
            <a:pPr marL="609585"/>
            <a:r>
              <a:rPr lang="en" sz="2800" dirty="0"/>
              <a:t>Share LWV interests and concerns </a:t>
            </a:r>
            <a:endParaRPr sz="2800" dirty="0"/>
          </a:p>
          <a:p>
            <a:pPr marL="609585"/>
            <a:endParaRPr sz="2800" dirty="0"/>
          </a:p>
          <a:p>
            <a:pPr marL="609585"/>
            <a:r>
              <a:rPr lang="en" sz="2800" dirty="0"/>
              <a:t>Educate legislator/staff about LWV nonpartisanship</a:t>
            </a:r>
            <a:endParaRPr sz="2800" dirty="0"/>
          </a:p>
        </p:txBody>
      </p:sp>
    </p:spTree>
    <p:extLst>
      <p:ext uri="{BB962C8B-B14F-4D97-AF65-F5344CB8AC3E}">
        <p14:creationId xmlns:p14="http://schemas.microsoft.com/office/powerpoint/2010/main" val="182444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Why Do Legislative Interviews?</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75;p17">
            <a:extLst>
              <a:ext uri="{FF2B5EF4-FFF2-40B4-BE49-F238E27FC236}">
                <a16:creationId xmlns:a16="http://schemas.microsoft.com/office/drawing/2014/main" id="{33776604-DD87-4065-8855-6B5CDE792698}"/>
              </a:ext>
            </a:extLst>
          </p:cNvPr>
          <p:cNvSpPr txBox="1"/>
          <p:nvPr/>
        </p:nvSpPr>
        <p:spPr>
          <a:xfrm>
            <a:off x="1560609" y="2045377"/>
            <a:ext cx="9792800" cy="5114800"/>
          </a:xfrm>
          <a:prstGeom prst="rect">
            <a:avLst/>
          </a:prstGeom>
          <a:noFill/>
          <a:ln>
            <a:noFill/>
          </a:ln>
        </p:spPr>
        <p:txBody>
          <a:bodyPr spcFirstLastPara="1" wrap="square" lIns="121900" tIns="121900" rIns="121900" bIns="121900" anchor="t" anchorCtr="0">
            <a:noAutofit/>
          </a:bodyPr>
          <a:lstStyle/>
          <a:p>
            <a:r>
              <a:rPr lang="en" sz="4000" b="1" dirty="0">
                <a:solidFill>
                  <a:srgbClr val="C00000"/>
                </a:solidFill>
              </a:rPr>
              <a:t>Internal Reasons</a:t>
            </a:r>
            <a:endParaRPr sz="4000" b="1" dirty="0">
              <a:solidFill>
                <a:srgbClr val="C00000"/>
              </a:solidFill>
            </a:endParaRPr>
          </a:p>
          <a:p>
            <a:pPr marL="609585"/>
            <a:endParaRPr sz="2800" dirty="0"/>
          </a:p>
        </p:txBody>
      </p:sp>
      <p:sp>
        <p:nvSpPr>
          <p:cNvPr id="5" name="Google Shape;80;p18">
            <a:extLst>
              <a:ext uri="{FF2B5EF4-FFF2-40B4-BE49-F238E27FC236}">
                <a16:creationId xmlns:a16="http://schemas.microsoft.com/office/drawing/2014/main" id="{0760F55F-0D82-42EE-89D5-1DDEC8B1386B}"/>
              </a:ext>
            </a:extLst>
          </p:cNvPr>
          <p:cNvSpPr txBox="1"/>
          <p:nvPr/>
        </p:nvSpPr>
        <p:spPr>
          <a:xfrm>
            <a:off x="1721612" y="2327099"/>
            <a:ext cx="9778400" cy="5041600"/>
          </a:xfrm>
          <a:prstGeom prst="rect">
            <a:avLst/>
          </a:prstGeom>
          <a:noFill/>
          <a:ln>
            <a:noFill/>
          </a:ln>
        </p:spPr>
        <p:txBody>
          <a:bodyPr spcFirstLastPara="1" wrap="square" lIns="121900" tIns="121900" rIns="121900" bIns="121900" anchor="t" anchorCtr="0">
            <a:noAutofit/>
          </a:bodyPr>
          <a:lstStyle/>
          <a:p>
            <a:pPr marL="609585"/>
            <a:endParaRPr sz="2800" dirty="0">
              <a:solidFill>
                <a:schemeClr val="dk1"/>
              </a:solidFill>
            </a:endParaRPr>
          </a:p>
          <a:p>
            <a:pPr marL="609585"/>
            <a:r>
              <a:rPr lang="en" sz="2800" dirty="0">
                <a:solidFill>
                  <a:schemeClr val="dk1"/>
                </a:solidFill>
              </a:rPr>
              <a:t>Develop information that will inform advocacy and education at state and local level</a:t>
            </a:r>
            <a:endParaRPr sz="2800" dirty="0">
              <a:solidFill>
                <a:schemeClr val="dk1"/>
              </a:solidFill>
            </a:endParaRPr>
          </a:p>
          <a:p>
            <a:pPr marL="609585"/>
            <a:endParaRPr sz="2800" dirty="0">
              <a:solidFill>
                <a:schemeClr val="dk1"/>
              </a:solidFill>
            </a:endParaRPr>
          </a:p>
          <a:p>
            <a:pPr marL="609585"/>
            <a:r>
              <a:rPr lang="en" sz="2800" dirty="0">
                <a:solidFill>
                  <a:schemeClr val="dk1"/>
                </a:solidFill>
              </a:rPr>
              <a:t>Create the groundwork for lobbying legislators on bills of interest as constituents</a:t>
            </a:r>
            <a:endParaRPr sz="2800" dirty="0">
              <a:solidFill>
                <a:schemeClr val="dk1"/>
              </a:solidFill>
            </a:endParaRPr>
          </a:p>
          <a:p>
            <a:pPr marL="609585"/>
            <a:endParaRPr sz="2800" dirty="0">
              <a:solidFill>
                <a:schemeClr val="dk1"/>
              </a:solidFill>
            </a:endParaRPr>
          </a:p>
          <a:p>
            <a:pPr marL="609585"/>
            <a:r>
              <a:rPr lang="en" sz="2800" dirty="0">
                <a:solidFill>
                  <a:schemeClr val="dk1"/>
                </a:solidFill>
              </a:rPr>
              <a:t>Develop League members who are interested in advocacy</a:t>
            </a:r>
            <a:endParaRPr sz="2800" dirty="0">
              <a:solidFill>
                <a:schemeClr val="dk1"/>
              </a:solidFill>
            </a:endParaRPr>
          </a:p>
          <a:p>
            <a:pPr marL="609585"/>
            <a:endParaRPr sz="2800" dirty="0">
              <a:solidFill>
                <a:schemeClr val="dk1"/>
              </a:solidFill>
            </a:endParaRPr>
          </a:p>
          <a:p>
            <a:pPr marL="609585"/>
            <a:endParaRPr sz="2800" dirty="0">
              <a:solidFill>
                <a:schemeClr val="dk1"/>
              </a:solidFill>
            </a:endParaRPr>
          </a:p>
          <a:p>
            <a:pPr marL="609585">
              <a:buClr>
                <a:schemeClr val="dk1"/>
              </a:buClr>
              <a:buSzPts val="1100"/>
            </a:pPr>
            <a:endParaRPr sz="2400" b="1" dirty="0"/>
          </a:p>
        </p:txBody>
      </p:sp>
    </p:spTree>
    <p:extLst>
      <p:ext uri="{BB962C8B-B14F-4D97-AF65-F5344CB8AC3E}">
        <p14:creationId xmlns:p14="http://schemas.microsoft.com/office/powerpoint/2010/main" val="391554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Who Should Do the Interviews?</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85;p19">
            <a:extLst>
              <a:ext uri="{FF2B5EF4-FFF2-40B4-BE49-F238E27FC236}">
                <a16:creationId xmlns:a16="http://schemas.microsoft.com/office/drawing/2014/main" id="{183301DF-BD25-4E7D-A534-1955555D9704}"/>
              </a:ext>
            </a:extLst>
          </p:cNvPr>
          <p:cNvSpPr txBox="1"/>
          <p:nvPr/>
        </p:nvSpPr>
        <p:spPr>
          <a:xfrm>
            <a:off x="1040524" y="2056019"/>
            <a:ext cx="10551073" cy="3576212"/>
          </a:xfrm>
          <a:prstGeom prst="rect">
            <a:avLst/>
          </a:prstGeom>
          <a:noFill/>
          <a:ln>
            <a:noFill/>
          </a:ln>
        </p:spPr>
        <p:txBody>
          <a:bodyPr spcFirstLastPara="1" wrap="square" lIns="121900" tIns="121900" rIns="121900" bIns="121900" anchor="t" anchorCtr="0">
            <a:noAutofit/>
          </a:bodyPr>
          <a:lstStyle/>
          <a:p>
            <a:pPr>
              <a:lnSpc>
                <a:spcPct val="115000"/>
              </a:lnSpc>
              <a:spcBef>
                <a:spcPts val="1600"/>
              </a:spcBef>
            </a:pPr>
            <a:r>
              <a:rPr lang="en" sz="3200" b="1" dirty="0"/>
              <a:t>Build a team for the interviews including:</a:t>
            </a:r>
          </a:p>
          <a:p>
            <a:pPr marL="457200" indent="-457200">
              <a:lnSpc>
                <a:spcPct val="115000"/>
              </a:lnSpc>
              <a:spcBef>
                <a:spcPts val="1000"/>
              </a:spcBef>
              <a:buFont typeface="Arial" panose="020B0604020202020204" pitchFamily="34" charset="0"/>
              <a:buChar char="•"/>
            </a:pPr>
            <a:r>
              <a:rPr lang="en" sz="2400" dirty="0"/>
              <a:t>Member with good League background or knowledge of the legislator</a:t>
            </a:r>
            <a:endParaRPr sz="2400" dirty="0"/>
          </a:p>
          <a:p>
            <a:pPr marL="457200" indent="-457200">
              <a:lnSpc>
                <a:spcPct val="115000"/>
              </a:lnSpc>
              <a:spcBef>
                <a:spcPts val="1000"/>
              </a:spcBef>
              <a:buFont typeface="Arial" panose="020B0604020202020204" pitchFamily="34" charset="0"/>
              <a:buChar char="•"/>
            </a:pPr>
            <a:r>
              <a:rPr lang="en" sz="2400" dirty="0"/>
              <a:t>Member well versed in topics or interested in delving into them</a:t>
            </a:r>
            <a:endParaRPr sz="2400" dirty="0"/>
          </a:p>
          <a:p>
            <a:pPr marL="457200" indent="-457200">
              <a:lnSpc>
                <a:spcPct val="115000"/>
              </a:lnSpc>
              <a:spcBef>
                <a:spcPts val="1000"/>
              </a:spcBef>
              <a:buFont typeface="Arial" panose="020B0604020202020204" pitchFamily="34" charset="0"/>
              <a:buChar char="•"/>
            </a:pPr>
            <a:r>
              <a:rPr lang="en" sz="2400" dirty="0"/>
              <a:t>New, young, or from under-represented populations who is interested in topics or in learning about advoca</a:t>
            </a:r>
            <a:r>
              <a:rPr lang="en" sz="2800" dirty="0"/>
              <a:t>cy</a:t>
            </a:r>
            <a:endParaRPr sz="2800" dirty="0"/>
          </a:p>
          <a:p>
            <a:pPr>
              <a:lnSpc>
                <a:spcPct val="115000"/>
              </a:lnSpc>
              <a:spcBef>
                <a:spcPts val="2200"/>
              </a:spcBef>
              <a:buClr>
                <a:schemeClr val="dk1"/>
              </a:buClr>
              <a:buSzPts val="1100"/>
            </a:pPr>
            <a:r>
              <a:rPr lang="en" sz="2800" i="1" dirty="0"/>
              <a:t>Need </a:t>
            </a:r>
            <a:r>
              <a:rPr lang="en" sz="2800" i="1" u="sng" dirty="0"/>
              <a:t>not</a:t>
            </a:r>
            <a:r>
              <a:rPr lang="en" sz="2800" i="1" dirty="0"/>
              <a:t> be a member of the Local LWV Board of Directors</a:t>
            </a:r>
            <a:endParaRPr sz="2800" i="1" dirty="0"/>
          </a:p>
          <a:p>
            <a:pPr>
              <a:spcBef>
                <a:spcPts val="1600"/>
              </a:spcBef>
            </a:pPr>
            <a:endParaRPr sz="2800" dirty="0"/>
          </a:p>
          <a:p>
            <a:endParaRPr sz="2800" dirty="0"/>
          </a:p>
          <a:p>
            <a:endParaRPr sz="2800" dirty="0"/>
          </a:p>
          <a:p>
            <a:endParaRPr sz="2800" dirty="0"/>
          </a:p>
        </p:txBody>
      </p:sp>
    </p:spTree>
    <p:extLst>
      <p:ext uri="{BB962C8B-B14F-4D97-AF65-F5344CB8AC3E}">
        <p14:creationId xmlns:p14="http://schemas.microsoft.com/office/powerpoint/2010/main" val="200280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0305"/>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Interview Topics</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95EFAE3-C10C-4399-8E7A-1B4910F760E6}"/>
              </a:ext>
            </a:extLst>
          </p:cNvPr>
          <p:cNvSpPr txBox="1"/>
          <p:nvPr/>
        </p:nvSpPr>
        <p:spPr>
          <a:xfrm>
            <a:off x="1819237" y="2261495"/>
            <a:ext cx="9341714" cy="3734356"/>
          </a:xfrm>
          <a:prstGeom prst="rect">
            <a:avLst/>
          </a:prstGeom>
          <a:noFill/>
        </p:spPr>
        <p:txBody>
          <a:bodyPr wrap="square">
            <a:spAutoFit/>
          </a:bodyPr>
          <a:lstStyle/>
          <a:p>
            <a:pPr marL="742950" indent="-742950">
              <a:spcAft>
                <a:spcPts val="1700"/>
              </a:spcAft>
              <a:buFont typeface="+mj-lt"/>
              <a:buAutoNum type="arabicPeriod"/>
            </a:pPr>
            <a:r>
              <a:rPr lang="en-US" sz="3600" dirty="0"/>
              <a:t>Land Use and Climate Change	</a:t>
            </a:r>
          </a:p>
          <a:p>
            <a:pPr marL="742950" indent="-742950">
              <a:spcAft>
                <a:spcPts val="1700"/>
              </a:spcAft>
              <a:buFont typeface="+mj-lt"/>
              <a:buAutoNum type="arabicPeriod"/>
            </a:pPr>
            <a:r>
              <a:rPr lang="en-US" sz="3600" dirty="0"/>
              <a:t>Housing and Homelessness</a:t>
            </a:r>
          </a:p>
          <a:p>
            <a:pPr marL="742950" indent="-742950">
              <a:spcAft>
                <a:spcPts val="1700"/>
              </a:spcAft>
              <a:buFont typeface="+mj-lt"/>
              <a:buAutoNum type="arabicPeriod"/>
            </a:pPr>
            <a:r>
              <a:rPr lang="en-US" sz="3600" dirty="0"/>
              <a:t>Equity in Post Pandemic Economic Recovery</a:t>
            </a:r>
          </a:p>
          <a:p>
            <a:pPr marL="742950" indent="-742950">
              <a:spcAft>
                <a:spcPts val="1700"/>
              </a:spcAft>
              <a:buFont typeface="+mj-lt"/>
              <a:buAutoNum type="arabicPeriod"/>
            </a:pPr>
            <a:r>
              <a:rPr lang="en-US" sz="3600" dirty="0"/>
              <a:t>Personal Priorities of Legislator</a:t>
            </a:r>
          </a:p>
          <a:p>
            <a:pPr marL="742950" indent="-742950">
              <a:spcAft>
                <a:spcPts val="1700"/>
              </a:spcAft>
              <a:buFont typeface="+mj-lt"/>
              <a:buAutoNum type="arabicPeriod"/>
            </a:pPr>
            <a:r>
              <a:rPr lang="en-US" sz="3600" dirty="0"/>
              <a:t>Question of interest to Local Leagues</a:t>
            </a:r>
          </a:p>
        </p:txBody>
      </p:sp>
    </p:spTree>
    <p:extLst>
      <p:ext uri="{BB962C8B-B14F-4D97-AF65-F5344CB8AC3E}">
        <p14:creationId xmlns:p14="http://schemas.microsoft.com/office/powerpoint/2010/main" val="131523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Climate is a LWVUS Priority</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13BB7BB-DF38-4946-89BB-D09D22600255}"/>
              </a:ext>
            </a:extLst>
          </p:cNvPr>
          <p:cNvSpPr txBox="1"/>
          <p:nvPr/>
        </p:nvSpPr>
        <p:spPr>
          <a:xfrm>
            <a:off x="1453645" y="2905334"/>
            <a:ext cx="9211003" cy="2834174"/>
          </a:xfrm>
          <a:prstGeom prst="rect">
            <a:avLst/>
          </a:prstGeom>
          <a:noFill/>
        </p:spPr>
        <p:txBody>
          <a:bodyPr wrap="square">
            <a:spAutoFit/>
          </a:bodyPr>
          <a:lstStyle/>
          <a:p>
            <a:pPr marL="457200" marR="0" indent="-457200">
              <a:lnSpc>
                <a:spcPct val="115000"/>
              </a:lnSpc>
              <a:spcBef>
                <a:spcPts val="1000"/>
              </a:spcBef>
              <a:spcAft>
                <a:spcPts val="800"/>
              </a:spcAft>
              <a:buClr>
                <a:srgbClr val="C00000"/>
              </a:buClr>
              <a:buSzPct val="120000"/>
              <a:buFont typeface="Arial" panose="020B0604020202020204" pitchFamily="34" charset="0"/>
              <a:buChar char="•"/>
            </a:pPr>
            <a:r>
              <a:rPr lang="en-US" sz="3600" dirty="0"/>
              <a:t>2020-2022 LWVUS </a:t>
            </a:r>
            <a:r>
              <a:rPr lang="en-US" sz="3600" u="sng" dirty="0"/>
              <a:t>Program</a:t>
            </a:r>
            <a:r>
              <a:rPr lang="en-US" sz="3600" dirty="0"/>
              <a:t> includes Climate Change as a key priority</a:t>
            </a:r>
          </a:p>
          <a:p>
            <a:pPr marL="457200" marR="0" indent="-457200">
              <a:lnSpc>
                <a:spcPct val="115000"/>
              </a:lnSpc>
              <a:spcBef>
                <a:spcPts val="1000"/>
              </a:spcBef>
              <a:spcAft>
                <a:spcPts val="800"/>
              </a:spcAft>
              <a:buClr>
                <a:srgbClr val="C00000"/>
              </a:buClr>
              <a:buSzPct val="120000"/>
              <a:buFont typeface="Arial" panose="020B0604020202020204" pitchFamily="34" charset="0"/>
              <a:buChar char="•"/>
            </a:pPr>
            <a:r>
              <a:rPr lang="en-US" sz="3600" dirty="0"/>
              <a:t>2020 Convention passed a resolution declaring a Climate Emergency </a:t>
            </a:r>
          </a:p>
        </p:txBody>
      </p:sp>
    </p:spTree>
    <p:extLst>
      <p:ext uri="{BB962C8B-B14F-4D97-AF65-F5344CB8AC3E}">
        <p14:creationId xmlns:p14="http://schemas.microsoft.com/office/powerpoint/2010/main" val="27535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289D297F-6C2D-4CB0-ADE0-8105F6D22D9A}"/>
              </a:ext>
            </a:extLst>
          </p:cNvPr>
          <p:cNvSpPr/>
          <p:nvPr/>
        </p:nvSpPr>
        <p:spPr>
          <a:xfrm>
            <a:off x="0" y="1667201"/>
            <a:ext cx="12230100" cy="96650"/>
          </a:xfrm>
          <a:prstGeom prst="rect">
            <a:avLst/>
          </a:prstGeom>
          <a:solidFill>
            <a:srgbClr val="17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20D67D-1BE8-4976-BC8B-761E1FAEFE8F}"/>
              </a:ext>
            </a:extLst>
          </p:cNvPr>
          <p:cNvSpPr/>
          <p:nvPr/>
        </p:nvSpPr>
        <p:spPr>
          <a:xfrm flipV="1">
            <a:off x="0" y="1828437"/>
            <a:ext cx="10724493" cy="88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71CD3EB-A1D4-4E50-9353-9675946B8BCD}"/>
              </a:ext>
            </a:extLst>
          </p:cNvPr>
          <p:cNvGrpSpPr/>
          <p:nvPr/>
        </p:nvGrpSpPr>
        <p:grpSpPr>
          <a:xfrm>
            <a:off x="696633" y="340087"/>
            <a:ext cx="1633524" cy="1177514"/>
            <a:chOff x="2989714" y="536986"/>
            <a:chExt cx="2047369" cy="1473115"/>
          </a:xfrm>
        </p:grpSpPr>
        <p:pic>
          <p:nvPicPr>
            <p:cNvPr id="6" name="Google Shape;59;p14">
              <a:extLst>
                <a:ext uri="{FF2B5EF4-FFF2-40B4-BE49-F238E27FC236}">
                  <a16:creationId xmlns:a16="http://schemas.microsoft.com/office/drawing/2014/main" id="{FF7D4169-5A90-416E-9563-F27FD47AF081}"/>
                </a:ext>
              </a:extLst>
            </p:cNvPr>
            <p:cNvPicPr preferRelativeResize="0"/>
            <p:nvPr/>
          </p:nvPicPr>
          <p:blipFill rotWithShape="1">
            <a:blip r:embed="rId3">
              <a:alphaModFix/>
            </a:blip>
            <a:srcRect r="70799" b="-3333"/>
            <a:stretch/>
          </p:blipFill>
          <p:spPr>
            <a:xfrm>
              <a:off x="2989714" y="536986"/>
              <a:ext cx="1897596" cy="1473115"/>
            </a:xfrm>
            <a:prstGeom prst="rect">
              <a:avLst/>
            </a:prstGeom>
            <a:noFill/>
            <a:ln>
              <a:noFill/>
            </a:ln>
          </p:spPr>
        </p:pic>
        <p:sp>
          <p:nvSpPr>
            <p:cNvPr id="8" name="Rectangle 7">
              <a:extLst>
                <a:ext uri="{FF2B5EF4-FFF2-40B4-BE49-F238E27FC236}">
                  <a16:creationId xmlns:a16="http://schemas.microsoft.com/office/drawing/2014/main" id="{5EB01A63-0AF5-47E2-8CA8-3FF151620D90}"/>
                </a:ext>
              </a:extLst>
            </p:cNvPr>
            <p:cNvSpPr/>
            <p:nvPr/>
          </p:nvSpPr>
          <p:spPr>
            <a:xfrm>
              <a:off x="4682359" y="595148"/>
              <a:ext cx="354724"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E76CD51-591F-444D-961C-B3AF10654F29}"/>
              </a:ext>
            </a:extLst>
          </p:cNvPr>
          <p:cNvSpPr txBox="1"/>
          <p:nvPr/>
        </p:nvSpPr>
        <p:spPr>
          <a:xfrm>
            <a:off x="2975743" y="461774"/>
            <a:ext cx="8245366" cy="830997"/>
          </a:xfrm>
          <a:prstGeom prst="rect">
            <a:avLst/>
          </a:prstGeom>
          <a:noFill/>
        </p:spPr>
        <p:txBody>
          <a:bodyPr wrap="square" rtlCol="0">
            <a:spAutoFit/>
          </a:bodyPr>
          <a:lstStyle/>
          <a:p>
            <a:pPr algn="r"/>
            <a:r>
              <a:rPr lang="en-US" sz="4800" b="1" dirty="0">
                <a:solidFill>
                  <a:srgbClr val="175695"/>
                </a:solidFill>
              </a:rPr>
              <a:t>Land Use and Climate Change</a:t>
            </a:r>
          </a:p>
        </p:txBody>
      </p:sp>
      <p:sp>
        <p:nvSpPr>
          <p:cNvPr id="11" name="Rectangle 10">
            <a:extLst>
              <a:ext uri="{FF2B5EF4-FFF2-40B4-BE49-F238E27FC236}">
                <a16:creationId xmlns:a16="http://schemas.microsoft.com/office/drawing/2014/main" id="{94C83FD9-3ECC-467D-93C3-0BB04FFB6015}"/>
              </a:ext>
            </a:extLst>
          </p:cNvPr>
          <p:cNvSpPr/>
          <p:nvPr/>
        </p:nvSpPr>
        <p:spPr>
          <a:xfrm>
            <a:off x="696633" y="5904186"/>
            <a:ext cx="1171581" cy="87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13BB7BB-DF38-4946-89BB-D09D22600255}"/>
              </a:ext>
            </a:extLst>
          </p:cNvPr>
          <p:cNvSpPr txBox="1"/>
          <p:nvPr/>
        </p:nvSpPr>
        <p:spPr>
          <a:xfrm>
            <a:off x="1363716" y="2099219"/>
            <a:ext cx="9211003" cy="3881897"/>
          </a:xfrm>
          <a:prstGeom prst="rect">
            <a:avLst/>
          </a:prstGeom>
          <a:noFill/>
        </p:spPr>
        <p:txBody>
          <a:bodyPr wrap="square">
            <a:spAutoFit/>
          </a:bodyPr>
          <a:lstStyle/>
          <a:p>
            <a:pPr marL="0" marR="0">
              <a:lnSpc>
                <a:spcPct val="107000"/>
              </a:lnSpc>
              <a:spcBef>
                <a:spcPts val="0"/>
              </a:spcBef>
              <a:spcAft>
                <a:spcPts val="800"/>
              </a:spcAft>
            </a:pPr>
            <a:r>
              <a:rPr lang="en-US" sz="2000" i="1" dirty="0">
                <a:effectLst/>
                <a:latin typeface="Helvetica" panose="020B0604020202020204" pitchFamily="34" charset="0"/>
                <a:ea typeface="Calibri" panose="020F0502020204030204" pitchFamily="34" charset="0"/>
                <a:cs typeface="Times New Roman" panose="02020603050405020304" pitchFamily="18" charset="0"/>
              </a:rPr>
              <a:t>California is converting natural and working lands from net carbon emitters to net carbon sinks.</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1" dirty="0">
                <a:effectLst/>
                <a:latin typeface="Helvetica" panose="020B0604020202020204" pitchFamily="34" charset="0"/>
                <a:ea typeface="Calibri" panose="020F0502020204030204" pitchFamily="34" charset="0"/>
                <a:cs typeface="Times New Roman" panose="02020603050405020304" pitchFamily="18" charset="0"/>
              </a:rPr>
              <a:t>Agriculture plays a key role – </a:t>
            </a:r>
            <a:r>
              <a:rPr lang="en-US" sz="2000" i="1" dirty="0">
                <a:latin typeface="Helvetica" panose="020B0604020202020204" pitchFamily="34" charset="0"/>
                <a:ea typeface="Calibri" panose="020F0502020204030204" pitchFamily="34" charset="0"/>
                <a:cs typeface="Times New Roman" panose="02020603050405020304" pitchFamily="18" charset="0"/>
              </a:rPr>
              <a:t>climate smart</a:t>
            </a:r>
            <a:r>
              <a:rPr lang="en-US" sz="2000" i="1" dirty="0">
                <a:effectLst/>
                <a:latin typeface="Helvetica" panose="020B0604020202020204" pitchFamily="34" charset="0"/>
                <a:ea typeface="Calibri" panose="020F0502020204030204" pitchFamily="34" charset="0"/>
                <a:cs typeface="Times New Roman" panose="02020603050405020304" pitchFamily="18" charset="0"/>
              </a:rPr>
              <a:t> agricultural practices will ultimately increase profits, make farms more drought resilient, and capture and sequester carbon. </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effectLst/>
              <a:latin typeface="Helvetica"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solidFill>
                  <a:srgbClr val="C00000"/>
                </a:solidFill>
                <a:effectLst/>
                <a:latin typeface="Helvetica" panose="020B0604020202020204" pitchFamily="34" charset="0"/>
                <a:ea typeface="Calibri" panose="020F0502020204030204" pitchFamily="34" charset="0"/>
                <a:cs typeface="Times New Roman" panose="02020603050405020304" pitchFamily="18" charset="0"/>
              </a:rPr>
              <a:t>What do you see as the most important considerations and priorities in the effort to reach net drawdown from natural and working lands? </a:t>
            </a:r>
          </a:p>
          <a:p>
            <a:pPr marL="0" marR="0">
              <a:lnSpc>
                <a:spcPct val="107000"/>
              </a:lnSpc>
              <a:spcBef>
                <a:spcPts val="0"/>
              </a:spcBef>
              <a:spcAft>
                <a:spcPts val="800"/>
              </a:spcAft>
            </a:pPr>
            <a:r>
              <a:rPr lang="en-US" sz="2000" b="1" dirty="0">
                <a:solidFill>
                  <a:srgbClr val="C00000"/>
                </a:solidFill>
                <a:effectLst/>
                <a:latin typeface="Helvetica" panose="020B0604020202020204" pitchFamily="34" charset="0"/>
                <a:ea typeface="Calibri" panose="020F0502020204030204" pitchFamily="34" charset="0"/>
                <a:cs typeface="Times New Roman" panose="02020603050405020304" pitchFamily="18" charset="0"/>
              </a:rPr>
              <a:t>How do we balance the many considerations? </a:t>
            </a:r>
          </a:p>
          <a:p>
            <a:pPr marL="0" marR="0">
              <a:lnSpc>
                <a:spcPct val="107000"/>
              </a:lnSpc>
              <a:spcBef>
                <a:spcPts val="0"/>
              </a:spcBef>
              <a:spcAft>
                <a:spcPts val="800"/>
              </a:spcAft>
            </a:pPr>
            <a:r>
              <a:rPr lang="en-US" sz="2000" b="1" dirty="0">
                <a:solidFill>
                  <a:srgbClr val="C00000"/>
                </a:solidFill>
                <a:effectLst/>
                <a:latin typeface="Helvetica" panose="020B0604020202020204" pitchFamily="34" charset="0"/>
                <a:ea typeface="Calibri" panose="020F0502020204030204" pitchFamily="34" charset="0"/>
                <a:cs typeface="Times New Roman" panose="02020603050405020304" pitchFamily="18" charset="0"/>
              </a:rPr>
              <a:t>What are the funding priorities?</a:t>
            </a:r>
            <a:endPar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5970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10183</TotalTime>
  <Words>1358</Words>
  <Application>Microsoft Macintosh PowerPoint</Application>
  <PresentationFormat>Widescreen</PresentationFormat>
  <Paragraphs>200</Paragraphs>
  <Slides>33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Georgia</vt:lpstr>
      <vt:lpstr>Helvetica</vt:lpstr>
      <vt:lpstr>Helvetica Neue</vt:lpstr>
      <vt:lpstr>Office Theme</vt:lpstr>
      <vt:lpstr>Legislative Interviews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Swift</dc:creator>
  <cp:lastModifiedBy>Andrew Muse-Fisher</cp:lastModifiedBy>
  <cp:revision>35</cp:revision>
  <dcterms:created xsi:type="dcterms:W3CDTF">2020-11-05T17:24:20Z</dcterms:created>
  <dcterms:modified xsi:type="dcterms:W3CDTF">2021-01-06T22:24:05Z</dcterms:modified>
</cp:coreProperties>
</file>