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0" r:id="rId2"/>
    <p:sldId id="258" r:id="rId3"/>
    <p:sldId id="275" r:id="rId4"/>
    <p:sldId id="259" r:id="rId5"/>
    <p:sldId id="260" r:id="rId6"/>
    <p:sldId id="302" r:id="rId7"/>
    <p:sldId id="315" r:id="rId8"/>
    <p:sldId id="262" r:id="rId9"/>
    <p:sldId id="291" r:id="rId10"/>
    <p:sldId id="280" r:id="rId11"/>
    <p:sldId id="319" r:id="rId12"/>
    <p:sldId id="294" r:id="rId13"/>
    <p:sldId id="316" r:id="rId14"/>
    <p:sldId id="311" r:id="rId15"/>
    <p:sldId id="276" r:id="rId16"/>
    <p:sldId id="314" r:id="rId1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76" autoAdjust="0"/>
    <p:restoredTop sz="82838" autoAdjust="0"/>
  </p:normalViewPr>
  <p:slideViewPr>
    <p:cSldViewPr>
      <p:cViewPr varScale="1">
        <p:scale>
          <a:sx n="73" d="100"/>
          <a:sy n="73" d="100"/>
        </p:scale>
        <p:origin x="-155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st\Documents\Mountaire-MW4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Mountaire Year Average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'[Mountaire-MW47.xlsx]Sheet1'!$R$194</c:f>
              <c:strCache>
                <c:ptCount val="1"/>
                <c:pt idx="0">
                  <c:v>MW35 +</c:v>
                </c:pt>
              </c:strCache>
            </c:strRef>
          </c:tx>
          <c:xVal>
            <c:numRef>
              <c:f>'[Mountaire-MW47.xlsx]Sheet1'!$Q$195:$Q$209</c:f>
              <c:numCache>
                <c:formatCode>0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xVal>
          <c:yVal>
            <c:numRef>
              <c:f>'[Mountaire-MW47.xlsx]Sheet1'!$R$195:$R$209</c:f>
              <c:numCache>
                <c:formatCode>General</c:formatCode>
                <c:ptCount val="15"/>
                <c:pt idx="0">
                  <c:v>18.3</c:v>
                </c:pt>
                <c:pt idx="1">
                  <c:v>11.764999999999999</c:v>
                </c:pt>
                <c:pt idx="2">
                  <c:v>11.5</c:v>
                </c:pt>
                <c:pt idx="3">
                  <c:v>21.424999999999997</c:v>
                </c:pt>
                <c:pt idx="4">
                  <c:v>20.69</c:v>
                </c:pt>
                <c:pt idx="5">
                  <c:v>33.700000000000003</c:v>
                </c:pt>
                <c:pt idx="6">
                  <c:v>29.925000000000001</c:v>
                </c:pt>
                <c:pt idx="7">
                  <c:v>27.490000000000002</c:v>
                </c:pt>
                <c:pt idx="8">
                  <c:v>22.75</c:v>
                </c:pt>
                <c:pt idx="9">
                  <c:v>45.95</c:v>
                </c:pt>
                <c:pt idx="10">
                  <c:v>34.925000000000004</c:v>
                </c:pt>
                <c:pt idx="11">
                  <c:v>17.662500000000001</c:v>
                </c:pt>
                <c:pt idx="12">
                  <c:v>26.900000000000002</c:v>
                </c:pt>
                <c:pt idx="13">
                  <c:v>27.275000000000002</c:v>
                </c:pt>
                <c:pt idx="14">
                  <c:v>50.625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'[Mountaire-MW47.xlsx]Sheet1'!$S$194</c:f>
              <c:strCache>
                <c:ptCount val="1"/>
                <c:pt idx="0">
                  <c:v>MCL</c:v>
                </c:pt>
              </c:strCache>
            </c:strRef>
          </c:tx>
          <c:marker>
            <c:symbol val="none"/>
          </c:marker>
          <c:xVal>
            <c:numRef>
              <c:f>'[Mountaire-MW47.xlsx]Sheet1'!$Q$195:$Q$209</c:f>
              <c:numCache>
                <c:formatCode>0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xVal>
          <c:yVal>
            <c:numRef>
              <c:f>'[Mountaire-MW47.xlsx]Sheet1'!$S$195:$S$209</c:f>
              <c:numCache>
                <c:formatCode>General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'[Mountaire-MW47.xlsx]Sheet1'!$V$194</c:f>
              <c:strCache>
                <c:ptCount val="1"/>
                <c:pt idx="0">
                  <c:v>MW38</c:v>
                </c:pt>
              </c:strCache>
            </c:strRef>
          </c:tx>
          <c:xVal>
            <c:numRef>
              <c:f>'[Mountaire-MW47.xlsx]Sheet1'!$Q$195:$Q$209</c:f>
              <c:numCache>
                <c:formatCode>0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xVal>
          <c:yVal>
            <c:numRef>
              <c:f>'[Mountaire-MW47.xlsx]Sheet1'!$V$195:$V$209</c:f>
              <c:numCache>
                <c:formatCode>General</c:formatCode>
                <c:ptCount val="15"/>
                <c:pt idx="0">
                  <c:v>13.387500000000001</c:v>
                </c:pt>
                <c:pt idx="1">
                  <c:v>14.05</c:v>
                </c:pt>
                <c:pt idx="2">
                  <c:v>13.5</c:v>
                </c:pt>
                <c:pt idx="3">
                  <c:v>15.524999999999999</c:v>
                </c:pt>
                <c:pt idx="4">
                  <c:v>14.2</c:v>
                </c:pt>
                <c:pt idx="5">
                  <c:v>17.5</c:v>
                </c:pt>
                <c:pt idx="6">
                  <c:v>18.425000000000001</c:v>
                </c:pt>
                <c:pt idx="7">
                  <c:v>23.4</c:v>
                </c:pt>
                <c:pt idx="8">
                  <c:v>26.5</c:v>
                </c:pt>
                <c:pt idx="9">
                  <c:v>30.799999999999997</c:v>
                </c:pt>
                <c:pt idx="10">
                  <c:v>31.524999999999999</c:v>
                </c:pt>
                <c:pt idx="11">
                  <c:v>31.875000000000004</c:v>
                </c:pt>
                <c:pt idx="12">
                  <c:v>33.583333333333336</c:v>
                </c:pt>
                <c:pt idx="13">
                  <c:v>28.1</c:v>
                </c:pt>
                <c:pt idx="14">
                  <c:v>34.85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'[Mountaire-MW47.xlsx]Sheet1'!$X$194</c:f>
              <c:strCache>
                <c:ptCount val="1"/>
                <c:pt idx="0">
                  <c:v>MW43</c:v>
                </c:pt>
              </c:strCache>
            </c:strRef>
          </c:tx>
          <c:xVal>
            <c:numRef>
              <c:f>'[Mountaire-MW47.xlsx]Sheet1'!$Q$195:$Q$209</c:f>
              <c:numCache>
                <c:formatCode>0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xVal>
          <c:yVal>
            <c:numRef>
              <c:f>'[Mountaire-MW47.xlsx]Sheet1'!$X$195:$X$209</c:f>
              <c:numCache>
                <c:formatCode>General</c:formatCode>
                <c:ptCount val="15"/>
                <c:pt idx="0">
                  <c:v>14.100000000000001</c:v>
                </c:pt>
                <c:pt idx="1">
                  <c:v>17.450000000000003</c:v>
                </c:pt>
                <c:pt idx="2">
                  <c:v>13.8</c:v>
                </c:pt>
                <c:pt idx="3">
                  <c:v>14.7</c:v>
                </c:pt>
                <c:pt idx="4">
                  <c:v>12.4</c:v>
                </c:pt>
                <c:pt idx="5">
                  <c:v>15.8</c:v>
                </c:pt>
                <c:pt idx="6">
                  <c:v>13.149999999999999</c:v>
                </c:pt>
                <c:pt idx="7">
                  <c:v>19.600000000000001</c:v>
                </c:pt>
                <c:pt idx="8">
                  <c:v>22.5</c:v>
                </c:pt>
                <c:pt idx="9">
                  <c:v>23.85</c:v>
                </c:pt>
                <c:pt idx="10">
                  <c:v>26.375</c:v>
                </c:pt>
                <c:pt idx="11">
                  <c:v>26.4</c:v>
                </c:pt>
                <c:pt idx="12">
                  <c:v>36.199999999999996</c:v>
                </c:pt>
                <c:pt idx="13">
                  <c:v>35.924999999999997</c:v>
                </c:pt>
                <c:pt idx="14">
                  <c:v>37.900000000000006</c:v>
                </c:pt>
              </c:numCache>
            </c:numRef>
          </c:yVal>
          <c:smooth val="0"/>
        </c:ser>
        <c:ser>
          <c:idx val="7"/>
          <c:order val="4"/>
          <c:tx>
            <c:strRef>
              <c:f>'[Mountaire-MW47.xlsx]Sheet1'!$Y$194</c:f>
              <c:strCache>
                <c:ptCount val="1"/>
                <c:pt idx="0">
                  <c:v>MW47-e</c:v>
                </c:pt>
              </c:strCache>
            </c:strRef>
          </c:tx>
          <c:xVal>
            <c:numRef>
              <c:f>'[Mountaire-MW47.xlsx]Sheet1'!$Q$195:$Q$209</c:f>
              <c:numCache>
                <c:formatCode>0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xVal>
          <c:yVal>
            <c:numRef>
              <c:f>'[Mountaire-MW47.xlsx]Sheet1'!$Y$195:$Y$209</c:f>
              <c:numCache>
                <c:formatCode>General</c:formatCode>
                <c:ptCount val="15"/>
                <c:pt idx="0">
                  <c:v>15.566666666666668</c:v>
                </c:pt>
                <c:pt idx="1">
                  <c:v>18.600000000000001</c:v>
                </c:pt>
                <c:pt idx="2">
                  <c:v>17.850000000000001</c:v>
                </c:pt>
                <c:pt idx="3">
                  <c:v>32.65</c:v>
                </c:pt>
                <c:pt idx="4">
                  <c:v>28.725000000000001</c:v>
                </c:pt>
                <c:pt idx="5">
                  <c:v>49.6</c:v>
                </c:pt>
                <c:pt idx="6">
                  <c:v>40.75</c:v>
                </c:pt>
                <c:pt idx="7">
                  <c:v>46.849999999999994</c:v>
                </c:pt>
                <c:pt idx="8">
                  <c:v>51.099999999999994</c:v>
                </c:pt>
                <c:pt idx="9">
                  <c:v>52.3</c:v>
                </c:pt>
                <c:pt idx="10">
                  <c:v>60.3</c:v>
                </c:pt>
                <c:pt idx="11">
                  <c:v>38.799999999999997</c:v>
                </c:pt>
                <c:pt idx="12">
                  <c:v>48.699999999999996</c:v>
                </c:pt>
                <c:pt idx="13">
                  <c:v>67.55</c:v>
                </c:pt>
                <c:pt idx="14">
                  <c:v>47.775000000000006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34464"/>
        <c:axId val="73327744"/>
      </c:scatterChart>
      <c:valAx>
        <c:axId val="1007344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73327744"/>
        <c:crosses val="autoZero"/>
        <c:crossBetween val="midCat"/>
      </c:valAx>
      <c:valAx>
        <c:axId val="733277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mg/L Nitrate-N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073446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2B6B05B-4C52-4689-AEA0-EAE2DD44941B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6304CA6-B461-4FB1-9EF0-BC7357C11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55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2B1DA-4C1D-4F3E-9DB9-CBECA13F6FF0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57909-7801-420A-8898-B0CAAE0B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3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7909-7801-420A-8898-B0CAAE0B78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6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DNREC </a:t>
            </a:r>
            <a:r>
              <a:rPr lang="en-US" baseline="0" dirty="0" smtClean="0"/>
              <a:t> has blocked public access to the recent monitoring wells records.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Load 1427 </a:t>
            </a:r>
            <a:r>
              <a:rPr lang="en-US" dirty="0" err="1" smtClean="0"/>
              <a:t>lb</a:t>
            </a:r>
            <a:r>
              <a:rPr lang="en-US" dirty="0" smtClean="0"/>
              <a:t>/day  1131 ac 900 cult  21.8times</a:t>
            </a:r>
          </a:p>
          <a:p>
            <a:r>
              <a:rPr lang="en-US" dirty="0" smtClean="0"/>
              <a:t>Swan</a:t>
            </a:r>
            <a:r>
              <a:rPr lang="en-US" baseline="0" dirty="0" smtClean="0"/>
              <a:t> 64.48      13657 ac</a:t>
            </a:r>
            <a:endParaRPr lang="en-US" dirty="0" smtClean="0"/>
          </a:p>
          <a:p>
            <a:r>
              <a:rPr lang="en-US" dirty="0" smtClean="0"/>
              <a:t>92.5 -3/2016</a:t>
            </a:r>
          </a:p>
          <a:p>
            <a:r>
              <a:rPr lang="en-US" dirty="0" smtClean="0"/>
              <a:t>65.8 3/2017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7909-7801-420A-8898-B0CAAE0B78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03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7909-7801-420A-8898-B0CAAE0B78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03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MW4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7909-7801-420A-8898-B0CAAE0B78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News</a:t>
            </a:r>
            <a:r>
              <a:rPr lang="en-US" baseline="0" dirty="0" smtClean="0"/>
              <a:t> Journal asked that Nov 10,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7909-7801-420A-8898-B0CAAE0B78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12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~400 pins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7909-7801-420A-8898-B0CAAE0B78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83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7909-7801-420A-8898-B0CAAE0B78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9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7909-7801-420A-8898-B0CAAE0B78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0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Stomach acid converts nitrate</a:t>
            </a:r>
            <a:r>
              <a:rPr lang="en-US" baseline="0" dirty="0" smtClean="0"/>
              <a:t> to nitrite which ties up the blood’s hemoglobin preventing Oxygen transport. </a:t>
            </a:r>
          </a:p>
          <a:p>
            <a:r>
              <a:rPr lang="en-US" baseline="0" dirty="0" smtClean="0"/>
              <a:t>In the  first few month of life -- a baby has  not  developed the enzymes to free up the hemoglobin can suffocate. </a:t>
            </a:r>
          </a:p>
          <a:p>
            <a:r>
              <a:rPr lang="en-US" baseline="0" dirty="0" smtClean="0"/>
              <a:t>10 mg/L is the MCL, it is no a no adverse effect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7909-7801-420A-8898-B0CAAE0B78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4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7909-7801-420A-8898-B0CAAE0B78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8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60% of</a:t>
            </a:r>
            <a:r>
              <a:rPr lang="en-US" baseline="0" dirty="0" smtClean="0"/>
              <a:t> DE pop </a:t>
            </a:r>
            <a:r>
              <a:rPr lang="en-US" baseline="0" dirty="0" smtClean="0"/>
              <a:t>on </a:t>
            </a:r>
            <a:r>
              <a:rPr lang="en-US" baseline="0" dirty="0" err="1" smtClean="0"/>
              <a:t>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7909-7801-420A-8898-B0CAAE0B78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1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60% of</a:t>
            </a:r>
            <a:r>
              <a:rPr lang="en-US" baseline="0" dirty="0" smtClean="0"/>
              <a:t> population </a:t>
            </a:r>
            <a:r>
              <a:rPr lang="en-US" dirty="0" smtClean="0"/>
              <a:t>on wells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7909-7801-420A-8898-B0CAAE0B78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Dnrec</a:t>
            </a:r>
            <a:r>
              <a:rPr lang="en-US" dirty="0" smtClean="0"/>
              <a:t> scientists sample wells in 2003 and</a:t>
            </a:r>
            <a:r>
              <a:rPr lang="en-US" baseline="0" dirty="0" smtClean="0"/>
              <a:t> published the results in 2007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7909-7801-420A-8898-B0CAAE0B78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8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Mountaire</a:t>
            </a:r>
            <a:r>
              <a:rPr lang="en-US" dirty="0" smtClean="0"/>
              <a:t> is not the only Nitrate</a:t>
            </a:r>
            <a:r>
              <a:rPr lang="en-US" baseline="0" dirty="0" smtClean="0"/>
              <a:t> source near Millsboro.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East of Cow Pasture Branch (</a:t>
            </a:r>
            <a:r>
              <a:rPr lang="en-US" baseline="0" dirty="0" err="1" smtClean="0"/>
              <a:t>Gravelhill</a:t>
            </a:r>
            <a:r>
              <a:rPr lang="en-US" baseline="0" dirty="0" smtClean="0"/>
              <a:t> Road)– South of </a:t>
            </a:r>
            <a:r>
              <a:rPr lang="en-US" baseline="0" dirty="0" err="1" smtClean="0"/>
              <a:t>Zoar</a:t>
            </a:r>
            <a:r>
              <a:rPr lang="en-US" baseline="0" dirty="0" smtClean="0"/>
              <a:t> Rd – west of Williams Street Road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 data sets</a:t>
            </a:r>
          </a:p>
          <a:p>
            <a:r>
              <a:rPr lang="en-US" dirty="0" smtClean="0"/>
              <a:t>N pin </a:t>
            </a:r>
            <a:r>
              <a:rPr lang="en-US" dirty="0" err="1" smtClean="0"/>
              <a:t>Mountaire</a:t>
            </a:r>
            <a:r>
              <a:rPr lang="en-US" dirty="0" smtClean="0"/>
              <a:t> </a:t>
            </a:r>
            <a:r>
              <a:rPr lang="en-US" dirty="0" err="1" smtClean="0"/>
              <a:t>Avg</a:t>
            </a:r>
            <a:r>
              <a:rPr lang="en-US" baseline="0" dirty="0" smtClean="0"/>
              <a:t> 2009-2013      33 MW 28&gt;</a:t>
            </a:r>
            <a:endParaRPr lang="en-US" dirty="0" smtClean="0"/>
          </a:p>
          <a:p>
            <a:r>
              <a:rPr lang="en-US" dirty="0" smtClean="0"/>
              <a:t>Blue/pink 2003</a:t>
            </a:r>
          </a:p>
          <a:p>
            <a:r>
              <a:rPr lang="en-US" dirty="0" smtClean="0"/>
              <a:t>Diamond pins</a:t>
            </a:r>
            <a:r>
              <a:rPr lang="en-US" baseline="0" dirty="0" smtClean="0"/>
              <a:t> 2017 Sussex WTP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7909-7801-420A-8898-B0CAAE0B78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8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pink</a:t>
            </a:r>
            <a:r>
              <a:rPr lang="en-US" baseline="0" smtClean="0"/>
              <a:t> </a:t>
            </a:r>
            <a:r>
              <a:rPr lang="en-US" baseline="0" dirty="0" smtClean="0"/>
              <a:t>and green pins are the recent samples analyzed by DNREC following  the upset of </a:t>
            </a:r>
            <a:r>
              <a:rPr lang="en-US" baseline="0" dirty="0" err="1" smtClean="0"/>
              <a:t>Mountaire’s</a:t>
            </a:r>
            <a:r>
              <a:rPr lang="en-US" baseline="0" dirty="0" smtClean="0"/>
              <a:t> Treatment Plant.</a:t>
            </a:r>
          </a:p>
          <a:p>
            <a:r>
              <a:rPr lang="en-US" dirty="0" smtClean="0"/>
              <a:t>Data</a:t>
            </a:r>
            <a:r>
              <a:rPr lang="en-US" baseline="0" dirty="0" smtClean="0"/>
              <a:t> from Attorney Flyer 31 Samples</a:t>
            </a:r>
          </a:p>
          <a:p>
            <a:r>
              <a:rPr lang="en-US" baseline="0" dirty="0" smtClean="0"/>
              <a:t>Home 25.7 – near MW 38 43.9 2009-2013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7909-7801-420A-8898-B0CAAE0B78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7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C3ED-FCFC-40EF-AD0D-E8E57762F1F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AE-C818-4411-9404-FD1DE263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C3ED-FCFC-40EF-AD0D-E8E57762F1F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AE-C818-4411-9404-FD1DE263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0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C3ED-FCFC-40EF-AD0D-E8E57762F1F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AE-C818-4411-9404-FD1DE263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C3ED-FCFC-40EF-AD0D-E8E57762F1F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AE-C818-4411-9404-FD1DE263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9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C3ED-FCFC-40EF-AD0D-E8E57762F1F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AE-C818-4411-9404-FD1DE263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2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C3ED-FCFC-40EF-AD0D-E8E57762F1F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AE-C818-4411-9404-FD1DE263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4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C3ED-FCFC-40EF-AD0D-E8E57762F1F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AE-C818-4411-9404-FD1DE263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1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C3ED-FCFC-40EF-AD0D-E8E57762F1F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AE-C818-4411-9404-FD1DE263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1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C3ED-FCFC-40EF-AD0D-E8E57762F1F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AE-C818-4411-9404-FD1DE263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8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C3ED-FCFC-40EF-AD0D-E8E57762F1F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AE-C818-4411-9404-FD1DE263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C3ED-FCFC-40EF-AD0D-E8E57762F1F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AAE-C818-4411-9404-FD1DE263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5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CC3ED-FCFC-40EF-AD0D-E8E57762F1F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2AAE-C818-4411-9404-FD1DE263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9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hss.delaware.gov/dph/hsp/privdw.html" TargetMode="External"/><Relationship Id="rId3" Type="http://schemas.openxmlformats.org/officeDocument/2006/relationships/hyperlink" Target="https://www.ewg.org/research/pouring-it/health-effects-nitrate-exposure#.WnIH-HxryM8" TargetMode="External"/><Relationship Id="rId7" Type="http://schemas.openxmlformats.org/officeDocument/2006/relationships/hyperlink" Target="http://opendata.firstmap.delaware.gov/datasets/groundwater-management-zon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hp.niehs.nih.gov/1206249/" TargetMode="External"/><Relationship Id="rId11" Type="http://schemas.openxmlformats.org/officeDocument/2006/relationships/hyperlink" Target="https://www.watersystemscouncil.org/download/wellcare_information_sheets/For%20Real%20Estate%20Professionals/508083605_Buying_orsSelling_a_Home_with_a_Well.pdf" TargetMode="External"/><Relationship Id="rId5" Type="http://schemas.openxmlformats.org/officeDocument/2006/relationships/hyperlink" Target="https://www.ncbi.nlm.nih.gov/pmc/articles/PMC1392223/" TargetMode="External"/><Relationship Id="rId10" Type="http://schemas.openxmlformats.org/officeDocument/2006/relationships/hyperlink" Target="http://delawaresourcewater.org/assessments/" TargetMode="External"/><Relationship Id="rId4" Type="http://schemas.openxmlformats.org/officeDocument/2006/relationships/hyperlink" Target="https://www.sciencedaily.com/releases/2009/07/090705215239.htm" TargetMode="External"/><Relationship Id="rId9" Type="http://schemas.openxmlformats.org/officeDocument/2006/relationships/hyperlink" Target="https://www.ewg.org/tapwate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Nitrate in Sussex County Groundwater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March 14, </a:t>
            </a:r>
            <a:r>
              <a:rPr lang="en-US" dirty="0" smtClean="0"/>
              <a:t>2018</a:t>
            </a:r>
            <a:endParaRPr lang="en-US" dirty="0"/>
          </a:p>
          <a:p>
            <a:r>
              <a:rPr lang="en-US" dirty="0" smtClean="0"/>
              <a:t>John Austin</a:t>
            </a:r>
          </a:p>
          <a:p>
            <a:r>
              <a:rPr lang="en-US" dirty="0" smtClean="0"/>
              <a:t>austin4012000@yahoo.com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Homes </a:t>
            </a:r>
            <a:r>
              <a:rPr lang="en-US" dirty="0"/>
              <a:t>S</a:t>
            </a:r>
            <a:r>
              <a:rPr lang="en-US" dirty="0" smtClean="0"/>
              <a:t>ampled by DNREC.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47" y="1600200"/>
            <a:ext cx="7497505" cy="4525963"/>
          </a:xfrm>
        </p:spPr>
      </p:pic>
    </p:spTree>
    <p:extLst>
      <p:ext uri="{BB962C8B-B14F-4D97-AF65-F5344CB8AC3E}">
        <p14:creationId xmlns:p14="http://schemas.microsoft.com/office/powerpoint/2010/main" val="6895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Over the years contamination has increased.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5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Mountaire</a:t>
            </a:r>
            <a:r>
              <a:rPr lang="en-US" dirty="0" smtClean="0"/>
              <a:t> is not the only </a:t>
            </a:r>
            <a:r>
              <a:rPr lang="en-US" dirty="0"/>
              <a:t>s</a:t>
            </a:r>
            <a:r>
              <a:rPr lang="en-US" dirty="0" smtClean="0"/>
              <a:t>ite to have contaminated the 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Blessing Green House &amp; Compost – Milton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Isdell</a:t>
            </a:r>
            <a:r>
              <a:rPr lang="en-US" dirty="0" smtClean="0"/>
              <a:t> Sanitation</a:t>
            </a:r>
          </a:p>
          <a:p>
            <a:r>
              <a:rPr lang="en-US" dirty="0" smtClean="0"/>
              <a:t>Clean Delaware, LLC (Septic </a:t>
            </a:r>
            <a:r>
              <a:rPr lang="en-US" dirty="0"/>
              <a:t>p</a:t>
            </a:r>
            <a:r>
              <a:rPr lang="en-US" dirty="0" smtClean="0"/>
              <a:t>ump outs)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Harbeson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 Ellendale</a:t>
            </a:r>
          </a:p>
          <a:p>
            <a:pPr marL="0" indent="0">
              <a:buNone/>
            </a:pPr>
            <a:r>
              <a:rPr lang="en-US" dirty="0" smtClean="0"/>
              <a:t>	- Milton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Blessing Compost</a:t>
            </a:r>
            <a:br>
              <a:rPr lang="en-US" dirty="0" smtClean="0"/>
            </a:br>
            <a:r>
              <a:rPr lang="en-US" dirty="0" smtClean="0"/>
              <a:t>MW4 73.3 mg/L Nitrate-N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791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protect the public?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Nitrate Vulnerable Zone in Sussex</a:t>
            </a:r>
          </a:p>
          <a:p>
            <a:pPr lvl="1"/>
            <a:r>
              <a:rPr lang="en-US" dirty="0" smtClean="0"/>
              <a:t>Deeper wells / Public water systems</a:t>
            </a:r>
          </a:p>
          <a:p>
            <a:pPr lvl="1"/>
            <a:r>
              <a:rPr lang="en-US" dirty="0" smtClean="0"/>
              <a:t>Reverse Osmosis treatment unit assistance</a:t>
            </a:r>
          </a:p>
          <a:p>
            <a:r>
              <a:rPr lang="en-US" dirty="0" smtClean="0"/>
              <a:t>DNREC – We need a regulator not an industrial promoter?</a:t>
            </a:r>
          </a:p>
          <a:p>
            <a:r>
              <a:rPr lang="en-US" dirty="0" smtClean="0"/>
              <a:t>What will be the consequences for those who damage our community?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You are the first line in defense of your water and your health.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Sussex County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497505" cy="4525963"/>
          </a:xfrm>
        </p:spPr>
      </p:pic>
    </p:spTree>
    <p:extLst>
      <p:ext uri="{BB962C8B-B14F-4D97-AF65-F5344CB8AC3E}">
        <p14:creationId xmlns:p14="http://schemas.microsoft.com/office/powerpoint/2010/main" val="19993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400" b="1" dirty="0" smtClean="0"/>
              <a:t>Environmental Working Group</a:t>
            </a:r>
          </a:p>
          <a:p>
            <a:pPr marL="0" indent="0">
              <a:buNone/>
            </a:pPr>
            <a:r>
              <a:rPr lang="en-US" sz="3400" dirty="0">
                <a:hlinkClick r:id="rId3"/>
              </a:rPr>
              <a:t>https://www.ewg.org/research/pouring-it/health-effects-nitrate-exposure#.WnIH-HxryM8</a:t>
            </a:r>
            <a:endParaRPr lang="en-US" sz="3400" dirty="0"/>
          </a:p>
          <a:p>
            <a:pPr marL="0" indent="0">
              <a:buNone/>
            </a:pPr>
            <a:endParaRPr lang="en-US" sz="3400" b="1" dirty="0" smtClean="0"/>
          </a:p>
          <a:p>
            <a:pPr marL="0" indent="0">
              <a:buNone/>
            </a:pPr>
            <a:r>
              <a:rPr lang="en-US" sz="3400" b="1" dirty="0" smtClean="0"/>
              <a:t>Nitrate as Environmental Trigger</a:t>
            </a:r>
          </a:p>
          <a:p>
            <a:pPr marL="0" indent="0">
              <a:buNone/>
            </a:pPr>
            <a:r>
              <a:rPr lang="en-US" sz="3400" dirty="0">
                <a:hlinkClick r:id="rId4"/>
              </a:rPr>
              <a:t>https://</a:t>
            </a:r>
            <a:r>
              <a:rPr lang="en-US" sz="3400" dirty="0" smtClean="0">
                <a:hlinkClick r:id="rId4"/>
              </a:rPr>
              <a:t>www.sciencedaily.com/releases/2009/07/090705215239.htm</a:t>
            </a:r>
            <a:endParaRPr lang="en-US" sz="3400" dirty="0" smtClean="0"/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b="1" dirty="0" smtClean="0"/>
              <a:t>A Health Effects Review</a:t>
            </a:r>
          </a:p>
          <a:p>
            <a:pPr marL="0" indent="0">
              <a:buNone/>
            </a:pPr>
            <a:r>
              <a:rPr lang="en-US" sz="3400" dirty="0">
                <a:hlinkClick r:id="rId5"/>
              </a:rPr>
              <a:t>https://www.ncbi.nlm.nih.gov/pmc/articles/PMC1392223</a:t>
            </a:r>
            <a:r>
              <a:rPr lang="en-US" sz="3400" dirty="0" smtClean="0">
                <a:hlinkClick r:id="rId5"/>
              </a:rPr>
              <a:t>/</a:t>
            </a:r>
            <a:endParaRPr lang="en-US" sz="3400" dirty="0" smtClean="0"/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b="1" dirty="0" smtClean="0"/>
              <a:t>Prenatal Effects</a:t>
            </a:r>
            <a:endParaRPr lang="en-US" sz="3400" b="1" dirty="0"/>
          </a:p>
          <a:p>
            <a:pPr marL="0" indent="0">
              <a:buNone/>
            </a:pPr>
            <a:r>
              <a:rPr lang="en-US" sz="3400" dirty="0" smtClean="0">
                <a:hlinkClick r:id="rId6"/>
              </a:rPr>
              <a:t>https</a:t>
            </a:r>
            <a:r>
              <a:rPr lang="en-US" sz="3400" dirty="0">
                <a:hlinkClick r:id="rId6"/>
              </a:rPr>
              <a:t>://ehp.niehs.nih.gov/1206249</a:t>
            </a:r>
            <a:r>
              <a:rPr lang="en-US" sz="3400" dirty="0" smtClean="0">
                <a:hlinkClick r:id="rId6"/>
              </a:rPr>
              <a:t>/</a:t>
            </a:r>
            <a:endParaRPr lang="en-US" sz="3400" dirty="0" smtClean="0"/>
          </a:p>
          <a:p>
            <a:pPr marL="0" indent="0">
              <a:buNone/>
            </a:pPr>
            <a:endParaRPr lang="en-US" sz="3400" b="1" dirty="0"/>
          </a:p>
          <a:p>
            <a:pPr marL="0" indent="0">
              <a:buNone/>
            </a:pPr>
            <a:r>
              <a:rPr lang="en-US" sz="3400" b="1" dirty="0" smtClean="0"/>
              <a:t>Mapping – soup to nuts environmental site locations</a:t>
            </a:r>
          </a:p>
          <a:p>
            <a:pPr marL="0" indent="0">
              <a:buNone/>
            </a:pPr>
            <a:r>
              <a:rPr lang="en-US" sz="3400" dirty="0" smtClean="0">
                <a:hlinkClick r:id="rId7"/>
              </a:rPr>
              <a:t>http</a:t>
            </a:r>
            <a:r>
              <a:rPr lang="en-US" sz="3400" dirty="0">
                <a:hlinkClick r:id="rId7"/>
              </a:rPr>
              <a:t>://</a:t>
            </a:r>
            <a:r>
              <a:rPr lang="en-US" sz="3400" dirty="0" smtClean="0">
                <a:hlinkClick r:id="rId7"/>
              </a:rPr>
              <a:t>opendata.firstmap.delaware.gov/datasets/groundwater-management-zones</a:t>
            </a:r>
            <a:r>
              <a:rPr lang="en-US" sz="3400" dirty="0" smtClean="0"/>
              <a:t> </a:t>
            </a: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b="1" dirty="0" smtClean="0"/>
              <a:t>DHSS Public Water Supply Test  Results</a:t>
            </a:r>
          </a:p>
          <a:p>
            <a:pPr marL="0" indent="0">
              <a:buNone/>
            </a:pPr>
            <a:r>
              <a:rPr lang="en-US" sz="3400" dirty="0" smtClean="0">
                <a:hlinkClick r:id="rId8"/>
              </a:rPr>
              <a:t>http</a:t>
            </a:r>
            <a:r>
              <a:rPr lang="en-US" sz="3400" dirty="0">
                <a:hlinkClick r:id="rId8"/>
              </a:rPr>
              <a:t>://</a:t>
            </a:r>
            <a:r>
              <a:rPr lang="en-US" sz="3400" dirty="0" smtClean="0">
                <a:hlinkClick r:id="rId8"/>
              </a:rPr>
              <a:t>www.dhss.delaware.gov/dph/hsp/privdw.html</a:t>
            </a:r>
            <a:r>
              <a:rPr lang="en-US" sz="3400" dirty="0" smtClean="0"/>
              <a:t> </a:t>
            </a: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b="1" dirty="0" smtClean="0"/>
              <a:t>Search by Zip Code Public Water Supplies</a:t>
            </a:r>
            <a:endParaRPr lang="en-US" sz="3400" b="1" dirty="0"/>
          </a:p>
          <a:p>
            <a:pPr marL="0" indent="0">
              <a:buNone/>
            </a:pPr>
            <a:r>
              <a:rPr lang="en-US" sz="3400" dirty="0">
                <a:hlinkClick r:id="rId9"/>
              </a:rPr>
              <a:t>https://www.ewg.org/tapwater</a:t>
            </a:r>
            <a:r>
              <a:rPr lang="en-US" sz="3400" dirty="0" smtClean="0">
                <a:hlinkClick r:id="rId9"/>
              </a:rPr>
              <a:t>/</a:t>
            </a:r>
            <a:endParaRPr lang="en-US" sz="3400" dirty="0" smtClean="0"/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b="1" dirty="0" smtClean="0"/>
              <a:t>Water Supply Source Water Assessments – Detailed report on Public Water Supplies</a:t>
            </a:r>
          </a:p>
          <a:p>
            <a:pPr marL="0" indent="0">
              <a:buNone/>
            </a:pPr>
            <a:r>
              <a:rPr lang="en-US" sz="3400" dirty="0" smtClean="0">
                <a:hlinkClick r:id="rId10"/>
              </a:rPr>
              <a:t>http://delawaresourcewater.org/assessments/</a:t>
            </a:r>
            <a:endParaRPr lang="en-US" sz="3400" dirty="0" smtClean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b="1" dirty="0" smtClean="0"/>
              <a:t>Buying or </a:t>
            </a:r>
            <a:r>
              <a:rPr lang="en-US" sz="3400" b="1" dirty="0"/>
              <a:t>Selling a Home with a Well</a:t>
            </a:r>
            <a:endParaRPr lang="en-US" sz="3400" dirty="0"/>
          </a:p>
          <a:p>
            <a:pPr marL="0" indent="0">
              <a:buNone/>
            </a:pPr>
            <a:r>
              <a:rPr lang="en-US" sz="3400" u="sng" dirty="0">
                <a:hlinkClick r:id="rId11"/>
              </a:rPr>
              <a:t>https://</a:t>
            </a:r>
            <a:r>
              <a:rPr lang="en-US" sz="3400" u="sng" dirty="0" smtClean="0">
                <a:hlinkClick r:id="rId11"/>
              </a:rPr>
              <a:t>www.watersystemscouncil.org/download/wellcare_information_sheets/For%20Real%20Estate%20Professionals/508083605_Buying_orsSelling_a_Home_with_a_Well.pdf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Nitrate?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Nitrate</a:t>
            </a:r>
            <a:r>
              <a:rPr lang="en-US" dirty="0" smtClean="0"/>
              <a:t> (NO3)</a:t>
            </a:r>
            <a:r>
              <a:rPr lang="en-US" baseline="30000" dirty="0" smtClean="0"/>
              <a:t>-</a:t>
            </a:r>
            <a:r>
              <a:rPr lang="en-US" dirty="0" smtClean="0"/>
              <a:t> and </a:t>
            </a:r>
            <a:r>
              <a:rPr lang="en-US" i="1" dirty="0" smtClean="0"/>
              <a:t>Nitrite</a:t>
            </a:r>
            <a:r>
              <a:rPr lang="en-US" dirty="0" smtClean="0"/>
              <a:t> (NO2)</a:t>
            </a:r>
            <a:r>
              <a:rPr lang="en-US" baseline="30000" dirty="0" smtClean="0"/>
              <a:t>- </a:t>
            </a:r>
            <a:r>
              <a:rPr lang="en-US" dirty="0" smtClean="0"/>
              <a:t>are naturally occurring ionic species.</a:t>
            </a:r>
          </a:p>
          <a:p>
            <a:r>
              <a:rPr lang="en-US" dirty="0" smtClean="0"/>
              <a:t>They are part of the earths nitrogen cycle.</a:t>
            </a:r>
          </a:p>
          <a:p>
            <a:r>
              <a:rPr lang="en-US" dirty="0" smtClean="0"/>
              <a:t>Nitrate has been regulated in drinking water to prevent a condition called “Blue-baby syndrome.” (</a:t>
            </a:r>
            <a:r>
              <a:rPr lang="en-US" dirty="0" err="1" smtClean="0"/>
              <a:t>methemoglobinemia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Blue Baby?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Stomach acid converts nitrate to nitrite which ties up the blood’s hemoglobin preventing Oxygen </a:t>
            </a:r>
            <a:r>
              <a:rPr lang="en-US" dirty="0" smtClean="0"/>
              <a:t>transport.</a:t>
            </a:r>
            <a:endParaRPr lang="en-US" dirty="0"/>
          </a:p>
          <a:p>
            <a:r>
              <a:rPr lang="en-US" dirty="0"/>
              <a:t>In the  first few </a:t>
            </a:r>
            <a:r>
              <a:rPr lang="en-US" dirty="0" smtClean="0"/>
              <a:t>months </a:t>
            </a:r>
            <a:r>
              <a:rPr lang="en-US" dirty="0"/>
              <a:t>of life -- a baby has  not  developed the enzymes to free up the hemoglobin can suffocate. </a:t>
            </a:r>
          </a:p>
          <a:p>
            <a:r>
              <a:rPr lang="en-US" dirty="0"/>
              <a:t>10 mg/L is the Maximum Contaminate Level </a:t>
            </a:r>
            <a:r>
              <a:rPr lang="en-US" dirty="0" smtClean="0"/>
              <a:t>(MCL) , </a:t>
            </a:r>
            <a:r>
              <a:rPr lang="en-US" dirty="0"/>
              <a:t>it is </a:t>
            </a:r>
            <a:r>
              <a:rPr lang="en-US" dirty="0" smtClean="0"/>
              <a:t>not </a:t>
            </a:r>
            <a:r>
              <a:rPr lang="en-US" dirty="0"/>
              <a:t>a no adverse effect level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Even below 10 mg/L some cases of Blue-baby syndrome have occurred.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Case studies have found an increased risk of a number of birth defects associated with nitrate exposures less than 10 mg/L Nitrate.</a:t>
            </a:r>
          </a:p>
          <a:p>
            <a:r>
              <a:rPr lang="en-US" sz="2400" dirty="0" smtClean="0"/>
              <a:t>Anencephaly </a:t>
            </a:r>
            <a:r>
              <a:rPr lang="en-US" sz="2400" dirty="0"/>
              <a:t>(absence of a major part of the brain and skull) </a:t>
            </a:r>
            <a:endParaRPr lang="en-US" sz="2400" dirty="0" smtClean="0"/>
          </a:p>
          <a:p>
            <a:r>
              <a:rPr lang="en-US" sz="2400" dirty="0"/>
              <a:t>Spina </a:t>
            </a:r>
            <a:r>
              <a:rPr lang="en-US" sz="2400" dirty="0" smtClean="0"/>
              <a:t>Bifida (</a:t>
            </a:r>
            <a:r>
              <a:rPr lang="en-US" sz="2400" dirty="0"/>
              <a:t>spine and spinal cord don't form </a:t>
            </a:r>
            <a:r>
              <a:rPr lang="en-US" sz="2400" dirty="0" smtClean="0"/>
              <a:t>properly)</a:t>
            </a:r>
          </a:p>
          <a:p>
            <a:r>
              <a:rPr lang="en-US" sz="2400" dirty="0"/>
              <a:t>Limb deficiency</a:t>
            </a:r>
            <a:r>
              <a:rPr lang="en-US" sz="2400"/>
              <a:t>, </a:t>
            </a:r>
            <a:r>
              <a:rPr lang="en-US" sz="2400" smtClean="0"/>
              <a:t>cleft palate</a:t>
            </a:r>
            <a:r>
              <a:rPr lang="en-US" sz="2400" dirty="0"/>
              <a:t>, &amp; </a:t>
            </a:r>
            <a:r>
              <a:rPr lang="en-US" sz="2400" dirty="0" smtClean="0"/>
              <a:t>cleft lip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Exposure to High Levels </a:t>
            </a:r>
          </a:p>
          <a:p>
            <a:r>
              <a:rPr lang="en-US" sz="2400" dirty="0" smtClean="0"/>
              <a:t>Miscarriages</a:t>
            </a:r>
            <a:r>
              <a:rPr lang="en-US" sz="2400" dirty="0"/>
              <a:t>, preterm birth, fetal distress, low birth weight.</a:t>
            </a:r>
          </a:p>
          <a:p>
            <a:r>
              <a:rPr lang="en-US" sz="2400" dirty="0" smtClean="0"/>
              <a:t>Increased </a:t>
            </a:r>
            <a:r>
              <a:rPr lang="en-US" sz="2400" dirty="0"/>
              <a:t>infant deaths in regions &gt;20 </a:t>
            </a:r>
            <a:r>
              <a:rPr lang="en-US" sz="2400" dirty="0" smtClean="0"/>
              <a:t>mg/L</a:t>
            </a:r>
          </a:p>
          <a:p>
            <a:pPr marL="0" indent="0">
              <a:buNone/>
            </a:pPr>
            <a:r>
              <a:rPr lang="en-US" sz="2400" dirty="0"/>
              <a:t>EWG recommends US adopt 3.0 </a:t>
            </a:r>
            <a:r>
              <a:rPr lang="en-US" sz="2400" dirty="0" smtClean="0"/>
              <a:t>mg/L Nitrate-N.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44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All drinking water in Sussex County comes from wells.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Public supplies are tested monthly &amp; results posted on the internet.</a:t>
            </a:r>
            <a:endParaRPr lang="en-US" sz="3000" dirty="0" smtClean="0"/>
          </a:p>
          <a:p>
            <a:r>
              <a:rPr lang="en-US" dirty="0" smtClean="0"/>
              <a:t>The home owner is responsible for residential wells.</a:t>
            </a:r>
          </a:p>
          <a:p>
            <a:r>
              <a:rPr lang="en-US" dirty="0" smtClean="0"/>
              <a:t>The cost to have your well tested is just $4.00 for Chemistry &amp; for bacteria testing by DHSS.</a:t>
            </a:r>
          </a:p>
          <a:p>
            <a:r>
              <a:rPr lang="en-US" dirty="0" smtClean="0"/>
              <a:t> You have to sample and take  the  samples back to Georgetown between 8 &amp; 9 AM Mon-</a:t>
            </a:r>
            <a:r>
              <a:rPr lang="en-US" dirty="0" err="1" smtClean="0"/>
              <a:t>Thur</a:t>
            </a:r>
            <a:r>
              <a:rPr lang="en-US" dirty="0" smtClean="0"/>
              <a:t> the morning you take the samples.</a:t>
            </a:r>
          </a:p>
        </p:txBody>
      </p:sp>
    </p:spTree>
    <p:extLst>
      <p:ext uri="{BB962C8B-B14F-4D97-AF65-F5344CB8AC3E}">
        <p14:creationId xmlns:p14="http://schemas.microsoft.com/office/powerpoint/2010/main" val="27141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You </a:t>
            </a:r>
            <a:r>
              <a:rPr lang="en-US" dirty="0" smtClean="0"/>
              <a:t>do nothing else…..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GET YOUR WELL TESTED!!!</a:t>
            </a:r>
          </a:p>
          <a:p>
            <a:r>
              <a:rPr lang="en-US" sz="2800" b="1" dirty="0" smtClean="0"/>
              <a:t>Many suppliers of home treatment systems will do it for free to match their product to your problem.</a:t>
            </a:r>
          </a:p>
          <a:p>
            <a:r>
              <a:rPr lang="en-US" sz="2800" b="1" dirty="0" smtClean="0"/>
              <a:t>Test yearly for Bacteria &amp; </a:t>
            </a:r>
            <a:r>
              <a:rPr lang="en-US" sz="2800" b="1" smtClean="0"/>
              <a:t>Chemistry.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445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Groundwater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60% of the Delaware population gets their water from wells</a:t>
            </a:r>
          </a:p>
          <a:p>
            <a:r>
              <a:rPr lang="en-US" dirty="0" smtClean="0"/>
              <a:t>For Delaware only 4.5% of 30,000 wells tested were greater than 10 mg/L in 2016. All those &gt;10 were in Sussex County.</a:t>
            </a:r>
          </a:p>
          <a:p>
            <a:r>
              <a:rPr lang="en-US" smtClean="0"/>
              <a:t>In </a:t>
            </a:r>
            <a:r>
              <a:rPr lang="en-US" dirty="0" smtClean="0"/>
              <a:t>the Indian River Watershed 32% were &gt;10 mg/L in 2003. (255 samples)</a:t>
            </a:r>
          </a:p>
          <a:p>
            <a:r>
              <a:rPr lang="en-US" dirty="0" smtClean="0"/>
              <a:t>The median residential well was 7.01 mg/L. (200 samples)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DNREC Kasper &amp; </a:t>
            </a:r>
            <a:r>
              <a:rPr lang="en-US" dirty="0" err="1" smtClean="0"/>
              <a:t>Stromeier</a:t>
            </a:r>
            <a:r>
              <a:rPr lang="en-US" dirty="0" smtClean="0"/>
              <a:t> 2007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66428"/>
            <a:ext cx="7543800" cy="5259736"/>
          </a:xfrm>
        </p:spPr>
      </p:pic>
    </p:spTree>
    <p:extLst>
      <p:ext uri="{BB962C8B-B14F-4D97-AF65-F5344CB8AC3E}">
        <p14:creationId xmlns:p14="http://schemas.microsoft.com/office/powerpoint/2010/main" val="839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Millsboro, 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1" y="1600200"/>
            <a:ext cx="7748638" cy="4525963"/>
          </a:xfrm>
        </p:spPr>
      </p:pic>
    </p:spTree>
    <p:extLst>
      <p:ext uri="{BB962C8B-B14F-4D97-AF65-F5344CB8AC3E}">
        <p14:creationId xmlns:p14="http://schemas.microsoft.com/office/powerpoint/2010/main" val="14494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814</Words>
  <Application>Microsoft Office PowerPoint</Application>
  <PresentationFormat>On-screen Show (4:3)</PresentationFormat>
  <Paragraphs>139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Nitrate in Sussex County Groundwater </vt:lpstr>
      <vt:lpstr>What is Nitrate?</vt:lpstr>
      <vt:lpstr>Why a Blue Baby?</vt:lpstr>
      <vt:lpstr>Other Concerns</vt:lpstr>
      <vt:lpstr>All drinking water in Sussex County comes from wells.</vt:lpstr>
      <vt:lpstr>If You do nothing else…..</vt:lpstr>
      <vt:lpstr>Groundwater Studies</vt:lpstr>
      <vt:lpstr>DNREC Kasper &amp; Stromeier 2007</vt:lpstr>
      <vt:lpstr>Millsboro, DE</vt:lpstr>
      <vt:lpstr>Homes Sampled by DNREC.</vt:lpstr>
      <vt:lpstr>Over the years contamination has increased.</vt:lpstr>
      <vt:lpstr>Mountaire is not the only site to have contaminated the groundwater</vt:lpstr>
      <vt:lpstr>Blessing Compost MW4 73.3 mg/L Nitrate-N</vt:lpstr>
      <vt:lpstr>How do we protect the public?</vt:lpstr>
      <vt:lpstr>Sussex County</vt:lpstr>
      <vt:lpstr>Resources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Nitrate in Drinking Water</dc:title>
  <dc:creator>John</dc:creator>
  <cp:lastModifiedBy>John</cp:lastModifiedBy>
  <cp:revision>292</cp:revision>
  <cp:lastPrinted>2018-02-26T13:44:20Z</cp:lastPrinted>
  <dcterms:created xsi:type="dcterms:W3CDTF">2018-01-25T01:02:13Z</dcterms:created>
  <dcterms:modified xsi:type="dcterms:W3CDTF">2018-03-12T01:17:35Z</dcterms:modified>
</cp:coreProperties>
</file>