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1" r:id="rId6"/>
    <p:sldId id="294" r:id="rId7"/>
    <p:sldId id="262" r:id="rId8"/>
    <p:sldId id="263" r:id="rId9"/>
    <p:sldId id="265" r:id="rId10"/>
    <p:sldId id="266" r:id="rId11"/>
    <p:sldId id="269" r:id="rId12"/>
    <p:sldId id="270" r:id="rId13"/>
    <p:sldId id="295" r:id="rId14"/>
    <p:sldId id="296" r:id="rId15"/>
    <p:sldId id="273" r:id="rId16"/>
    <p:sldId id="274" r:id="rId17"/>
    <p:sldId id="275" r:id="rId18"/>
    <p:sldId id="276" r:id="rId19"/>
    <p:sldId id="278" r:id="rId20"/>
    <p:sldId id="279" r:id="rId21"/>
    <p:sldId id="280" r:id="rId22"/>
    <p:sldId id="281" r:id="rId23"/>
    <p:sldId id="283" r:id="rId24"/>
    <p:sldId id="284" r:id="rId25"/>
    <p:sldId id="285" r:id="rId26"/>
    <p:sldId id="286" r:id="rId27"/>
    <p:sldId id="289" r:id="rId28"/>
  </p:sldIdLst>
  <p:sldSz cx="9144000" cy="6858000" type="screen4x3"/>
  <p:notesSz cx="9388475" cy="7102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4" roundtripDataSignature="AMtx7mg48Dln6LaFo2BXv17++gWLZ7vp0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331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4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3400"/>
            <a:ext cx="3549650" cy="26622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3400"/>
            <a:ext cx="3549650" cy="26622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4:notes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64" name="Google Shape;16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3400"/>
            <a:ext cx="3549650" cy="26622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5:notes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70" name="Google Shape;17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3400"/>
            <a:ext cx="3549650" cy="26622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7:notes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82" name="Google Shape;18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3400"/>
            <a:ext cx="3549650" cy="26622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40134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7:notes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82" name="Google Shape;18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3400"/>
            <a:ext cx="3549650" cy="26622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36411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8:notes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88" name="Google Shape;18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3400"/>
            <a:ext cx="3549650" cy="26622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9:notes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94" name="Google Shape;19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3400"/>
            <a:ext cx="3549650" cy="26622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0:notes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200" name="Google Shape;200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3400"/>
            <a:ext cx="3549650" cy="26622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1:notes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206" name="Google Shape;206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3400"/>
            <a:ext cx="3549650" cy="26622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3:notes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218" name="Google Shape;21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3400"/>
            <a:ext cx="3549650" cy="26622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4:notes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224" name="Google Shape;224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3400"/>
            <a:ext cx="3549650" cy="26622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3400"/>
            <a:ext cx="3549650" cy="26622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5:notes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230" name="Google Shape;23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3400"/>
            <a:ext cx="3549650" cy="26622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6:notes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236" name="Google Shape;236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3400"/>
            <a:ext cx="3549650" cy="26622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8:notes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248" name="Google Shape;248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3400"/>
            <a:ext cx="3549650" cy="26622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9:notes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254" name="Google Shape;254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3400"/>
            <a:ext cx="3549650" cy="26622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0:notes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260" name="Google Shape;260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3400"/>
            <a:ext cx="3549650" cy="26622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1:notes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266" name="Google Shape;266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3400"/>
            <a:ext cx="3549650" cy="26622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4:notes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284" name="Google Shape;284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3400"/>
            <a:ext cx="3549650" cy="26622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3400"/>
            <a:ext cx="3549650" cy="26622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3400"/>
            <a:ext cx="3549650" cy="26622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16" name="Google Shape;11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3400"/>
            <a:ext cx="3549650" cy="26622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3400"/>
            <a:ext cx="3549650" cy="26622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28" name="Google Shape;12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3400"/>
            <a:ext cx="3549650" cy="26622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0:notes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40" name="Google Shape;14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3400"/>
            <a:ext cx="3549650" cy="26622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1:notes"/>
          <p:cNvSpPr txBox="1">
            <a:spLocks noGrp="1"/>
          </p:cNvSpPr>
          <p:nvPr>
            <p:ph type="body" idx="1"/>
          </p:nvPr>
        </p:nvSpPr>
        <p:spPr>
          <a:xfrm>
            <a:off x="938848" y="3373676"/>
            <a:ext cx="7510780" cy="31961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46" name="Google Shape;14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533400"/>
            <a:ext cx="3549650" cy="26622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6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3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4" name="Google Shape;34;p3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4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1" name="Google Shape;41;p4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3" name="Google Shape;43;p4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4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4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4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8" name="Google Shape;58;p4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9" name="Google Shape;59;p4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5"/>
          <p:cNvSpPr txBox="1">
            <a:spLocks noGrp="1"/>
          </p:cNvSpPr>
          <p:nvPr>
            <p:ph type="body" idx="1"/>
          </p:nvPr>
        </p:nvSpPr>
        <p:spPr>
          <a:xfrm rot="5400000">
            <a:off x="3200400" y="-1142999"/>
            <a:ext cx="27432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35" descr="1-.jpg"/>
          <p:cNvPicPr preferRelativeResize="0"/>
          <p:nvPr/>
        </p:nvPicPr>
        <p:blipFill rotWithShape="1">
          <a:blip r:embed="rId12">
            <a:alphaModFix/>
          </a:blip>
          <a:srcRect t="18520" b="47035"/>
          <a:stretch/>
        </p:blipFill>
        <p:spPr>
          <a:xfrm>
            <a:off x="0" y="4495800"/>
            <a:ext cx="9144000" cy="23622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3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35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TingelstadKathy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TingelstadKathy@gmail.com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86" name="Google Shape;86;p1" descr="1-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8650" y="-1341300"/>
            <a:ext cx="9144000" cy="685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7" name="Google Shape;87;p1"/>
          <p:cNvGrpSpPr/>
          <p:nvPr/>
        </p:nvGrpSpPr>
        <p:grpSpPr>
          <a:xfrm>
            <a:off x="0" y="1066800"/>
            <a:ext cx="9192650" cy="5410200"/>
            <a:chOff x="0" y="4267200"/>
            <a:chExt cx="9192650" cy="1676400"/>
          </a:xfrm>
        </p:grpSpPr>
        <p:sp>
          <p:nvSpPr>
            <p:cNvPr id="88" name="Google Shape;88;p1"/>
            <p:cNvSpPr/>
            <p:nvPr/>
          </p:nvSpPr>
          <p:spPr>
            <a:xfrm>
              <a:off x="0" y="4267200"/>
              <a:ext cx="9144000" cy="1676400"/>
            </a:xfrm>
            <a:prstGeom prst="rect">
              <a:avLst/>
            </a:prstGeom>
            <a:solidFill>
              <a:schemeClr val="lt1">
                <a:alpha val="37647"/>
              </a:schemeClr>
            </a:solidFill>
            <a:ln>
              <a:noFill/>
            </a:ln>
            <a:effectLst>
              <a:outerShdw algn="ctr" rotWithShape="0">
                <a:schemeClr val="lt1">
                  <a:alpha val="42745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0" y="4352256"/>
              <a:ext cx="9192650" cy="1438944"/>
            </a:xfrm>
            <a:prstGeom prst="rect">
              <a:avLst/>
            </a:prstGeom>
            <a:solidFill>
              <a:schemeClr val="lt1">
                <a:alpha val="66666"/>
              </a:schemeClr>
            </a:solidFill>
            <a:ln>
              <a:noFill/>
            </a:ln>
            <a:effectLst>
              <a:outerShdw algn="ctr" rotWithShape="0">
                <a:schemeClr val="lt1">
                  <a:alpha val="42745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54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Minnesota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5400" b="1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Redistricting Process:</a:t>
              </a: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sz="2800" b="0" i="0" u="none" strike="noStrike" cap="none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0" i="0" u="none" strike="noStrike" cap="none" dirty="0">
                  <a:solidFill>
                    <a:srgbClr val="222222"/>
                  </a:solidFill>
                  <a:latin typeface="Arial"/>
                  <a:ea typeface="Arial"/>
                  <a:cs typeface="Arial"/>
                  <a:sym typeface="Arial"/>
                </a:rPr>
                <a:t>by Kathy Tingelstad, 2021</a:t>
              </a: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0" i="0" u="sng" strike="noStrike" cap="none" dirty="0">
                  <a:solidFill>
                    <a:srgbClr val="1155CC"/>
                  </a:solidFill>
                  <a:latin typeface="Arial"/>
                  <a:ea typeface="Arial"/>
                  <a:cs typeface="Arial"/>
                  <a:sym typeface="Arial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TingelstadKathy@gmail.com</a:t>
              </a:r>
              <a:endParaRPr sz="2800" b="0" i="0" u="none" strike="noStrike" cap="none" dirty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en-US" sz="2600" i="1" dirty="0">
                <a:solidFill>
                  <a:srgbClr val="222222"/>
                </a:solidFill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600" i="1" dirty="0">
                  <a:solidFill>
                    <a:srgbClr val="222222"/>
                  </a:solidFill>
                </a:rPr>
                <a:t>(Dates are based on data available September, 2021)</a:t>
              </a:r>
              <a:endParaRPr sz="2600" i="1" dirty="0">
                <a:solidFill>
                  <a:srgbClr val="222222"/>
                </a:solidFill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800" i="1" dirty="0">
                <a:solidFill>
                  <a:srgbClr val="222222"/>
                </a:solidFill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Arial"/>
              <a:buNone/>
            </a:pPr>
            <a:r>
              <a:rPr lang="en-US" b="1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Redistricting DEADLINE: </a:t>
            </a:r>
            <a:br>
              <a:rPr lang="en-US" b="1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b="1" i="0" u="sng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Feb. 15, 2022</a:t>
            </a:r>
            <a:endParaRPr/>
          </a:p>
        </p:txBody>
      </p:sp>
      <p:sp>
        <p:nvSpPr>
          <p:cNvPr id="149" name="Google Shape;149;p11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This is AFTER Feb. 1, 2022 Precinct Caucuses—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(This is </a:t>
            </a:r>
            <a:r>
              <a:rPr lang="en-US" u="sng"/>
              <a:t>25 weeks</a:t>
            </a:r>
            <a:r>
              <a:rPr lang="en-US"/>
              <a:t> before the 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Aug. 9, 2022 Primary Election.)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4400"/>
              <a:buFont typeface="Arial"/>
              <a:buNone/>
            </a:pPr>
            <a:r>
              <a:rPr lang="en-US" b="1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2002 Legislative Redistricting</a:t>
            </a:r>
            <a:endParaRPr/>
          </a:p>
        </p:txBody>
      </p:sp>
      <p:sp>
        <p:nvSpPr>
          <p:cNvPr id="167" name="Google Shape;167;p14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Resulted in "Incumbent-Pairings" and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Incumbent Retirements (Open Seats).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i="1"/>
              <a:t>(Details of Kathy Tingelstad’s story…)</a:t>
            </a:r>
            <a:endParaRPr i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4400"/>
              <a:buFont typeface="Arial"/>
              <a:buNone/>
            </a:pPr>
            <a:r>
              <a:rPr lang="en-US" b="1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Redistricting—Historical</a:t>
            </a:r>
            <a:endParaRPr/>
          </a:p>
        </p:txBody>
      </p:sp>
      <p:sp>
        <p:nvSpPr>
          <p:cNvPr id="173" name="Google Shape;173;p15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Every 10 years, done in the year AFTER the Census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Minnesota Redistricting Maps are drawn initially</a:t>
            </a:r>
            <a:endParaRPr/>
          </a:p>
          <a:p>
            <a:pPr marL="742950" lvl="1" indent="-285750" algn="l" rtl="0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By the MN Senate (currently </a:t>
            </a:r>
            <a:r>
              <a:rPr lang="en-US" b="1"/>
              <a:t>Republican</a:t>
            </a:r>
            <a:r>
              <a:rPr lang="en-US"/>
              <a:t> majority)</a:t>
            </a:r>
            <a:endParaRPr/>
          </a:p>
          <a:p>
            <a:pPr marL="742950" lvl="1" indent="-285750" algn="l" rtl="0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By MN House (currently </a:t>
            </a:r>
            <a:r>
              <a:rPr lang="en-US" b="1"/>
              <a:t>Democrat</a:t>
            </a:r>
            <a:r>
              <a:rPr lang="en-US"/>
              <a:t> majority)</a:t>
            </a:r>
            <a:endParaRPr/>
          </a:p>
          <a:p>
            <a:pPr marL="742950" lvl="1" indent="-285750" algn="l" rtl="0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By Governor (currently </a:t>
            </a:r>
            <a:r>
              <a:rPr lang="en-US" b="1"/>
              <a:t>Democrat</a:t>
            </a:r>
            <a:r>
              <a:rPr lang="en-US"/>
              <a:t>)</a:t>
            </a:r>
            <a:endParaRPr/>
          </a:p>
          <a:p>
            <a:pPr marL="342900" lvl="0" indent="-342900" algn="l" rtl="0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b="1"/>
              <a:t>ALL 3 of these must agree</a:t>
            </a:r>
            <a:r>
              <a:rPr lang="en-US"/>
              <a:t>. </a:t>
            </a:r>
            <a:endParaRPr/>
          </a:p>
          <a:p>
            <a:pPr marL="342900" lvl="0" indent="0" algn="l" rtl="0">
              <a:spcBef>
                <a:spcPts val="544"/>
              </a:spcBef>
              <a:spcAft>
                <a:spcPts val="0"/>
              </a:spcAft>
              <a:buNone/>
            </a:pPr>
            <a:r>
              <a:rPr lang="en-US"/>
              <a:t>(Then the Bill/Legislation would be "Signed into Law.")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4400"/>
              <a:buFont typeface="Arial"/>
              <a:buNone/>
            </a:pPr>
            <a:r>
              <a:rPr lang="en-US" sz="3600" b="1" i="0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5 MN Judges Appointed to Redistricting Panel </a:t>
            </a:r>
            <a:r>
              <a:rPr lang="en-US" sz="2800" b="1" i="0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(As of July, 2021)</a:t>
            </a:r>
            <a:endParaRPr sz="3600" dirty="0"/>
          </a:p>
        </p:txBody>
      </p:sp>
      <p:sp>
        <p:nvSpPr>
          <p:cNvPr id="185" name="Google Shape;185;p17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267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/>
          <a:p>
            <a:pPr marL="114300" indent="0">
              <a:buNone/>
            </a:pPr>
            <a:r>
              <a:rPr lang="en-US" i="1" dirty="0"/>
              <a:t>* The geographic diversity of this panel is pretty close to MN as a whole, from that standpoint:</a:t>
            </a:r>
          </a:p>
          <a:p>
            <a:endParaRPr lang="en-US" b="1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sz="3800" b="1" u="sng" dirty="0">
                <a:solidFill>
                  <a:srgbClr val="222222"/>
                </a:solidFill>
                <a:latin typeface="Arial" panose="020B0604020202020204" pitchFamily="34" charset="0"/>
              </a:rPr>
              <a:t>Louise Bjorkman</a:t>
            </a:r>
            <a:r>
              <a:rPr lang="en-US" sz="3800" dirty="0">
                <a:solidFill>
                  <a:srgbClr val="222222"/>
                </a:solidFill>
                <a:latin typeface="Arial" panose="020B0604020202020204" pitchFamily="34" charset="0"/>
              </a:rPr>
              <a:t>: Pawlenty Appointee (GOP Gov.)</a:t>
            </a:r>
          </a:p>
          <a:p>
            <a:pPr marL="114300" indent="0">
              <a:buNone/>
            </a:pPr>
            <a:r>
              <a:rPr lang="en-US" sz="3800" dirty="0">
                <a:solidFill>
                  <a:srgbClr val="222222"/>
                </a:solidFill>
                <a:latin typeface="Arial" panose="020B0604020202020204" pitchFamily="34" charset="0"/>
              </a:rPr>
              <a:t>	Urban Specialist (Ramsey County)</a:t>
            </a:r>
          </a:p>
          <a:p>
            <a:pPr marL="114300" indent="0">
              <a:buNone/>
            </a:pPr>
            <a:endParaRPr lang="en-US" sz="38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sz="3800" b="1" u="sng" dirty="0">
                <a:solidFill>
                  <a:srgbClr val="222222"/>
                </a:solidFill>
                <a:latin typeface="Arial" panose="020B0604020202020204" pitchFamily="34" charset="0"/>
              </a:rPr>
              <a:t>Diane </a:t>
            </a:r>
            <a:r>
              <a:rPr lang="en-US" sz="3800" b="1" u="sng" dirty="0" err="1">
                <a:solidFill>
                  <a:srgbClr val="222222"/>
                </a:solidFill>
                <a:latin typeface="Arial" panose="020B0604020202020204" pitchFamily="34" charset="0"/>
              </a:rPr>
              <a:t>Bratvold</a:t>
            </a:r>
            <a:r>
              <a:rPr lang="en-US" sz="3800" dirty="0">
                <a:solidFill>
                  <a:srgbClr val="222222"/>
                </a:solidFill>
                <a:latin typeface="Arial" panose="020B0604020202020204" pitchFamily="34" charset="0"/>
              </a:rPr>
              <a:t>: Dayton Appointee (DFL Gov.)</a:t>
            </a:r>
          </a:p>
          <a:p>
            <a:pPr marL="114300" indent="0">
              <a:buNone/>
            </a:pPr>
            <a:r>
              <a:rPr lang="en-US" sz="3800" dirty="0">
                <a:solidFill>
                  <a:srgbClr val="222222"/>
                </a:solidFill>
                <a:latin typeface="Arial" panose="020B0604020202020204" pitchFamily="34" charset="0"/>
              </a:rPr>
              <a:t>	Urban Specialist (Hennepin County)</a:t>
            </a: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i="1" dirty="0"/>
          </a:p>
        </p:txBody>
      </p:sp>
    </p:spTree>
    <p:extLst>
      <p:ext uri="{BB962C8B-B14F-4D97-AF65-F5344CB8AC3E}">
        <p14:creationId xmlns:p14="http://schemas.microsoft.com/office/powerpoint/2010/main" val="396587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4400"/>
              <a:buFont typeface="Arial"/>
              <a:buNone/>
            </a:pPr>
            <a:r>
              <a:rPr lang="en-US" sz="3600" b="1" i="0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5 MN Judges Appointed to Redistricting Panel </a:t>
            </a:r>
            <a:r>
              <a:rPr lang="en-US" sz="2800" b="1" i="0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(As of July, 2021)</a:t>
            </a:r>
            <a:endParaRPr sz="3600" dirty="0"/>
          </a:p>
        </p:txBody>
      </p:sp>
      <p:sp>
        <p:nvSpPr>
          <p:cNvPr id="185" name="Google Shape;185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2822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algn="l"/>
            <a:r>
              <a:rPr lang="en-US" sz="3400" b="1" i="0" u="sng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Jay Carlson</a:t>
            </a:r>
            <a:r>
              <a:rPr lang="en-US" sz="3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: Pawlenty Appointee (GOP Gov.)</a:t>
            </a:r>
          </a:p>
          <a:p>
            <a:pPr marL="114300" indent="0" algn="l">
              <a:buNone/>
            </a:pPr>
            <a:r>
              <a:rPr lang="en-US" sz="3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	Greater MN Specialist (7th Circuit-- CD 7)</a:t>
            </a:r>
          </a:p>
          <a:p>
            <a:pPr marL="114300" indent="0" algn="l">
              <a:buNone/>
            </a:pPr>
            <a:endParaRPr lang="en-US" sz="3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3400" b="1" i="0" u="sng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Juanita Freeman</a:t>
            </a:r>
            <a:r>
              <a:rPr lang="en-US" sz="3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: Dayton Appointee (DFL Gov.)</a:t>
            </a:r>
          </a:p>
          <a:p>
            <a:pPr marL="114300" indent="0" algn="l">
              <a:buNone/>
            </a:pPr>
            <a:r>
              <a:rPr lang="en-US" sz="3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	Sub./Gr. MN Specialist (10th Circuit-- CD 2, 4, 6, 8)</a:t>
            </a:r>
            <a:br>
              <a:rPr lang="en-US" sz="3400" b="0" i="0" u="sng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en-US" sz="3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3400" b="1" i="0" u="sng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Jodi Williamson</a:t>
            </a:r>
            <a:r>
              <a:rPr lang="en-US" sz="3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: Ventura Appointee (Ind. Gov.)</a:t>
            </a:r>
          </a:p>
          <a:p>
            <a:pPr marL="114300" indent="0" algn="l">
              <a:buNone/>
            </a:pPr>
            <a:r>
              <a:rPr lang="en-US" sz="3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	Greater MN Specialist (3rd Circuit-- CD 1)</a:t>
            </a: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i="1" dirty="0"/>
          </a:p>
        </p:txBody>
      </p:sp>
    </p:spTree>
    <p:extLst>
      <p:ext uri="{BB962C8B-B14F-4D97-AF65-F5344CB8AC3E}">
        <p14:creationId xmlns:p14="http://schemas.microsoft.com/office/powerpoint/2010/main" val="1243251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4400"/>
              <a:buFont typeface="Arial"/>
              <a:buNone/>
            </a:pPr>
            <a:r>
              <a:rPr lang="en-US" b="1" i="0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Municipal Redistricting</a:t>
            </a:r>
            <a:endParaRPr dirty="0"/>
          </a:p>
        </p:txBody>
      </p:sp>
      <p:sp>
        <p:nvSpPr>
          <p:cNvPr id="191" name="Google Shape;191;p18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Redistricting of </a:t>
            </a:r>
            <a:r>
              <a:rPr lang="en-US" b="1" dirty="0"/>
              <a:t>MUNICIPAL</a:t>
            </a:r>
            <a:r>
              <a:rPr lang="en-US" dirty="0"/>
              <a:t> Precincts by Cities and Townships - Deadline is: </a:t>
            </a:r>
            <a:r>
              <a:rPr lang="en-US" b="1" dirty="0"/>
              <a:t>March 29, 2022</a:t>
            </a:r>
            <a:r>
              <a:rPr lang="en-US" dirty="0"/>
              <a:t>.</a:t>
            </a:r>
            <a:endParaRPr dirty="0"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i="1" dirty="0"/>
              <a:t>(Within 60 days following the </a:t>
            </a:r>
            <a:endParaRPr i="1" dirty="0"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i="1" dirty="0"/>
              <a:t>completion of Legislative Districts Maps.)</a:t>
            </a:r>
            <a:endParaRPr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4400"/>
              <a:buFont typeface="Arial"/>
              <a:buNone/>
            </a:pPr>
            <a:r>
              <a:rPr lang="en-US" b="1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Municipal Redistricting</a:t>
            </a:r>
            <a:endParaRPr/>
          </a:p>
        </p:txBody>
      </p:sp>
      <p:sp>
        <p:nvSpPr>
          <p:cNvPr id="197" name="Google Shape;197;p19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For </a:t>
            </a:r>
            <a:r>
              <a:rPr lang="en-US" u="sng"/>
              <a:t>Cities and Townships</a:t>
            </a:r>
            <a:r>
              <a:rPr lang="en-US"/>
              <a:t>, the </a:t>
            </a:r>
            <a:r>
              <a:rPr lang="en-US" b="1"/>
              <a:t>COUNTY BOARD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may be the "Redistricting Authority."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(No more than </a:t>
            </a:r>
            <a:r>
              <a:rPr lang="en-US" b="1"/>
              <a:t>10% variation</a:t>
            </a:r>
            <a:r>
              <a:rPr lang="en-US"/>
              <a:t> in population.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They set </a:t>
            </a:r>
            <a:r>
              <a:rPr lang="en-US" b="1"/>
              <a:t>staggered 2-year, or 4-year terms.)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4400"/>
              <a:buFont typeface="Arial"/>
              <a:buNone/>
            </a:pPr>
            <a:r>
              <a:rPr lang="en-US" b="1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County</a:t>
            </a:r>
            <a:r>
              <a:rPr lang="en-US" b="1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 &amp; </a:t>
            </a:r>
            <a:r>
              <a:rPr lang="en-US" b="1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School Maps</a:t>
            </a:r>
            <a:endParaRPr/>
          </a:p>
        </p:txBody>
      </p:sp>
      <p:sp>
        <p:nvSpPr>
          <p:cNvPr id="203" name="Google Shape;203;p20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b="1" dirty="0"/>
              <a:t>Deadline</a:t>
            </a:r>
            <a:r>
              <a:rPr lang="en-US" dirty="0"/>
              <a:t> for County Maps</a:t>
            </a:r>
            <a:endParaRPr dirty="0"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and School District Maps:</a:t>
            </a:r>
            <a:endParaRPr dirty="0"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b="1" u="sng" dirty="0"/>
              <a:t>April 26, 2022</a:t>
            </a:r>
            <a:r>
              <a:rPr lang="en-US" dirty="0"/>
              <a:t>.</a:t>
            </a: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4400"/>
              <a:buFont typeface="Arial"/>
              <a:buNone/>
            </a:pPr>
            <a:r>
              <a:rPr lang="en-US" b="1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Election Filing</a:t>
            </a:r>
            <a:endParaRPr/>
          </a:p>
        </p:txBody>
      </p:sp>
      <p:sp>
        <p:nvSpPr>
          <p:cNvPr id="209" name="Google Shape;209;p21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b="1"/>
              <a:t>"Filing for Office" </a:t>
            </a:r>
            <a:r>
              <a:rPr lang="en-US"/>
              <a:t>begins late May, 2022 for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the Primary Elections on </a:t>
            </a:r>
            <a:r>
              <a:rPr lang="en-US" b="1"/>
              <a:t>Aug. 9, 2022.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(And the November, 2022 General Elections.)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Arial"/>
              <a:buNone/>
            </a:pPr>
            <a:r>
              <a:rPr lang="en-US" b="1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Why is Redistricting Important?</a:t>
            </a:r>
            <a:endParaRPr/>
          </a:p>
        </p:txBody>
      </p:sp>
      <p:sp>
        <p:nvSpPr>
          <p:cNvPr id="221" name="Google Shape;221;p23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/>
              <a:t>Community Representation</a:t>
            </a:r>
            <a:endParaRPr/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/>
              <a:t>Geographic Contiguity &amp; Compactness</a:t>
            </a:r>
            <a:endParaRPr/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/>
              <a:t>Protection of "Communities of Interest"</a:t>
            </a:r>
            <a:endParaRPr/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en-US"/>
              <a:t>Promotion of Partisan Fairness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Background of Kathy Tingelstad</a:t>
            </a:r>
            <a:endParaRPr/>
          </a:p>
        </p:txBody>
      </p:sp>
      <p:sp>
        <p:nvSpPr>
          <p:cNvPr id="95" name="Google Shape;95;p2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3820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b="1"/>
              <a:t>MN State Legislator</a:t>
            </a:r>
            <a:r>
              <a:rPr lang="en-US" sz="2800"/>
              <a:t>—1997 to 2008.</a:t>
            </a:r>
            <a:endParaRPr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Served on the 2001-2002 House Redistricting Committee &amp; Chaired the Governmental Operations Committee, 2005-06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b="1"/>
              <a:t>School Board Member</a:t>
            </a:r>
            <a:r>
              <a:rPr lang="en-US" sz="2800"/>
              <a:t>, Anoka-Hennepin School Dist.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 b="1"/>
              <a:t>Government Relations Director</a:t>
            </a:r>
            <a:r>
              <a:rPr lang="en-US" sz="2800"/>
              <a:t>, Anoka County</a:t>
            </a:r>
            <a:endParaRPr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</a:pPr>
            <a:r>
              <a:rPr lang="en-US" sz="2400"/>
              <a:t>2009-2015 During 2012 Redistricting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4"/>
          <p:cNvSpPr txBox="1"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Arial"/>
              <a:buNone/>
            </a:pPr>
            <a:r>
              <a:rPr lang="en-US" b="1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Terminology</a:t>
            </a:r>
            <a:r>
              <a:rPr lang="en-US" dirty="0"/>
              <a:t> – “</a:t>
            </a:r>
            <a:r>
              <a:rPr lang="en-US" b="1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Gerrymandering”</a:t>
            </a:r>
            <a:endParaRPr dirty="0"/>
          </a:p>
        </p:txBody>
      </p:sp>
      <p:sp>
        <p:nvSpPr>
          <p:cNvPr id="227" name="Google Shape;227;p24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Named for Mass. Governor Eldridge </a:t>
            </a:r>
            <a:r>
              <a:rPr lang="en-US" b="1"/>
              <a:t>Gerry</a:t>
            </a:r>
            <a:r>
              <a:rPr lang="en-US"/>
              <a:t> who, in 1812, signed a bill that created a partisan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district in the Boston area; its shape was compared to the shape of a Sala</a:t>
            </a:r>
            <a:r>
              <a:rPr lang="en-US" b="1"/>
              <a:t>mander</a:t>
            </a:r>
            <a:r>
              <a:rPr lang="en-US"/>
              <a:t>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5"/>
          <p:cNvSpPr txBox="1"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4400"/>
              <a:buFont typeface="Arial"/>
              <a:buNone/>
            </a:pPr>
            <a:r>
              <a:rPr lang="en-US" b="1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Terminology</a:t>
            </a:r>
            <a:r>
              <a:rPr lang="en-US"/>
              <a:t> – </a:t>
            </a:r>
            <a:r>
              <a:rPr lang="en-US" b="1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Gerrymandering</a:t>
            </a:r>
            <a:endParaRPr/>
          </a:p>
        </p:txBody>
      </p:sp>
      <p:sp>
        <p:nvSpPr>
          <p:cNvPr id="233" name="Google Shape;233;p25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3200"/>
              <a:buNone/>
            </a:pPr>
            <a:r>
              <a:rPr lang="en-US" b="1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"Gerrymandering"</a:t>
            </a:r>
            <a:r>
              <a:rPr lang="en-US" b="0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 is now a term used to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rgbClr val="222222"/>
              </a:buClr>
              <a:buSzPts val="3200"/>
              <a:buNone/>
            </a:pPr>
            <a:r>
              <a:rPr lang="en-US" b="0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describe </a:t>
            </a:r>
            <a:r>
              <a:rPr lang="en-US" b="0" i="0" u="sng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manipulation of district boundaries</a:t>
            </a:r>
            <a:endParaRPr u="sng"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rgbClr val="222222"/>
              </a:buClr>
              <a:buSzPts val="3200"/>
              <a:buNone/>
            </a:pPr>
            <a:r>
              <a:rPr lang="en-US" b="0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to draw a map that provides a political 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rgbClr val="222222"/>
              </a:buClr>
              <a:buSzPts val="3200"/>
              <a:buNone/>
            </a:pPr>
            <a:r>
              <a:rPr lang="en-US" b="0" i="0" u="sng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advantage</a:t>
            </a:r>
            <a:r>
              <a:rPr lang="en-US" b="0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 for a particular party or group.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6"/>
          <p:cNvSpPr txBox="1"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Arial"/>
              <a:buNone/>
            </a:pPr>
            <a:r>
              <a:rPr lang="en-US" b="1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How are Redistricting Maps Drawn?</a:t>
            </a:r>
            <a:endParaRPr b="1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26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"Redistricting Commissions" are used in 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33 States, including Iowa.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The MN League of Women Voters is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currently promoting this "Commission"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proposal for Minnesota.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8"/>
          <p:cNvSpPr txBox="1"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4400"/>
              <a:buFont typeface="Arial"/>
              <a:buNone/>
            </a:pPr>
            <a:r>
              <a:rPr lang="en-US" b="1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Reality for Minnesota in 2021</a:t>
            </a:r>
            <a:endParaRPr b="1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28"/>
          <p:cNvSpPr txBox="1">
            <a:spLocks noGrp="1"/>
          </p:cNvSpPr>
          <p:nvPr>
            <p:ph type="body" idx="1"/>
          </p:nvPr>
        </p:nvSpPr>
        <p:spPr>
          <a:xfrm>
            <a:off x="457200" y="1417638"/>
            <a:ext cx="8229600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dirty="0"/>
              <a:t>There could be a </a:t>
            </a:r>
            <a:r>
              <a:rPr lang="en-US" b="1" dirty="0"/>
              <a:t>"Special Legislative Session" </a:t>
            </a:r>
            <a:r>
              <a:rPr lang="en-US" dirty="0"/>
              <a:t>in the Fall of 2021... Governed by MN Statute</a:t>
            </a:r>
            <a:endParaRPr dirty="0"/>
          </a:p>
          <a:p>
            <a:pPr marL="34290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u="sng" dirty="0"/>
              <a:t>Legislative Committee Chairs</a:t>
            </a:r>
            <a:r>
              <a:rPr lang="en-US" dirty="0"/>
              <a:t>:</a:t>
            </a:r>
            <a:endParaRPr dirty="0"/>
          </a:p>
          <a:p>
            <a:pPr marL="742950" lvl="1" indent="-285750" algn="l" rtl="0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dirty="0"/>
              <a:t>Republican State Senator Mark Johnson (SD 1),</a:t>
            </a:r>
            <a:endParaRPr dirty="0"/>
          </a:p>
          <a:p>
            <a:pPr marL="742950" lvl="1" indent="-285750" algn="l" rtl="0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 dirty="0"/>
              <a:t>Democrat State Rep. Mary Murphy (Duluth area).</a:t>
            </a: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9"/>
          <p:cNvSpPr txBox="1"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4400"/>
              <a:buFont typeface="Arial"/>
              <a:buNone/>
            </a:pPr>
            <a:r>
              <a:rPr lang="en-US" b="1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Drawing of Redistricting Maps</a:t>
            </a:r>
            <a:endParaRPr b="1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29"/>
          <p:cNvSpPr txBox="1">
            <a:spLocks noGrp="1"/>
          </p:cNvSpPr>
          <p:nvPr>
            <p:ph type="body" idx="1"/>
          </p:nvPr>
        </p:nvSpPr>
        <p:spPr>
          <a:xfrm>
            <a:off x="457200" y="1417638"/>
            <a:ext cx="8229600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Geographic Information System (GIS)</a:t>
            </a:r>
            <a:endParaRPr dirty="0"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with Census Blocks by Populations.</a:t>
            </a:r>
            <a:endParaRPr dirty="0"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(Start with SD 1 in NW Corner of MN?)</a:t>
            </a:r>
            <a:endParaRPr dirty="0"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1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0"/>
          <p:cNvSpPr txBox="1"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4400"/>
              <a:buFont typeface="Arial"/>
              <a:buNone/>
            </a:pPr>
            <a:r>
              <a:rPr lang="en-US" b="1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Drawing of Redistricting Maps</a:t>
            </a:r>
            <a:endParaRPr b="1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30"/>
          <p:cNvSpPr txBox="1">
            <a:spLocks noGrp="1"/>
          </p:cNvSpPr>
          <p:nvPr>
            <p:ph type="body" idx="1"/>
          </p:nvPr>
        </p:nvSpPr>
        <p:spPr>
          <a:xfrm>
            <a:off x="457200" y="1417638"/>
            <a:ext cx="8229600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Like "putting together a puzzle" and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drawing areas throughout the State.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b="1"/>
              <a:t>"Push-Bulge" Balloon analogy</a:t>
            </a:r>
            <a:r>
              <a:rPr lang="en-US"/>
              <a:t>...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1500"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(Final: MN Court Judge-Panel Decides?)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1"/>
          <p:cNvSpPr txBox="1"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Arial"/>
              <a:buNone/>
            </a:pPr>
            <a:r>
              <a:rPr lang="en-US" b="1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Kathy Tingelstad’s</a:t>
            </a:r>
            <a:r>
              <a:rPr lang="en-US" b="1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 Redistricting </a:t>
            </a:r>
            <a:endParaRPr b="1" i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Arial"/>
              <a:buNone/>
            </a:pPr>
            <a:r>
              <a:rPr lang="en-US" b="1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Experience in 2002</a:t>
            </a:r>
            <a:endParaRPr b="1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31"/>
          <p:cNvSpPr txBox="1">
            <a:spLocks noGrp="1"/>
          </p:cNvSpPr>
          <p:nvPr>
            <p:ph type="body" idx="1"/>
          </p:nvPr>
        </p:nvSpPr>
        <p:spPr>
          <a:xfrm>
            <a:off x="457200" y="1417638"/>
            <a:ext cx="8229600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21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Early Feb.: Precinct Caucuses in OLD SD,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Mid-Feb.: NEW Maps Released,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b="1"/>
              <a:t>(Pairing of Incumbents AND </a:t>
            </a:r>
            <a:endParaRPr b="1"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b="1"/>
              <a:t>Retirements = OPEN Seats)</a:t>
            </a:r>
            <a:endParaRPr b="1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4"/>
          <p:cNvSpPr txBox="1"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4400"/>
              <a:buFont typeface="Arial"/>
              <a:buNone/>
            </a:pPr>
            <a:r>
              <a:rPr lang="en-US" b="1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Questions?</a:t>
            </a:r>
            <a:endParaRPr b="1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34"/>
          <p:cNvSpPr txBox="1">
            <a:spLocks noGrp="1"/>
          </p:cNvSpPr>
          <p:nvPr>
            <p:ph type="body" idx="1"/>
          </p:nvPr>
        </p:nvSpPr>
        <p:spPr>
          <a:xfrm>
            <a:off x="457200" y="1417638"/>
            <a:ext cx="8229600" cy="300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b="0" i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b="0" i="0">
                <a:latin typeface="Arial"/>
                <a:ea typeface="Arial"/>
                <a:cs typeface="Arial"/>
                <a:sym typeface="Arial"/>
              </a:rPr>
              <a:t>—Kathy Tingelstad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rgbClr val="1155CC"/>
              </a:buClr>
              <a:buSzPts val="3200"/>
              <a:buNone/>
            </a:pPr>
            <a:r>
              <a:rPr lang="en-US" b="0" i="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TingelstadKathy@gmail.com</a:t>
            </a:r>
            <a:endParaRPr b="0" i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4400"/>
              <a:buFont typeface="Arial"/>
              <a:buNone/>
            </a:pPr>
            <a:r>
              <a:rPr lang="en-US" b="1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Redistricting</a:t>
            </a:r>
            <a:endParaRPr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The process of redrawing the boundaries of Election Districts to ensure that the people of each district are </a:t>
            </a:r>
            <a:r>
              <a:rPr lang="en-US" b="1"/>
              <a:t>Equally Represented</a:t>
            </a:r>
            <a:r>
              <a:rPr lang="en-US"/>
              <a:t>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4400"/>
              <a:buFont typeface="Arial"/>
              <a:buNone/>
            </a:pPr>
            <a:r>
              <a:rPr lang="en-US" b="1" i="0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Re-Apportionment</a:t>
            </a:r>
            <a:endParaRPr dirty="0"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Congressional districts in each state. 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/>
              <a:t>Minnesota has had 8 Congressional Districts &amp; will KEEP all 8--according to the Census population data released in April 2021...(Beating out NY by just 89 people!) However, map boundaries will need to change; CD1 will get an additional 40,000 people.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Arial"/>
              <a:buNone/>
            </a:pPr>
            <a:r>
              <a:rPr lang="en-US" b="1" i="0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Redistricting of Legislative Districts</a:t>
            </a:r>
            <a:endParaRPr dirty="0"/>
          </a:p>
        </p:txBody>
      </p:sp>
      <p:sp>
        <p:nvSpPr>
          <p:cNvPr id="119" name="Google Shape;119;p6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Take the State’s  new 2020 total population, and </a:t>
            </a:r>
            <a:r>
              <a:rPr lang="en-US" u="sng"/>
              <a:t>Divide by 67</a:t>
            </a:r>
            <a:r>
              <a:rPr lang="en-US"/>
              <a:t> Senate Districts = Average 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number  of people in EACH Senate District. 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(2010 = apx. </a:t>
            </a:r>
            <a:r>
              <a:rPr lang="en-US" u="sng"/>
              <a:t>80,000</a:t>
            </a:r>
            <a:r>
              <a:rPr lang="en-US"/>
              <a:t>; 2020 = apx. </a:t>
            </a:r>
            <a:r>
              <a:rPr lang="en-US" u="sng"/>
              <a:t>85,000</a:t>
            </a:r>
            <a:r>
              <a:rPr lang="en-US"/>
              <a:t>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1AD27-9437-4FAB-95CF-655BB01D0A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4661EE-CDCB-47BC-A554-3B069F02EB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A8A914-BBAB-48A2-9896-A1CDE9EC33F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" y="1678941"/>
            <a:ext cx="9143999" cy="5179059"/>
          </a:xfrm>
          <a:prstGeom prst="rect">
            <a:avLst/>
          </a:prstGeom>
        </p:spPr>
      </p:pic>
      <p:sp>
        <p:nvSpPr>
          <p:cNvPr id="6" name="Google Shape;118;p6">
            <a:extLst>
              <a:ext uri="{FF2B5EF4-FFF2-40B4-BE49-F238E27FC236}">
                <a16:creationId xmlns:a16="http://schemas.microsoft.com/office/drawing/2014/main" id="{45442243-30F5-4755-B8EE-DF757BDF795B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222222"/>
              </a:buClr>
              <a:buSzPct val="100000"/>
              <a:buFont typeface="Arial"/>
              <a:buNone/>
            </a:pPr>
            <a:r>
              <a:rPr lang="en-US" b="1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Redistricting of Legislative Districts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7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Arial"/>
              <a:buNone/>
            </a:pPr>
            <a:r>
              <a:rPr lang="en-US" b="1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Redistricting of Legislative Districts</a:t>
            </a:r>
            <a:endParaRPr/>
          </a:p>
        </p:txBody>
      </p:sp>
      <p:sp>
        <p:nvSpPr>
          <p:cNvPr id="125" name="Google Shape;125;p7"/>
          <p:cNvSpPr txBox="1">
            <a:spLocks noGrp="1"/>
          </p:cNvSpPr>
          <p:nvPr>
            <p:ph type="body" idx="1"/>
          </p:nvPr>
        </p:nvSpPr>
        <p:spPr>
          <a:xfrm>
            <a:off x="304800" y="1600201"/>
            <a:ext cx="85344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Each MN Senate District has TWO House Districts; 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so the new population in EACH MN House District 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will be about 50% of each Senate District.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ct val="100000"/>
              <a:buFont typeface="Arial"/>
              <a:buNone/>
            </a:pPr>
            <a:r>
              <a:rPr lang="en-US" b="1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Redistricting of Legislative Districts</a:t>
            </a:r>
            <a:endParaRPr/>
          </a:p>
        </p:txBody>
      </p:sp>
      <p:sp>
        <p:nvSpPr>
          <p:cNvPr id="131" name="Google Shape;131;p8"/>
          <p:cNvSpPr txBox="1">
            <a:spLocks noGrp="1"/>
          </p:cNvSpPr>
          <p:nvPr>
            <p:ph type="body" idx="1"/>
          </p:nvPr>
        </p:nvSpPr>
        <p:spPr>
          <a:xfrm>
            <a:off x="304800" y="1600201"/>
            <a:ext cx="85344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Based on "Redistricting Criteria," 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each district's population can only 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vary by about 1% to 2%.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4400"/>
              <a:buFont typeface="Arial"/>
              <a:buNone/>
            </a:pPr>
            <a:r>
              <a:rPr lang="en-US" b="1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Redistricting Role</a:t>
            </a:r>
            <a:endParaRPr/>
          </a:p>
        </p:txBody>
      </p:sp>
      <p:sp>
        <p:nvSpPr>
          <p:cNvPr id="143" name="Google Shape;143;p10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The </a:t>
            </a:r>
            <a:r>
              <a:rPr lang="en-US" b="1"/>
              <a:t>MN State Legislature</a:t>
            </a:r>
            <a:r>
              <a:rPr lang="en-US"/>
              <a:t> has the responsibility to determine new MAPS 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for MN Congressional Districts, AND 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the MN Senate Districts &amp; MN House Districts.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2821</TotalTime>
  <Words>942</Words>
  <Application>Microsoft Office PowerPoint</Application>
  <PresentationFormat>On-screen Show (4:3)</PresentationFormat>
  <Paragraphs>134</Paragraphs>
  <Slides>27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PowerPoint Presentation</vt:lpstr>
      <vt:lpstr>Background of Kathy Tingelstad</vt:lpstr>
      <vt:lpstr>Redistricting</vt:lpstr>
      <vt:lpstr>Re-Apportionment</vt:lpstr>
      <vt:lpstr>Redistricting of Legislative Districts</vt:lpstr>
      <vt:lpstr>PowerPoint Presentation</vt:lpstr>
      <vt:lpstr>Redistricting of Legislative Districts</vt:lpstr>
      <vt:lpstr>Redistricting of Legislative Districts</vt:lpstr>
      <vt:lpstr>Redistricting Role</vt:lpstr>
      <vt:lpstr>Redistricting DEADLINE:  Feb. 15, 2022</vt:lpstr>
      <vt:lpstr>2002 Legislative Redistricting</vt:lpstr>
      <vt:lpstr>Redistricting—Historical</vt:lpstr>
      <vt:lpstr>5 MN Judges Appointed to Redistricting Panel (As of July, 2021)</vt:lpstr>
      <vt:lpstr>5 MN Judges Appointed to Redistricting Panel (As of July, 2021)</vt:lpstr>
      <vt:lpstr>Municipal Redistricting</vt:lpstr>
      <vt:lpstr>Municipal Redistricting</vt:lpstr>
      <vt:lpstr>County &amp; School Maps</vt:lpstr>
      <vt:lpstr>Election Filing</vt:lpstr>
      <vt:lpstr>Why is Redistricting Important?</vt:lpstr>
      <vt:lpstr>Terminology – “Gerrymandering”</vt:lpstr>
      <vt:lpstr>Terminology – Gerrymandering</vt:lpstr>
      <vt:lpstr>How are Redistricting Maps Drawn?</vt:lpstr>
      <vt:lpstr>Reality for Minnesota in 2021</vt:lpstr>
      <vt:lpstr>Drawing of Redistricting Maps</vt:lpstr>
      <vt:lpstr>Drawing of Redistricting Maps</vt:lpstr>
      <vt:lpstr>Kathy Tingelstad’s Redistricting  Experience in 2002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Merle Tingelstad</dc:creator>
  <cp:lastModifiedBy>Merle Tingelstad</cp:lastModifiedBy>
  <cp:revision>10</cp:revision>
  <cp:lastPrinted>2021-07-27T16:48:25Z</cp:lastPrinted>
  <dcterms:created xsi:type="dcterms:W3CDTF">2021-02-28T23:25:54Z</dcterms:created>
  <dcterms:modified xsi:type="dcterms:W3CDTF">2021-09-12T22:52:05Z</dcterms:modified>
</cp:coreProperties>
</file>