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428" r:id="rId5"/>
    <p:sldId id="429" r:id="rId6"/>
    <p:sldId id="430" r:id="rId7"/>
    <p:sldId id="431" r:id="rId8"/>
    <p:sldId id="43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98AE33-4289-C347-B823-403BBC827CF6}" v="3" dt="2021-02-10T04:42:56.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5"/>
  </p:normalViewPr>
  <p:slideViewPr>
    <p:cSldViewPr snapToGrid="0" snapToObjects="1">
      <p:cViewPr varScale="1">
        <p:scale>
          <a:sx n="102" d="100"/>
          <a:sy n="102" d="100"/>
        </p:scale>
        <p:origin x="8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ali Abraham" userId="2454db45-0e8b-4f8a-a8bf-b2c0e499b15a" providerId="ADAL" clId="{D498AE33-4289-C347-B823-403BBC827CF6}"/>
    <pc:docChg chg="addSld delSld modSld">
      <pc:chgData name="Sonali Abraham" userId="2454db45-0e8b-4f8a-a8bf-b2c0e499b15a" providerId="ADAL" clId="{D498AE33-4289-C347-B823-403BBC827CF6}" dt="2021-02-10T04:42:56.494" v="2"/>
      <pc:docMkLst>
        <pc:docMk/>
      </pc:docMkLst>
      <pc:sldChg chg="add">
        <pc:chgData name="Sonali Abraham" userId="2454db45-0e8b-4f8a-a8bf-b2c0e499b15a" providerId="ADAL" clId="{D498AE33-4289-C347-B823-403BBC827CF6}" dt="2021-02-10T04:42:56.494" v="2"/>
        <pc:sldMkLst>
          <pc:docMk/>
          <pc:sldMk cId="3310335471" sldId="432"/>
        </pc:sldMkLst>
      </pc:sldChg>
      <pc:sldChg chg="add del">
        <pc:chgData name="Sonali Abraham" userId="2454db45-0e8b-4f8a-a8bf-b2c0e499b15a" providerId="ADAL" clId="{D498AE33-4289-C347-B823-403BBC827CF6}" dt="2021-02-10T04:42:56.435" v="1"/>
        <pc:sldMkLst>
          <pc:docMk/>
          <pc:sldMk cId="3627101040" sldId="43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23B82-F7A0-5348-AAD0-2FCDEC1D3122}" type="datetimeFigureOut">
              <a:rPr lang="en-US" smtClean="0"/>
              <a:t>2/10/21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46165-6A46-6047-919D-183EE8E729DF}" type="slidenum">
              <a:rPr lang="en-US" smtClean="0"/>
              <a:t>‹#›</a:t>
            </a:fld>
            <a:endParaRPr lang="en-US"/>
          </a:p>
        </p:txBody>
      </p:sp>
    </p:spTree>
    <p:extLst>
      <p:ext uri="{BB962C8B-B14F-4D97-AF65-F5344CB8AC3E}">
        <p14:creationId xmlns:p14="http://schemas.microsoft.com/office/powerpoint/2010/main" val="55242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198CC4-E772-414D-9A97-982AA86EABF3}" type="slidenum">
              <a:rPr lang="en-US" smtClean="0"/>
              <a:t>1</a:t>
            </a:fld>
            <a:endParaRPr lang="en-US"/>
          </a:p>
        </p:txBody>
      </p:sp>
    </p:spTree>
    <p:extLst>
      <p:ext uri="{BB962C8B-B14F-4D97-AF65-F5344CB8AC3E}">
        <p14:creationId xmlns:p14="http://schemas.microsoft.com/office/powerpoint/2010/main" val="2144451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198CC4-E772-414D-9A97-982AA86EABF3}" type="slidenum">
              <a:rPr lang="en-US" smtClean="0"/>
              <a:t>2</a:t>
            </a:fld>
            <a:endParaRPr lang="en-US"/>
          </a:p>
        </p:txBody>
      </p:sp>
    </p:spTree>
    <p:extLst>
      <p:ext uri="{BB962C8B-B14F-4D97-AF65-F5344CB8AC3E}">
        <p14:creationId xmlns:p14="http://schemas.microsoft.com/office/powerpoint/2010/main" val="3072183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198CC4-E772-414D-9A97-982AA86EABF3}" type="slidenum">
              <a:rPr lang="en-US" smtClean="0"/>
              <a:t>3</a:t>
            </a:fld>
            <a:endParaRPr lang="en-US"/>
          </a:p>
        </p:txBody>
      </p:sp>
    </p:spTree>
    <p:extLst>
      <p:ext uri="{BB962C8B-B14F-4D97-AF65-F5344CB8AC3E}">
        <p14:creationId xmlns:p14="http://schemas.microsoft.com/office/powerpoint/2010/main" val="3700262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198CC4-E772-414D-9A97-982AA86EABF3}" type="slidenum">
              <a:rPr lang="en-US" smtClean="0"/>
              <a:t>4</a:t>
            </a:fld>
            <a:endParaRPr lang="en-US"/>
          </a:p>
        </p:txBody>
      </p:sp>
    </p:spTree>
    <p:extLst>
      <p:ext uri="{BB962C8B-B14F-4D97-AF65-F5344CB8AC3E}">
        <p14:creationId xmlns:p14="http://schemas.microsoft.com/office/powerpoint/2010/main" val="354705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198CC4-E772-414D-9A97-982AA86EABF3}" type="slidenum">
              <a:rPr lang="en-US" smtClean="0"/>
              <a:t>5</a:t>
            </a:fld>
            <a:endParaRPr lang="en-US"/>
          </a:p>
        </p:txBody>
      </p:sp>
    </p:spTree>
    <p:extLst>
      <p:ext uri="{BB962C8B-B14F-4D97-AF65-F5344CB8AC3E}">
        <p14:creationId xmlns:p14="http://schemas.microsoft.com/office/powerpoint/2010/main" val="720559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B059-77CC-E940-8CD9-A6EDED54DC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7711D3-0252-6C46-9148-2BB75A17B3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A65D38-77A4-E943-B637-2BC16B4961AA}"/>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5" name="Footer Placeholder 4">
            <a:extLst>
              <a:ext uri="{FF2B5EF4-FFF2-40B4-BE49-F238E27FC236}">
                <a16:creationId xmlns:a16="http://schemas.microsoft.com/office/drawing/2014/main" id="{39C637AD-B903-B04C-BCC9-2A6BEF5EC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C1305-4978-6F4C-BA82-8691AB757CC5}"/>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384721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5E24C-A8DA-3942-96F2-66E20F8684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64F549-EBAE-B94B-BF3D-410ED69BE0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A413B-90EC-5A43-8A8C-AA5BB7268D35}"/>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5" name="Footer Placeholder 4">
            <a:extLst>
              <a:ext uri="{FF2B5EF4-FFF2-40B4-BE49-F238E27FC236}">
                <a16:creationId xmlns:a16="http://schemas.microsoft.com/office/drawing/2014/main" id="{44ACBD88-044B-A241-9CAA-338525566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63498D-BD7C-E244-9D4F-2372F448B9EF}"/>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20285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6E8565-5E5A-754C-A51A-07FD549B63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30965B-F36C-4A49-8955-347FB7EBE1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ECC04-D213-8947-A770-0E2F031BF33F}"/>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5" name="Footer Placeholder 4">
            <a:extLst>
              <a:ext uri="{FF2B5EF4-FFF2-40B4-BE49-F238E27FC236}">
                <a16:creationId xmlns:a16="http://schemas.microsoft.com/office/drawing/2014/main" id="{D4A9A226-C287-7445-AE71-6A7CB30DA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E1DE4-798A-BF43-BDCE-B44D9984CCAF}"/>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60231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DD6BA58C-9E91-4B28-B08A-063E3176BBF1}"/>
              </a:ext>
            </a:extLst>
          </p:cNvPr>
          <p:cNvSpPr>
            <a:spLocks noGrp="1" noChangeArrowheads="1"/>
          </p:cNvSpPr>
          <p:nvPr>
            <p:ph type="sldNum" sz="quarter" idx="4"/>
          </p:nvPr>
        </p:nvSpPr>
        <p:spPr bwMode="auto">
          <a:xfrm>
            <a:off x="5727700" y="6350004"/>
            <a:ext cx="73660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ctr">
              <a:defRPr sz="1600" b="0" smtClean="0">
                <a:solidFill>
                  <a:schemeClr val="tx1"/>
                </a:solidFill>
                <a:latin typeface="+mn-lt"/>
                <a:ea typeface="+mn-ea"/>
                <a:cs typeface="Arial"/>
              </a:defRPr>
            </a:lvl1pPr>
          </a:lstStyle>
          <a:p>
            <a:pPr fontAlgn="base">
              <a:spcBef>
                <a:spcPct val="0"/>
              </a:spcBef>
              <a:spcAft>
                <a:spcPct val="0"/>
              </a:spcAft>
              <a:defRPr/>
            </a:pPr>
            <a:fld id="{FD782E16-99D3-D743-B442-BEC2B47D5716}" type="slidenum">
              <a:rPr lang="en-US" smtClean="0"/>
              <a:pPr fontAlgn="base">
                <a:spcBef>
                  <a:spcPct val="0"/>
                </a:spcBef>
                <a:spcAft>
                  <a:spcPct val="0"/>
                </a:spcAft>
                <a:defRPr/>
              </a:pPr>
              <a:t>‹#›</a:t>
            </a:fld>
            <a:endParaRPr lang="en-US"/>
          </a:p>
        </p:txBody>
      </p:sp>
      <p:sp>
        <p:nvSpPr>
          <p:cNvPr id="18" name="TextBox 17">
            <a:extLst>
              <a:ext uri="{FF2B5EF4-FFF2-40B4-BE49-F238E27FC236}">
                <a16:creationId xmlns:a16="http://schemas.microsoft.com/office/drawing/2014/main" id="{23FF71ED-4567-4AC1-81A9-9537CD565526}"/>
              </a:ext>
            </a:extLst>
          </p:cNvPr>
          <p:cNvSpPr txBox="1"/>
          <p:nvPr userDrawn="1"/>
        </p:nvSpPr>
        <p:spPr>
          <a:xfrm>
            <a:off x="410633" y="6390891"/>
            <a:ext cx="3729307" cy="276999"/>
          </a:xfrm>
          <a:prstGeom prst="rect">
            <a:avLst/>
          </a:prstGeom>
          <a:noFill/>
        </p:spPr>
        <p:txBody>
          <a:bodyPr wrap="square" rtlCol="0">
            <a:spAutoFit/>
          </a:bodyPr>
          <a:lstStyle/>
          <a:p>
            <a:r>
              <a:rPr lang="en-US" sz="1200" b="1">
                <a:solidFill>
                  <a:srgbClr val="007DC5"/>
                </a:solidFill>
                <a:latin typeface="+mj-lt"/>
              </a:rPr>
              <a:t>pacinst.org | @</a:t>
            </a:r>
            <a:r>
              <a:rPr lang="en-US" sz="1200" b="1" err="1">
                <a:solidFill>
                  <a:srgbClr val="007DC5"/>
                </a:solidFill>
                <a:latin typeface="+mj-lt"/>
              </a:rPr>
              <a:t>PacificInstitut</a:t>
            </a:r>
            <a:endParaRPr lang="en-US" sz="1200" b="1">
              <a:solidFill>
                <a:srgbClr val="007DC5"/>
              </a:solidFill>
              <a:latin typeface="+mj-lt"/>
            </a:endParaRPr>
          </a:p>
        </p:txBody>
      </p:sp>
      <p:cxnSp>
        <p:nvCxnSpPr>
          <p:cNvPr id="19" name="Straight Connector 18">
            <a:extLst>
              <a:ext uri="{FF2B5EF4-FFF2-40B4-BE49-F238E27FC236}">
                <a16:creationId xmlns:a16="http://schemas.microsoft.com/office/drawing/2014/main" id="{61BF10C4-B35E-4CC0-8BF6-6D48742C6A22}"/>
              </a:ext>
            </a:extLst>
          </p:cNvPr>
          <p:cNvCxnSpPr>
            <a:cxnSpLocks/>
          </p:cNvCxnSpPr>
          <p:nvPr userDrawn="1"/>
        </p:nvCxnSpPr>
        <p:spPr>
          <a:xfrm flipH="1">
            <a:off x="476254" y="6245852"/>
            <a:ext cx="9301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Rectangle 2">
            <a:extLst>
              <a:ext uri="{FF2B5EF4-FFF2-40B4-BE49-F238E27FC236}">
                <a16:creationId xmlns:a16="http://schemas.microsoft.com/office/drawing/2014/main" id="{CBC09BB9-D780-4763-ACB9-6270FE39C98F}"/>
              </a:ext>
            </a:extLst>
          </p:cNvPr>
          <p:cNvSpPr>
            <a:spLocks noGrp="1" noChangeArrowheads="1"/>
          </p:cNvSpPr>
          <p:nvPr>
            <p:ph type="title"/>
          </p:nvPr>
        </p:nvSpPr>
        <p:spPr bwMode="auto">
          <a:xfrm>
            <a:off x="476252" y="94130"/>
            <a:ext cx="11281833" cy="834199"/>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lvl1pPr>
              <a:defRPr>
                <a:solidFill>
                  <a:schemeClr val="tx1"/>
                </a:solidFill>
                <a:latin typeface="Helvetica" pitchFamily="2" charset="0"/>
              </a:defRPr>
            </a:lvl1pPr>
          </a:lstStyle>
          <a:p>
            <a:pPr lvl="0"/>
            <a:r>
              <a:rPr lang="en-US"/>
              <a:t>Click to edit Master title style</a:t>
            </a:r>
          </a:p>
        </p:txBody>
      </p:sp>
      <p:sp>
        <p:nvSpPr>
          <p:cNvPr id="12" name="Rectangle 3">
            <a:extLst>
              <a:ext uri="{FF2B5EF4-FFF2-40B4-BE49-F238E27FC236}">
                <a16:creationId xmlns:a16="http://schemas.microsoft.com/office/drawing/2014/main" id="{1AC262B7-FD02-4519-B311-8A27C67692E4}"/>
              </a:ext>
            </a:extLst>
          </p:cNvPr>
          <p:cNvSpPr>
            <a:spLocks noGrp="1" noChangeArrowheads="1"/>
          </p:cNvSpPr>
          <p:nvPr>
            <p:ph idx="1"/>
          </p:nvPr>
        </p:nvSpPr>
        <p:spPr bwMode="auto">
          <a:xfrm>
            <a:off x="476251" y="1210240"/>
            <a:ext cx="11305116" cy="41121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latin typeface="Helvetica" pitchFamily="2" charset="0"/>
              </a:defRPr>
            </a:lvl1pPr>
            <a:lvl2pPr>
              <a:defRPr>
                <a:latin typeface="Helvetica" pitchFamily="2" charset="0"/>
              </a:defRPr>
            </a:lvl2pPr>
            <a:lvl4pPr>
              <a:defRPr>
                <a:latin typeface="Helvetica" pitchFamily="2" charset="0"/>
              </a:defRPr>
            </a:lvl4pPr>
            <a:lvl5pPr>
              <a:defRPr>
                <a:latin typeface="Helvetica" pitchFamily="2" charset="0"/>
              </a:defRPr>
            </a:lvl5pPr>
            <a:lvl6pPr>
              <a:defRPr>
                <a:latin typeface="Helvetica" pitchFamily="2" charset="0"/>
              </a:defRPr>
            </a:lvl6pPr>
          </a:lstStyle>
          <a:p>
            <a:pPr lvl="0"/>
            <a:r>
              <a:rPr lang="en-US"/>
              <a:t>Paragraph content</a:t>
            </a:r>
          </a:p>
          <a:p>
            <a:pPr lvl="1"/>
            <a:r>
              <a:rPr lang="en-US"/>
              <a:t>Bullets</a:t>
            </a:r>
          </a:p>
          <a:p>
            <a:pPr lvl="5"/>
            <a:r>
              <a:rPr lang="en-US"/>
              <a:t>Bullets</a:t>
            </a:r>
          </a:p>
          <a:p>
            <a:pPr lvl="3"/>
            <a:r>
              <a:rPr lang="en-US"/>
              <a:t>Bullets</a:t>
            </a:r>
          </a:p>
          <a:p>
            <a:pPr lvl="4"/>
            <a:r>
              <a:rPr lang="en-US"/>
              <a:t>Bullets</a:t>
            </a:r>
          </a:p>
        </p:txBody>
      </p:sp>
      <p:pic>
        <p:nvPicPr>
          <p:cNvPr id="9" name="Picture 8">
            <a:extLst>
              <a:ext uri="{FF2B5EF4-FFF2-40B4-BE49-F238E27FC236}">
                <a16:creationId xmlns:a16="http://schemas.microsoft.com/office/drawing/2014/main" id="{C4B63F10-162F-4544-B94D-07D3289A9A24}"/>
              </a:ext>
            </a:extLst>
          </p:cNvPr>
          <p:cNvPicPr/>
          <p:nvPr userDrawn="1"/>
        </p:nvPicPr>
        <p:blipFill>
          <a:blip r:embed="rId2" cstate="email">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a:ext>
            </a:extLst>
          </a:blip>
          <a:stretch>
            <a:fillRect/>
          </a:stretch>
        </p:blipFill>
        <p:spPr bwMode="auto">
          <a:xfrm>
            <a:off x="10234133" y="5699129"/>
            <a:ext cx="1741204" cy="100965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193891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AA583-ADAB-814B-849A-89D1D361F8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E6BC94-CA39-9641-8E69-8591E2E966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D064B-1C87-9C4F-8AF4-40D51711FA84}"/>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5" name="Footer Placeholder 4">
            <a:extLst>
              <a:ext uri="{FF2B5EF4-FFF2-40B4-BE49-F238E27FC236}">
                <a16:creationId xmlns:a16="http://schemas.microsoft.com/office/drawing/2014/main" id="{DCFDC62A-EA83-C546-99C7-B20CCD18B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CF7A8-0736-DF44-AE1E-0A2167BBBFCE}"/>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188862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7464D-87FC-934A-91E1-0EE8A0A779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C2CBD4-CB4E-AB49-A1C6-296AD867A7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585477-D8DE-3A4B-A204-3CBC3FCE53E8}"/>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5" name="Footer Placeholder 4">
            <a:extLst>
              <a:ext uri="{FF2B5EF4-FFF2-40B4-BE49-F238E27FC236}">
                <a16:creationId xmlns:a16="http://schemas.microsoft.com/office/drawing/2014/main" id="{9F906396-4776-CB43-95A6-0FCC1830A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C34AC-3A47-2E42-BEBB-12A476C4666C}"/>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2636773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940B7-8E9B-9B4A-ACC4-D9DFE37B4D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AF7DAD-E7A8-8047-910A-B7DDB24EBD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438AA1-1394-8448-BAE1-312B843E08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64036F-2993-7940-9028-5B6A508CECC1}"/>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6" name="Footer Placeholder 5">
            <a:extLst>
              <a:ext uri="{FF2B5EF4-FFF2-40B4-BE49-F238E27FC236}">
                <a16:creationId xmlns:a16="http://schemas.microsoft.com/office/drawing/2014/main" id="{3C1CBB19-F179-A344-8A02-E344C8CA3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827D7-87CF-BE40-A7C3-0B947559C0BE}"/>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25426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C85F4-C17B-0940-AFBF-1896729908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C345D-704E-D54B-B5C2-6B0B423FC3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9A73EB-63F6-2248-9A9B-71A15C5D9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CC4831-4129-9D42-AA5A-13F2EAC84F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8F5ED9-D438-104B-A7F2-3BC315F9FB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1EB06C-1E98-AC44-AF1B-79C29D27F1C2}"/>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8" name="Footer Placeholder 7">
            <a:extLst>
              <a:ext uri="{FF2B5EF4-FFF2-40B4-BE49-F238E27FC236}">
                <a16:creationId xmlns:a16="http://schemas.microsoft.com/office/drawing/2014/main" id="{23E2F227-8E0B-B341-9C5D-4BB1D1D530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E117BE-9D4D-8C4F-8401-7E7B36EB1C63}"/>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331653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00989-71AF-F846-993E-DADF9BBD9C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0ED315-795D-614B-8DFD-2292A1B10C38}"/>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4" name="Footer Placeholder 3">
            <a:extLst>
              <a:ext uri="{FF2B5EF4-FFF2-40B4-BE49-F238E27FC236}">
                <a16:creationId xmlns:a16="http://schemas.microsoft.com/office/drawing/2014/main" id="{73D90C1A-146A-E14E-A87C-DF8A943BC8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8FE47D-7604-9F4F-8BAF-7B6CB8C68CF7}"/>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6309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727AC8-C834-024A-B874-2C5720BF00DC}"/>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3" name="Footer Placeholder 2">
            <a:extLst>
              <a:ext uri="{FF2B5EF4-FFF2-40B4-BE49-F238E27FC236}">
                <a16:creationId xmlns:a16="http://schemas.microsoft.com/office/drawing/2014/main" id="{FFBF3882-2A9E-F24B-BD1E-74E307A2F2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9F96BE-9225-344D-AF48-8651116BF736}"/>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240782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36C54-E416-C947-8C6A-E65C131B49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CF65B0-9D06-7E46-B9DE-53DD49A5D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14C75A-DB4F-0340-9F51-4DBF6E3F2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F5CDD3-80F4-9A40-B373-B5CD721D5661}"/>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6" name="Footer Placeholder 5">
            <a:extLst>
              <a:ext uri="{FF2B5EF4-FFF2-40B4-BE49-F238E27FC236}">
                <a16:creationId xmlns:a16="http://schemas.microsoft.com/office/drawing/2014/main" id="{ED80136C-B572-C143-9F6D-D7976CD3B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3D57F4-A823-0B4F-A2AA-EC7A485CDB47}"/>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164791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811B-6A63-6646-8697-E5EC64765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2D520-A04F-5342-A7BF-DE62DADCDD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5AFD16-3F04-DB46-9ACA-C0C827B9D8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6CCC3-14D5-7F46-8363-29CE69BA213C}"/>
              </a:ext>
            </a:extLst>
          </p:cNvPr>
          <p:cNvSpPr>
            <a:spLocks noGrp="1"/>
          </p:cNvSpPr>
          <p:nvPr>
            <p:ph type="dt" sz="half" idx="10"/>
          </p:nvPr>
        </p:nvSpPr>
        <p:spPr/>
        <p:txBody>
          <a:bodyPr/>
          <a:lstStyle/>
          <a:p>
            <a:fld id="{3CFFD00E-7D4F-504F-B172-D9AD5B705EDD}" type="datetimeFigureOut">
              <a:rPr lang="en-US" smtClean="0"/>
              <a:t>2/10/21</a:t>
            </a:fld>
            <a:endParaRPr lang="en-US"/>
          </a:p>
        </p:txBody>
      </p:sp>
      <p:sp>
        <p:nvSpPr>
          <p:cNvPr id="6" name="Footer Placeholder 5">
            <a:extLst>
              <a:ext uri="{FF2B5EF4-FFF2-40B4-BE49-F238E27FC236}">
                <a16:creationId xmlns:a16="http://schemas.microsoft.com/office/drawing/2014/main" id="{DD26AD42-AF21-C840-A808-89E7D7068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28BEC-7D60-F548-B7C0-E1DF4C5CDB52}"/>
              </a:ext>
            </a:extLst>
          </p:cNvPr>
          <p:cNvSpPr>
            <a:spLocks noGrp="1"/>
          </p:cNvSpPr>
          <p:nvPr>
            <p:ph type="sldNum" sz="quarter" idx="12"/>
          </p:nvPr>
        </p:nvSpPr>
        <p:spPr/>
        <p:txBody>
          <a:bodyPr/>
          <a:lstStyle/>
          <a:p>
            <a:fld id="{91396341-4A09-6442-8F5E-4D598F84AD42}" type="slidenum">
              <a:rPr lang="en-US" smtClean="0"/>
              <a:t>‹#›</a:t>
            </a:fld>
            <a:endParaRPr lang="en-US"/>
          </a:p>
        </p:txBody>
      </p:sp>
    </p:spTree>
    <p:extLst>
      <p:ext uri="{BB962C8B-B14F-4D97-AF65-F5344CB8AC3E}">
        <p14:creationId xmlns:p14="http://schemas.microsoft.com/office/powerpoint/2010/main" val="212848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4CB57-80BE-974E-96C7-6C9CA22C3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AF08DD-09F5-144C-B705-5FF243993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2B2D1-5416-7A4F-B791-E12EBDD662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FD00E-7D4F-504F-B172-D9AD5B705EDD}" type="datetimeFigureOut">
              <a:rPr lang="en-US" smtClean="0"/>
              <a:t>2/10/21</a:t>
            </a:fld>
            <a:endParaRPr lang="en-US"/>
          </a:p>
        </p:txBody>
      </p:sp>
      <p:sp>
        <p:nvSpPr>
          <p:cNvPr id="5" name="Footer Placeholder 4">
            <a:extLst>
              <a:ext uri="{FF2B5EF4-FFF2-40B4-BE49-F238E27FC236}">
                <a16:creationId xmlns:a16="http://schemas.microsoft.com/office/drawing/2014/main" id="{E51AB9F7-3913-7345-8926-D08443640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39AD91-ACCC-1340-A9F7-7DD5E7FE5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96341-4A09-6442-8F5E-4D598F84AD42}" type="slidenum">
              <a:rPr lang="en-US" smtClean="0"/>
              <a:t>‹#›</a:t>
            </a:fld>
            <a:endParaRPr lang="en-US"/>
          </a:p>
        </p:txBody>
      </p:sp>
    </p:spTree>
    <p:extLst>
      <p:ext uri="{BB962C8B-B14F-4D97-AF65-F5344CB8AC3E}">
        <p14:creationId xmlns:p14="http://schemas.microsoft.com/office/powerpoint/2010/main" val="180186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ater.ca.gov/Programs/Water-Use-And-Efficiency/Urban-Water-Use-Efficiency/Urban-Water-Management-Plans"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https://wuedata.water.ca.gov/" TargetMode="External"/><Relationship Id="rId4" Type="http://schemas.openxmlformats.org/officeDocument/2006/relationships/hyperlink" Target="https://californiadwr.mycusthelp.com/WEBAPP/_rs/(S(big50qbvrm2mraxk3z2f3jwg))/supporthome.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mailto:hcooley@pacinst.or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mailto:sabraham@pacins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7C7F87-79C5-3248-A4B4-DB4964564043}"/>
              </a:ext>
            </a:extLst>
          </p:cNvPr>
          <p:cNvSpPr>
            <a:spLocks noGrp="1"/>
          </p:cNvSpPr>
          <p:nvPr>
            <p:ph type="sldNum" sz="quarter" idx="4"/>
          </p:nvPr>
        </p:nvSpPr>
        <p:spPr/>
        <p:txBody>
          <a:bodyPr/>
          <a:lstStyle/>
          <a:p>
            <a:pPr fontAlgn="base">
              <a:spcBef>
                <a:spcPct val="0"/>
              </a:spcBef>
              <a:spcAft>
                <a:spcPct val="0"/>
              </a:spcAft>
              <a:defRPr/>
            </a:pPr>
            <a:fld id="{FD782E16-99D3-D743-B442-BEC2B47D5716}" type="slidenum">
              <a:rPr lang="en-US" smtClean="0"/>
              <a:pPr fontAlgn="base">
                <a:spcBef>
                  <a:spcPct val="0"/>
                </a:spcBef>
                <a:spcAft>
                  <a:spcPct val="0"/>
                </a:spcAft>
                <a:defRPr/>
              </a:pPr>
              <a:t>1</a:t>
            </a:fld>
            <a:endParaRPr lang="en-US"/>
          </a:p>
        </p:txBody>
      </p:sp>
      <p:sp>
        <p:nvSpPr>
          <p:cNvPr id="3" name="Title 2">
            <a:extLst>
              <a:ext uri="{FF2B5EF4-FFF2-40B4-BE49-F238E27FC236}">
                <a16:creationId xmlns:a16="http://schemas.microsoft.com/office/drawing/2014/main" id="{E8AA4318-392C-F64A-BC08-DA8D3B1483B7}"/>
              </a:ext>
            </a:extLst>
          </p:cNvPr>
          <p:cNvSpPr>
            <a:spLocks noGrp="1"/>
          </p:cNvSpPr>
          <p:nvPr>
            <p:ph type="title"/>
          </p:nvPr>
        </p:nvSpPr>
        <p:spPr>
          <a:xfrm>
            <a:off x="601512" y="269427"/>
            <a:ext cx="11281833" cy="834199"/>
          </a:xfrm>
        </p:spPr>
        <p:txBody>
          <a:bodyPr>
            <a:normAutofit/>
          </a:bodyPr>
          <a:lstStyle/>
          <a:p>
            <a:r>
              <a:rPr lang="en-US" sz="3600" dirty="0"/>
              <a:t>Background: DWR’s UWMP data</a:t>
            </a:r>
            <a:endParaRPr lang="en-US" sz="3400" dirty="0"/>
          </a:p>
        </p:txBody>
      </p:sp>
      <p:sp>
        <p:nvSpPr>
          <p:cNvPr id="4" name="Content Placeholder 3">
            <a:extLst>
              <a:ext uri="{FF2B5EF4-FFF2-40B4-BE49-F238E27FC236}">
                <a16:creationId xmlns:a16="http://schemas.microsoft.com/office/drawing/2014/main" id="{9BC4B535-C27A-134A-9B09-9A96E405E32E}"/>
              </a:ext>
            </a:extLst>
          </p:cNvPr>
          <p:cNvSpPr>
            <a:spLocks noGrp="1"/>
          </p:cNvSpPr>
          <p:nvPr>
            <p:ph idx="1"/>
          </p:nvPr>
        </p:nvSpPr>
        <p:spPr>
          <a:xfrm>
            <a:off x="476251" y="1481702"/>
            <a:ext cx="10960012" cy="4112150"/>
          </a:xfrm>
        </p:spPr>
        <p:txBody>
          <a:bodyPr>
            <a:normAutofit fontScale="70000" lnSpcReduction="20000"/>
          </a:bodyPr>
          <a:lstStyle/>
          <a:p>
            <a:pPr>
              <a:lnSpc>
                <a:spcPct val="160000"/>
              </a:lnSpc>
            </a:pPr>
            <a:r>
              <a:rPr lang="en-US" dirty="0"/>
              <a:t>In California, water suppliers that provide more than 3,000 acre-feet of water annually or serve more than 3,000 customers (referred to as urban water suppliers) are required to prepare a UWMP every five years and submit those plans to the California Department of Water Resources (DWR). </a:t>
            </a:r>
          </a:p>
          <a:p>
            <a:pPr>
              <a:lnSpc>
                <a:spcPct val="160000"/>
              </a:lnSpc>
            </a:pPr>
            <a:r>
              <a:rPr lang="en-US" dirty="0"/>
              <a:t>The first UWMPs were published in 1990. </a:t>
            </a:r>
          </a:p>
          <a:p>
            <a:pPr>
              <a:lnSpc>
                <a:spcPct val="160000"/>
              </a:lnSpc>
            </a:pPr>
            <a:r>
              <a:rPr lang="en-US" dirty="0"/>
              <a:t>The UWMPs contain past and projected future water demand for the supplier’s service area. While utilities may develop and publish demand forecasts in other documents, the projections in the UWMPs allow for a consistent evaluation across California’s urban water suppliers.</a:t>
            </a:r>
          </a:p>
        </p:txBody>
      </p:sp>
    </p:spTree>
    <p:extLst>
      <p:ext uri="{BB962C8B-B14F-4D97-AF65-F5344CB8AC3E}">
        <p14:creationId xmlns:p14="http://schemas.microsoft.com/office/powerpoint/2010/main" val="396483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7C7F87-79C5-3248-A4B4-DB4964564043}"/>
              </a:ext>
            </a:extLst>
          </p:cNvPr>
          <p:cNvSpPr>
            <a:spLocks noGrp="1"/>
          </p:cNvSpPr>
          <p:nvPr>
            <p:ph type="sldNum" sz="quarter" idx="4"/>
          </p:nvPr>
        </p:nvSpPr>
        <p:spPr/>
        <p:txBody>
          <a:bodyPr/>
          <a:lstStyle/>
          <a:p>
            <a:pPr fontAlgn="base">
              <a:spcBef>
                <a:spcPct val="0"/>
              </a:spcBef>
              <a:spcAft>
                <a:spcPct val="0"/>
              </a:spcAft>
              <a:defRPr/>
            </a:pPr>
            <a:fld id="{FD782E16-99D3-D743-B442-BEC2B47D5716}" type="slidenum">
              <a:rPr lang="en-US" smtClean="0"/>
              <a:pPr fontAlgn="base">
                <a:spcBef>
                  <a:spcPct val="0"/>
                </a:spcBef>
                <a:spcAft>
                  <a:spcPct val="0"/>
                </a:spcAft>
                <a:defRPr/>
              </a:pPr>
              <a:t>2</a:t>
            </a:fld>
            <a:endParaRPr lang="en-US"/>
          </a:p>
        </p:txBody>
      </p:sp>
      <p:sp>
        <p:nvSpPr>
          <p:cNvPr id="3" name="Title 2">
            <a:extLst>
              <a:ext uri="{FF2B5EF4-FFF2-40B4-BE49-F238E27FC236}">
                <a16:creationId xmlns:a16="http://schemas.microsoft.com/office/drawing/2014/main" id="{E8AA4318-392C-F64A-BC08-DA8D3B1483B7}"/>
              </a:ext>
            </a:extLst>
          </p:cNvPr>
          <p:cNvSpPr>
            <a:spLocks noGrp="1"/>
          </p:cNvSpPr>
          <p:nvPr>
            <p:ph type="title"/>
          </p:nvPr>
        </p:nvSpPr>
        <p:spPr>
          <a:xfrm>
            <a:off x="601512" y="269427"/>
            <a:ext cx="11281833" cy="834199"/>
          </a:xfrm>
        </p:spPr>
        <p:txBody>
          <a:bodyPr>
            <a:normAutofit/>
          </a:bodyPr>
          <a:lstStyle/>
          <a:p>
            <a:r>
              <a:rPr lang="en-US" sz="3600" dirty="0"/>
              <a:t>Accessing DWR’s UWMP data</a:t>
            </a:r>
            <a:endParaRPr lang="en-US" sz="3400" dirty="0"/>
          </a:p>
        </p:txBody>
      </p:sp>
      <p:sp>
        <p:nvSpPr>
          <p:cNvPr id="4" name="Content Placeholder 3">
            <a:extLst>
              <a:ext uri="{FF2B5EF4-FFF2-40B4-BE49-F238E27FC236}">
                <a16:creationId xmlns:a16="http://schemas.microsoft.com/office/drawing/2014/main" id="{9BC4B535-C27A-134A-9B09-9A96E405E32E}"/>
              </a:ext>
            </a:extLst>
          </p:cNvPr>
          <p:cNvSpPr>
            <a:spLocks noGrp="1"/>
          </p:cNvSpPr>
          <p:nvPr>
            <p:ph idx="1"/>
          </p:nvPr>
        </p:nvSpPr>
        <p:spPr>
          <a:xfrm>
            <a:off x="476251" y="1481702"/>
            <a:ext cx="10960012" cy="4112150"/>
          </a:xfrm>
        </p:spPr>
        <p:txBody>
          <a:bodyPr>
            <a:normAutofit fontScale="77500" lnSpcReduction="20000"/>
          </a:bodyPr>
          <a:lstStyle/>
          <a:p>
            <a:pPr>
              <a:lnSpc>
                <a:spcPct val="160000"/>
              </a:lnSpc>
            </a:pPr>
            <a:r>
              <a:rPr lang="en-US" dirty="0"/>
              <a:t>Website: </a:t>
            </a:r>
            <a:r>
              <a:rPr lang="en-US" dirty="0">
                <a:hlinkClick r:id="rId3"/>
              </a:rPr>
              <a:t>https://water.ca.gov/Programs/Water-Use-And-Efficiency/Urban-Water-Use-Efficiency/Urban-Water-Management-Plans</a:t>
            </a:r>
            <a:endParaRPr lang="en-US" dirty="0"/>
          </a:p>
          <a:p>
            <a:pPr>
              <a:lnSpc>
                <a:spcPct val="160000"/>
              </a:lnSpc>
            </a:pPr>
            <a:r>
              <a:rPr lang="en-US" dirty="0"/>
              <a:t>Historic UWMPS from 2000 to 2015 are available in a PDF format on the website</a:t>
            </a:r>
          </a:p>
          <a:p>
            <a:pPr lvl="1">
              <a:lnSpc>
                <a:spcPct val="160000"/>
              </a:lnSpc>
            </a:pPr>
            <a:r>
              <a:rPr lang="en-US" dirty="0"/>
              <a:t>Scroll to the bottom of the website and select the tab for ‘Historic’ to access these files</a:t>
            </a:r>
          </a:p>
          <a:p>
            <a:pPr>
              <a:lnSpc>
                <a:spcPct val="160000"/>
              </a:lnSpc>
            </a:pPr>
            <a:r>
              <a:rPr lang="en-US" dirty="0"/>
              <a:t>To access 1990 and 1995 UWMPs, you typically must submit a </a:t>
            </a:r>
            <a:r>
              <a:rPr lang="en-US" dirty="0">
                <a:hlinkClick r:id="rId4"/>
              </a:rPr>
              <a:t>Public Records Request</a:t>
            </a:r>
            <a:endParaRPr lang="en-US" dirty="0"/>
          </a:p>
          <a:p>
            <a:pPr>
              <a:lnSpc>
                <a:spcPct val="160000"/>
              </a:lnSpc>
            </a:pPr>
            <a:r>
              <a:rPr lang="en-US" dirty="0"/>
              <a:t>From 2015 onwards, data tables are available in electronic format, easily downloadable excel spreadsheets here: </a:t>
            </a:r>
            <a:r>
              <a:rPr lang="en-US" dirty="0">
                <a:hlinkClick r:id="rId5"/>
              </a:rPr>
              <a:t>https://wuedata.water.ca.gov/</a:t>
            </a:r>
            <a:r>
              <a:rPr lang="en-US" dirty="0"/>
              <a:t> </a:t>
            </a:r>
          </a:p>
        </p:txBody>
      </p:sp>
    </p:spTree>
    <p:extLst>
      <p:ext uri="{BB962C8B-B14F-4D97-AF65-F5344CB8AC3E}">
        <p14:creationId xmlns:p14="http://schemas.microsoft.com/office/powerpoint/2010/main" val="3305428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7C7F87-79C5-3248-A4B4-DB4964564043}"/>
              </a:ext>
            </a:extLst>
          </p:cNvPr>
          <p:cNvSpPr>
            <a:spLocks noGrp="1"/>
          </p:cNvSpPr>
          <p:nvPr>
            <p:ph type="sldNum" sz="quarter" idx="4"/>
          </p:nvPr>
        </p:nvSpPr>
        <p:spPr/>
        <p:txBody>
          <a:bodyPr/>
          <a:lstStyle/>
          <a:p>
            <a:pPr fontAlgn="base">
              <a:spcBef>
                <a:spcPct val="0"/>
              </a:spcBef>
              <a:spcAft>
                <a:spcPct val="0"/>
              </a:spcAft>
              <a:defRPr/>
            </a:pPr>
            <a:fld id="{FD782E16-99D3-D743-B442-BEC2B47D5716}" type="slidenum">
              <a:rPr lang="en-US" smtClean="0"/>
              <a:pPr fontAlgn="base">
                <a:spcBef>
                  <a:spcPct val="0"/>
                </a:spcBef>
                <a:spcAft>
                  <a:spcPct val="0"/>
                </a:spcAft>
                <a:defRPr/>
              </a:pPr>
              <a:t>3</a:t>
            </a:fld>
            <a:endParaRPr lang="en-US"/>
          </a:p>
        </p:txBody>
      </p:sp>
      <p:sp>
        <p:nvSpPr>
          <p:cNvPr id="3" name="Title 2">
            <a:extLst>
              <a:ext uri="{FF2B5EF4-FFF2-40B4-BE49-F238E27FC236}">
                <a16:creationId xmlns:a16="http://schemas.microsoft.com/office/drawing/2014/main" id="{E8AA4318-392C-F64A-BC08-DA8D3B1483B7}"/>
              </a:ext>
            </a:extLst>
          </p:cNvPr>
          <p:cNvSpPr>
            <a:spLocks noGrp="1"/>
          </p:cNvSpPr>
          <p:nvPr>
            <p:ph type="title"/>
          </p:nvPr>
        </p:nvSpPr>
        <p:spPr>
          <a:xfrm>
            <a:off x="601512" y="269427"/>
            <a:ext cx="11281833" cy="834199"/>
          </a:xfrm>
        </p:spPr>
        <p:txBody>
          <a:bodyPr>
            <a:normAutofit/>
          </a:bodyPr>
          <a:lstStyle/>
          <a:p>
            <a:r>
              <a:rPr lang="en-US" sz="3600" dirty="0"/>
              <a:t>Relevant tables for demand forecasting</a:t>
            </a:r>
            <a:endParaRPr lang="en-US" sz="3400" dirty="0"/>
          </a:p>
        </p:txBody>
      </p:sp>
      <p:sp>
        <p:nvSpPr>
          <p:cNvPr id="4" name="Content Placeholder 3">
            <a:extLst>
              <a:ext uri="{FF2B5EF4-FFF2-40B4-BE49-F238E27FC236}">
                <a16:creationId xmlns:a16="http://schemas.microsoft.com/office/drawing/2014/main" id="{9BC4B535-C27A-134A-9B09-9A96E405E32E}"/>
              </a:ext>
            </a:extLst>
          </p:cNvPr>
          <p:cNvSpPr>
            <a:spLocks noGrp="1"/>
          </p:cNvSpPr>
          <p:nvPr>
            <p:ph idx="1"/>
          </p:nvPr>
        </p:nvSpPr>
        <p:spPr>
          <a:xfrm>
            <a:off x="476251" y="1481702"/>
            <a:ext cx="10960012" cy="4112150"/>
          </a:xfrm>
        </p:spPr>
        <p:txBody>
          <a:bodyPr>
            <a:normAutofit fontScale="70000" lnSpcReduction="20000"/>
          </a:bodyPr>
          <a:lstStyle/>
          <a:p>
            <a:pPr>
              <a:lnSpc>
                <a:spcPct val="150000"/>
              </a:lnSpc>
            </a:pPr>
            <a:r>
              <a:rPr lang="en-US" dirty="0"/>
              <a:t>Tables for historical data are not typically available though charts may be available in most UWMPs.</a:t>
            </a:r>
          </a:p>
          <a:p>
            <a:pPr>
              <a:lnSpc>
                <a:spcPct val="150000"/>
              </a:lnSpc>
            </a:pPr>
            <a:r>
              <a:rPr lang="en-US" dirty="0"/>
              <a:t>Most relevant tables in the UWMP for demand/supply forecasting:</a:t>
            </a:r>
          </a:p>
          <a:p>
            <a:pPr lvl="1">
              <a:lnSpc>
                <a:spcPct val="150000"/>
              </a:lnSpc>
            </a:pPr>
            <a:r>
              <a:rPr lang="en-US" dirty="0"/>
              <a:t>Table 3-1 Retail: Population - Current and Projected</a:t>
            </a:r>
          </a:p>
          <a:p>
            <a:pPr lvl="1">
              <a:lnSpc>
                <a:spcPct val="150000"/>
              </a:lnSpc>
            </a:pPr>
            <a:r>
              <a:rPr lang="en-US" dirty="0"/>
              <a:t>Table 4-1 Retail: Demands for Potable and Raw Water – Actual</a:t>
            </a:r>
          </a:p>
          <a:p>
            <a:pPr lvl="1">
              <a:lnSpc>
                <a:spcPct val="150000"/>
              </a:lnSpc>
            </a:pPr>
            <a:r>
              <a:rPr lang="en-US" dirty="0"/>
              <a:t>Table 4-2 Retail: Demands for Potable and Raw Water – Projected</a:t>
            </a:r>
          </a:p>
          <a:p>
            <a:pPr lvl="1">
              <a:lnSpc>
                <a:spcPct val="150000"/>
              </a:lnSpc>
            </a:pPr>
            <a:r>
              <a:rPr lang="en-US" dirty="0"/>
              <a:t>Table 6-4 Retail: Current and Projected Recycled Water Direct Beneficial Uses Within Service Area </a:t>
            </a:r>
          </a:p>
          <a:p>
            <a:pPr lvl="1">
              <a:lnSpc>
                <a:spcPct val="150000"/>
              </a:lnSpc>
            </a:pPr>
            <a:r>
              <a:rPr lang="en-US" dirty="0"/>
              <a:t>Table 6-8 Retail: Water Supplies - Actual</a:t>
            </a:r>
          </a:p>
          <a:p>
            <a:pPr lvl="1">
              <a:lnSpc>
                <a:spcPct val="150000"/>
              </a:lnSpc>
            </a:pPr>
            <a:r>
              <a:rPr lang="en-US" dirty="0"/>
              <a:t>Table 6-9 Retail: Water Supplies - Projected </a:t>
            </a:r>
          </a:p>
          <a:p>
            <a:pPr lvl="1">
              <a:lnSpc>
                <a:spcPct val="150000"/>
              </a:lnSpc>
            </a:pPr>
            <a:endParaRPr lang="en-US" dirty="0"/>
          </a:p>
          <a:p>
            <a:pPr>
              <a:lnSpc>
                <a:spcPct val="150000"/>
              </a:lnSpc>
            </a:pPr>
            <a:endParaRPr lang="en-US" dirty="0"/>
          </a:p>
        </p:txBody>
      </p:sp>
    </p:spTree>
    <p:extLst>
      <p:ext uri="{BB962C8B-B14F-4D97-AF65-F5344CB8AC3E}">
        <p14:creationId xmlns:p14="http://schemas.microsoft.com/office/powerpoint/2010/main" val="131374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7C7F87-79C5-3248-A4B4-DB4964564043}"/>
              </a:ext>
            </a:extLst>
          </p:cNvPr>
          <p:cNvSpPr>
            <a:spLocks noGrp="1"/>
          </p:cNvSpPr>
          <p:nvPr>
            <p:ph type="sldNum" sz="quarter" idx="4"/>
          </p:nvPr>
        </p:nvSpPr>
        <p:spPr/>
        <p:txBody>
          <a:bodyPr/>
          <a:lstStyle/>
          <a:p>
            <a:pPr fontAlgn="base">
              <a:spcBef>
                <a:spcPct val="0"/>
              </a:spcBef>
              <a:spcAft>
                <a:spcPct val="0"/>
              </a:spcAft>
              <a:defRPr/>
            </a:pPr>
            <a:fld id="{FD782E16-99D3-D743-B442-BEC2B47D5716}" type="slidenum">
              <a:rPr lang="en-US" smtClean="0"/>
              <a:pPr fontAlgn="base">
                <a:spcBef>
                  <a:spcPct val="0"/>
                </a:spcBef>
                <a:spcAft>
                  <a:spcPct val="0"/>
                </a:spcAft>
                <a:defRPr/>
              </a:pPr>
              <a:t>4</a:t>
            </a:fld>
            <a:endParaRPr lang="en-US"/>
          </a:p>
        </p:txBody>
      </p:sp>
      <p:sp>
        <p:nvSpPr>
          <p:cNvPr id="3" name="Title 2">
            <a:extLst>
              <a:ext uri="{FF2B5EF4-FFF2-40B4-BE49-F238E27FC236}">
                <a16:creationId xmlns:a16="http://schemas.microsoft.com/office/drawing/2014/main" id="{E8AA4318-392C-F64A-BC08-DA8D3B1483B7}"/>
              </a:ext>
            </a:extLst>
          </p:cNvPr>
          <p:cNvSpPr>
            <a:spLocks noGrp="1"/>
          </p:cNvSpPr>
          <p:nvPr>
            <p:ph type="title"/>
          </p:nvPr>
        </p:nvSpPr>
        <p:spPr>
          <a:xfrm>
            <a:off x="595470" y="149221"/>
            <a:ext cx="11281833" cy="834199"/>
          </a:xfrm>
        </p:spPr>
        <p:txBody>
          <a:bodyPr>
            <a:normAutofit/>
          </a:bodyPr>
          <a:lstStyle/>
          <a:p>
            <a:r>
              <a:rPr lang="en-US" sz="3600" dirty="0"/>
              <a:t>Tips when using UWMP data</a:t>
            </a:r>
            <a:endParaRPr lang="en-US" sz="3400" dirty="0"/>
          </a:p>
        </p:txBody>
      </p:sp>
      <p:sp>
        <p:nvSpPr>
          <p:cNvPr id="4" name="Content Placeholder 3">
            <a:extLst>
              <a:ext uri="{FF2B5EF4-FFF2-40B4-BE49-F238E27FC236}">
                <a16:creationId xmlns:a16="http://schemas.microsoft.com/office/drawing/2014/main" id="{9BC4B535-C27A-134A-9B09-9A96E405E32E}"/>
              </a:ext>
            </a:extLst>
          </p:cNvPr>
          <p:cNvSpPr>
            <a:spLocks noGrp="1"/>
          </p:cNvSpPr>
          <p:nvPr>
            <p:ph idx="1"/>
          </p:nvPr>
        </p:nvSpPr>
        <p:spPr>
          <a:xfrm>
            <a:off x="476251" y="1122927"/>
            <a:ext cx="10960012" cy="5406464"/>
          </a:xfrm>
        </p:spPr>
        <p:txBody>
          <a:bodyPr>
            <a:normAutofit fontScale="55000" lnSpcReduction="20000"/>
          </a:bodyPr>
          <a:lstStyle/>
          <a:p>
            <a:pPr>
              <a:lnSpc>
                <a:spcPct val="150000"/>
              </a:lnSpc>
            </a:pPr>
            <a:r>
              <a:rPr lang="en-US" sz="4200" dirty="0"/>
              <a:t>Check numbers reported to DWR with numbers published in the UWMP</a:t>
            </a:r>
          </a:p>
          <a:p>
            <a:pPr lvl="1">
              <a:lnSpc>
                <a:spcPct val="150000"/>
              </a:lnSpc>
            </a:pPr>
            <a:r>
              <a:rPr lang="en-US" sz="3400" dirty="0"/>
              <a:t>If you don’t have access to information that was directly provided to DWR, check for consistency between information published in the UWMP report and information in the electronic data tables on the public data portal.</a:t>
            </a:r>
          </a:p>
          <a:p>
            <a:pPr>
              <a:lnSpc>
                <a:spcPct val="150000"/>
              </a:lnSpc>
            </a:pPr>
            <a:r>
              <a:rPr lang="en-US" sz="4200" dirty="0"/>
              <a:t>Check how recycled water is handled in the supplier’s demand and supply estimates (sometimes it is excluded, sometimes it is included). It is best to include it but at least be consistent. </a:t>
            </a:r>
          </a:p>
          <a:p>
            <a:pPr>
              <a:lnSpc>
                <a:spcPct val="150000"/>
              </a:lnSpc>
            </a:pPr>
            <a:r>
              <a:rPr lang="en-US" sz="4200" dirty="0"/>
              <a:t>Ensure consistent end-use categories (e.g., residential, CII, distribution leaks) are reported when comparing across different suppliers and/or different years.</a:t>
            </a:r>
          </a:p>
          <a:p>
            <a:pPr>
              <a:lnSpc>
                <a:spcPct val="150000"/>
              </a:lnSpc>
            </a:pPr>
            <a:r>
              <a:rPr lang="en-US" sz="4200" dirty="0"/>
              <a:t>Check for data outliers (and reporting errors). For example, filter largest to smallest values and check to see if a value is significantly larger or smaller than expected.</a:t>
            </a:r>
          </a:p>
          <a:p>
            <a:pPr>
              <a:lnSpc>
                <a:spcPct val="150000"/>
              </a:lnSpc>
            </a:pPr>
            <a:endParaRPr lang="en-US" dirty="0"/>
          </a:p>
        </p:txBody>
      </p:sp>
    </p:spTree>
    <p:extLst>
      <p:ext uri="{BB962C8B-B14F-4D97-AF65-F5344CB8AC3E}">
        <p14:creationId xmlns:p14="http://schemas.microsoft.com/office/powerpoint/2010/main" val="357684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7C7F87-79C5-3248-A4B4-DB4964564043}"/>
              </a:ext>
            </a:extLst>
          </p:cNvPr>
          <p:cNvSpPr>
            <a:spLocks noGrp="1"/>
          </p:cNvSpPr>
          <p:nvPr>
            <p:ph type="sldNum" sz="quarter" idx="4"/>
          </p:nvPr>
        </p:nvSpPr>
        <p:spPr/>
        <p:txBody>
          <a:bodyPr/>
          <a:lstStyle/>
          <a:p>
            <a:pPr fontAlgn="base">
              <a:spcBef>
                <a:spcPct val="0"/>
              </a:spcBef>
              <a:spcAft>
                <a:spcPct val="0"/>
              </a:spcAft>
              <a:defRPr/>
            </a:pPr>
            <a:fld id="{FD782E16-99D3-D743-B442-BEC2B47D5716}" type="slidenum">
              <a:rPr lang="en-US" smtClean="0"/>
              <a:pPr fontAlgn="base">
                <a:spcBef>
                  <a:spcPct val="0"/>
                </a:spcBef>
                <a:spcAft>
                  <a:spcPct val="0"/>
                </a:spcAft>
                <a:defRPr/>
              </a:pPr>
              <a:t>5</a:t>
            </a:fld>
            <a:endParaRPr lang="en-US"/>
          </a:p>
        </p:txBody>
      </p:sp>
      <p:sp>
        <p:nvSpPr>
          <p:cNvPr id="4" name="Content Placeholder 3">
            <a:extLst>
              <a:ext uri="{FF2B5EF4-FFF2-40B4-BE49-F238E27FC236}">
                <a16:creationId xmlns:a16="http://schemas.microsoft.com/office/drawing/2014/main" id="{9BC4B535-C27A-134A-9B09-9A96E405E32E}"/>
              </a:ext>
            </a:extLst>
          </p:cNvPr>
          <p:cNvSpPr>
            <a:spLocks noGrp="1"/>
          </p:cNvSpPr>
          <p:nvPr>
            <p:ph idx="1"/>
          </p:nvPr>
        </p:nvSpPr>
        <p:spPr>
          <a:xfrm>
            <a:off x="476251" y="1481702"/>
            <a:ext cx="10960012" cy="4112150"/>
          </a:xfrm>
        </p:spPr>
        <p:txBody>
          <a:bodyPr>
            <a:normAutofit/>
          </a:bodyPr>
          <a:lstStyle/>
          <a:p>
            <a:pPr marL="0" indent="0" algn="ctr">
              <a:lnSpc>
                <a:spcPct val="150000"/>
              </a:lnSpc>
              <a:buNone/>
            </a:pPr>
            <a:r>
              <a:rPr lang="en-US" sz="3200" dirty="0"/>
              <a:t>For feedback or questions, please contact</a:t>
            </a:r>
          </a:p>
          <a:p>
            <a:pPr marL="0" indent="0" algn="ctr">
              <a:lnSpc>
                <a:spcPct val="150000"/>
              </a:lnSpc>
              <a:buNone/>
            </a:pPr>
            <a:r>
              <a:rPr lang="en-US" dirty="0"/>
              <a:t>Heather Cooley		</a:t>
            </a:r>
            <a:r>
              <a:rPr lang="en-US" dirty="0">
                <a:hlinkClick r:id="rId3"/>
              </a:rPr>
              <a:t>hcooley@pacinst.org</a:t>
            </a:r>
            <a:endParaRPr lang="en-US" dirty="0"/>
          </a:p>
          <a:p>
            <a:pPr marL="0" indent="0" algn="ctr">
              <a:lnSpc>
                <a:spcPct val="150000"/>
              </a:lnSpc>
              <a:buNone/>
            </a:pPr>
            <a:r>
              <a:rPr lang="en-US" dirty="0"/>
              <a:t>  Sonali Abraham		</a:t>
            </a:r>
            <a:r>
              <a:rPr lang="en-US" dirty="0">
                <a:hlinkClick r:id="rId4"/>
              </a:rPr>
              <a:t>sabraham@pacinst.org</a:t>
            </a:r>
            <a:r>
              <a:rPr lang="en-US" dirty="0"/>
              <a:t> </a:t>
            </a:r>
          </a:p>
          <a:p>
            <a:pPr marL="0" indent="0" algn="ctr">
              <a:lnSpc>
                <a:spcPct val="150000"/>
              </a:lnSpc>
              <a:buNone/>
            </a:pPr>
            <a:r>
              <a:rPr lang="en-US" dirty="0"/>
              <a:t> </a:t>
            </a:r>
          </a:p>
          <a:p>
            <a:pPr marL="0" indent="0" algn="ctr">
              <a:lnSpc>
                <a:spcPct val="150000"/>
              </a:lnSpc>
              <a:buNone/>
            </a:pPr>
            <a:endParaRPr lang="en-US" dirty="0"/>
          </a:p>
        </p:txBody>
      </p:sp>
    </p:spTree>
    <p:extLst>
      <p:ext uri="{BB962C8B-B14F-4D97-AF65-F5344CB8AC3E}">
        <p14:creationId xmlns:p14="http://schemas.microsoft.com/office/powerpoint/2010/main" val="3310335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FC780A667E35F41B6150BBD16529FD4" ma:contentTypeVersion="12" ma:contentTypeDescription="Create a new document." ma:contentTypeScope="" ma:versionID="516927cb9daf94f4e9afc3efdf13654d">
  <xsd:schema xmlns:xsd="http://www.w3.org/2001/XMLSchema" xmlns:xs="http://www.w3.org/2001/XMLSchema" xmlns:p="http://schemas.microsoft.com/office/2006/metadata/properties" xmlns:ns2="f509661b-9655-48c0-83b4-c5f2b7e3459b" xmlns:ns3="10476468-d035-4ea3-87a1-4faf4d754cc2" targetNamespace="http://schemas.microsoft.com/office/2006/metadata/properties" ma:root="true" ma:fieldsID="5f08d8c86f0022d891ad995fb44f984d" ns2:_="" ns3:_="">
    <xsd:import namespace="f509661b-9655-48c0-83b4-c5f2b7e3459b"/>
    <xsd:import namespace="10476468-d035-4ea3-87a1-4faf4d754cc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09661b-9655-48c0-83b4-c5f2b7e345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476468-d035-4ea3-87a1-4faf4d754cc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617805-0265-4193-B8B4-259A32959E0F}">
  <ds:schemaRefs>
    <ds:schemaRef ds:uri="http://schemas.microsoft.com/sharepoint/v3/contenttype/forms"/>
  </ds:schemaRefs>
</ds:datastoreItem>
</file>

<file path=customXml/itemProps2.xml><?xml version="1.0" encoding="utf-8"?>
<ds:datastoreItem xmlns:ds="http://schemas.openxmlformats.org/officeDocument/2006/customXml" ds:itemID="{8FE8CC05-5FF1-436E-8236-7CA46D273E8D}">
  <ds:schemaRefs>
    <ds:schemaRef ds:uri="http://www.w3.org/XML/1998/namespace"/>
    <ds:schemaRef ds:uri="f509661b-9655-48c0-83b4-c5f2b7e3459b"/>
    <ds:schemaRef ds:uri="http://schemas.microsoft.com/office/infopath/2007/PartnerControls"/>
    <ds:schemaRef ds:uri="http://purl.org/dc/elements/1.1/"/>
    <ds:schemaRef ds:uri="http://schemas.microsoft.com/office/2006/documentManagement/types"/>
    <ds:schemaRef ds:uri="10476468-d035-4ea3-87a1-4faf4d754cc2"/>
    <ds:schemaRef ds:uri="http://schemas.microsoft.com/office/2006/metadata/properties"/>
    <ds:schemaRef ds:uri="http://purl.org/dc/dcmityp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7E2021BC-5976-4958-BD36-B78A3927B4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09661b-9655-48c0-83b4-c5f2b7e3459b"/>
    <ds:schemaRef ds:uri="10476468-d035-4ea3-87a1-4faf4d754c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TotalTime>
  <Words>490</Words>
  <Application>Microsoft Macintosh PowerPoint</Application>
  <PresentationFormat>Widescreen</PresentationFormat>
  <Paragraphs>39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Background: DWR’s UWMP data</vt:lpstr>
      <vt:lpstr>Accessing DWR’s UWMP data</vt:lpstr>
      <vt:lpstr>Relevant tables for demand forecasting</vt:lpstr>
      <vt:lpstr>Tips when using UWMP data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Sonali Abraham</dc:creator>
  <cp:lastModifiedBy>Sonali Abraham</cp:lastModifiedBy>
  <cp:revision>3</cp:revision>
  <dcterms:created xsi:type="dcterms:W3CDTF">2021-02-05T09:40:53Z</dcterms:created>
  <dcterms:modified xsi:type="dcterms:W3CDTF">2021-02-10T04:43:08Z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0x0101006FC780A667E35F41B6150BBD16529FD4</vt:lpwstr>
  </property>
</Properties>
</file>