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2.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3" r:id="rId5"/>
    <p:sldId id="260" r:id="rId6"/>
    <p:sldId id="261" r:id="rId7"/>
    <p:sldId id="265" r:id="rId8"/>
    <p:sldId id="264" r:id="rId9"/>
    <p:sldId id="273" r:id="rId10"/>
    <p:sldId id="262" r:id="rId11"/>
    <p:sldId id="266" r:id="rId12"/>
    <p:sldId id="267" r:id="rId13"/>
    <p:sldId id="257" r:id="rId14"/>
    <p:sldId id="268"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6CA7"/>
    <a:srgbClr val="2F7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785" autoAdjust="0"/>
    <p:restoredTop sz="47158" autoAdjust="0"/>
  </p:normalViewPr>
  <p:slideViewPr>
    <p:cSldViewPr snapToGrid="0">
      <p:cViewPr varScale="1">
        <p:scale>
          <a:sx n="45" d="100"/>
          <a:sy n="45" d="100"/>
        </p:scale>
        <p:origin x="1450" y="29"/>
      </p:cViewPr>
      <p:guideLst/>
    </p:cSldViewPr>
  </p:slideViewPr>
  <p:notesTextViewPr>
    <p:cViewPr>
      <p:scale>
        <a:sx n="1" d="1"/>
        <a:sy n="1" d="1"/>
      </p:scale>
      <p:origin x="0" y="0"/>
    </p:cViewPr>
  </p:notesTextViewPr>
  <p:notesViewPr>
    <p:cSldViewPr snapToGrid="0">
      <p:cViewPr varScale="1">
        <p:scale>
          <a:sx n="72" d="100"/>
          <a:sy n="72" d="100"/>
        </p:scale>
        <p:origin x="215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A15F89-2669-4645-BD90-8A7A55E26105}" type="datetimeFigureOut">
              <a:rPr lang="en-US" smtClean="0"/>
              <a:t>2/20/2020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90431-7A0B-40FE-A00C-D659F4A3AC6F}" type="slidenum">
              <a:rPr lang="en-US" smtClean="0"/>
              <a:t>‹#›</a:t>
            </a:fld>
            <a:endParaRPr lang="en-US"/>
          </a:p>
        </p:txBody>
      </p:sp>
    </p:spTree>
    <p:extLst>
      <p:ext uri="{BB962C8B-B14F-4D97-AF65-F5344CB8AC3E}">
        <p14:creationId xmlns:p14="http://schemas.microsoft.com/office/powerpoint/2010/main" val="1655356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wv.org/"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lwvgh.org/" TargetMode="External"/><Relationship Id="rId4" Type="http://schemas.openxmlformats.org/officeDocument/2006/relationships/hyperlink" Target="https://my.lwv.org/connecticut"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 </a:t>
            </a:r>
            <a:r>
              <a:rPr lang="en-US" dirty="0" err="1"/>
              <a:t>Lennig</a:t>
            </a:r>
            <a:r>
              <a:rPr lang="en-US" dirty="0"/>
              <a:t>:  Welcome from the Library</a:t>
            </a:r>
          </a:p>
          <a:p>
            <a:endParaRPr lang="en-US" dirty="0"/>
          </a:p>
          <a:p>
            <a:r>
              <a:rPr lang="en-US" dirty="0"/>
              <a:t>Joan:  Thank you Carol, my name is Joan Twiggs, I’m a Board member of the League of Women Voters and today’s emcee.  On behalf of the LWVGH, Welcome to the workshop and thank you for attending – our workshop today will help you to </a:t>
            </a:r>
            <a:r>
              <a:rPr lang="en-US" b="1" dirty="0"/>
              <a:t>Take Action next Friday, Feb 14 </a:t>
            </a:r>
            <a:r>
              <a:rPr lang="en-US" dirty="0"/>
              <a:t>– the 100</a:t>
            </a:r>
            <a:r>
              <a:rPr lang="en-US" baseline="30000" dirty="0"/>
              <a:t>th</a:t>
            </a:r>
            <a:r>
              <a:rPr lang="en-US" dirty="0"/>
              <a:t> anniversary of the League of Women Voters.   Feb 14 has been designated as a day of action by the national league and we are one of hundreds of leagues across the country that are</a:t>
            </a:r>
            <a:r>
              <a:rPr lang="en-US" baseline="0" dirty="0"/>
              <a:t> </a:t>
            </a:r>
            <a:r>
              <a:rPr lang="en-US" dirty="0"/>
              <a:t>participating in this Women Power the Vote initiative.</a:t>
            </a:r>
          </a:p>
          <a:p>
            <a:endParaRPr lang="en-US" dirty="0"/>
          </a:p>
          <a:p>
            <a:r>
              <a:rPr lang="en-US" b="1" dirty="0"/>
              <a:t>Before we begin </a:t>
            </a:r>
            <a:r>
              <a:rPr lang="en-US" dirty="0"/>
              <a:t>I am very pleased to introduce </a:t>
            </a:r>
            <a:r>
              <a:rPr lang="en-US" b="1" dirty="0"/>
              <a:t>Bloomfield Mayor Suzette </a:t>
            </a:r>
            <a:r>
              <a:rPr lang="en-US" b="1" dirty="0" err="1"/>
              <a:t>DeBeatham</a:t>
            </a:r>
            <a:r>
              <a:rPr lang="en-US" b="1" dirty="0"/>
              <a:t>-Brown </a:t>
            </a:r>
            <a:r>
              <a:rPr lang="en-US" dirty="0"/>
              <a:t>for opening remarks and inspiration.  Mayor </a:t>
            </a:r>
            <a:r>
              <a:rPr lang="en-US" dirty="0" err="1"/>
              <a:t>DeBeatham</a:t>
            </a:r>
            <a:r>
              <a:rPr lang="en-US" dirty="0"/>
              <a:t>-Brown is serving in her second term on Town Council as our Mayor.  </a:t>
            </a:r>
          </a:p>
          <a:p>
            <a:endParaRPr lang="en-US" dirty="0"/>
          </a:p>
          <a:p>
            <a:r>
              <a:rPr lang="en-US" sz="1600" b="1" dirty="0"/>
              <a:t>Be on lookout for Rep. Gibson</a:t>
            </a:r>
          </a:p>
          <a:p>
            <a:endParaRPr lang="en-US" dirty="0"/>
          </a:p>
          <a:p>
            <a:r>
              <a:rPr lang="en-US" dirty="0"/>
              <a:t>(after Mayor’s remarks)</a:t>
            </a:r>
          </a:p>
          <a:p>
            <a:endParaRPr lang="en-US" dirty="0"/>
          </a:p>
          <a:p>
            <a:r>
              <a:rPr lang="en-US" dirty="0"/>
              <a:t>Joan:  Thank you so much, Mayor.  At this time I would also like to acknowledge and introduce members of the Board of the League of Women Voters of Greater Hartford</a:t>
            </a:r>
            <a:r>
              <a:rPr lang="en-US" baseline="0" dirty="0"/>
              <a:t> – include self</a:t>
            </a:r>
            <a:endParaRPr lang="en-US" dirty="0"/>
          </a:p>
          <a:p>
            <a:endParaRPr lang="en-US" dirty="0"/>
          </a:p>
          <a:p>
            <a:r>
              <a:rPr lang="en-US" dirty="0"/>
              <a:t>Let’s dig in</a:t>
            </a:r>
            <a:r>
              <a:rPr lang="en-US" baseline="0" dirty="0"/>
              <a:t>  [next slide]</a:t>
            </a:r>
            <a:endParaRPr lang="en-US" dirty="0"/>
          </a:p>
        </p:txBody>
      </p:sp>
      <p:sp>
        <p:nvSpPr>
          <p:cNvPr id="4" name="Slide Number Placeholder 3"/>
          <p:cNvSpPr>
            <a:spLocks noGrp="1"/>
          </p:cNvSpPr>
          <p:nvPr>
            <p:ph type="sldNum" sz="quarter" idx="10"/>
          </p:nvPr>
        </p:nvSpPr>
        <p:spPr/>
        <p:txBody>
          <a:bodyPr/>
          <a:lstStyle/>
          <a:p>
            <a:fld id="{9BF90431-7A0B-40FE-A00C-D659F4A3AC6F}" type="slidenum">
              <a:rPr lang="en-US" smtClean="0"/>
              <a:t>1</a:t>
            </a:fld>
            <a:endParaRPr lang="en-US"/>
          </a:p>
        </p:txBody>
      </p:sp>
    </p:spTree>
    <p:extLst>
      <p:ext uri="{BB962C8B-B14F-4D97-AF65-F5344CB8AC3E}">
        <p14:creationId xmlns:p14="http://schemas.microsoft.com/office/powerpoint/2010/main" val="2000743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a:p>
            <a:endParaRPr lang="en-US" sz="1800" dirty="0"/>
          </a:p>
          <a:p>
            <a:r>
              <a:rPr lang="en-US" sz="1800" dirty="0"/>
              <a:t>In 2018, </a:t>
            </a:r>
            <a:r>
              <a:rPr lang="en-US" sz="1800" baseline="0" dirty="0"/>
              <a:t>the LWVUS adopted this Diversity, Equity, Inclusion statement…we have included a copy of this slide in your handouts today.  </a:t>
            </a:r>
          </a:p>
          <a:p>
            <a:endParaRPr lang="en-US" sz="1800" baseline="0" dirty="0"/>
          </a:p>
          <a:p>
            <a:r>
              <a:rPr lang="en-US" sz="1800" baseline="0" dirty="0"/>
              <a:t>The LWVUS has provided resources to help Leagues incorporate a DEI perspective in our work and have asked us to incorporate a DEI perspective in our </a:t>
            </a:r>
            <a:r>
              <a:rPr lang="en-US" sz="1800" b="1" baseline="0" dirty="0"/>
              <a:t>Women Power the Vote </a:t>
            </a:r>
            <a:r>
              <a:rPr lang="en-US" sz="1800" baseline="0" dirty="0"/>
              <a:t>work today. </a:t>
            </a:r>
          </a:p>
          <a:p>
            <a:endParaRPr lang="en-US" sz="1800" baseline="0" dirty="0"/>
          </a:p>
          <a:p>
            <a:r>
              <a:rPr lang="en-US" sz="1800" baseline="0" dirty="0"/>
              <a:t>In this Workshop, as we now begin to think about the </a:t>
            </a:r>
            <a:r>
              <a:rPr lang="en-US" sz="1800" b="1" baseline="0" dirty="0"/>
              <a:t>history </a:t>
            </a:r>
            <a:r>
              <a:rPr lang="en-US" sz="1800" baseline="0" dirty="0"/>
              <a:t>of the LWV and its future as we embark on the next 100 years, we ask you to also think about diversity, equity and inclusion – past, present and future</a:t>
            </a:r>
            <a:endParaRPr lang="en-US" sz="1800" dirty="0"/>
          </a:p>
        </p:txBody>
      </p:sp>
      <p:sp>
        <p:nvSpPr>
          <p:cNvPr id="4" name="Slide Number Placeholder 3"/>
          <p:cNvSpPr>
            <a:spLocks noGrp="1"/>
          </p:cNvSpPr>
          <p:nvPr>
            <p:ph type="sldNum" sz="quarter" idx="10"/>
          </p:nvPr>
        </p:nvSpPr>
        <p:spPr/>
        <p:txBody>
          <a:bodyPr/>
          <a:lstStyle/>
          <a:p>
            <a:fld id="{9BF90431-7A0B-40FE-A00C-D659F4A3AC6F}" type="slidenum">
              <a:rPr lang="en-US" smtClean="0"/>
              <a:t>10</a:t>
            </a:fld>
            <a:endParaRPr lang="en-US"/>
          </a:p>
        </p:txBody>
      </p:sp>
    </p:spTree>
    <p:extLst>
      <p:ext uri="{BB962C8B-B14F-4D97-AF65-F5344CB8AC3E}">
        <p14:creationId xmlns:p14="http://schemas.microsoft.com/office/powerpoint/2010/main" val="3677995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begin by looking</a:t>
            </a:r>
            <a:r>
              <a:rPr lang="en-US" baseline="0" dirty="0"/>
              <a:t> at this August 2018 blog entry written by the national League president Chris Carson &amp;  LWV CEO, Virginia </a:t>
            </a:r>
            <a:r>
              <a:rPr lang="en-US" baseline="0" dirty="0" err="1"/>
              <a:t>Kase</a:t>
            </a:r>
            <a:r>
              <a:rPr lang="en-US" baseline="0" dirty="0"/>
              <a:t> – who is from Hartford!   </a:t>
            </a:r>
          </a:p>
          <a:p>
            <a:endParaRPr lang="en-US" baseline="0" dirty="0"/>
          </a:p>
          <a:p>
            <a:r>
              <a:rPr lang="en-US" baseline="0" dirty="0"/>
              <a:t>Carson and </a:t>
            </a:r>
            <a:r>
              <a:rPr lang="en-US" baseline="0" dirty="0" err="1"/>
              <a:t>Kase</a:t>
            </a:r>
            <a:r>
              <a:rPr lang="en-US" baseline="0" dirty="0"/>
              <a:t> write:  [</a:t>
            </a:r>
            <a:r>
              <a:rPr lang="en-US" b="1" dirty="0"/>
              <a:t>Read this lead</a:t>
            </a:r>
            <a:r>
              <a:rPr lang="en-US" b="1" baseline="0" dirty="0"/>
              <a:t> in sentence</a:t>
            </a:r>
            <a:r>
              <a:rPr lang="en-US" baseline="0" dirty="0"/>
              <a:t>]</a:t>
            </a:r>
            <a:endParaRPr lang="en-US" dirty="0"/>
          </a:p>
          <a:p>
            <a:endParaRPr lang="en-US" dirty="0"/>
          </a:p>
          <a:p>
            <a:r>
              <a:rPr lang="en-US" b="1" dirty="0"/>
              <a:t>Engage in conversation </a:t>
            </a:r>
            <a:r>
              <a:rPr lang="en-US" dirty="0"/>
              <a:t>– Ask</a:t>
            </a:r>
            <a:r>
              <a:rPr lang="en-US" baseline="0" dirty="0"/>
              <a:t> “What do you think might be behind this statement by LWV leaders?”  let’s remember that the 19</a:t>
            </a:r>
            <a:r>
              <a:rPr lang="en-US" baseline="30000" dirty="0"/>
              <a:t>th</a:t>
            </a:r>
            <a:r>
              <a:rPr lang="en-US" baseline="0" dirty="0"/>
              <a:t> Amendment was ratified Aug 26, 1920  - so roughly 50 years following the end of the Civil War – What was happening in those some 50 years?  Also what forces were at work respecting </a:t>
            </a:r>
            <a:r>
              <a:rPr lang="en-US" u="sng" baseline="0" dirty="0"/>
              <a:t>Tennessee</a:t>
            </a:r>
            <a:r>
              <a:rPr lang="en-US" baseline="0" dirty="0"/>
              <a:t>, the last state needed to ratify the 19</a:t>
            </a:r>
            <a:r>
              <a:rPr lang="en-US" baseline="30000" dirty="0"/>
              <a:t>th</a:t>
            </a:r>
            <a:r>
              <a:rPr lang="en-US" baseline="0" dirty="0"/>
              <a:t> amendment?</a:t>
            </a:r>
          </a:p>
          <a:p>
            <a:endParaRPr lang="en-US" baseline="0" dirty="0"/>
          </a:p>
          <a:p>
            <a:r>
              <a:rPr lang="en-US" baseline="0" dirty="0"/>
              <a:t>Points to bring out</a:t>
            </a:r>
          </a:p>
          <a:p>
            <a:endParaRPr lang="en-US" baseline="0" dirty="0"/>
          </a:p>
          <a:p>
            <a:pPr marL="171450" indent="-171450">
              <a:buFont typeface="Arial" panose="020B0604020202020204" pitchFamily="34" charset="0"/>
              <a:buChar char="•"/>
            </a:pPr>
            <a:r>
              <a:rPr lang="en-US" baseline="0" dirty="0"/>
              <a:t>Lynching</a:t>
            </a:r>
          </a:p>
          <a:p>
            <a:pPr marL="171450" indent="-171450">
              <a:buFont typeface="Arial" panose="020B0604020202020204" pitchFamily="34" charset="0"/>
              <a:buChar char="•"/>
            </a:pPr>
            <a:r>
              <a:rPr lang="en-US" baseline="0" dirty="0"/>
              <a:t>Suppression of African American male vote (15</a:t>
            </a:r>
            <a:r>
              <a:rPr lang="en-US" baseline="30000" dirty="0"/>
              <a:t>th</a:t>
            </a:r>
            <a:r>
              <a:rPr lang="en-US" baseline="0" dirty="0"/>
              <a:t> amendment passed </a:t>
            </a:r>
          </a:p>
          <a:p>
            <a:pPr marL="171450" indent="-171450">
              <a:buFont typeface="Arial" panose="020B0604020202020204" pitchFamily="34" charset="0"/>
              <a:buChar char="•"/>
            </a:pPr>
            <a:r>
              <a:rPr lang="en-US" baseline="0" dirty="0"/>
              <a:t>Jim Crow laws</a:t>
            </a:r>
          </a:p>
          <a:p>
            <a:pPr marL="171450" indent="-171450">
              <a:buFont typeface="Arial" panose="020B0604020202020204" pitchFamily="34" charset="0"/>
              <a:buChar char="•"/>
            </a:pPr>
            <a:r>
              <a:rPr lang="en-US" baseline="0" dirty="0"/>
              <a:t>Poll taxes, literacy tests</a:t>
            </a:r>
          </a:p>
          <a:p>
            <a:pPr marL="171450" indent="-171450">
              <a:buFont typeface="Arial" panose="020B0604020202020204" pitchFamily="34" charset="0"/>
              <a:buChar char="•"/>
            </a:pPr>
            <a:r>
              <a:rPr lang="en-US" baseline="0" dirty="0"/>
              <a:t>Maintenance of white supremacy – Southern states had already been successful in suppressing the votes of Black men; they were concerned about enfranchising Black women.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Battleground for 19</a:t>
            </a:r>
            <a:r>
              <a:rPr lang="en-US" baseline="30000" dirty="0"/>
              <a:t>th</a:t>
            </a:r>
            <a:r>
              <a:rPr lang="en-US" baseline="0" dirty="0"/>
              <a:t> amendment:  Tennessee </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[Move on to next slide after a bit of discussion]</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BF90431-7A0B-40FE-A00C-D659F4A3AC6F}" type="slidenum">
              <a:rPr lang="en-US" smtClean="0"/>
              <a:t>11</a:t>
            </a:fld>
            <a:endParaRPr lang="en-US"/>
          </a:p>
        </p:txBody>
      </p:sp>
    </p:spTree>
    <p:extLst>
      <p:ext uri="{BB962C8B-B14F-4D97-AF65-F5344CB8AC3E}">
        <p14:creationId xmlns:p14="http://schemas.microsoft.com/office/powerpoint/2010/main" val="3283477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Let’s read further into the Blog article.  The article references Carrie Chapman Catt, the </a:t>
            </a:r>
            <a:r>
              <a:rPr lang="en-US" b="1" baseline="0" dirty="0"/>
              <a:t>founder </a:t>
            </a:r>
            <a:r>
              <a:rPr lang="en-US" baseline="0" dirty="0"/>
              <a:t>of the League;  Catt was also the president of a dominant arm of the suffrage movement, the National American Woman Suffrage Association –   in other words, the LWV is direct descendant of the NAWSA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As you can see from the slide, Catt famously claimed “</a:t>
            </a:r>
            <a:r>
              <a:rPr lang="en-US" b="1" baseline="0" dirty="0"/>
              <a:t>White supremacy will be strengthened, not weakened, by women’s suffrage</a:t>
            </a:r>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Catt also is recorded as telling Southern legislators</a:t>
            </a:r>
            <a:r>
              <a:rPr lang="en-US" baseline="0" dirty="0"/>
              <a:t> that the LWV would not interfere with whatever rules for voting that they devised – meaning the variety of so-called “voter qualifications” devised to suppress the votes of African American men and upon passage of the  19</a:t>
            </a:r>
            <a:r>
              <a:rPr lang="en-US" baseline="30000" dirty="0"/>
              <a:t>th</a:t>
            </a:r>
            <a:r>
              <a:rPr lang="en-US" baseline="0" dirty="0"/>
              <a:t> amendment, African American women.</a:t>
            </a:r>
          </a:p>
          <a:p>
            <a:endParaRPr lang="en-US" baseline="0" dirty="0"/>
          </a:p>
          <a:p>
            <a:r>
              <a:rPr lang="en-US" baseline="0" dirty="0"/>
              <a:t>The League of the time took the position that voter suppression based on </a:t>
            </a:r>
            <a:r>
              <a:rPr lang="en-US" b="1" baseline="0" dirty="0"/>
              <a:t>RACE</a:t>
            </a:r>
            <a:r>
              <a:rPr lang="en-US" baseline="0" dirty="0"/>
              <a:t> was not within its purview since it was not a matter of gender</a:t>
            </a:r>
          </a:p>
          <a:p>
            <a:endParaRPr lang="en-US" baseline="0" dirty="0"/>
          </a:p>
          <a:p>
            <a:r>
              <a:rPr lang="en-US" baseline="0" dirty="0"/>
              <a:t>Goodwin College Assistant Professor of History </a:t>
            </a:r>
            <a:r>
              <a:rPr lang="en-US" b="1" baseline="0" dirty="0"/>
              <a:t>Brittney </a:t>
            </a:r>
            <a:r>
              <a:rPr lang="en-US" b="1" baseline="0" dirty="0" err="1"/>
              <a:t>Yancy</a:t>
            </a:r>
            <a:r>
              <a:rPr lang="en-US" b="1" baseline="0" dirty="0"/>
              <a:t> </a:t>
            </a:r>
            <a:r>
              <a:rPr lang="en-US" baseline="0" dirty="0"/>
              <a:t>who is also a local </a:t>
            </a:r>
            <a:r>
              <a:rPr lang="en-US" b="1" baseline="0" dirty="0"/>
              <a:t>activist </a:t>
            </a:r>
            <a:r>
              <a:rPr lang="en-US" baseline="0" dirty="0"/>
              <a:t>whose historical emphasis is Black Women recently described the suffrage movement leadership this way:  “In suffrage politics we see White women yield to racial politics”</a:t>
            </a:r>
          </a:p>
          <a:p>
            <a:endParaRPr lang="en-US" b="1" baseline="0" dirty="0"/>
          </a:p>
          <a:p>
            <a:r>
              <a:rPr lang="en-US" b="1" baseline="0" dirty="0"/>
              <a:t>Let’s read on [move to next slide]</a:t>
            </a:r>
          </a:p>
          <a:p>
            <a:endParaRPr lang="en-US" baseline="0" dirty="0"/>
          </a:p>
        </p:txBody>
      </p:sp>
      <p:sp>
        <p:nvSpPr>
          <p:cNvPr id="4" name="Slide Number Placeholder 3"/>
          <p:cNvSpPr>
            <a:spLocks noGrp="1"/>
          </p:cNvSpPr>
          <p:nvPr>
            <p:ph type="sldNum" sz="quarter" idx="10"/>
          </p:nvPr>
        </p:nvSpPr>
        <p:spPr/>
        <p:txBody>
          <a:bodyPr/>
          <a:lstStyle/>
          <a:p>
            <a:fld id="{9BF90431-7A0B-40FE-A00C-D659F4A3AC6F}" type="slidenum">
              <a:rPr lang="en-US" smtClean="0"/>
              <a:t>12</a:t>
            </a:fld>
            <a:endParaRPr lang="en-US"/>
          </a:p>
        </p:txBody>
      </p:sp>
    </p:spTree>
    <p:extLst>
      <p:ext uri="{BB962C8B-B14F-4D97-AF65-F5344CB8AC3E}">
        <p14:creationId xmlns:p14="http://schemas.microsoft.com/office/powerpoint/2010/main" val="325570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t>
            </a:r>
            <a:r>
              <a:rPr lang="en-US" dirty="0" err="1"/>
              <a:t>Kase</a:t>
            </a:r>
            <a:r>
              <a:rPr lang="en-US" dirty="0"/>
              <a:t> and Carson</a:t>
            </a:r>
            <a:r>
              <a:rPr lang="en-US" baseline="0" dirty="0"/>
              <a:t> say here that even during the </a:t>
            </a:r>
            <a:r>
              <a:rPr lang="en-US" b="1" baseline="0" dirty="0"/>
              <a:t>Civil Rights </a:t>
            </a:r>
            <a:r>
              <a:rPr lang="en-US" baseline="0" dirty="0"/>
              <a:t>movement in the 1960’s the League was not as present as we should have been in joining to help protect all voters at the polls even though voting is at the core of the League of Women Voters.   </a:t>
            </a:r>
          </a:p>
          <a:p>
            <a:endParaRPr lang="en-US" baseline="0" dirty="0"/>
          </a:p>
          <a:p>
            <a:r>
              <a:rPr lang="en-US" baseline="0" dirty="0"/>
              <a:t>Recall the comments I made a few moments ago about the legislation and litigation that the League has undertaken in support of real access to voting for all citizens…I also gave you a handout on significant League action through litigation in 2019 alone to protect the vote.</a:t>
            </a:r>
          </a:p>
          <a:p>
            <a:endParaRPr lang="en-US" baseline="0" dirty="0"/>
          </a:p>
          <a:p>
            <a:r>
              <a:rPr lang="en-US" baseline="0" dirty="0"/>
              <a:t>So we want to look at the </a:t>
            </a:r>
            <a:r>
              <a:rPr lang="en-US" b="1" baseline="0" dirty="0"/>
              <a:t>change process </a:t>
            </a:r>
            <a:r>
              <a:rPr lang="en-US" baseline="0" dirty="0"/>
              <a:t>within the League so that the League of Women Voters of </a:t>
            </a:r>
            <a:r>
              <a:rPr lang="en-US" b="1" baseline="0" dirty="0"/>
              <a:t>today </a:t>
            </a:r>
            <a:r>
              <a:rPr lang="en-US" baseline="0" dirty="0"/>
              <a:t>has a very different agenda from the LWV of its first 50 years</a:t>
            </a:r>
          </a:p>
          <a:p>
            <a:endParaRPr lang="en-US" baseline="0" dirty="0"/>
          </a:p>
          <a:p>
            <a:r>
              <a:rPr lang="en-US" b="1" baseline="0" dirty="0"/>
              <a:t>[next slide]</a:t>
            </a:r>
          </a:p>
          <a:p>
            <a:endParaRPr lang="en-US" baseline="0" dirty="0"/>
          </a:p>
        </p:txBody>
      </p:sp>
      <p:sp>
        <p:nvSpPr>
          <p:cNvPr id="4" name="Slide Number Placeholder 3"/>
          <p:cNvSpPr>
            <a:spLocks noGrp="1"/>
          </p:cNvSpPr>
          <p:nvPr>
            <p:ph type="sldNum" sz="quarter" idx="10"/>
          </p:nvPr>
        </p:nvSpPr>
        <p:spPr/>
        <p:txBody>
          <a:bodyPr/>
          <a:lstStyle/>
          <a:p>
            <a:fld id="{9BF90431-7A0B-40FE-A00C-D659F4A3AC6F}" type="slidenum">
              <a:rPr lang="en-US" smtClean="0"/>
              <a:t>13</a:t>
            </a:fld>
            <a:endParaRPr lang="en-US"/>
          </a:p>
        </p:txBody>
      </p:sp>
    </p:spTree>
    <p:extLst>
      <p:ext uri="{BB962C8B-B14F-4D97-AF65-F5344CB8AC3E}">
        <p14:creationId xmlns:p14="http://schemas.microsoft.com/office/powerpoint/2010/main" val="31457010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So the LWV was founded in 1920 and our slide headline tells</a:t>
            </a:r>
            <a:r>
              <a:rPr lang="en-US" baseline="0" dirty="0"/>
              <a:t> us that there was an inflection point in </a:t>
            </a:r>
            <a:r>
              <a:rPr lang="en-US" b="1" baseline="0" dirty="0"/>
              <a:t>1970</a:t>
            </a:r>
            <a:endParaRPr lang="en-US" baseline="0" dirty="0"/>
          </a:p>
          <a:p>
            <a:endParaRPr lang="en-US" baseline="0" dirty="0"/>
          </a:p>
          <a:p>
            <a:r>
              <a:rPr lang="en-US" baseline="0" dirty="0"/>
              <a:t>Let’s think for a moment about the activism of the 1960s especially the Civil Rights Movement</a:t>
            </a:r>
          </a:p>
          <a:p>
            <a:r>
              <a:rPr lang="en-US" baseline="0" dirty="0"/>
              <a:t>Major events related to voting include:  </a:t>
            </a:r>
          </a:p>
          <a:p>
            <a:endParaRPr lang="en-US" baseline="0" dirty="0"/>
          </a:p>
          <a:p>
            <a:r>
              <a:rPr lang="en-US" sz="1200" kern="1200" dirty="0">
                <a:solidFill>
                  <a:schemeClr val="tx1"/>
                </a:solidFill>
                <a:effectLst/>
                <a:latin typeface="+mn-lt"/>
                <a:ea typeface="+mn-ea"/>
                <a:cs typeface="+mn-cs"/>
              </a:rPr>
              <a:t>1) May 1960: President Dwight D. Eisenhower signed the Civil Rights Act of 1960, which </a:t>
            </a:r>
            <a:r>
              <a:rPr lang="en-US" sz="1200" b="1" kern="1200" dirty="0">
                <a:solidFill>
                  <a:schemeClr val="tx1"/>
                </a:solidFill>
                <a:effectLst/>
                <a:latin typeface="+mn-lt"/>
                <a:ea typeface="+mn-ea"/>
                <a:cs typeface="+mn-cs"/>
              </a:rPr>
              <a:t>prohibited intimidation of black voters </a:t>
            </a:r>
            <a:r>
              <a:rPr lang="en-US" sz="1200" kern="1200" dirty="0">
                <a:solidFill>
                  <a:schemeClr val="tx1"/>
                </a:solidFill>
                <a:effectLst/>
                <a:latin typeface="+mn-lt"/>
                <a:ea typeface="+mn-ea"/>
                <a:cs typeface="+mn-cs"/>
              </a:rPr>
              <a:t>and gave </a:t>
            </a:r>
            <a:r>
              <a:rPr lang="en-US" sz="1200" b="1" kern="1200" dirty="0">
                <a:solidFill>
                  <a:schemeClr val="tx1"/>
                </a:solidFill>
                <a:effectLst/>
                <a:latin typeface="+mn-lt"/>
                <a:ea typeface="+mn-ea"/>
                <a:cs typeface="+mn-cs"/>
              </a:rPr>
              <a:t>judges power to appoint referees to oversee voter registration</a:t>
            </a:r>
            <a:endParaRPr lang="en-US" b="1" baseline="0" dirty="0"/>
          </a:p>
          <a:p>
            <a:r>
              <a:rPr lang="en-US" baseline="0" dirty="0"/>
              <a:t>2) 1964:  24</a:t>
            </a:r>
            <a:r>
              <a:rPr lang="en-US" baseline="30000" dirty="0"/>
              <a:t>th</a:t>
            </a:r>
            <a:r>
              <a:rPr lang="en-US" baseline="0" dirty="0"/>
              <a:t> amendment to the Constitution was ratified; it finally abolishes poll taxes in federal elections</a:t>
            </a:r>
          </a:p>
          <a:p>
            <a:r>
              <a:rPr lang="en-US" baseline="0" dirty="0"/>
              <a:t>3) 1965:  </a:t>
            </a:r>
            <a:r>
              <a:rPr lang="en-US" b="1" baseline="0" dirty="0"/>
              <a:t>Voting Rights Act </a:t>
            </a:r>
            <a:r>
              <a:rPr lang="en-US" baseline="0" dirty="0"/>
              <a:t>which established federal oversight of election rules for states with a history of voter suppression</a:t>
            </a:r>
          </a:p>
          <a:p>
            <a:endParaRPr lang="en-US" baseline="0" dirty="0"/>
          </a:p>
          <a:p>
            <a:r>
              <a:rPr lang="en-US" baseline="0" dirty="0"/>
              <a:t>Let’s look at what Impact on Issues tells us about League history of the time  </a:t>
            </a:r>
            <a:r>
              <a:rPr lang="en-US" b="1" u="sng" baseline="0" dirty="0"/>
              <a:t>[CLICK] </a:t>
            </a:r>
            <a:r>
              <a:rPr lang="en-US" baseline="0" dirty="0"/>
              <a:t>to bring up text [first paragraph]</a:t>
            </a:r>
          </a:p>
          <a:p>
            <a:endParaRPr lang="en-US" baseline="0" dirty="0"/>
          </a:p>
          <a:p>
            <a:r>
              <a:rPr lang="en-US" baseline="0" dirty="0"/>
              <a:t>[r</a:t>
            </a:r>
            <a:r>
              <a:rPr lang="en-US" b="1" baseline="0" dirty="0"/>
              <a:t>ead</a:t>
            </a:r>
            <a:r>
              <a:rPr lang="en-US" baseline="0" dirty="0"/>
              <a:t>; so notice that in struggle for the 1965 VRA which finally enfranchised African American voters to provide REAL operational access to the ballot, the League was not in the struggle; </a:t>
            </a:r>
          </a:p>
          <a:p>
            <a:endParaRPr lang="en-US" b="1" baseline="0" dirty="0"/>
          </a:p>
          <a:p>
            <a:r>
              <a:rPr lang="en-US" b="1" baseline="0" dirty="0"/>
              <a:t>[click] </a:t>
            </a:r>
            <a:r>
              <a:rPr lang="en-US" baseline="0" dirty="0"/>
              <a:t>read this paragraph</a:t>
            </a:r>
          </a:p>
          <a:p>
            <a:endParaRPr lang="en-US" baseline="0" dirty="0"/>
          </a:p>
          <a:p>
            <a:r>
              <a:rPr lang="en-US" baseline="0" dirty="0"/>
              <a:t>The first sentence here talks about the League’s powerlessness.  What this means is that the national League did not have an explicit position developed through the usual membership study process and consensus.  The delegates to the 1970 Convention took organizational action to enable League advocacy at the national level.  </a:t>
            </a:r>
          </a:p>
          <a:p>
            <a:endParaRPr lang="en-US" baseline="0" dirty="0"/>
          </a:p>
          <a:p>
            <a:endParaRPr lang="en-US" baseline="0" dirty="0"/>
          </a:p>
          <a:p>
            <a:r>
              <a:rPr lang="en-US" baseline="0" dirty="0"/>
              <a:t>*********************************************************</a:t>
            </a:r>
          </a:p>
          <a:p>
            <a:r>
              <a:rPr lang="en-US" b="0" baseline="0" dirty="0"/>
              <a:t>You might be wondering what is the benefit of talking about this past when for the past 50 years since 1970 the League HAS worked tirelessly to Defend Democracy and Empower Voters?  </a:t>
            </a:r>
          </a:p>
          <a:p>
            <a:endParaRPr lang="en-US" b="1" baseline="0" dirty="0"/>
          </a:p>
          <a:p>
            <a:r>
              <a:rPr lang="en-US" b="1" baseline="0" dirty="0"/>
              <a:t>I’m going to answer this by making it personal and tell you How knowing this history helps me:  </a:t>
            </a:r>
          </a:p>
          <a:p>
            <a:endParaRPr lang="en-US" b="1" baseline="0" dirty="0"/>
          </a:p>
          <a:p>
            <a:r>
              <a:rPr lang="en-US" b="1" baseline="0" dirty="0"/>
              <a:t>It reminds me….</a:t>
            </a:r>
          </a:p>
          <a:p>
            <a:endParaRPr lang="en-US" baseline="0" dirty="0"/>
          </a:p>
          <a:p>
            <a:pPr marL="228600" indent="-228600">
              <a:buAutoNum type="arabicPeriod"/>
            </a:pPr>
            <a:r>
              <a:rPr lang="en-US" baseline="0" dirty="0"/>
              <a:t>….how deeply the past affects the future… For 50 years following its founding, the League’s voice was muted when it came to protecting and extending the voice to all citizens.   This is the power of the past.  </a:t>
            </a:r>
          </a:p>
          <a:p>
            <a:pPr marL="228600" indent="-228600">
              <a:buAutoNum type="arabicPeriod"/>
            </a:pPr>
            <a:r>
              <a:rPr lang="en-US" baseline="0" dirty="0"/>
              <a:t>…. Of the Power of individuals working together – those League members attending the 1970 convention initiated a change in the League’s national policy.  Impact on Issues tells us that state and local leagues were taking action.  They  were mortified that the League was not represented at the national level in the passage of the 1965 Voting Rights Act.  They “became the change they wanted to see”  - they didn’t walk away from the League – they worked to help the League as an organization move forward</a:t>
            </a:r>
          </a:p>
          <a:p>
            <a:pPr marL="228600" indent="-228600">
              <a:buAutoNum type="arabicPeriod"/>
            </a:pPr>
            <a:r>
              <a:rPr lang="en-US" baseline="0" dirty="0"/>
              <a:t>….to ask myself:  How can I bring a </a:t>
            </a:r>
            <a:r>
              <a:rPr lang="en-US" b="1" baseline="0" dirty="0"/>
              <a:t>Diversity Equity and Inclusion </a:t>
            </a:r>
            <a:r>
              <a:rPr lang="en-US" baseline="0" dirty="0"/>
              <a:t>point of view working within the League?  </a:t>
            </a:r>
          </a:p>
          <a:p>
            <a:pPr marL="228600" indent="-228600">
              <a:buAutoNum type="arabicPeriod"/>
            </a:pPr>
            <a:r>
              <a:rPr lang="en-US" baseline="0" dirty="0"/>
              <a:t>….that it’s important to have a clear-eyed view and humble understanding of our histories.  I’ll end these comments with this quote from a 2019 Virginia </a:t>
            </a:r>
            <a:r>
              <a:rPr lang="en-US" baseline="0" dirty="0" err="1"/>
              <a:t>Kase</a:t>
            </a:r>
            <a:r>
              <a:rPr lang="en-US" baseline="0" dirty="0"/>
              <a:t> op-ed – also in your handouts- in which she encourages us to stop romanticizing the fight to ratify the 19</a:t>
            </a:r>
            <a:r>
              <a:rPr lang="en-US" baseline="30000" dirty="0"/>
              <a:t>th</a:t>
            </a:r>
            <a:r>
              <a:rPr lang="en-US" baseline="0" dirty="0"/>
              <a:t> Amendment.  </a:t>
            </a:r>
          </a:p>
          <a:p>
            <a:pPr marL="0" indent="0">
              <a:buNone/>
            </a:pPr>
            <a:endParaRPr lang="en-US" sz="1600" baseline="0" dirty="0"/>
          </a:p>
          <a:p>
            <a:pPr marL="0" indent="0">
              <a:buNone/>
            </a:pPr>
            <a:r>
              <a:rPr lang="en-US" sz="1600" baseline="0" dirty="0"/>
              <a:t>      She writes:  “So, as we celebrate this great achievement, we do so with recognition that women’s suffrage was not      perfect….Let us use the lessons from our history to inform our present and our future.  Let us seek out ways to ensure all eligible voters have their voices heard and their votes counted.”</a:t>
            </a:r>
          </a:p>
          <a:p>
            <a:pPr marL="0" indent="0">
              <a:buNone/>
            </a:pPr>
            <a:endParaRPr lang="en-US" baseline="0" dirty="0"/>
          </a:p>
          <a:p>
            <a:pPr marL="228600" indent="-228600">
              <a:buAutoNum type="arabicPeriod"/>
            </a:pPr>
            <a:endParaRPr lang="en-US" baseline="0" dirty="0"/>
          </a:p>
          <a:p>
            <a:pPr marL="0" indent="0">
              <a:buNone/>
            </a:pPr>
            <a:r>
              <a:rPr lang="en-US" baseline="0" dirty="0"/>
              <a:t>So 1970 was indeed an inflection point.  Before I introduce Carole Mulready let us end by taking a closer look at the Representative Government issue portfolio</a:t>
            </a:r>
          </a:p>
          <a:p>
            <a:pPr marL="0" indent="0">
              <a:buNone/>
            </a:pPr>
            <a:endParaRPr lang="en-US" baseline="0" dirty="0"/>
          </a:p>
          <a:p>
            <a:pPr marL="0" indent="0">
              <a:buNone/>
            </a:pPr>
            <a:r>
              <a:rPr lang="en-US" b="1" baseline="0" dirty="0"/>
              <a:t>[Click; next slide]</a:t>
            </a:r>
          </a:p>
          <a:p>
            <a:pPr marL="228600" indent="-228600">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9BF90431-7A0B-40FE-A00C-D659F4A3AC6F}" type="slidenum">
              <a:rPr lang="en-US" smtClean="0"/>
              <a:t>14</a:t>
            </a:fld>
            <a:endParaRPr lang="en-US"/>
          </a:p>
        </p:txBody>
      </p:sp>
    </p:spTree>
    <p:extLst>
      <p:ext uri="{BB962C8B-B14F-4D97-AF65-F5344CB8AC3E}">
        <p14:creationId xmlns:p14="http://schemas.microsoft.com/office/powerpoint/2010/main" val="3992849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this slide tells us after that 1970 Convention and for several conventions that followed the League took further steps to embed voting rights as a set of actionable positions that are now firmly integrated within the modern League structure.  </a:t>
            </a:r>
          </a:p>
          <a:p>
            <a:pPr marL="171450" indent="-171450">
              <a:buFont typeface="Arial" panose="020B0604020202020204" pitchFamily="34" charset="0"/>
              <a:buChar char="•"/>
            </a:pPr>
            <a:endParaRPr lang="en-US" i="1" dirty="0"/>
          </a:p>
          <a:p>
            <a:pPr marL="0" indent="0">
              <a:buFont typeface="Arial" panose="020B0604020202020204" pitchFamily="34" charset="0"/>
              <a:buNone/>
            </a:pPr>
            <a:r>
              <a:rPr lang="en-US" i="1" dirty="0"/>
              <a:t>Impact on Issues </a:t>
            </a:r>
            <a:r>
              <a:rPr lang="en-US" dirty="0"/>
              <a:t>tells the story; </a:t>
            </a:r>
            <a:r>
              <a:rPr lang="en-US" b="1" dirty="0"/>
              <a:t>[click] </a:t>
            </a:r>
            <a:r>
              <a:rPr lang="en-US" dirty="0"/>
              <a:t>Today, Representative Government positions take up the first 30 pages or so of Impact on Issues which is just under 100 pages long in its entirety.  </a:t>
            </a:r>
          </a:p>
          <a:p>
            <a:pPr marL="0" indent="0">
              <a:buFont typeface="Arial" panose="020B0604020202020204" pitchFamily="34" charset="0"/>
              <a:buNone/>
            </a:pPr>
            <a:r>
              <a:rPr lang="en-US" dirty="0"/>
              <a:t> </a:t>
            </a:r>
          </a:p>
          <a:p>
            <a:r>
              <a:rPr lang="en-US" b="1" dirty="0"/>
              <a:t>Click (picture) </a:t>
            </a:r>
            <a:r>
              <a:rPr lang="en-US" dirty="0"/>
              <a:t>I’ll end my remarks with this picture of the League past and present by referring back to the Statement on Diversity, Equity and Inclusion – may we work together for a strong, diverse, inclusive and equitable future.   </a:t>
            </a:r>
          </a:p>
          <a:p>
            <a:endParaRPr lang="en-US" dirty="0"/>
          </a:p>
          <a:p>
            <a:r>
              <a:rPr lang="en-US" dirty="0"/>
              <a:t>************************</a:t>
            </a:r>
          </a:p>
          <a:p>
            <a:endParaRPr lang="en-US" dirty="0"/>
          </a:p>
          <a:p>
            <a:r>
              <a:rPr lang="en-US" sz="1800" b="1" dirty="0"/>
              <a:t>Let’s now </a:t>
            </a:r>
            <a:r>
              <a:rPr lang="en-US" sz="1800" b="1"/>
              <a:t>take about 7ish minutes </a:t>
            </a:r>
            <a:r>
              <a:rPr lang="en-US" sz="1800" b="1" dirty="0"/>
              <a:t>for Q&amp;A – then we’ll do the Raffle – followed by remarks by Carole Mulready</a:t>
            </a:r>
          </a:p>
          <a:p>
            <a:endParaRPr lang="en-US" dirty="0"/>
          </a:p>
        </p:txBody>
      </p:sp>
      <p:sp>
        <p:nvSpPr>
          <p:cNvPr id="4" name="Slide Number Placeholder 3"/>
          <p:cNvSpPr>
            <a:spLocks noGrp="1"/>
          </p:cNvSpPr>
          <p:nvPr>
            <p:ph type="sldNum" sz="quarter" idx="5"/>
          </p:nvPr>
        </p:nvSpPr>
        <p:spPr/>
        <p:txBody>
          <a:bodyPr/>
          <a:lstStyle/>
          <a:p>
            <a:fld id="{9BF90431-7A0B-40FE-A00C-D659F4A3AC6F}" type="slidenum">
              <a:rPr lang="en-US" smtClean="0"/>
              <a:t>15</a:t>
            </a:fld>
            <a:endParaRPr lang="en-US"/>
          </a:p>
        </p:txBody>
      </p:sp>
    </p:spTree>
    <p:extLst>
      <p:ext uri="{BB962C8B-B14F-4D97-AF65-F5344CB8AC3E}">
        <p14:creationId xmlns:p14="http://schemas.microsoft.com/office/powerpoint/2010/main" val="126819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a:t>
            </a:r>
            <a:r>
              <a:rPr lang="en-US" baseline="0" dirty="0"/>
              <a:t> to work in:</a:t>
            </a:r>
          </a:p>
          <a:p>
            <a:r>
              <a:rPr lang="en-US" baseline="0" dirty="0"/>
              <a:t>We recognize that we have a mix of people here today – some are long time league members, some are new to the League, some are considering joining the League.  We hope that everyone will learn something that is new to them.  I recognize that some of you know more about the League and have been involved with the League for much longer than I have been!</a:t>
            </a:r>
          </a:p>
          <a:p>
            <a:endParaRPr lang="en-US" baseline="0" dirty="0"/>
          </a:p>
          <a:p>
            <a:r>
              <a:rPr lang="en-US" baseline="0" dirty="0"/>
              <a:t>My own involvement with the League has spanned a long, if discontinuous, time period.  My first professional job after college in the late 1970’s through early 1980’s was with the national League.  I worked both on the advocacy arm of the LWV and the education arm.  </a:t>
            </a:r>
          </a:p>
          <a:p>
            <a:endParaRPr lang="en-US" baseline="0" dirty="0"/>
          </a:p>
        </p:txBody>
      </p:sp>
      <p:sp>
        <p:nvSpPr>
          <p:cNvPr id="4" name="Slide Number Placeholder 3"/>
          <p:cNvSpPr>
            <a:spLocks noGrp="1"/>
          </p:cNvSpPr>
          <p:nvPr>
            <p:ph type="sldNum" sz="quarter" idx="10"/>
          </p:nvPr>
        </p:nvSpPr>
        <p:spPr/>
        <p:txBody>
          <a:bodyPr/>
          <a:lstStyle/>
          <a:p>
            <a:fld id="{9BF90431-7A0B-40FE-A00C-D659F4A3AC6F}" type="slidenum">
              <a:rPr lang="en-US" smtClean="0"/>
              <a:t>2</a:t>
            </a:fld>
            <a:endParaRPr lang="en-US"/>
          </a:p>
        </p:txBody>
      </p:sp>
    </p:spTree>
    <p:extLst>
      <p:ext uri="{BB962C8B-B14F-4D97-AF65-F5344CB8AC3E}">
        <p14:creationId xmlns:p14="http://schemas.microsoft.com/office/powerpoint/2010/main" val="1185629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will we go about</a:t>
            </a:r>
            <a:r>
              <a:rPr lang="en-US" baseline="0" dirty="0"/>
              <a:t> getting ready for the Feb. 14 Day of Action.  </a:t>
            </a:r>
          </a:p>
          <a:p>
            <a:endParaRPr lang="en-US" baseline="0" dirty="0"/>
          </a:p>
          <a:p>
            <a:r>
              <a:rPr lang="en-US" baseline="0" dirty="0"/>
              <a:t>First I’ll orient you to the </a:t>
            </a:r>
            <a:r>
              <a:rPr lang="en-US" u="sng" baseline="0" dirty="0"/>
              <a:t>action framework </a:t>
            </a:r>
            <a:r>
              <a:rPr lang="en-US" baseline="0" dirty="0"/>
              <a:t>of the League of Women Voters.   its core principles and organizational structures AND a very brief historical overview of the League</a:t>
            </a:r>
          </a:p>
          <a:p>
            <a:endParaRPr lang="en-US" baseline="0" dirty="0"/>
          </a:p>
          <a:p>
            <a:r>
              <a:rPr lang="en-US" baseline="0" dirty="0"/>
              <a:t>Then, since this is a Women Power the Vote event  –Carole Mulready, Voter Service Chair of the </a:t>
            </a:r>
            <a:r>
              <a:rPr lang="en-US" baseline="0" dirty="0" err="1"/>
              <a:t>LWVGreater</a:t>
            </a:r>
            <a:r>
              <a:rPr lang="en-US" baseline="0" dirty="0"/>
              <a:t> Hartford will tell you a bit more about Voter service and voter registration, key concerns of the LWV</a:t>
            </a:r>
          </a:p>
          <a:p>
            <a:endParaRPr lang="en-US" baseline="0" dirty="0"/>
          </a:p>
          <a:p>
            <a:r>
              <a:rPr lang="en-US" baseline="0" dirty="0"/>
              <a:t>Third, Doretta Andonucci also of the Board will introduce you to some of the many resources available via the League, focusing on the LWVCT website</a:t>
            </a:r>
          </a:p>
          <a:p>
            <a:endParaRPr lang="en-US" baseline="0" dirty="0"/>
          </a:p>
          <a:p>
            <a:r>
              <a:rPr lang="en-US" baseline="0" dirty="0"/>
              <a:t>We’ll end by looking at what you can do to take action on Feb 14.  We’ve prepared a list of very concrete actions you can take as well as  with other helpful handouts for you here today</a:t>
            </a:r>
          </a:p>
          <a:p>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As we move forward – I’d ask you to note any questions on the note card we’ve given you.  My remarks are about 30 minutes – we’ll then have a pause for Q&amp;A and a raffle before moving to our Voter Service presentation</a:t>
            </a:r>
            <a:endParaRPr lang="en-US" dirty="0"/>
          </a:p>
          <a:p>
            <a:endParaRPr lang="en-US" dirty="0"/>
          </a:p>
        </p:txBody>
      </p:sp>
      <p:sp>
        <p:nvSpPr>
          <p:cNvPr id="4" name="Slide Number Placeholder 3"/>
          <p:cNvSpPr>
            <a:spLocks noGrp="1"/>
          </p:cNvSpPr>
          <p:nvPr>
            <p:ph type="sldNum" sz="quarter" idx="10"/>
          </p:nvPr>
        </p:nvSpPr>
        <p:spPr/>
        <p:txBody>
          <a:bodyPr/>
          <a:lstStyle/>
          <a:p>
            <a:fld id="{9BF90431-7A0B-40FE-A00C-D659F4A3AC6F}" type="slidenum">
              <a:rPr lang="en-US" smtClean="0"/>
              <a:t>3</a:t>
            </a:fld>
            <a:endParaRPr lang="en-US"/>
          </a:p>
        </p:txBody>
      </p:sp>
    </p:spTree>
    <p:extLst>
      <p:ext uri="{BB962C8B-B14F-4D97-AF65-F5344CB8AC3E}">
        <p14:creationId xmlns:p14="http://schemas.microsoft.com/office/powerpoint/2010/main" val="2700585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core mission is stated very succinctly and powerfully:  Empowering Voters. Defending Democracy.  </a:t>
            </a:r>
          </a:p>
          <a:p>
            <a:endParaRPr lang="en-US" dirty="0"/>
          </a:p>
          <a:p>
            <a:r>
              <a:rPr lang="en-US" dirty="0"/>
              <a:t>Vision speaks to citizen participation and providing resources and tools to support citizens</a:t>
            </a:r>
          </a:p>
          <a:p>
            <a:endParaRPr lang="en-US" dirty="0"/>
          </a:p>
          <a:p>
            <a:r>
              <a:rPr lang="en-US" dirty="0"/>
              <a:t>We are enacting our value statement here today by the name of our initiative:  Women Power the Vote.</a:t>
            </a:r>
          </a:p>
        </p:txBody>
      </p:sp>
      <p:sp>
        <p:nvSpPr>
          <p:cNvPr id="4" name="Slide Number Placeholder 3"/>
          <p:cNvSpPr>
            <a:spLocks noGrp="1"/>
          </p:cNvSpPr>
          <p:nvPr>
            <p:ph type="sldNum" sz="quarter" idx="10"/>
          </p:nvPr>
        </p:nvSpPr>
        <p:spPr/>
        <p:txBody>
          <a:bodyPr/>
          <a:lstStyle/>
          <a:p>
            <a:fld id="{9BF90431-7A0B-40FE-A00C-D659F4A3AC6F}" type="slidenum">
              <a:rPr lang="en-US" smtClean="0"/>
              <a:t>4</a:t>
            </a:fld>
            <a:endParaRPr lang="en-US"/>
          </a:p>
        </p:txBody>
      </p:sp>
    </p:spTree>
    <p:extLst>
      <p:ext uri="{BB962C8B-B14F-4D97-AF65-F5344CB8AC3E}">
        <p14:creationId xmlns:p14="http://schemas.microsoft.com/office/powerpoint/2010/main" val="3556552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Looking</a:t>
            </a:r>
            <a:r>
              <a:rPr lang="en-US" sz="1200" b="1" i="0" u="none" strike="noStrike" kern="1200" baseline="0" dirty="0">
                <a:solidFill>
                  <a:schemeClr val="tx1"/>
                </a:solidFill>
                <a:effectLst/>
                <a:latin typeface="+mn-lt"/>
                <a:ea typeface="+mn-ea"/>
                <a:cs typeface="+mn-cs"/>
              </a:rPr>
              <a:t> at some key operational elements of the League, the frameworks through which the League implements its mission and vision</a:t>
            </a:r>
          </a:p>
          <a:p>
            <a:endParaRPr lang="en-US" sz="1200" b="1" i="0" u="none" strike="noStrike" kern="1200" baseline="0" dirty="0">
              <a:solidFill>
                <a:schemeClr val="tx1"/>
              </a:solidFill>
              <a:effectLst/>
              <a:latin typeface="+mn-lt"/>
              <a:ea typeface="+mn-ea"/>
              <a:cs typeface="+mn-cs"/>
            </a:endParaRPr>
          </a:p>
          <a:p>
            <a:r>
              <a:rPr lang="en-US" sz="1200" b="1" i="0" u="none" strike="noStrike" kern="1200" baseline="0" dirty="0">
                <a:solidFill>
                  <a:schemeClr val="tx1"/>
                </a:solidFill>
                <a:effectLst/>
                <a:latin typeface="+mn-lt"/>
                <a:ea typeface="+mn-ea"/>
                <a:cs typeface="+mn-cs"/>
              </a:rPr>
              <a:t>Membership – can sign up today; membership with LWVGH connects you to the LWVCT and US</a:t>
            </a:r>
          </a:p>
          <a:p>
            <a:endParaRPr lang="en-US" sz="1200" b="1" i="0" u="none" strike="noStrike" kern="1200" baseline="0" dirty="0">
              <a:solidFill>
                <a:schemeClr val="tx1"/>
              </a:solidFill>
              <a:effectLst/>
              <a:latin typeface="+mn-lt"/>
              <a:ea typeface="+mn-ea"/>
              <a:cs typeface="+mn-cs"/>
            </a:endParaRPr>
          </a:p>
          <a:p>
            <a:r>
              <a:rPr lang="en-US" sz="1200" b="1" i="0" u="none" strike="noStrike" kern="1200" baseline="0" dirty="0">
                <a:solidFill>
                  <a:schemeClr val="tx1"/>
                </a:solidFill>
                <a:effectLst/>
                <a:latin typeface="+mn-lt"/>
                <a:ea typeface="+mn-ea"/>
                <a:cs typeface="+mn-cs"/>
              </a:rPr>
              <a:t>[CLICK]</a:t>
            </a:r>
          </a:p>
          <a:p>
            <a:endParaRPr lang="en-US" sz="1200" b="1" i="0" u="none" strike="noStrike" kern="1200" baseline="0" dirty="0">
              <a:solidFill>
                <a:schemeClr val="tx1"/>
              </a:solidFill>
              <a:effectLst/>
              <a:latin typeface="+mn-lt"/>
              <a:ea typeface="+mn-ea"/>
              <a:cs typeface="+mn-cs"/>
            </a:endParaRPr>
          </a:p>
          <a:p>
            <a:r>
              <a:rPr lang="en-US" sz="1200" b="1" i="0" u="none" strike="noStrike" kern="1200" baseline="0" dirty="0">
                <a:solidFill>
                  <a:schemeClr val="tx1"/>
                </a:solidFill>
                <a:effectLst/>
                <a:latin typeface="+mn-lt"/>
                <a:ea typeface="+mn-ea"/>
                <a:cs typeface="+mn-cs"/>
              </a:rPr>
              <a:t>3 levels of the organization; Councils and conventions are the structures in which members and leaders convene and make decisions shaping the organization.  These bodies exist at the national and state levels</a:t>
            </a:r>
          </a:p>
          <a:p>
            <a:endParaRPr lang="en-US" sz="1200" b="1" i="0" u="none" strike="noStrike" kern="1200" baseline="0" dirty="0">
              <a:solidFill>
                <a:schemeClr val="tx1"/>
              </a:solidFill>
              <a:effectLst/>
              <a:latin typeface="+mn-lt"/>
              <a:ea typeface="+mn-ea"/>
              <a:cs typeface="+mn-cs"/>
            </a:endParaRPr>
          </a:p>
          <a:p>
            <a:r>
              <a:rPr lang="en-US" sz="1200" b="1" i="0" u="none" strike="noStrike" kern="1200" baseline="0" dirty="0">
                <a:solidFill>
                  <a:schemeClr val="tx1"/>
                </a:solidFill>
                <a:effectLst/>
                <a:latin typeface="+mn-lt"/>
                <a:ea typeface="+mn-ea"/>
                <a:cs typeface="+mn-cs"/>
              </a:rPr>
              <a:t>[CLICK]</a:t>
            </a:r>
          </a:p>
          <a:p>
            <a:endParaRPr lang="en-US" sz="1200" b="1" i="0" u="none" strike="noStrike" kern="1200" baseline="0" dirty="0">
              <a:solidFill>
                <a:schemeClr val="tx1"/>
              </a:solidFill>
              <a:effectLst/>
              <a:latin typeface="+mn-lt"/>
              <a:ea typeface="+mn-ea"/>
              <a:cs typeface="+mn-cs"/>
            </a:endParaRPr>
          </a:p>
          <a:p>
            <a:r>
              <a:rPr lang="en-US" sz="1200" b="1" i="0" u="none" strike="noStrike" kern="1200" baseline="0" dirty="0">
                <a:solidFill>
                  <a:schemeClr val="tx1"/>
                </a:solidFill>
                <a:effectLst/>
                <a:latin typeface="+mn-lt"/>
                <a:ea typeface="+mn-ea"/>
                <a:cs typeface="+mn-cs"/>
              </a:rPr>
              <a:t>Operating arms:  the national and state leagues have 2 tax-related entities.   </a:t>
            </a:r>
          </a:p>
          <a:p>
            <a:endParaRPr lang="en-US" sz="1200" b="1" i="0" u="none" strike="noStrike" kern="1200" baseline="0" dirty="0">
              <a:solidFill>
                <a:schemeClr val="tx1"/>
              </a:solidFill>
              <a:effectLst/>
              <a:latin typeface="+mn-lt"/>
              <a:ea typeface="+mn-ea"/>
              <a:cs typeface="+mn-cs"/>
            </a:endParaRPr>
          </a:p>
          <a:p>
            <a:r>
              <a:rPr lang="en-US" sz="1200" b="1" i="0" u="none" strike="noStrike" kern="1200" dirty="0" err="1">
                <a:solidFill>
                  <a:schemeClr val="tx1"/>
                </a:solidFill>
                <a:effectLst/>
                <a:latin typeface="+mn-lt"/>
                <a:ea typeface="+mn-ea"/>
                <a:cs typeface="+mn-cs"/>
              </a:rPr>
              <a:t>LWVEducation</a:t>
            </a:r>
            <a:r>
              <a:rPr lang="en-US" sz="1200" b="1" i="0" u="none" strike="noStrike" kern="1200" dirty="0">
                <a:solidFill>
                  <a:schemeClr val="tx1"/>
                </a:solidFill>
                <a:effectLst/>
                <a:latin typeface="+mn-lt"/>
                <a:ea typeface="+mn-ea"/>
                <a:cs typeface="+mn-cs"/>
              </a:rPr>
              <a:t> Fund</a:t>
            </a:r>
          </a:p>
          <a:p>
            <a:r>
              <a:rPr lang="en-US" sz="1200" b="0" i="0" u="none" strike="noStrike" kern="1200" dirty="0">
                <a:solidFill>
                  <a:schemeClr val="tx1"/>
                </a:solidFill>
                <a:effectLst/>
                <a:latin typeface="+mn-lt"/>
                <a:ea typeface="+mn-ea"/>
                <a:cs typeface="+mn-cs"/>
              </a:rPr>
              <a:t>The League of Women Voters Education Fund works to register voters, provide voters with election information through voter guides as well as candidate forums and debates.</a:t>
            </a:r>
          </a:p>
          <a:p>
            <a:endParaRPr lang="en-US" sz="1200" b="0" i="0" u="none" strike="noStrike"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rPr>
              <a:t>LWVUS</a:t>
            </a:r>
          </a:p>
          <a:p>
            <a:r>
              <a:rPr lang="en-US" sz="1200" b="0" i="0" u="none" strike="noStrike" kern="1200" dirty="0">
                <a:solidFill>
                  <a:schemeClr val="tx1"/>
                </a:solidFill>
                <a:effectLst/>
                <a:latin typeface="+mn-lt"/>
                <a:ea typeface="+mn-ea"/>
                <a:cs typeface="+mn-cs"/>
              </a:rPr>
              <a:t>The League of Women Voters of the United States encourages informed and active participation in government, works to increase understanding of major public policy issues, and influences public policy through education and advocacy.   The CT league performs these functions at the state level</a:t>
            </a:r>
          </a:p>
          <a:p>
            <a:endParaRPr lang="en-US" sz="1200" b="0" i="0" u="none" strike="noStrike" kern="1200" dirty="0">
              <a:solidFill>
                <a:schemeClr val="tx1"/>
              </a:solidFill>
              <a:effectLst/>
              <a:latin typeface="+mn-lt"/>
              <a:ea typeface="+mn-ea"/>
              <a:cs typeface="+mn-cs"/>
            </a:endParaRPr>
          </a:p>
          <a:p>
            <a:r>
              <a:rPr lang="en-US" sz="1200" b="1" i="0" u="none" strike="noStrike" kern="1200" baseline="0" dirty="0">
                <a:solidFill>
                  <a:schemeClr val="tx1"/>
                </a:solidFill>
                <a:effectLst/>
                <a:latin typeface="+mn-lt"/>
                <a:ea typeface="+mn-ea"/>
                <a:cs typeface="+mn-cs"/>
              </a:rPr>
              <a:t>[CLICK]</a:t>
            </a:r>
          </a:p>
          <a:p>
            <a:endParaRPr lang="en-US" sz="1200" b="1" i="0" u="none" strike="noStrike" kern="1200" baseline="0" dirty="0">
              <a:solidFill>
                <a:schemeClr val="tx1"/>
              </a:solidFill>
              <a:effectLst/>
              <a:latin typeface="+mn-lt"/>
              <a:ea typeface="+mn-ea"/>
              <a:cs typeface="+mn-cs"/>
            </a:endParaRPr>
          </a:p>
          <a:p>
            <a:r>
              <a:rPr lang="en-US" sz="1200" b="1" i="0" u="none" strike="noStrike" kern="1200" baseline="0" dirty="0">
                <a:solidFill>
                  <a:schemeClr val="tx1"/>
                </a:solidFill>
                <a:effectLst/>
                <a:latin typeface="+mn-lt"/>
                <a:ea typeface="+mn-ea"/>
                <a:cs typeface="+mn-cs"/>
              </a:rPr>
              <a:t>Non-partisan:  one of the best known facts about the organization; does not endorse candidates or parties.  The LWV receives many requests for voter service support such as moderating candidate debates and other election support because of its non-partisan principle</a:t>
            </a:r>
          </a:p>
          <a:p>
            <a:endParaRPr lang="en-US" sz="1200" b="1" i="0" u="none" strike="noStrike" kern="1200" baseline="0" dirty="0">
              <a:solidFill>
                <a:schemeClr val="tx1"/>
              </a:solidFill>
              <a:effectLst/>
              <a:latin typeface="+mn-lt"/>
              <a:ea typeface="+mn-ea"/>
              <a:cs typeface="+mn-cs"/>
            </a:endParaRPr>
          </a:p>
          <a:p>
            <a:r>
              <a:rPr lang="en-US" sz="1200" b="1" i="0" u="none" strike="noStrike" kern="1200" baseline="0" dirty="0">
                <a:solidFill>
                  <a:schemeClr val="tx1"/>
                </a:solidFill>
                <a:effectLst/>
                <a:latin typeface="+mn-lt"/>
                <a:ea typeface="+mn-ea"/>
                <a:cs typeface="+mn-cs"/>
              </a:rPr>
              <a:t>[CLICK}</a:t>
            </a:r>
          </a:p>
          <a:p>
            <a:endParaRPr lang="en-US" sz="1200" b="1" i="0" u="none" strike="noStrike" kern="1200" baseline="0" dirty="0">
              <a:solidFill>
                <a:schemeClr val="tx1"/>
              </a:solidFill>
              <a:effectLst/>
              <a:latin typeface="+mn-lt"/>
              <a:ea typeface="+mn-ea"/>
              <a:cs typeface="+mn-cs"/>
            </a:endParaRPr>
          </a:p>
          <a:p>
            <a:r>
              <a:rPr lang="en-US" sz="1200" b="1" i="0" u="none" strike="noStrike" kern="1200" baseline="0" dirty="0">
                <a:solidFill>
                  <a:schemeClr val="tx1"/>
                </a:solidFill>
                <a:effectLst/>
                <a:latin typeface="+mn-lt"/>
                <a:ea typeface="+mn-ea"/>
                <a:cs typeface="+mn-cs"/>
              </a:rPr>
              <a:t>Political advocacy:  The League DOES advocate for those issues on which it holds positions.  Positions are developed  through member study, and education on selected topics.  Positions reflect consensus agreement.  </a:t>
            </a:r>
            <a:r>
              <a:rPr lang="en-US" sz="1200" b="1" i="0" u="sng" strike="noStrike" kern="1200" dirty="0">
                <a:solidFill>
                  <a:schemeClr val="tx1"/>
                </a:solidFill>
                <a:effectLst/>
                <a:latin typeface="+mn-lt"/>
                <a:ea typeface="+mn-ea"/>
                <a:cs typeface="+mn-cs"/>
              </a:rPr>
              <a:t>Advocacy</a:t>
            </a:r>
            <a:r>
              <a:rPr lang="en-US" sz="1200" b="1" i="0" u="none" strike="noStrike" kern="1200" dirty="0">
                <a:solidFill>
                  <a:schemeClr val="tx1"/>
                </a:solidFill>
                <a:effectLst/>
                <a:latin typeface="+mn-lt"/>
                <a:ea typeface="+mn-ea"/>
                <a:cs typeface="+mn-cs"/>
              </a:rPr>
              <a:t> occurs in all branches</a:t>
            </a:r>
            <a:r>
              <a:rPr lang="en-US" sz="1200" b="1" i="0" u="none" strike="noStrike" kern="1200" baseline="0" dirty="0">
                <a:solidFill>
                  <a:schemeClr val="tx1"/>
                </a:solidFill>
                <a:effectLst/>
                <a:latin typeface="+mn-lt"/>
                <a:ea typeface="+mn-ea"/>
                <a:cs typeface="+mn-cs"/>
              </a:rPr>
              <a:t> of government:  legislative, executive and judicial</a:t>
            </a:r>
          </a:p>
          <a:p>
            <a:endParaRPr lang="en-US" sz="1200" b="1" i="0" u="none" strike="noStrike" kern="1200" baseline="0" dirty="0">
              <a:solidFill>
                <a:schemeClr val="tx1"/>
              </a:solidFill>
              <a:effectLst/>
              <a:latin typeface="+mn-lt"/>
              <a:ea typeface="+mn-ea"/>
              <a:cs typeface="+mn-cs"/>
            </a:endParaRPr>
          </a:p>
          <a:p>
            <a:r>
              <a:rPr lang="en-US" sz="1200" b="1" i="0" u="none" strike="noStrike" kern="1200" baseline="0" dirty="0">
                <a:solidFill>
                  <a:schemeClr val="tx1"/>
                </a:solidFill>
                <a:effectLst/>
                <a:latin typeface="+mn-lt"/>
                <a:ea typeface="+mn-ea"/>
                <a:cs typeface="+mn-cs"/>
              </a:rPr>
              <a:t>Ensuring access to the ballot and taking action in support of the right to vote was deemed intrinsic to the mission of the LWV rather than needing specific study and consensus.  This decision was taken in the 1970 Convention – we’ll be coming back to that later.</a:t>
            </a:r>
          </a:p>
          <a:p>
            <a:endParaRPr lang="en-US" sz="1200" b="1"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pPr marL="0" indent="0">
              <a:buNone/>
            </a:pPr>
            <a:r>
              <a:rPr lang="en-US" dirty="0"/>
              <a:t>National:  </a:t>
            </a:r>
            <a:r>
              <a:rPr lang="en-US" dirty="0">
                <a:hlinkClick r:id="rId3"/>
              </a:rPr>
              <a:t>https://LWV.org</a:t>
            </a:r>
            <a:endParaRPr lang="en-US" dirty="0"/>
          </a:p>
          <a:p>
            <a:pPr marL="0" indent="0">
              <a:buNone/>
            </a:pPr>
            <a:r>
              <a:rPr lang="en-US" dirty="0"/>
              <a:t>State:  </a:t>
            </a:r>
            <a:r>
              <a:rPr lang="en-US" dirty="0">
                <a:hlinkClick r:id="rId4"/>
              </a:rPr>
              <a:t>https://my.lwv.org/connecticut</a:t>
            </a:r>
            <a:endParaRPr lang="en-US" dirty="0"/>
          </a:p>
          <a:p>
            <a:pPr marL="0" indent="0">
              <a:buNone/>
            </a:pPr>
            <a:r>
              <a:rPr lang="en-US" dirty="0"/>
              <a:t>Local:  </a:t>
            </a:r>
            <a:r>
              <a:rPr lang="en-US" dirty="0">
                <a:hlinkClick r:id="rId5"/>
              </a:rPr>
              <a:t>https://lwvgh.org</a:t>
            </a:r>
            <a:endParaRPr lang="en-US" dirty="0"/>
          </a:p>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F90431-7A0B-40FE-A00C-D659F4A3AC6F}" type="slidenum">
              <a:rPr lang="en-US" smtClean="0"/>
              <a:t>5</a:t>
            </a:fld>
            <a:endParaRPr lang="en-US"/>
          </a:p>
        </p:txBody>
      </p:sp>
    </p:spTree>
    <p:extLst>
      <p:ext uri="{BB962C8B-B14F-4D97-AF65-F5344CB8AC3E}">
        <p14:creationId xmlns:p14="http://schemas.microsoft.com/office/powerpoint/2010/main" val="1887765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point I want to provide an overview of the League’s positions and the process through which Leagues take action.  The League has a summary of issues called Impact on Issues (hold up).  We are raffling two copies today as we move into our Take Action portion of the Workshop</a:t>
            </a:r>
          </a:p>
          <a:p>
            <a:endParaRPr lang="en-US" dirty="0"/>
          </a:p>
          <a:p>
            <a:r>
              <a:rPr lang="en-US" dirty="0"/>
              <a:t>Impact on Issues lists nearly 50 (49) issues on which the League has articulated a position.  Obviously can’t detail each of these but let’s look at the broad categories and a couple of examples within each – again these are examples only</a:t>
            </a:r>
          </a:p>
          <a:p>
            <a:endParaRPr lang="en-US" dirty="0"/>
          </a:p>
          <a:p>
            <a:r>
              <a:rPr lang="en-US" b="1" dirty="0"/>
              <a:t>Representative Government</a:t>
            </a:r>
          </a:p>
          <a:p>
            <a:endParaRPr lang="en-US" b="1" dirty="0"/>
          </a:p>
          <a:p>
            <a:r>
              <a:rPr lang="en-US" b="1" dirty="0"/>
              <a:t>Voting rights </a:t>
            </a:r>
            <a:r>
              <a:rPr lang="en-US" dirty="0"/>
              <a:t>– The League believes that voting is a fundamental citizen right that must be guaranteed</a:t>
            </a:r>
          </a:p>
          <a:p>
            <a:r>
              <a:rPr lang="en-US" b="1" dirty="0"/>
              <a:t>Citizen rights-  </a:t>
            </a:r>
            <a:r>
              <a:rPr lang="en-US" dirty="0"/>
              <a:t>includes Public’s right to know and participate in governmental processes – this requires open and accessible governmental processes and structures</a:t>
            </a:r>
          </a:p>
          <a:p>
            <a:endParaRPr lang="en-US" dirty="0"/>
          </a:p>
          <a:p>
            <a:r>
              <a:rPr lang="en-US" b="1" dirty="0"/>
              <a:t>International Relations – this is the portfolio I supported as a staff member at the National office – both on the Advocacy side and the Education side</a:t>
            </a:r>
          </a:p>
          <a:p>
            <a:endParaRPr lang="en-US" b="1" dirty="0"/>
          </a:p>
          <a:p>
            <a:r>
              <a:rPr lang="en-US" b="1" dirty="0"/>
              <a:t>United Nations </a:t>
            </a:r>
            <a:r>
              <a:rPr lang="en-US" dirty="0"/>
              <a:t>– the League was an early supporter of</a:t>
            </a:r>
            <a:r>
              <a:rPr lang="en-US" baseline="0" dirty="0"/>
              <a:t> the UN</a:t>
            </a:r>
          </a:p>
          <a:p>
            <a:r>
              <a:rPr lang="en-US" b="1" baseline="0" dirty="0"/>
              <a:t>Developing Nations </a:t>
            </a:r>
            <a:r>
              <a:rPr lang="en-US" baseline="0" dirty="0"/>
              <a:t>– the League adopted positions in support of international aid and other means of supporting developing nations; early on the League supported small grants – micro grants to women which result in greater distribution to communities</a:t>
            </a:r>
            <a:endParaRPr lang="en-US" dirty="0"/>
          </a:p>
          <a:p>
            <a:endParaRPr lang="en-US" dirty="0"/>
          </a:p>
          <a:p>
            <a:r>
              <a:rPr lang="en-US" b="1" dirty="0"/>
              <a:t>Natural Resources</a:t>
            </a:r>
          </a:p>
          <a:p>
            <a:r>
              <a:rPr lang="en-US" dirty="0"/>
              <a:t>Look</a:t>
            </a:r>
            <a:r>
              <a:rPr lang="en-US" baseline="0" dirty="0"/>
              <a:t> at this in the next slide</a:t>
            </a:r>
            <a:endParaRPr lang="en-US" dirty="0"/>
          </a:p>
          <a:p>
            <a:endParaRPr lang="en-US" dirty="0"/>
          </a:p>
          <a:p>
            <a:r>
              <a:rPr lang="en-US" b="1" dirty="0"/>
              <a:t>Social Policy </a:t>
            </a:r>
          </a:p>
          <a:p>
            <a:r>
              <a:rPr lang="en-US" b="1" dirty="0"/>
              <a:t>Equality of Opportunity </a:t>
            </a:r>
            <a:r>
              <a:rPr lang="en-US" dirty="0"/>
              <a:t>– This is a broad statement endorsing</a:t>
            </a:r>
            <a:r>
              <a:rPr lang="en-US" baseline="0" dirty="0"/>
              <a:t> equality of opportunity and opposition to all forms of discrimination </a:t>
            </a:r>
            <a:endParaRPr lang="en-US" dirty="0"/>
          </a:p>
          <a:p>
            <a:r>
              <a:rPr lang="en-US" b="1" dirty="0"/>
              <a:t>Immigration</a:t>
            </a:r>
            <a:r>
              <a:rPr lang="en-US" dirty="0"/>
              <a:t> – The League position specifies</a:t>
            </a:r>
            <a:r>
              <a:rPr lang="en-US" baseline="0" dirty="0"/>
              <a:t> reformations to immigration law.  This includes “…provisions for unauthorized immigrants already in the country to earn legal status” while the country transitions to a reformed system (p. 81, Impact on Issues)</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BF90431-7A0B-40FE-A00C-D659F4A3AC6F}" type="slidenum">
              <a:rPr lang="en-US" smtClean="0"/>
              <a:t>6</a:t>
            </a:fld>
            <a:endParaRPr lang="en-US"/>
          </a:p>
        </p:txBody>
      </p:sp>
    </p:spTree>
    <p:extLst>
      <p:ext uri="{BB962C8B-B14F-4D97-AF65-F5344CB8AC3E}">
        <p14:creationId xmlns:p14="http://schemas.microsoft.com/office/powerpoint/2010/main" val="10850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The League has a long and strong history</a:t>
            </a:r>
            <a:r>
              <a:rPr lang="en-US" baseline="0" dirty="0"/>
              <a:t> of working to protect the environment.  For example as noted on the slide, the league has been on the forefront of efforts related to air, land and water resources since the 1960’s.  The Clean Air Act and the Clean Water Act and subsequent amendments are two prominent examples.  </a:t>
            </a:r>
          </a:p>
          <a:p>
            <a:endParaRPr lang="en-US" baseline="0" dirty="0"/>
          </a:p>
          <a:p>
            <a:r>
              <a:rPr lang="en-US" baseline="0" dirty="0"/>
              <a:t>The League has continued its involvement in the environment.  League action extends to include Climate Change which the League understands as requiring immediate, international action to address.  </a:t>
            </a:r>
            <a:endParaRPr lang="en-US" dirty="0"/>
          </a:p>
        </p:txBody>
      </p:sp>
      <p:sp>
        <p:nvSpPr>
          <p:cNvPr id="4" name="Slide Number Placeholder 3"/>
          <p:cNvSpPr>
            <a:spLocks noGrp="1"/>
          </p:cNvSpPr>
          <p:nvPr>
            <p:ph type="sldNum" sz="quarter" idx="5"/>
          </p:nvPr>
        </p:nvSpPr>
        <p:spPr/>
        <p:txBody>
          <a:bodyPr/>
          <a:lstStyle/>
          <a:p>
            <a:fld id="{9BF90431-7A0B-40FE-A00C-D659F4A3AC6F}" type="slidenum">
              <a:rPr lang="en-US" smtClean="0"/>
              <a:t>7</a:t>
            </a:fld>
            <a:endParaRPr lang="en-US"/>
          </a:p>
        </p:txBody>
      </p:sp>
    </p:spTree>
    <p:extLst>
      <p:ext uri="{BB962C8B-B14F-4D97-AF65-F5344CB8AC3E}">
        <p14:creationId xmlns:p14="http://schemas.microsoft.com/office/powerpoint/2010/main" val="2047129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Carole Mulready will talk about</a:t>
            </a:r>
            <a:r>
              <a:rPr lang="en-US" baseline="0" dirty="0"/>
              <a:t> the array of Voter Service that the League undertakes to help create opportunities for informed voting</a:t>
            </a:r>
          </a:p>
          <a:p>
            <a:endParaRPr lang="en-US" baseline="0" dirty="0"/>
          </a:p>
          <a:p>
            <a:r>
              <a:rPr lang="en-US" baseline="0" dirty="0"/>
              <a:t>Here I want to briefly mention two strategies that the League employs to protect and expand the Vote: legislation and litigation</a:t>
            </a:r>
          </a:p>
          <a:p>
            <a:endParaRPr lang="en-US" baseline="0" dirty="0"/>
          </a:p>
          <a:p>
            <a:r>
              <a:rPr lang="en-US" b="1" baseline="0" dirty="0"/>
              <a:t>National Legislation</a:t>
            </a:r>
          </a:p>
          <a:p>
            <a:r>
              <a:rPr lang="en-US" baseline="0" dirty="0"/>
              <a:t>National Voter Registration Act (1990) – sometimes referred to as “motor voter” connecting voter registration to DMV services; after a years long effort, signed by Pres. Clinton in 1993 (after passing in 1992 but vetoed by George Bush) </a:t>
            </a:r>
          </a:p>
          <a:p>
            <a:endParaRPr lang="en-US" baseline="0" dirty="0"/>
          </a:p>
          <a:p>
            <a:r>
              <a:rPr lang="en-US" baseline="0" dirty="0"/>
              <a:t>* First year impact  – 11 million registered to vote with the newly mandated voter registration opportunities and programs that were created</a:t>
            </a:r>
          </a:p>
          <a:p>
            <a:endParaRPr lang="en-US" baseline="0" dirty="0"/>
          </a:p>
          <a:p>
            <a:r>
              <a:rPr lang="en-US" baseline="0" dirty="0"/>
              <a:t>Voting Rights </a:t>
            </a:r>
            <a:r>
              <a:rPr lang="en-US" b="1" baseline="0" dirty="0"/>
              <a:t>Advancement </a:t>
            </a:r>
            <a:r>
              <a:rPr lang="en-US" baseline="0" dirty="0"/>
              <a:t>Act – in 2013 the Voting Rights Act, </a:t>
            </a:r>
            <a:r>
              <a:rPr lang="en-US" b="1" baseline="0" dirty="0"/>
              <a:t>initially passed in 1965 </a:t>
            </a:r>
            <a:r>
              <a:rPr lang="en-US" baseline="0" dirty="0"/>
              <a:t>was gutted by a decision of the Supreme Court.  The League immediately began working with others to restore these protections in a bill, Voting Rights Advancement Act.  Bill passed the House of Representatives in December 2019</a:t>
            </a:r>
          </a:p>
          <a:p>
            <a:endParaRPr lang="en-US" baseline="0" dirty="0"/>
          </a:p>
          <a:p>
            <a:r>
              <a:rPr lang="en-US" b="1" baseline="0" dirty="0"/>
              <a:t>Connecticut Legislation</a:t>
            </a:r>
          </a:p>
          <a:p>
            <a:endParaRPr lang="en-US" baseline="0" dirty="0"/>
          </a:p>
          <a:p>
            <a:r>
              <a:rPr lang="en-US" baseline="0" dirty="0"/>
              <a:t>Early Voting- CT is one of 22 states that does not allow voting on days other than Election Day.  The League supports Early Voting and has worked to bring it to CT, nearly succeeding in 2014.  The League supports current efforts that passed the CT legislature last year.  I think we’ll hear more on what you can do from Doretta.  </a:t>
            </a:r>
          </a:p>
          <a:p>
            <a:endParaRPr lang="en-US" baseline="0" dirty="0"/>
          </a:p>
          <a:p>
            <a:r>
              <a:rPr lang="en-US" baseline="0" dirty="0"/>
              <a:t>Citizen’s Election Program – provides financing for candidates for statewide offices and the General Assembly</a:t>
            </a:r>
          </a:p>
          <a:p>
            <a:endParaRPr lang="en-US" baseline="0" dirty="0"/>
          </a:p>
          <a:p>
            <a:endParaRPr lang="en-US" baseline="0" dirty="0"/>
          </a:p>
          <a:p>
            <a:r>
              <a:rPr lang="en-US" b="1" baseline="0" dirty="0"/>
              <a:t>Litigation in support of access to the ballot</a:t>
            </a:r>
          </a:p>
          <a:p>
            <a:r>
              <a:rPr lang="en-US" baseline="0" dirty="0"/>
              <a:t>Handout created from national LWV summary of court actions taken in 2019 to defend citizens’ right to vote in fair elections.  I actually edited this down so it would fit on 2 pages.  You can see the array of cases and topics on which the League took court action to empower voters and defend democracy.  </a:t>
            </a:r>
            <a:endParaRPr lang="en-US" dirty="0"/>
          </a:p>
        </p:txBody>
      </p:sp>
      <p:sp>
        <p:nvSpPr>
          <p:cNvPr id="4" name="Slide Number Placeholder 3"/>
          <p:cNvSpPr>
            <a:spLocks noGrp="1"/>
          </p:cNvSpPr>
          <p:nvPr>
            <p:ph type="sldNum" sz="quarter" idx="10"/>
          </p:nvPr>
        </p:nvSpPr>
        <p:spPr/>
        <p:txBody>
          <a:bodyPr/>
          <a:lstStyle/>
          <a:p>
            <a:fld id="{9BF90431-7A0B-40FE-A00C-D659F4A3AC6F}" type="slidenum">
              <a:rPr lang="en-US" smtClean="0"/>
              <a:t>8</a:t>
            </a:fld>
            <a:endParaRPr lang="en-US"/>
          </a:p>
        </p:txBody>
      </p:sp>
    </p:spTree>
    <p:extLst>
      <p:ext uri="{BB962C8B-B14F-4D97-AF65-F5344CB8AC3E}">
        <p14:creationId xmlns:p14="http://schemas.microsoft.com/office/powerpoint/2010/main" val="2688760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Let’s segue now from  “</a:t>
            </a:r>
            <a:r>
              <a:rPr lang="en-US" b="1" u="sng" dirty="0"/>
              <a:t>what</a:t>
            </a:r>
            <a:r>
              <a:rPr lang="en-US" b="1" dirty="0"/>
              <a:t>” does the League believe to “</a:t>
            </a:r>
            <a:r>
              <a:rPr lang="en-US" b="1" u="sng" dirty="0"/>
              <a:t>how</a:t>
            </a:r>
            <a:r>
              <a:rPr lang="en-US" b="1" dirty="0"/>
              <a:t>” does the League use its</a:t>
            </a:r>
            <a:r>
              <a:rPr lang="en-US" b="1" baseline="0" dirty="0"/>
              <a:t> voice</a:t>
            </a:r>
            <a:endParaRPr lang="en-US" b="1" dirty="0"/>
          </a:p>
          <a:p>
            <a:endParaRPr lang="en-US" b="1" dirty="0"/>
          </a:p>
          <a:p>
            <a:r>
              <a:rPr lang="en-US" dirty="0"/>
              <a:t>As our header states, the key action principle is speaking with one voice across all levels of the League– the  League works to achieve this in several ways</a:t>
            </a:r>
          </a:p>
          <a:p>
            <a:endParaRPr lang="en-US" dirty="0"/>
          </a:p>
          <a:p>
            <a:pPr marL="228600" indent="-228600">
              <a:buAutoNum type="arabicPeriod"/>
            </a:pPr>
            <a:r>
              <a:rPr lang="en-US" dirty="0"/>
              <a:t>Work together across all levels of the league – this event is one example </a:t>
            </a:r>
          </a:p>
          <a:p>
            <a:pPr marL="0" indent="0">
              <a:buNone/>
            </a:pPr>
            <a:endParaRPr lang="en-US" dirty="0"/>
          </a:p>
          <a:p>
            <a:r>
              <a:rPr lang="en-US" dirty="0"/>
              <a:t>2.</a:t>
            </a:r>
            <a:r>
              <a:rPr lang="en-US" baseline="0" dirty="0"/>
              <a:t>  </a:t>
            </a:r>
            <a:r>
              <a:rPr lang="en-US" dirty="0"/>
              <a:t>Designated responsibility to speak on behalf of the League – generally the President at each level</a:t>
            </a:r>
          </a:p>
          <a:p>
            <a:endParaRPr lang="en-US" dirty="0"/>
          </a:p>
          <a:p>
            <a:pPr marL="0" indent="0">
              <a:buNone/>
            </a:pPr>
            <a:r>
              <a:rPr lang="en-US" dirty="0"/>
              <a:t>3. The</a:t>
            </a:r>
            <a:r>
              <a:rPr lang="en-US" baseline="0" dirty="0"/>
              <a:t> League produces significant advocacy resources, both in terms of quantity and quality.  As noted these include educational materials</a:t>
            </a:r>
          </a:p>
          <a:p>
            <a:pPr marL="0" indent="0">
              <a:buNone/>
            </a:pPr>
            <a:endParaRPr lang="en-US" baseline="0" dirty="0"/>
          </a:p>
          <a:p>
            <a:pPr marL="0" indent="0">
              <a:buNone/>
            </a:pPr>
            <a:r>
              <a:rPr lang="en-US" dirty="0"/>
              <a:t>Note on Advocacy – will learn more about the LWV of CT resources soon presented by Doretta Andonucci</a:t>
            </a:r>
          </a:p>
          <a:p>
            <a:pPr marL="0" indent="0">
              <a:buNone/>
            </a:pPr>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rabicPeriod" startAt="4"/>
              <a:tabLst/>
              <a:defRPr/>
            </a:pPr>
            <a:r>
              <a:rPr lang="en-US" dirty="0"/>
              <a:t>Finally the League maintains non partisanship in Voter Service; VS materials do not contain information about LWV positions on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on VS – will hear more about this momentarily from LWV of GH VS chair, Carole Mulready</a:t>
            </a:r>
          </a:p>
          <a:p>
            <a:pPr marL="0" indent="0">
              <a:buNone/>
            </a:pPr>
            <a:endParaRPr lang="en-US" dirty="0"/>
          </a:p>
        </p:txBody>
      </p:sp>
      <p:sp>
        <p:nvSpPr>
          <p:cNvPr id="4" name="Slide Number Placeholder 3"/>
          <p:cNvSpPr>
            <a:spLocks noGrp="1"/>
          </p:cNvSpPr>
          <p:nvPr>
            <p:ph type="sldNum" sz="quarter" idx="5"/>
          </p:nvPr>
        </p:nvSpPr>
        <p:spPr/>
        <p:txBody>
          <a:bodyPr/>
          <a:lstStyle/>
          <a:p>
            <a:fld id="{9BF90431-7A0B-40FE-A00C-D659F4A3AC6F}" type="slidenum">
              <a:rPr lang="en-US" smtClean="0"/>
              <a:t>9</a:t>
            </a:fld>
            <a:endParaRPr lang="en-US"/>
          </a:p>
        </p:txBody>
      </p:sp>
    </p:spTree>
    <p:extLst>
      <p:ext uri="{BB962C8B-B14F-4D97-AF65-F5344CB8AC3E}">
        <p14:creationId xmlns:p14="http://schemas.microsoft.com/office/powerpoint/2010/main" val="2010126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A8561F2-BF98-46EC-BC72-5C77B35EB1DB}"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CD1CF-8268-4747-871F-D8F7404C3E5E}" type="slidenum">
              <a:rPr lang="en-US" smtClean="0"/>
              <a:t>‹#›</a:t>
            </a:fld>
            <a:endParaRPr lang="en-US"/>
          </a:p>
        </p:txBody>
      </p:sp>
    </p:spTree>
    <p:extLst>
      <p:ext uri="{BB962C8B-B14F-4D97-AF65-F5344CB8AC3E}">
        <p14:creationId xmlns:p14="http://schemas.microsoft.com/office/powerpoint/2010/main" val="2800409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8561F2-BF98-46EC-BC72-5C77B35EB1DB}"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CD1CF-8268-4747-871F-D8F7404C3E5E}" type="slidenum">
              <a:rPr lang="en-US" smtClean="0"/>
              <a:t>‹#›</a:t>
            </a:fld>
            <a:endParaRPr lang="en-US"/>
          </a:p>
        </p:txBody>
      </p:sp>
    </p:spTree>
    <p:extLst>
      <p:ext uri="{BB962C8B-B14F-4D97-AF65-F5344CB8AC3E}">
        <p14:creationId xmlns:p14="http://schemas.microsoft.com/office/powerpoint/2010/main" val="1109023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8561F2-BF98-46EC-BC72-5C77B35EB1DB}"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CD1CF-8268-4747-871F-D8F7404C3E5E}" type="slidenum">
              <a:rPr lang="en-US" smtClean="0"/>
              <a:t>‹#›</a:t>
            </a:fld>
            <a:endParaRPr lang="en-US"/>
          </a:p>
        </p:txBody>
      </p:sp>
    </p:spTree>
    <p:extLst>
      <p:ext uri="{BB962C8B-B14F-4D97-AF65-F5344CB8AC3E}">
        <p14:creationId xmlns:p14="http://schemas.microsoft.com/office/powerpoint/2010/main" val="400539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8561F2-BF98-46EC-BC72-5C77B35EB1DB}"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CD1CF-8268-4747-871F-D8F7404C3E5E}" type="slidenum">
              <a:rPr lang="en-US" smtClean="0"/>
              <a:t>‹#›</a:t>
            </a:fld>
            <a:endParaRPr lang="en-US"/>
          </a:p>
        </p:txBody>
      </p:sp>
    </p:spTree>
    <p:extLst>
      <p:ext uri="{BB962C8B-B14F-4D97-AF65-F5344CB8AC3E}">
        <p14:creationId xmlns:p14="http://schemas.microsoft.com/office/powerpoint/2010/main" val="2168276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8561F2-BF98-46EC-BC72-5C77B35EB1DB}"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CD1CF-8268-4747-871F-D8F7404C3E5E}" type="slidenum">
              <a:rPr lang="en-US" smtClean="0"/>
              <a:t>‹#›</a:t>
            </a:fld>
            <a:endParaRPr lang="en-US"/>
          </a:p>
        </p:txBody>
      </p:sp>
    </p:spTree>
    <p:extLst>
      <p:ext uri="{BB962C8B-B14F-4D97-AF65-F5344CB8AC3E}">
        <p14:creationId xmlns:p14="http://schemas.microsoft.com/office/powerpoint/2010/main" val="229875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8561F2-BF98-46EC-BC72-5C77B35EB1DB}"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CD1CF-8268-4747-871F-D8F7404C3E5E}" type="slidenum">
              <a:rPr lang="en-US" smtClean="0"/>
              <a:t>‹#›</a:t>
            </a:fld>
            <a:endParaRPr lang="en-US"/>
          </a:p>
        </p:txBody>
      </p:sp>
    </p:spTree>
    <p:extLst>
      <p:ext uri="{BB962C8B-B14F-4D97-AF65-F5344CB8AC3E}">
        <p14:creationId xmlns:p14="http://schemas.microsoft.com/office/powerpoint/2010/main" val="3158880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8561F2-BF98-46EC-BC72-5C77B35EB1DB}" type="datetimeFigureOut">
              <a:rPr lang="en-US" smtClean="0"/>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4CD1CF-8268-4747-871F-D8F7404C3E5E}" type="slidenum">
              <a:rPr lang="en-US" smtClean="0"/>
              <a:t>‹#›</a:t>
            </a:fld>
            <a:endParaRPr lang="en-US"/>
          </a:p>
        </p:txBody>
      </p:sp>
    </p:spTree>
    <p:extLst>
      <p:ext uri="{BB962C8B-B14F-4D97-AF65-F5344CB8AC3E}">
        <p14:creationId xmlns:p14="http://schemas.microsoft.com/office/powerpoint/2010/main" val="1216903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8561F2-BF98-46EC-BC72-5C77B35EB1DB}" type="datetimeFigureOut">
              <a:rPr lang="en-US" smtClean="0"/>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4CD1CF-8268-4747-871F-D8F7404C3E5E}" type="slidenum">
              <a:rPr lang="en-US" smtClean="0"/>
              <a:t>‹#›</a:t>
            </a:fld>
            <a:endParaRPr lang="en-US"/>
          </a:p>
        </p:txBody>
      </p:sp>
    </p:spTree>
    <p:extLst>
      <p:ext uri="{BB962C8B-B14F-4D97-AF65-F5344CB8AC3E}">
        <p14:creationId xmlns:p14="http://schemas.microsoft.com/office/powerpoint/2010/main" val="3907503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8561F2-BF98-46EC-BC72-5C77B35EB1DB}" type="datetimeFigureOut">
              <a:rPr lang="en-US" smtClean="0"/>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4CD1CF-8268-4747-871F-D8F7404C3E5E}" type="slidenum">
              <a:rPr lang="en-US" smtClean="0"/>
              <a:t>‹#›</a:t>
            </a:fld>
            <a:endParaRPr lang="en-US"/>
          </a:p>
        </p:txBody>
      </p:sp>
    </p:spTree>
    <p:extLst>
      <p:ext uri="{BB962C8B-B14F-4D97-AF65-F5344CB8AC3E}">
        <p14:creationId xmlns:p14="http://schemas.microsoft.com/office/powerpoint/2010/main" val="346394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8561F2-BF98-46EC-BC72-5C77B35EB1DB}"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CD1CF-8268-4747-871F-D8F7404C3E5E}" type="slidenum">
              <a:rPr lang="en-US" smtClean="0"/>
              <a:t>‹#›</a:t>
            </a:fld>
            <a:endParaRPr lang="en-US"/>
          </a:p>
        </p:txBody>
      </p:sp>
    </p:spTree>
    <p:extLst>
      <p:ext uri="{BB962C8B-B14F-4D97-AF65-F5344CB8AC3E}">
        <p14:creationId xmlns:p14="http://schemas.microsoft.com/office/powerpoint/2010/main" val="3249073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8561F2-BF98-46EC-BC72-5C77B35EB1DB}"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CD1CF-8268-4747-871F-D8F7404C3E5E}" type="slidenum">
              <a:rPr lang="en-US" smtClean="0"/>
              <a:t>‹#›</a:t>
            </a:fld>
            <a:endParaRPr lang="en-US"/>
          </a:p>
        </p:txBody>
      </p:sp>
    </p:spTree>
    <p:extLst>
      <p:ext uri="{BB962C8B-B14F-4D97-AF65-F5344CB8AC3E}">
        <p14:creationId xmlns:p14="http://schemas.microsoft.com/office/powerpoint/2010/main" val="1767389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561F2-BF98-46EC-BC72-5C77B35EB1DB}" type="datetimeFigureOut">
              <a:rPr lang="en-US" smtClean="0"/>
              <a:t>2/20/2020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CD1CF-8268-4747-871F-D8F7404C3E5E}" type="slidenum">
              <a:rPr lang="en-US" smtClean="0"/>
              <a:t>‹#›</a:t>
            </a:fld>
            <a:endParaRPr lang="en-US"/>
          </a:p>
        </p:txBody>
      </p:sp>
    </p:spTree>
    <p:extLst>
      <p:ext uri="{BB962C8B-B14F-4D97-AF65-F5344CB8AC3E}">
        <p14:creationId xmlns:p14="http://schemas.microsoft.com/office/powerpoint/2010/main" val="1140267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lwv.org/about-us/staff-leadership/chris-carson" TargetMode="External"/><Relationship Id="rId7"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lwv.org/blog/facing-hard-truths-about-leagues-origin" TargetMode="External"/><Relationship Id="rId5" Type="http://schemas.openxmlformats.org/officeDocument/2006/relationships/hyperlink" Target="https://www.nytimes.com/2018/07/28/opinion/sunday/suffrage-movement-racism-black-women.html" TargetMode="External"/><Relationship Id="rId4" Type="http://schemas.openxmlformats.org/officeDocument/2006/relationships/hyperlink" Target="https://www.lwv.org/about-us/staff-leadership/virginia-kas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s://creativecommons.org/licenses/by-nc-sa/3.0/" TargetMode="External"/><Relationship Id="rId4" Type="http://schemas.openxmlformats.org/officeDocument/2006/relationships/hyperlink" Target="http://www.socialsciencecollective.org/blaming-people-democracy-really-proble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creativecommons.org/licenses/by-nc-nd/3.0/" TargetMode="External"/><Relationship Id="rId3" Type="http://schemas.openxmlformats.org/officeDocument/2006/relationships/image" Target="../media/image4.jpeg"/><Relationship Id="rId7" Type="http://schemas.openxmlformats.org/officeDocument/2006/relationships/hyperlink" Target="https://creativecommons.org/licenses/by-sa/3.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publiclab.org/notes/liz/01-31-2014/clean-air-coalition-presentation" TargetMode="External"/><Relationship Id="rId5" Type="http://schemas.openxmlformats.org/officeDocument/2006/relationships/image" Target="../media/image5.png"/><Relationship Id="rId4" Type="http://schemas.openxmlformats.org/officeDocument/2006/relationships/hyperlink" Target="http://midnightelysium.deviantart.com/art/Clean-Water-Poster-316551904" TargetMode="External"/><Relationship Id="rId9" Type="http://schemas.openxmlformats.org/officeDocument/2006/relationships/image" Target="../media/image2.jpeg"/></Relationships>
</file>

<file path=ppt/slides/_rels/slide8.xml.rels><?xml version="1.0" encoding="UTF-8" standalone="yes"?>
<Relationships xmlns="http://schemas.openxmlformats.org/package/2006/relationships"><Relationship Id="rId8" Type="http://schemas.openxmlformats.org/officeDocument/2006/relationships/hyperlink" Target="https://creativecommons.org/licenses/by-nc-nd/3.0/" TargetMode="External"/><Relationship Id="rId3" Type="http://schemas.openxmlformats.org/officeDocument/2006/relationships/notesSlide" Target="../notesSlides/notesSlide8.xml"/><Relationship Id="rId7" Type="http://schemas.openxmlformats.org/officeDocument/2006/relationships/hyperlink" Target="http://www.pacatholic.org/faith-politics/how-a-bill-really-becomes-a-law/"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image" Target="../media/image7.jpg"/><Relationship Id="rId5" Type="http://schemas.openxmlformats.org/officeDocument/2006/relationships/hyperlink" Target="http://asbaquez.blogspot.com/2011/06/law-understanding-and-definition-of-law.html" TargetMode="External"/><Relationship Id="rId10" Type="http://schemas.openxmlformats.org/officeDocument/2006/relationships/image" Target="../media/image2.jpeg"/><Relationship Id="rId4" Type="http://schemas.openxmlformats.org/officeDocument/2006/relationships/image" Target="../media/image6.jpg"/><Relationship Id="rId9" Type="http://schemas.openxmlformats.org/officeDocument/2006/relationships/hyperlink" Target="https://creativecommons.org/licenses/by/3.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Women Power the Vote</a:t>
            </a:r>
          </a:p>
        </p:txBody>
      </p:sp>
      <p:sp>
        <p:nvSpPr>
          <p:cNvPr id="3" name="Subtitle 2"/>
          <p:cNvSpPr>
            <a:spLocks noGrp="1"/>
          </p:cNvSpPr>
          <p:nvPr>
            <p:ph type="subTitle" idx="1"/>
          </p:nvPr>
        </p:nvSpPr>
        <p:spPr/>
        <p:txBody>
          <a:bodyPr>
            <a:normAutofit lnSpcReduction="10000"/>
          </a:bodyPr>
          <a:lstStyle/>
          <a:p>
            <a:r>
              <a:rPr lang="en-US" dirty="0"/>
              <a:t>A Workshop offered by</a:t>
            </a:r>
          </a:p>
          <a:p>
            <a:r>
              <a:rPr lang="en-US" dirty="0"/>
              <a:t>The League of Women Voters of Greater Hartford </a:t>
            </a:r>
          </a:p>
          <a:p>
            <a:r>
              <a:rPr lang="en-US" dirty="0"/>
              <a:t>and The Bloomfield Prosser Public Library</a:t>
            </a:r>
          </a:p>
          <a:p>
            <a:r>
              <a:rPr lang="en-US" dirty="0"/>
              <a:t>February 8, 2020</a:t>
            </a:r>
          </a:p>
        </p:txBody>
      </p:sp>
      <p:grpSp>
        <p:nvGrpSpPr>
          <p:cNvPr id="6" name="Group 5"/>
          <p:cNvGrpSpPr/>
          <p:nvPr/>
        </p:nvGrpSpPr>
        <p:grpSpPr>
          <a:xfrm>
            <a:off x="1164076" y="385961"/>
            <a:ext cx="9863848" cy="2113360"/>
            <a:chOff x="1164076" y="385961"/>
            <a:chExt cx="9863848" cy="211336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4076" y="385961"/>
              <a:ext cx="3135549" cy="2113360"/>
            </a:xfrm>
            <a:prstGeom prst="rect">
              <a:avLst/>
            </a:prstGeom>
          </p:spPr>
        </p:pic>
        <p:sp>
          <p:nvSpPr>
            <p:cNvPr id="5" name="TextBox 4"/>
            <p:cNvSpPr txBox="1"/>
            <p:nvPr/>
          </p:nvSpPr>
          <p:spPr>
            <a:xfrm>
              <a:off x="4743856" y="490065"/>
              <a:ext cx="6284068" cy="1569660"/>
            </a:xfrm>
            <a:prstGeom prst="rect">
              <a:avLst/>
            </a:prstGeom>
            <a:solidFill>
              <a:srgbClr val="2B6CA7"/>
            </a:solidFill>
          </p:spPr>
          <p:txBody>
            <a:bodyPr wrap="square" rtlCol="0">
              <a:spAutoFit/>
            </a:bodyPr>
            <a:lstStyle/>
            <a:p>
              <a:r>
                <a:rPr lang="en-US" sz="4800" dirty="0">
                  <a:solidFill>
                    <a:schemeClr val="bg1"/>
                  </a:solidFill>
                </a:rPr>
                <a:t>Empowering Voters.  </a:t>
              </a:r>
            </a:p>
            <a:p>
              <a:r>
                <a:rPr lang="en-US" sz="4800" dirty="0">
                  <a:solidFill>
                    <a:schemeClr val="bg1"/>
                  </a:solidFill>
                </a:rPr>
                <a:t>Defending Democracy.</a:t>
              </a:r>
            </a:p>
          </p:txBody>
        </p:sp>
      </p:grpSp>
    </p:spTree>
    <p:extLst>
      <p:ext uri="{BB962C8B-B14F-4D97-AF65-F5344CB8AC3E}">
        <p14:creationId xmlns:p14="http://schemas.microsoft.com/office/powerpoint/2010/main" val="1803829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836" y="1640541"/>
            <a:ext cx="11631706" cy="4893647"/>
          </a:xfrm>
          <a:prstGeom prst="rect">
            <a:avLst/>
          </a:prstGeom>
        </p:spPr>
        <p:txBody>
          <a:bodyPr wrap="square">
            <a:spAutoFit/>
          </a:bodyPr>
          <a:lstStyle/>
          <a:p>
            <a:r>
              <a:rPr lang="en-US" sz="2400" dirty="0">
                <a:solidFill>
                  <a:srgbClr val="333333"/>
                </a:solidFill>
                <a:latin typeface="lato"/>
              </a:rPr>
              <a:t>LWV is an organization fully committed to diversity, equity, and inclusion in principle and in practice. Diversity, equity, and inclusion are central to the organization’s current and future success in engaging all individuals, households, communities, and policy makers in creating a more perfect democracy.</a:t>
            </a:r>
          </a:p>
          <a:p>
            <a:endParaRPr lang="en-US" sz="2400" dirty="0">
              <a:solidFill>
                <a:srgbClr val="333333"/>
              </a:solidFill>
              <a:latin typeface="lato"/>
            </a:endParaRPr>
          </a:p>
          <a:p>
            <a:r>
              <a:rPr lang="en-US" sz="2400" dirty="0">
                <a:solidFill>
                  <a:srgbClr val="333333"/>
                </a:solidFill>
                <a:latin typeface="lato"/>
              </a:rPr>
              <a:t>There shall be no barriers to full participation in this organization on the basis of gender, gender identity, ethnicity, race, native or indigenous origin, age, generation, sexual orientation, culture, religion, belief system, marital status, parental status, socioeconomic status, language, accent, ability status, mental health, educational level or background, geography, nationality, work style, work experience, job role function, thinking style, personality type, physical appearance, political perspective or affiliation and/or any other characteristic that can be identified as recognizing or illustrating diversity.</a:t>
            </a:r>
            <a:endParaRPr lang="en-US" sz="2400" b="0" i="0" u="none" strike="noStrike" dirty="0">
              <a:solidFill>
                <a:srgbClr val="333333"/>
              </a:solidFill>
              <a:effectLst/>
              <a:latin typeface="lato"/>
            </a:endParaRPr>
          </a:p>
        </p:txBody>
      </p:sp>
      <p:sp>
        <p:nvSpPr>
          <p:cNvPr id="3" name="Title 1"/>
          <p:cNvSpPr txBox="1">
            <a:spLocks/>
          </p:cNvSpPr>
          <p:nvPr/>
        </p:nvSpPr>
        <p:spPr>
          <a:xfrm>
            <a:off x="295836" y="242047"/>
            <a:ext cx="11631706" cy="1300723"/>
          </a:xfrm>
          <a:prstGeom prst="rect">
            <a:avLst/>
          </a:prstGeom>
          <a:solidFill>
            <a:srgbClr val="2F76B7"/>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rPr>
              <a:t>Commitment to Diversity, Equity, Inclusion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7761" y="242046"/>
            <a:ext cx="1449781" cy="977153"/>
          </a:xfrm>
          <a:prstGeom prst="rect">
            <a:avLst/>
          </a:prstGeom>
          <a:solidFill>
            <a:srgbClr val="2F76B7"/>
          </a:solidFill>
        </p:spPr>
      </p:pic>
    </p:spTree>
    <p:extLst>
      <p:ext uri="{BB962C8B-B14F-4D97-AF65-F5344CB8AC3E}">
        <p14:creationId xmlns:p14="http://schemas.microsoft.com/office/powerpoint/2010/main" val="111992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B6CA7"/>
          </a:solidFill>
        </p:spPr>
        <p:txBody>
          <a:bodyPr/>
          <a:lstStyle/>
          <a:p>
            <a:r>
              <a:rPr lang="en-US" dirty="0">
                <a:solidFill>
                  <a:schemeClr val="bg1"/>
                </a:solidFill>
              </a:rPr>
              <a:t>LWVUS Blog:  Virginia </a:t>
            </a:r>
            <a:r>
              <a:rPr lang="en-US" dirty="0" err="1">
                <a:solidFill>
                  <a:schemeClr val="bg1"/>
                </a:solidFill>
              </a:rPr>
              <a:t>Kase</a:t>
            </a:r>
            <a:r>
              <a:rPr lang="en-US" dirty="0">
                <a:solidFill>
                  <a:schemeClr val="bg1"/>
                </a:solidFill>
              </a:rPr>
              <a:t>, CEO </a:t>
            </a:r>
          </a:p>
        </p:txBody>
      </p:sp>
      <p:sp>
        <p:nvSpPr>
          <p:cNvPr id="3" name="Content Placeholder 2"/>
          <p:cNvSpPr>
            <a:spLocks noGrp="1"/>
          </p:cNvSpPr>
          <p:nvPr>
            <p:ph idx="1"/>
          </p:nvPr>
        </p:nvSpPr>
        <p:spPr/>
        <p:txBody>
          <a:bodyPr/>
          <a:lstStyle/>
          <a:p>
            <a:pPr marL="0" indent="0">
              <a:buNone/>
            </a:pPr>
            <a:r>
              <a:rPr lang="en-US" dirty="0"/>
              <a:t>Facing Hard Truths About the League’s Origin </a:t>
            </a:r>
            <a:r>
              <a:rPr lang="en-US" sz="1800" dirty="0"/>
              <a:t>(8/8/2018)</a:t>
            </a:r>
          </a:p>
          <a:p>
            <a:pPr marL="0" indent="0">
              <a:buNone/>
            </a:pPr>
            <a:r>
              <a:rPr lang="en-US" sz="3600" b="1" baseline="30000" dirty="0"/>
              <a:t>by </a:t>
            </a:r>
            <a:r>
              <a:rPr lang="en-US" sz="3600" b="1" baseline="30000" dirty="0">
                <a:hlinkClick r:id="rId3"/>
              </a:rPr>
              <a:t>Chris Carson</a:t>
            </a:r>
            <a:r>
              <a:rPr lang="en-US" sz="3600" b="1" baseline="30000" dirty="0"/>
              <a:t>, LWVUS president &amp; </a:t>
            </a:r>
            <a:r>
              <a:rPr lang="en-US" sz="3600" b="1" baseline="30000" dirty="0">
                <a:hlinkClick r:id="rId4"/>
              </a:rPr>
              <a:t>Virginia </a:t>
            </a:r>
            <a:r>
              <a:rPr lang="en-US" sz="3600" b="1" baseline="30000" dirty="0" err="1">
                <a:hlinkClick r:id="rId4"/>
              </a:rPr>
              <a:t>Kase</a:t>
            </a:r>
            <a:r>
              <a:rPr lang="en-US" sz="3600" b="1" baseline="30000" dirty="0"/>
              <a:t>, LWVUS CEO</a:t>
            </a:r>
            <a:endParaRPr lang="en-US" sz="3600" dirty="0"/>
          </a:p>
          <a:p>
            <a:pPr marL="0" indent="0">
              <a:buNone/>
            </a:pPr>
            <a:r>
              <a:rPr lang="en-US" dirty="0"/>
              <a:t>“Last week, Brent Staples of the New York Times published an op-ed titled, </a:t>
            </a:r>
            <a:r>
              <a:rPr lang="en-US" i="1" dirty="0">
                <a:hlinkClick r:id="rId5"/>
              </a:rPr>
              <a:t>How the Suffrage Movement Betrayed Black Women</a:t>
            </a:r>
            <a:r>
              <a:rPr lang="en-US" dirty="0"/>
              <a:t>. The League of Women Voters was not mentioned in the piece, but we should have been….”</a:t>
            </a:r>
          </a:p>
          <a:p>
            <a:pPr marL="0" indent="0">
              <a:buNone/>
            </a:pPr>
            <a:endParaRPr lang="en-US" dirty="0">
              <a:hlinkClick r:id="rId6"/>
            </a:endParaRPr>
          </a:p>
          <a:p>
            <a:pPr marL="0" indent="0">
              <a:buNone/>
            </a:pPr>
            <a:r>
              <a:rPr lang="en-US" dirty="0">
                <a:hlinkClick r:id="rId6"/>
              </a:rPr>
              <a:t>https://www.lwv.org/blog/facing-hard-truths-about-leagues-origin</a:t>
            </a:r>
            <a:endParaRPr lang="en-US" dirty="0"/>
          </a:p>
          <a:p>
            <a:pPr marL="0" indent="0">
              <a:buNone/>
            </a:pPr>
            <a:endParaRPr lang="en-US" dirty="0"/>
          </a:p>
        </p:txBody>
      </p:sp>
      <p:pic>
        <p:nvPicPr>
          <p:cNvPr id="4" name="Picture 3">
            <a:extLst>
              <a:ext uri="{FF2B5EF4-FFF2-40B4-BE49-F238E27FC236}">
                <a16:creationId xmlns:a16="http://schemas.microsoft.com/office/drawing/2014/main" xmlns="" id="{19442C37-FD71-4CAD-A838-95441F01AC5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839381" y="604532"/>
            <a:ext cx="1611505" cy="1086155"/>
          </a:xfrm>
          <a:prstGeom prst="rect">
            <a:avLst/>
          </a:prstGeom>
          <a:solidFill>
            <a:srgbClr val="2F76B7"/>
          </a:solidFill>
        </p:spPr>
      </p:pic>
    </p:spTree>
    <p:extLst>
      <p:ext uri="{BB962C8B-B14F-4D97-AF65-F5344CB8AC3E}">
        <p14:creationId xmlns:p14="http://schemas.microsoft.com/office/powerpoint/2010/main" val="2665860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B6CA7"/>
          </a:solidFill>
        </p:spPr>
        <p:txBody>
          <a:bodyPr/>
          <a:lstStyle/>
          <a:p>
            <a:r>
              <a:rPr lang="en-US" dirty="0">
                <a:solidFill>
                  <a:schemeClr val="bg1"/>
                </a:solidFill>
              </a:rPr>
              <a:t>Facing Hard Truths Blog continued…</a:t>
            </a:r>
          </a:p>
        </p:txBody>
      </p:sp>
      <p:sp>
        <p:nvSpPr>
          <p:cNvPr id="3" name="Content Placeholder 2"/>
          <p:cNvSpPr>
            <a:spLocks noGrp="1"/>
          </p:cNvSpPr>
          <p:nvPr>
            <p:ph idx="1"/>
          </p:nvPr>
        </p:nvSpPr>
        <p:spPr/>
        <p:txBody>
          <a:bodyPr>
            <a:normAutofit/>
          </a:bodyPr>
          <a:lstStyle/>
          <a:p>
            <a:pPr marL="0" indent="0">
              <a:buNone/>
            </a:pPr>
            <a:r>
              <a:rPr lang="en-US" sz="3600" dirty="0"/>
              <a:t>“The League was founded in 1920—just months before the ratification of the 19</a:t>
            </a:r>
            <a:r>
              <a:rPr lang="en-US" sz="3600" baseline="30000" dirty="0"/>
              <a:t>th </a:t>
            </a:r>
            <a:r>
              <a:rPr lang="en-US" sz="3600" dirty="0"/>
              <a:t>Amendment—by American suffragist Carrie Chapman Catt. Catt was a complicated character, a political operative, and by modern standards, yes, racist. </a:t>
            </a:r>
            <a:r>
              <a:rPr lang="en-US" sz="3600" b="1" dirty="0"/>
              <a:t>While fighting for the 19th Amendment and lobbying Southern senators, she famously claimed, ‘White supremacy will be strengthened, not weakened, by women’s suffrage.’</a:t>
            </a:r>
          </a:p>
          <a:p>
            <a:pPr marL="0" indent="0">
              <a:buNone/>
            </a:pPr>
            <a:endParaRPr lang="en-US" dirty="0"/>
          </a:p>
          <a:p>
            <a:endParaRPr lang="en-US" dirty="0"/>
          </a:p>
          <a:p>
            <a:pPr marL="0" indent="0">
              <a:buNone/>
            </a:pPr>
            <a:endParaRPr lang="en-US" dirty="0"/>
          </a:p>
          <a:p>
            <a:endParaRPr lang="en-US" dirty="0"/>
          </a:p>
          <a:p>
            <a:pPr marL="0" indent="0">
              <a:buNone/>
            </a:pPr>
            <a:endParaRPr lang="en-US" dirty="0"/>
          </a:p>
        </p:txBody>
      </p:sp>
      <p:pic>
        <p:nvPicPr>
          <p:cNvPr id="4" name="Picture 3">
            <a:extLst>
              <a:ext uri="{FF2B5EF4-FFF2-40B4-BE49-F238E27FC236}">
                <a16:creationId xmlns:a16="http://schemas.microsoft.com/office/drawing/2014/main" xmlns="" id="{B3CF642C-4162-40A8-8BB0-C9C7DD4322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97501" y="843942"/>
            <a:ext cx="1256299" cy="846746"/>
          </a:xfrm>
          <a:prstGeom prst="rect">
            <a:avLst/>
          </a:prstGeom>
          <a:solidFill>
            <a:srgbClr val="2F76B7"/>
          </a:solidFill>
        </p:spPr>
      </p:pic>
    </p:spTree>
    <p:extLst>
      <p:ext uri="{BB962C8B-B14F-4D97-AF65-F5344CB8AC3E}">
        <p14:creationId xmlns:p14="http://schemas.microsoft.com/office/powerpoint/2010/main" val="1651607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130988" cy="1325563"/>
          </a:xfrm>
          <a:solidFill>
            <a:srgbClr val="2F76B7"/>
          </a:solidFill>
        </p:spPr>
        <p:txBody>
          <a:bodyPr vert="horz" lIns="91440" tIns="45720" rIns="91440" bIns="45720" rtlCol="0" anchor="ctr">
            <a:normAutofit/>
          </a:bodyPr>
          <a:lstStyle/>
          <a:p>
            <a:r>
              <a:rPr lang="en-US" dirty="0">
                <a:solidFill>
                  <a:schemeClr val="bg1"/>
                </a:solidFill>
              </a:rPr>
              <a:t>Facing Hard Truths Blog…</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t>“ </a:t>
            </a:r>
            <a:r>
              <a:rPr lang="en-US" sz="3200" dirty="0"/>
              <a:t>Even during the Civil Rights movement, the League was not as present as we should have been. </a:t>
            </a:r>
            <a:r>
              <a:rPr lang="en-US" sz="3200" b="1" dirty="0"/>
              <a:t>While activists risked life and limb to register black voters in the South, the League’s work and our leaders were late in joining to </a:t>
            </a:r>
            <a:r>
              <a:rPr lang="en-US" sz="4800" b="1" dirty="0"/>
              <a:t>help protect all voters at the polls….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15942" y="711200"/>
            <a:ext cx="1453246" cy="979488"/>
          </a:xfrm>
          <a:prstGeom prst="rect">
            <a:avLst/>
          </a:prstGeom>
          <a:solidFill>
            <a:srgbClr val="2F76B7"/>
          </a:solidFill>
        </p:spPr>
      </p:pic>
    </p:spTree>
    <p:extLst>
      <p:ext uri="{BB962C8B-B14F-4D97-AF65-F5344CB8AC3E}">
        <p14:creationId xmlns:p14="http://schemas.microsoft.com/office/powerpoint/2010/main" val="4020224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B6CA7"/>
          </a:solidFill>
        </p:spPr>
        <p:txBody>
          <a:bodyPr/>
          <a:lstStyle/>
          <a:p>
            <a:r>
              <a:rPr lang="en-US" dirty="0">
                <a:solidFill>
                  <a:schemeClr val="bg1"/>
                </a:solidFill>
              </a:rPr>
              <a:t>Inflection Point:  1970 LWV Convention</a:t>
            </a:r>
          </a:p>
        </p:txBody>
      </p:sp>
      <p:sp>
        <p:nvSpPr>
          <p:cNvPr id="3" name="Content Placeholder 2"/>
          <p:cNvSpPr>
            <a:spLocks noGrp="1"/>
          </p:cNvSpPr>
          <p:nvPr>
            <p:ph idx="1"/>
          </p:nvPr>
        </p:nvSpPr>
        <p:spPr/>
        <p:txBody>
          <a:bodyPr>
            <a:normAutofit lnSpcReduction="10000"/>
          </a:bodyPr>
          <a:lstStyle/>
          <a:p>
            <a:pPr marL="0" indent="0">
              <a:buNone/>
            </a:pPr>
            <a:r>
              <a:rPr lang="en-US" dirty="0"/>
              <a:t>“…Early on, many state Leagues adopted positions on election laws.  But at the national level….</a:t>
            </a:r>
            <a:r>
              <a:rPr lang="en-US" b="1" dirty="0"/>
              <a:t>the League found itself during the civil rights struggle of the 1960s without authority to take national legislative action on behalf of the Voting Rights Act of 1965 (VRA</a:t>
            </a:r>
            <a:r>
              <a:rPr lang="en-US" dirty="0"/>
              <a:t>)”   </a:t>
            </a:r>
            <a:r>
              <a:rPr lang="en-US" sz="2400" dirty="0"/>
              <a:t>(p. 13, Impact on Issues – 2018-2020)</a:t>
            </a:r>
          </a:p>
          <a:p>
            <a:pPr marL="0" indent="0">
              <a:buNone/>
            </a:pPr>
            <a:endParaRPr lang="en-US" sz="2400" dirty="0"/>
          </a:p>
          <a:p>
            <a:pPr marL="0" indent="0">
              <a:buNone/>
            </a:pPr>
            <a:r>
              <a:rPr lang="en-US" dirty="0"/>
              <a:t>“Stung by the League’s powerlessness to act on such a significant issue, the 1970 Convention adopted a bylaws amendment [that enabled action without adopting voting rights in the national program].  This unusual decision reflected member conviction that protecting the right to vote is indivisibly part of the League’s basic purpose.” </a:t>
            </a:r>
            <a:r>
              <a:rPr lang="en-US" sz="2400" dirty="0"/>
              <a:t>(p. 13, Impact on Issues-2018-2020)</a:t>
            </a:r>
          </a:p>
        </p:txBody>
      </p:sp>
      <p:pic>
        <p:nvPicPr>
          <p:cNvPr id="4" name="Picture 3">
            <a:extLst>
              <a:ext uri="{FF2B5EF4-FFF2-40B4-BE49-F238E27FC236}">
                <a16:creationId xmlns:a16="http://schemas.microsoft.com/office/drawing/2014/main" xmlns="" id="{986728E2-4964-453F-80C9-1E94C5A82B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660" y="694796"/>
            <a:ext cx="1695344" cy="995892"/>
          </a:xfrm>
          <a:prstGeom prst="rect">
            <a:avLst/>
          </a:prstGeom>
          <a:solidFill>
            <a:srgbClr val="2F76B7"/>
          </a:solidFill>
        </p:spPr>
      </p:pic>
    </p:spTree>
    <p:extLst>
      <p:ext uri="{BB962C8B-B14F-4D97-AF65-F5344CB8AC3E}">
        <p14:creationId xmlns:p14="http://schemas.microsoft.com/office/powerpoint/2010/main" val="226143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CA07E7-57C0-4361-A6BA-F0B28D017E39}"/>
              </a:ext>
            </a:extLst>
          </p:cNvPr>
          <p:cNvSpPr>
            <a:spLocks noGrp="1"/>
          </p:cNvSpPr>
          <p:nvPr>
            <p:ph type="title"/>
          </p:nvPr>
        </p:nvSpPr>
        <p:spPr>
          <a:solidFill>
            <a:srgbClr val="2B6CA7"/>
          </a:solidFill>
        </p:spPr>
        <p:txBody>
          <a:bodyPr>
            <a:normAutofit/>
          </a:bodyPr>
          <a:lstStyle/>
          <a:p>
            <a:r>
              <a:rPr lang="en-US" sz="4800" dirty="0">
                <a:solidFill>
                  <a:schemeClr val="bg1"/>
                </a:solidFill>
              </a:rPr>
              <a:t>Representative Government </a:t>
            </a:r>
          </a:p>
        </p:txBody>
      </p:sp>
      <p:sp>
        <p:nvSpPr>
          <p:cNvPr id="3" name="Content Placeholder 2">
            <a:extLst>
              <a:ext uri="{FF2B5EF4-FFF2-40B4-BE49-F238E27FC236}">
                <a16:creationId xmlns:a16="http://schemas.microsoft.com/office/drawing/2014/main" xmlns="" id="{472B8EAA-188F-48AE-8E55-C6A3C71827AE}"/>
              </a:ext>
            </a:extLst>
          </p:cNvPr>
          <p:cNvSpPr>
            <a:spLocks noGrp="1"/>
          </p:cNvSpPr>
          <p:nvPr>
            <p:ph idx="1"/>
          </p:nvPr>
        </p:nvSpPr>
        <p:spPr>
          <a:xfrm>
            <a:off x="838200" y="1825625"/>
            <a:ext cx="4502285" cy="4808639"/>
          </a:xfrm>
        </p:spPr>
        <p:txBody>
          <a:bodyPr>
            <a:normAutofit fontScale="92500" lnSpcReduction="10000"/>
          </a:bodyPr>
          <a:lstStyle/>
          <a:p>
            <a:r>
              <a:rPr lang="en-US" dirty="0"/>
              <a:t>After that 1970 Convention, several conventions that followed further embedded voting rights as a set of actionable positions that are firmly integrated within the modern League structure.  </a:t>
            </a:r>
          </a:p>
          <a:p>
            <a:pPr marL="0" indent="0">
              <a:buNone/>
            </a:pPr>
            <a:endParaRPr lang="en-US" dirty="0"/>
          </a:p>
          <a:p>
            <a:r>
              <a:rPr lang="en-US" dirty="0"/>
              <a:t>~30 pages of Impact on Issues out of 94 pages in total are devoted to positions within the category of Representative Government </a:t>
            </a:r>
          </a:p>
          <a:p>
            <a:pPr marL="0" indent="0">
              <a:buNone/>
            </a:pPr>
            <a:endParaRPr lang="en-US" dirty="0"/>
          </a:p>
        </p:txBody>
      </p:sp>
      <p:pic>
        <p:nvPicPr>
          <p:cNvPr id="4" name="Picture 3">
            <a:extLst>
              <a:ext uri="{FF2B5EF4-FFF2-40B4-BE49-F238E27FC236}">
                <a16:creationId xmlns:a16="http://schemas.microsoft.com/office/drawing/2014/main" xmlns="" id="{718D5EA2-5EBA-4451-B03C-7823177DA4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3106" y="688631"/>
            <a:ext cx="1820694" cy="1069526"/>
          </a:xfrm>
          <a:prstGeom prst="rect">
            <a:avLst/>
          </a:prstGeom>
          <a:solidFill>
            <a:srgbClr val="2F76B7"/>
          </a:solidFill>
        </p:spPr>
      </p:pic>
      <p:sp>
        <p:nvSpPr>
          <p:cNvPr id="7" name="TextBox 6">
            <a:extLst>
              <a:ext uri="{FF2B5EF4-FFF2-40B4-BE49-F238E27FC236}">
                <a16:creationId xmlns:a16="http://schemas.microsoft.com/office/drawing/2014/main" xmlns="" id="{50EBD756-E328-43C7-8422-A696B7D0BBC1}"/>
              </a:ext>
            </a:extLst>
          </p:cNvPr>
          <p:cNvSpPr txBox="1"/>
          <p:nvPr/>
        </p:nvSpPr>
        <p:spPr>
          <a:xfrm>
            <a:off x="4280170" y="6264932"/>
            <a:ext cx="7363839" cy="369332"/>
          </a:xfrm>
          <a:prstGeom prst="rect">
            <a:avLst/>
          </a:prstGeom>
          <a:noFill/>
        </p:spPr>
        <p:txBody>
          <a:bodyPr wrap="square" rtlCol="0">
            <a:spAutoFit/>
          </a:bodyPr>
          <a:lstStyle/>
          <a:p>
            <a:endParaRPr lang="en-US" dirty="0"/>
          </a:p>
        </p:txBody>
      </p:sp>
      <p:grpSp>
        <p:nvGrpSpPr>
          <p:cNvPr id="10" name="Group 9">
            <a:extLst>
              <a:ext uri="{FF2B5EF4-FFF2-40B4-BE49-F238E27FC236}">
                <a16:creationId xmlns:a16="http://schemas.microsoft.com/office/drawing/2014/main" xmlns="" id="{91DCAA9E-FEFC-4E90-A02E-346E58107135}"/>
              </a:ext>
            </a:extLst>
          </p:cNvPr>
          <p:cNvGrpSpPr/>
          <p:nvPr/>
        </p:nvGrpSpPr>
        <p:grpSpPr>
          <a:xfrm>
            <a:off x="5340484" y="1719246"/>
            <a:ext cx="6705267" cy="5163923"/>
            <a:chOff x="5340484" y="1719246"/>
            <a:chExt cx="6705267" cy="5163923"/>
          </a:xfrm>
        </p:grpSpPr>
        <p:pic>
          <p:nvPicPr>
            <p:cNvPr id="6" name="Picture 5" descr="A group of people posing for the camera&#10;&#10;Description automatically generated">
              <a:extLst>
                <a:ext uri="{FF2B5EF4-FFF2-40B4-BE49-F238E27FC236}">
                  <a16:creationId xmlns:a16="http://schemas.microsoft.com/office/drawing/2014/main" xmlns="" id="{6D1FDDBB-73FF-4D3F-BAF2-03796CEBA2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5861" y="1719246"/>
              <a:ext cx="6569890" cy="4411212"/>
            </a:xfrm>
            <a:prstGeom prst="rect">
              <a:avLst/>
            </a:prstGeom>
          </p:spPr>
        </p:pic>
        <p:sp>
          <p:nvSpPr>
            <p:cNvPr id="9" name="Rectangle 8">
              <a:extLst>
                <a:ext uri="{FF2B5EF4-FFF2-40B4-BE49-F238E27FC236}">
                  <a16:creationId xmlns:a16="http://schemas.microsoft.com/office/drawing/2014/main" xmlns="" id="{9884A5CB-B402-4789-9D49-11150E40A1FE}"/>
                </a:ext>
              </a:extLst>
            </p:cNvPr>
            <p:cNvSpPr/>
            <p:nvPr/>
          </p:nvSpPr>
          <p:spPr>
            <a:xfrm>
              <a:off x="5340484" y="6236838"/>
              <a:ext cx="6705267" cy="646331"/>
            </a:xfrm>
            <a:prstGeom prst="rect">
              <a:avLst/>
            </a:prstGeom>
          </p:spPr>
          <p:txBody>
            <a:bodyPr wrap="square">
              <a:spAutoFit/>
            </a:bodyPr>
            <a:lstStyle/>
            <a:p>
              <a:r>
                <a:rPr lang="en-US" dirty="0"/>
                <a:t>https://whowhatwhy.org/2019/01/07/league-of-women-voters-gets-trump-bump/</a:t>
              </a:r>
            </a:p>
          </p:txBody>
        </p:sp>
      </p:grpSp>
    </p:spTree>
    <p:extLst>
      <p:ext uri="{BB962C8B-B14F-4D97-AF65-F5344CB8AC3E}">
        <p14:creationId xmlns:p14="http://schemas.microsoft.com/office/powerpoint/2010/main" val="112891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338" y="535623"/>
            <a:ext cx="7556062" cy="1143635"/>
          </a:xfrm>
          <a:solidFill>
            <a:srgbClr val="2F76B7"/>
          </a:solidFill>
        </p:spPr>
        <p:txBody>
          <a:bodyPr>
            <a:normAutofit/>
          </a:bodyPr>
          <a:lstStyle/>
          <a:p>
            <a:r>
              <a:rPr lang="en-US" sz="6600" dirty="0">
                <a:solidFill>
                  <a:schemeClr val="bg1"/>
                </a:solidFill>
              </a:rPr>
              <a:t>Today’s Goal</a:t>
            </a:r>
          </a:p>
        </p:txBody>
      </p:sp>
      <p:sp>
        <p:nvSpPr>
          <p:cNvPr id="3" name="Content Placeholder 2"/>
          <p:cNvSpPr>
            <a:spLocks noGrp="1"/>
          </p:cNvSpPr>
          <p:nvPr>
            <p:ph idx="1"/>
          </p:nvPr>
        </p:nvSpPr>
        <p:spPr>
          <a:xfrm>
            <a:off x="838200" y="1679258"/>
            <a:ext cx="10515600" cy="3704272"/>
          </a:xfrm>
        </p:spPr>
        <p:txBody>
          <a:bodyPr>
            <a:normAutofit/>
          </a:bodyPr>
          <a:lstStyle/>
          <a:p>
            <a:pPr marL="0" indent="0">
              <a:buNone/>
            </a:pPr>
            <a:endParaRPr lang="en-US" dirty="0"/>
          </a:p>
          <a:p>
            <a:pPr marL="0" indent="0">
              <a:buNone/>
            </a:pPr>
            <a:r>
              <a:rPr lang="en-US" sz="4400" dirty="0"/>
              <a:t>Help YOU to Take Action on or about February 14, the LWV’s 100</a:t>
            </a:r>
            <a:r>
              <a:rPr lang="en-US" sz="4400" baseline="30000" dirty="0"/>
              <a:t>th</a:t>
            </a:r>
            <a:r>
              <a:rPr lang="en-US" sz="4400" dirty="0"/>
              <a:t> birthday designated as </a:t>
            </a:r>
            <a:r>
              <a:rPr lang="en-US" sz="4400" b="1" dirty="0"/>
              <a:t>Women Power the Vote Day of Action </a:t>
            </a:r>
            <a:r>
              <a:rPr lang="en-US" sz="4400" dirty="0"/>
              <a:t>by the League of Women Voters of the U.S.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93467" y="810260"/>
            <a:ext cx="1540933" cy="1038589"/>
          </a:xfrm>
          <a:prstGeom prst="rect">
            <a:avLst/>
          </a:prstGeom>
          <a:solidFill>
            <a:srgbClr val="2F76B7"/>
          </a:solidFill>
        </p:spPr>
      </p:pic>
    </p:spTree>
    <p:extLst>
      <p:ext uri="{BB962C8B-B14F-4D97-AF65-F5344CB8AC3E}">
        <p14:creationId xmlns:p14="http://schemas.microsoft.com/office/powerpoint/2010/main" val="202629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838200" y="365125"/>
            <a:ext cx="9609667" cy="1325563"/>
          </a:xfrm>
          <a:prstGeom prst="rect">
            <a:avLst/>
          </a:prstGeom>
          <a:solidFill>
            <a:srgbClr val="2F76B7"/>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dirty="0">
                <a:solidFill>
                  <a:schemeClr val="bg1"/>
                </a:solidFill>
              </a:rPr>
              <a:t>Our Workshop Agenda</a:t>
            </a:r>
          </a:p>
        </p:txBody>
      </p:sp>
      <p:sp>
        <p:nvSpPr>
          <p:cNvPr id="5" name="Content Placeholder 2"/>
          <p:cNvSpPr txBox="1">
            <a:spLocks noGrp="1"/>
          </p:cNvSpPr>
          <p:nvPr>
            <p:ph idx="1"/>
          </p:nvPr>
        </p:nvSpPr>
        <p:spPr>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i="1" dirty="0"/>
          </a:p>
          <a:p>
            <a:pPr marL="514350" indent="-514350">
              <a:buFont typeface="Arial" panose="020B0604020202020204" pitchFamily="34" charset="0"/>
              <a:buAutoNum type="arabicPeriod"/>
            </a:pPr>
            <a:r>
              <a:rPr lang="en-US" sz="3200" i="1" dirty="0"/>
              <a:t>LWV Action Framework</a:t>
            </a:r>
          </a:p>
          <a:p>
            <a:pPr marL="0" indent="0">
              <a:buNone/>
            </a:pPr>
            <a:r>
              <a:rPr lang="en-US" sz="3200" i="1" dirty="0"/>
              <a:t>	Key principles, organization structures, issues &amp; positions; LWV history</a:t>
            </a:r>
            <a:endParaRPr lang="en-US" sz="3200" dirty="0"/>
          </a:p>
          <a:p>
            <a:pPr marL="0" indent="0">
              <a:buNone/>
            </a:pPr>
            <a:endParaRPr lang="en-US" sz="3200" i="1" dirty="0"/>
          </a:p>
          <a:p>
            <a:pPr marL="0" indent="0">
              <a:buNone/>
            </a:pPr>
            <a:r>
              <a:rPr lang="en-US" sz="3200" i="1" dirty="0"/>
              <a:t>2. Voter Service/ Voter Registration overview</a:t>
            </a:r>
          </a:p>
          <a:p>
            <a:pPr marL="0" indent="0">
              <a:buNone/>
            </a:pPr>
            <a:endParaRPr lang="en-US" sz="3200" dirty="0"/>
          </a:p>
          <a:p>
            <a:pPr marL="0" indent="0">
              <a:buFont typeface="Arial" panose="020B0604020202020204" pitchFamily="34" charset="0"/>
              <a:buNone/>
            </a:pPr>
            <a:r>
              <a:rPr lang="en-US" sz="3200" i="1" dirty="0"/>
              <a:t>3. Available resources</a:t>
            </a:r>
          </a:p>
          <a:p>
            <a:pPr marL="0" indent="0">
              <a:buFont typeface="Arial" panose="020B0604020202020204" pitchFamily="34" charset="0"/>
              <a:buNone/>
            </a:pPr>
            <a:endParaRPr lang="en-US" sz="3200" dirty="0"/>
          </a:p>
          <a:p>
            <a:pPr marL="0" indent="0">
              <a:buFont typeface="Arial" panose="020B0604020202020204" pitchFamily="34" charset="0"/>
              <a:buNone/>
            </a:pPr>
            <a:r>
              <a:rPr lang="en-US" sz="3200" i="1" dirty="0"/>
              <a:t>4. February 14 “Take Action” handout review</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25009" y="731681"/>
            <a:ext cx="1422858" cy="959007"/>
          </a:xfrm>
          <a:prstGeom prst="rect">
            <a:avLst/>
          </a:prstGeom>
          <a:solidFill>
            <a:srgbClr val="2F76B7"/>
          </a:solidFill>
        </p:spPr>
      </p:pic>
    </p:spTree>
    <p:extLst>
      <p:ext uri="{BB962C8B-B14F-4D97-AF65-F5344CB8AC3E}">
        <p14:creationId xmlns:p14="http://schemas.microsoft.com/office/powerpoint/2010/main" val="177380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646894" cy="1325563"/>
          </a:xfrm>
          <a:solidFill>
            <a:srgbClr val="2F76B7"/>
          </a:solidFill>
        </p:spPr>
        <p:txBody>
          <a:bodyPr/>
          <a:lstStyle/>
          <a:p>
            <a:r>
              <a:rPr lang="en-US" dirty="0">
                <a:solidFill>
                  <a:schemeClr val="bg1"/>
                </a:solidFill>
              </a:rPr>
              <a:t>LWV Today:  Big picture</a:t>
            </a:r>
          </a:p>
        </p:txBody>
      </p:sp>
      <p:sp>
        <p:nvSpPr>
          <p:cNvPr id="3" name="Content Placeholder 2"/>
          <p:cNvSpPr>
            <a:spLocks noGrp="1"/>
          </p:cNvSpPr>
          <p:nvPr>
            <p:ph idx="1"/>
          </p:nvPr>
        </p:nvSpPr>
        <p:spPr>
          <a:xfrm>
            <a:off x="838200" y="1825625"/>
            <a:ext cx="10515600" cy="4669304"/>
          </a:xfrm>
        </p:spPr>
        <p:txBody>
          <a:bodyPr>
            <a:normAutofit fontScale="92500" lnSpcReduction="10000"/>
          </a:bodyPr>
          <a:lstStyle/>
          <a:p>
            <a:r>
              <a:rPr lang="en-US" sz="3600" b="1" dirty="0"/>
              <a:t>Mission</a:t>
            </a:r>
            <a:endParaRPr lang="en-US" sz="3600" dirty="0"/>
          </a:p>
          <a:p>
            <a:pPr lvl="1"/>
            <a:r>
              <a:rPr lang="en-US" sz="3200" dirty="0"/>
              <a:t>Empowering voters. Defending democracy.</a:t>
            </a:r>
          </a:p>
          <a:p>
            <a:pPr marL="457200" lvl="1" indent="0">
              <a:buNone/>
            </a:pPr>
            <a:endParaRPr lang="en-US" dirty="0"/>
          </a:p>
          <a:p>
            <a:r>
              <a:rPr lang="en-US" sz="3600" b="1" dirty="0"/>
              <a:t>Vision</a:t>
            </a:r>
            <a:endParaRPr lang="en-US" sz="3600" dirty="0"/>
          </a:p>
          <a:p>
            <a:pPr lvl="1"/>
            <a:r>
              <a:rPr lang="en-US" sz="3200" dirty="0"/>
              <a:t>We envision a democracy where every person has the desire, the right, the knowledge and the confidence to participate.</a:t>
            </a:r>
          </a:p>
          <a:p>
            <a:pPr marL="457200" lvl="1" indent="0">
              <a:buNone/>
            </a:pPr>
            <a:endParaRPr lang="en-US" dirty="0"/>
          </a:p>
          <a:p>
            <a:r>
              <a:rPr lang="en-US" sz="3600" b="1" dirty="0"/>
              <a:t>Value</a:t>
            </a:r>
            <a:endParaRPr lang="en-US" sz="3600" dirty="0"/>
          </a:p>
          <a:p>
            <a:pPr lvl="1"/>
            <a:r>
              <a:rPr lang="en-US" sz="3500" dirty="0"/>
              <a:t>We believe in the power of women to create a more perfect democracy.</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2235" y="866618"/>
            <a:ext cx="1422859" cy="959007"/>
          </a:xfrm>
          <a:prstGeom prst="rect">
            <a:avLst/>
          </a:prstGeom>
          <a:solidFill>
            <a:srgbClr val="2F76B7"/>
          </a:solidFill>
        </p:spPr>
      </p:pic>
    </p:spTree>
    <p:extLst>
      <p:ext uri="{BB962C8B-B14F-4D97-AF65-F5344CB8AC3E}">
        <p14:creationId xmlns:p14="http://schemas.microsoft.com/office/powerpoint/2010/main" val="2805103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529482" cy="1325563"/>
          </a:xfrm>
          <a:solidFill>
            <a:srgbClr val="2F76B7"/>
          </a:solidFill>
        </p:spPr>
        <p:txBody>
          <a:bodyPr/>
          <a:lstStyle/>
          <a:p>
            <a:r>
              <a:rPr lang="en-US" dirty="0">
                <a:solidFill>
                  <a:schemeClr val="bg1"/>
                </a:solidFill>
              </a:rPr>
              <a:t>Structures, Principles, Practices</a:t>
            </a:r>
          </a:p>
        </p:txBody>
      </p:sp>
      <p:sp>
        <p:nvSpPr>
          <p:cNvPr id="3" name="Content Placeholder 2"/>
          <p:cNvSpPr>
            <a:spLocks noGrp="1"/>
          </p:cNvSpPr>
          <p:nvPr>
            <p:ph idx="1"/>
          </p:nvPr>
        </p:nvSpPr>
        <p:spPr/>
        <p:txBody>
          <a:bodyPr>
            <a:normAutofit fontScale="25000" lnSpcReduction="20000"/>
          </a:bodyPr>
          <a:lstStyle/>
          <a:p>
            <a:pPr>
              <a:buFont typeface="Wingdings" panose="05000000000000000000" pitchFamily="2" charset="2"/>
              <a:buChar char="Ø"/>
            </a:pPr>
            <a:endParaRPr lang="en-US" sz="11200" dirty="0"/>
          </a:p>
          <a:p>
            <a:pPr>
              <a:buFont typeface="Wingdings" panose="05000000000000000000" pitchFamily="2" charset="2"/>
              <a:buChar char="Ø"/>
            </a:pPr>
            <a:r>
              <a:rPr lang="en-US" sz="11200" dirty="0"/>
              <a:t>Membership organization: open to all regardless of gender</a:t>
            </a:r>
          </a:p>
          <a:p>
            <a:pPr marL="0" indent="0">
              <a:buNone/>
            </a:pPr>
            <a:endParaRPr lang="en-US" sz="8600" dirty="0"/>
          </a:p>
          <a:p>
            <a:pPr>
              <a:buFont typeface="Wingdings" panose="05000000000000000000" pitchFamily="2" charset="2"/>
              <a:buChar char="Ø"/>
            </a:pPr>
            <a:r>
              <a:rPr lang="en-US" sz="11200" dirty="0"/>
              <a:t>3 levels of organization:  National, State, Local</a:t>
            </a:r>
          </a:p>
          <a:p>
            <a:pPr lvl="1">
              <a:buFont typeface="Wingdings" panose="05000000000000000000" pitchFamily="2" charset="2"/>
              <a:buChar char="Ø"/>
            </a:pPr>
            <a:r>
              <a:rPr lang="en-US" sz="10800" dirty="0"/>
              <a:t>Councils &amp; Conventions – National/State</a:t>
            </a:r>
          </a:p>
          <a:p>
            <a:pPr marL="0" indent="0">
              <a:buNone/>
            </a:pPr>
            <a:endParaRPr lang="en-US" sz="8600" dirty="0"/>
          </a:p>
          <a:p>
            <a:pPr>
              <a:buFont typeface="Wingdings" panose="05000000000000000000" pitchFamily="2" charset="2"/>
              <a:buChar char="Ø"/>
            </a:pPr>
            <a:r>
              <a:rPr lang="en-US" sz="11200" dirty="0"/>
              <a:t>Operating arms:  Education (LWVEF)/Advocacy (LWVUS)</a:t>
            </a:r>
          </a:p>
          <a:p>
            <a:pPr>
              <a:buFont typeface="Wingdings" panose="05000000000000000000" pitchFamily="2" charset="2"/>
              <a:buChar char="Ø"/>
            </a:pPr>
            <a:endParaRPr lang="en-US" sz="8600" dirty="0"/>
          </a:p>
          <a:p>
            <a:pPr>
              <a:buFont typeface="Wingdings" panose="05000000000000000000" pitchFamily="2" charset="2"/>
              <a:buChar char="Ø"/>
            </a:pPr>
            <a:r>
              <a:rPr lang="en-US" sz="11200" dirty="0"/>
              <a:t>Non-partisan:  no endorsement of candidates or political parties</a:t>
            </a:r>
          </a:p>
          <a:p>
            <a:pPr>
              <a:buFont typeface="Wingdings" panose="05000000000000000000" pitchFamily="2" charset="2"/>
              <a:buChar char="Ø"/>
            </a:pPr>
            <a:endParaRPr lang="en-US" sz="8600" dirty="0"/>
          </a:p>
          <a:p>
            <a:pPr>
              <a:buFont typeface="Wingdings" panose="05000000000000000000" pitchFamily="2" charset="2"/>
              <a:buChar char="Ø"/>
            </a:pPr>
            <a:r>
              <a:rPr lang="en-US" sz="11200" dirty="0"/>
              <a:t>Political advocacy on issues with LWV consensus positions</a:t>
            </a:r>
          </a:p>
          <a:p>
            <a:pPr marL="0" indent="0">
              <a:buNone/>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0" indent="0">
              <a:buNone/>
            </a:pPr>
            <a:r>
              <a:rPr lang="en-US" dirty="0"/>
              <a:t>	</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65595" y="880481"/>
            <a:ext cx="1202087" cy="810207"/>
          </a:xfrm>
          <a:prstGeom prst="rect">
            <a:avLst/>
          </a:prstGeom>
          <a:solidFill>
            <a:srgbClr val="2F76B7"/>
          </a:solidFill>
        </p:spPr>
      </p:pic>
    </p:spTree>
    <p:extLst>
      <p:ext uri="{BB962C8B-B14F-4D97-AF65-F5344CB8AC3E}">
        <p14:creationId xmlns:p14="http://schemas.microsoft.com/office/powerpoint/2010/main" val="40472672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B6CA7"/>
          </a:solidFill>
        </p:spPr>
        <p:txBody>
          <a:bodyPr>
            <a:normAutofit/>
          </a:bodyPr>
          <a:lstStyle/>
          <a:p>
            <a:r>
              <a:rPr lang="en-US" sz="5400" dirty="0">
                <a:solidFill>
                  <a:schemeClr val="bg1"/>
                </a:solidFill>
              </a:rPr>
              <a:t>Areas of Emphasis Examples</a:t>
            </a:r>
          </a:p>
        </p:txBody>
      </p:sp>
      <p:sp>
        <p:nvSpPr>
          <p:cNvPr id="3" name="Content Placeholder 2"/>
          <p:cNvSpPr>
            <a:spLocks noGrp="1"/>
          </p:cNvSpPr>
          <p:nvPr>
            <p:ph idx="1"/>
          </p:nvPr>
        </p:nvSpPr>
        <p:spPr>
          <a:xfrm>
            <a:off x="838200" y="1825625"/>
            <a:ext cx="4784387" cy="4351338"/>
          </a:xfrm>
        </p:spPr>
        <p:txBody>
          <a:bodyPr>
            <a:normAutofit fontScale="92500" lnSpcReduction="20000"/>
          </a:bodyPr>
          <a:lstStyle/>
          <a:p>
            <a:r>
              <a:rPr lang="en-US" b="1" dirty="0"/>
              <a:t>Representative Government</a:t>
            </a:r>
          </a:p>
          <a:p>
            <a:pPr lvl="1"/>
            <a:r>
              <a:rPr lang="en-US" dirty="0"/>
              <a:t>Voting Rights</a:t>
            </a:r>
          </a:p>
          <a:p>
            <a:pPr lvl="1"/>
            <a:r>
              <a:rPr lang="en-US" dirty="0"/>
              <a:t>Citizen Rights</a:t>
            </a:r>
          </a:p>
          <a:p>
            <a:r>
              <a:rPr lang="en-US" b="1" dirty="0"/>
              <a:t>International Relations</a:t>
            </a:r>
          </a:p>
          <a:p>
            <a:pPr lvl="1"/>
            <a:r>
              <a:rPr lang="en-US" dirty="0"/>
              <a:t>United Nations</a:t>
            </a:r>
          </a:p>
          <a:p>
            <a:pPr lvl="1"/>
            <a:r>
              <a:rPr lang="en-US" dirty="0"/>
              <a:t>Developing Countries</a:t>
            </a:r>
          </a:p>
          <a:p>
            <a:r>
              <a:rPr lang="en-US" b="1" dirty="0"/>
              <a:t>Natural Resources</a:t>
            </a:r>
          </a:p>
          <a:p>
            <a:pPr lvl="1"/>
            <a:r>
              <a:rPr lang="en-US" dirty="0"/>
              <a:t>Air Quality</a:t>
            </a:r>
          </a:p>
          <a:p>
            <a:pPr lvl="1"/>
            <a:r>
              <a:rPr lang="en-US" dirty="0"/>
              <a:t>Water Resources</a:t>
            </a:r>
          </a:p>
          <a:p>
            <a:r>
              <a:rPr lang="en-US" b="1" dirty="0"/>
              <a:t>Social Policy</a:t>
            </a:r>
          </a:p>
          <a:p>
            <a:pPr lvl="1"/>
            <a:r>
              <a:rPr lang="en-US" dirty="0"/>
              <a:t>Equality of Opportunity</a:t>
            </a:r>
          </a:p>
          <a:p>
            <a:pPr lvl="1"/>
            <a:r>
              <a:rPr lang="en-US" dirty="0"/>
              <a:t>Immigration</a:t>
            </a:r>
          </a:p>
        </p:txBody>
      </p:sp>
      <p:pic>
        <p:nvPicPr>
          <p:cNvPr id="5" name="Picture 4" descr="A picture containing drawing&#10;&#10;Description automatically generated">
            <a:extLst>
              <a:ext uri="{FF2B5EF4-FFF2-40B4-BE49-F238E27FC236}">
                <a16:creationId xmlns:a16="http://schemas.microsoft.com/office/drawing/2014/main" xmlns="" id="{BC98B6F0-9A4C-4814-B57F-A659110DA1D1}"/>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5350125" y="2149812"/>
            <a:ext cx="5875334" cy="2925237"/>
          </a:xfrm>
          <a:prstGeom prst="rect">
            <a:avLst/>
          </a:prstGeom>
        </p:spPr>
      </p:pic>
      <p:sp>
        <p:nvSpPr>
          <p:cNvPr id="6" name="TextBox 5">
            <a:extLst>
              <a:ext uri="{FF2B5EF4-FFF2-40B4-BE49-F238E27FC236}">
                <a16:creationId xmlns:a16="http://schemas.microsoft.com/office/drawing/2014/main" xmlns="" id="{3934475B-D460-4B8E-ADB5-4209941CF40D}"/>
              </a:ext>
            </a:extLst>
          </p:cNvPr>
          <p:cNvSpPr txBox="1"/>
          <p:nvPr/>
        </p:nvSpPr>
        <p:spPr>
          <a:xfrm>
            <a:off x="7684850" y="4959633"/>
            <a:ext cx="3540609" cy="230832"/>
          </a:xfrm>
          <a:prstGeom prst="rect">
            <a:avLst/>
          </a:prstGeom>
          <a:noFill/>
        </p:spPr>
        <p:txBody>
          <a:bodyPr wrap="square" rtlCol="0">
            <a:spAutoFit/>
          </a:bodyPr>
          <a:lstStyle/>
          <a:p>
            <a:r>
              <a:rPr lang="en-US" sz="900">
                <a:hlinkClick r:id="rId4" tooltip="http://www.socialsciencecollective.org/blaming-people-democracy-really-problem/"/>
              </a:rPr>
              <a:t>This Photo</a:t>
            </a:r>
            <a:r>
              <a:rPr lang="en-US" sz="900"/>
              <a:t> by Unknown Author is licensed under </a:t>
            </a:r>
            <a:r>
              <a:rPr lang="en-US" sz="900">
                <a:hlinkClick r:id="rId5" tooltip="https://creativecommons.org/licenses/by-nc-sa/3.0/"/>
              </a:rPr>
              <a:t>CC BY-SA-NC</a:t>
            </a:r>
            <a:endParaRPr lang="en-US" sz="900" dirty="0"/>
          </a:p>
        </p:txBody>
      </p:sp>
      <p:pic>
        <p:nvPicPr>
          <p:cNvPr id="7" name="Picture 6">
            <a:extLst>
              <a:ext uri="{FF2B5EF4-FFF2-40B4-BE49-F238E27FC236}">
                <a16:creationId xmlns:a16="http://schemas.microsoft.com/office/drawing/2014/main" xmlns="" id="{011265A5-F2B5-47A2-9405-EE75A783BB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85428" y="903273"/>
            <a:ext cx="1268372" cy="854883"/>
          </a:xfrm>
          <a:prstGeom prst="rect">
            <a:avLst/>
          </a:prstGeom>
          <a:solidFill>
            <a:srgbClr val="2F76B7"/>
          </a:solidFill>
        </p:spPr>
      </p:pic>
    </p:spTree>
    <p:extLst>
      <p:ext uri="{BB962C8B-B14F-4D97-AF65-F5344CB8AC3E}">
        <p14:creationId xmlns:p14="http://schemas.microsoft.com/office/powerpoint/2010/main" val="1207049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xmlns="" id="{99899462-FC16-43B0-966B-FCA2634507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4654295" y="478232"/>
            <a:ext cx="7034121" cy="5918673"/>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97762" y="1053711"/>
            <a:ext cx="5638994" cy="1424446"/>
          </a:xfrm>
        </p:spPr>
        <p:txBody>
          <a:bodyPr vert="horz" lIns="91440" tIns="45720" rIns="91440" bIns="45720" rtlCol="0" anchor="ctr">
            <a:normAutofit/>
          </a:bodyPr>
          <a:lstStyle/>
          <a:p>
            <a:r>
              <a:rPr lang="en-US" sz="3700">
                <a:solidFill>
                  <a:srgbClr val="FFFFFF"/>
                </a:solidFill>
              </a:rPr>
              <a:t>Action Examples: Protecting the Environment</a:t>
            </a:r>
          </a:p>
        </p:txBody>
      </p:sp>
      <p:pic>
        <p:nvPicPr>
          <p:cNvPr id="4" name="Picture 3" descr="A close up of a logo&#10;&#10;Description automatically generated">
            <a:extLst>
              <a:ext uri="{FF2B5EF4-FFF2-40B4-BE49-F238E27FC236}">
                <a16:creationId xmlns:a16="http://schemas.microsoft.com/office/drawing/2014/main" xmlns="" id="{F66ED1FC-BA64-46A7-8866-601175351778}"/>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1294937" y="478232"/>
            <a:ext cx="2036628" cy="2789902"/>
          </a:xfrm>
          <a:prstGeom prst="rect">
            <a:avLst/>
          </a:prstGeom>
        </p:spPr>
      </p:pic>
      <p:cxnSp>
        <p:nvCxnSpPr>
          <p:cNvPr id="39" name="Straight Connector 38">
            <a:extLst>
              <a:ext uri="{FF2B5EF4-FFF2-40B4-BE49-F238E27FC236}">
                <a16:creationId xmlns:a16="http://schemas.microsoft.com/office/drawing/2014/main" xmlns="" id="{AAFEA932-2DF1-410C-A00A-7A1E7DBF751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30098" y="2639023"/>
            <a:ext cx="4562441"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pic>
        <p:nvPicPr>
          <p:cNvPr id="5" name="Content Placeholder 4" descr="A close up of a sign&#10;&#10;Description automatically generated">
            <a:extLst>
              <a:ext uri="{FF2B5EF4-FFF2-40B4-BE49-F238E27FC236}">
                <a16:creationId xmlns:a16="http://schemas.microsoft.com/office/drawing/2014/main" xmlns="" id="{082B6468-713B-4CF1-AF05-35BF3CC01FE2}"/>
              </a:ext>
            </a:extLst>
          </p:cNvPr>
          <p:cNvPicPr>
            <a:picLocks noGrp="1" noChangeAspect="1"/>
          </p:cNvPicPr>
          <p:nvPr>
            <p:ph idx="1"/>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1064415" y="3589867"/>
            <a:ext cx="2497672" cy="2788920"/>
          </a:xfrm>
          <a:prstGeom prst="rect">
            <a:avLst/>
          </a:prstGeom>
        </p:spPr>
      </p:pic>
      <p:sp>
        <p:nvSpPr>
          <p:cNvPr id="7" name="TextBox 6">
            <a:extLst>
              <a:ext uri="{FF2B5EF4-FFF2-40B4-BE49-F238E27FC236}">
                <a16:creationId xmlns:a16="http://schemas.microsoft.com/office/drawing/2014/main" xmlns="" id="{D9FC2E46-7F9F-48F4-B401-6FDE93852EC9}"/>
              </a:ext>
            </a:extLst>
          </p:cNvPr>
          <p:cNvSpPr txBox="1"/>
          <p:nvPr/>
        </p:nvSpPr>
        <p:spPr>
          <a:xfrm>
            <a:off x="5297762" y="2799889"/>
            <a:ext cx="5747187" cy="2987543"/>
          </a:xfrm>
          <a:prstGeom prst="rect">
            <a:avLst/>
          </a:prstGeom>
        </p:spPr>
        <p:txBody>
          <a:bodyPr vert="horz" lIns="91440" tIns="45720" rIns="91440" bIns="45720" rtlCol="0" anchor="t">
            <a:noAutofit/>
          </a:bodyPr>
          <a:lstStyle/>
          <a:p>
            <a:pPr marL="457200" indent="-228600">
              <a:lnSpc>
                <a:spcPct val="90000"/>
              </a:lnSpc>
              <a:spcAft>
                <a:spcPts val="600"/>
              </a:spcAft>
              <a:buFont typeface="Arial" panose="020B0604020202020204" pitchFamily="34" charset="0"/>
              <a:buChar char="•"/>
            </a:pPr>
            <a:r>
              <a:rPr lang="en-US" sz="2400" dirty="0">
                <a:solidFill>
                  <a:srgbClr val="FFFFFF"/>
                </a:solidFill>
              </a:rPr>
              <a:t>At forefront of efforts to protect air, land and water resources since 1960’s </a:t>
            </a:r>
          </a:p>
          <a:p>
            <a:pPr marL="457200" indent="-228600">
              <a:lnSpc>
                <a:spcPct val="90000"/>
              </a:lnSpc>
              <a:spcAft>
                <a:spcPts val="600"/>
              </a:spcAft>
              <a:buFont typeface="Arial" panose="020B0604020202020204" pitchFamily="34" charset="0"/>
              <a:buChar char="•"/>
            </a:pPr>
            <a:endParaRPr lang="en-US" sz="2400" dirty="0">
              <a:solidFill>
                <a:srgbClr val="FFFFFF"/>
              </a:solidFill>
            </a:endParaRPr>
          </a:p>
          <a:p>
            <a:pPr marL="457200" indent="-228600">
              <a:lnSpc>
                <a:spcPct val="90000"/>
              </a:lnSpc>
              <a:spcAft>
                <a:spcPts val="600"/>
              </a:spcAft>
              <a:buFont typeface="Arial" panose="020B0604020202020204" pitchFamily="34" charset="0"/>
              <a:buChar char="•"/>
            </a:pPr>
            <a:r>
              <a:rPr lang="en-US" sz="2400" dirty="0">
                <a:solidFill>
                  <a:srgbClr val="FFFFFF"/>
                </a:solidFill>
              </a:rPr>
              <a:t>Pioneering focus on interrelationships between air and water management issues</a:t>
            </a:r>
          </a:p>
          <a:p>
            <a:pPr marL="457200" indent="-228600">
              <a:lnSpc>
                <a:spcPct val="90000"/>
              </a:lnSpc>
              <a:spcAft>
                <a:spcPts val="600"/>
              </a:spcAft>
              <a:buFont typeface="Arial" panose="020B0604020202020204" pitchFamily="34" charset="0"/>
              <a:buChar char="•"/>
            </a:pPr>
            <a:endParaRPr lang="en-US" sz="2400" dirty="0">
              <a:solidFill>
                <a:srgbClr val="FFFFFF"/>
              </a:solidFill>
            </a:endParaRPr>
          </a:p>
          <a:p>
            <a:pPr marL="457200" indent="-228600">
              <a:lnSpc>
                <a:spcPct val="90000"/>
              </a:lnSpc>
              <a:spcAft>
                <a:spcPts val="600"/>
              </a:spcAft>
              <a:buFont typeface="Arial" panose="020B0604020202020204" pitchFamily="34" charset="0"/>
              <a:buChar char="•"/>
            </a:pPr>
            <a:r>
              <a:rPr lang="en-US" sz="2400" dirty="0">
                <a:solidFill>
                  <a:srgbClr val="FFFFFF"/>
                </a:solidFill>
              </a:rPr>
              <a:t>1999-2000 produced Q&amp;A on Global Warming; LWV believes in immediate, international action</a:t>
            </a:r>
          </a:p>
        </p:txBody>
      </p:sp>
      <p:sp>
        <p:nvSpPr>
          <p:cNvPr id="6" name="TextBox 5">
            <a:extLst>
              <a:ext uri="{FF2B5EF4-FFF2-40B4-BE49-F238E27FC236}">
                <a16:creationId xmlns:a16="http://schemas.microsoft.com/office/drawing/2014/main" xmlns="" id="{E18BCCDC-D052-44D5-93A2-A9F2AF8D9BB1}"/>
              </a:ext>
            </a:extLst>
          </p:cNvPr>
          <p:cNvSpPr txBox="1"/>
          <p:nvPr/>
        </p:nvSpPr>
        <p:spPr>
          <a:xfrm>
            <a:off x="1255045" y="6178732"/>
            <a:ext cx="2307042"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6" tooltip="https://publiclab.org/notes/liz/01-31-2014/clean-air-coalition-presentation">
                  <a:extLst>
                    <a:ext uri="{A12FA001-AC4F-418D-AE19-62706E023703}">
                      <ahyp:hlinkClr xmlns:ahyp="http://schemas.microsoft.com/office/drawing/2018/hyperlinkcolor" xmlns="" val="tx"/>
                    </a:ext>
                  </a:extLst>
                </a:hlinkClick>
              </a:rPr>
              <a:t>This Photo</a:t>
            </a:r>
            <a:r>
              <a:rPr lang="en-US" sz="700" dirty="0">
                <a:solidFill>
                  <a:srgbClr val="FFFFFF"/>
                </a:solidFill>
              </a:rPr>
              <a:t> by Unknown Author is licensed under </a:t>
            </a:r>
            <a:r>
              <a:rPr lang="en-US" sz="700" dirty="0">
                <a:solidFill>
                  <a:srgbClr val="FFFFFF"/>
                </a:solidFill>
                <a:hlinkClick r:id="rId7" tooltip="https://creativecommons.org/licenses/by-sa/3.0/">
                  <a:extLst>
                    <a:ext uri="{A12FA001-AC4F-418D-AE19-62706E023703}">
                      <ahyp:hlinkClr xmlns:ahyp="http://schemas.microsoft.com/office/drawing/2018/hyperlinkcolor" xmlns="" val="tx"/>
                    </a:ext>
                  </a:extLst>
                </a:hlinkClick>
              </a:rPr>
              <a:t>CC BY-SA</a:t>
            </a:r>
            <a:endParaRPr lang="en-US" sz="700" dirty="0">
              <a:solidFill>
                <a:srgbClr val="FFFFFF"/>
              </a:solidFill>
            </a:endParaRPr>
          </a:p>
        </p:txBody>
      </p:sp>
      <p:sp>
        <p:nvSpPr>
          <p:cNvPr id="8" name="TextBox 7">
            <a:extLst>
              <a:ext uri="{FF2B5EF4-FFF2-40B4-BE49-F238E27FC236}">
                <a16:creationId xmlns:a16="http://schemas.microsoft.com/office/drawing/2014/main" xmlns="" id="{A4332F7B-7A51-4A8C-90F2-22437ECAB8B1}"/>
              </a:ext>
            </a:extLst>
          </p:cNvPr>
          <p:cNvSpPr txBox="1"/>
          <p:nvPr/>
        </p:nvSpPr>
        <p:spPr>
          <a:xfrm>
            <a:off x="1112041" y="3286596"/>
            <a:ext cx="2459327"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midnightelysium.deviantart.com/art/Clean-Water-Poster-316551904">
                  <a:extLst>
                    <a:ext uri="{A12FA001-AC4F-418D-AE19-62706E023703}">
                      <ahyp:hlinkClr xmlns:ahyp="http://schemas.microsoft.com/office/drawing/2018/hyperlinkcolor" xmlns="" val="tx"/>
                    </a:ext>
                  </a:extLst>
                </a:hlinkClick>
              </a:rPr>
              <a:t>This Photo</a:t>
            </a:r>
            <a:r>
              <a:rPr lang="en-US" sz="700" dirty="0">
                <a:solidFill>
                  <a:srgbClr val="FFFFFF"/>
                </a:solidFill>
              </a:rPr>
              <a:t> by Unknown Author is licensed under </a:t>
            </a:r>
            <a:r>
              <a:rPr lang="en-US" sz="700" dirty="0">
                <a:solidFill>
                  <a:srgbClr val="FFFFFF"/>
                </a:solidFill>
                <a:hlinkClick r:id="rId8" tooltip="https://creativecommons.org/licenses/by-nc-nd/3.0/">
                  <a:extLst>
                    <a:ext uri="{A12FA001-AC4F-418D-AE19-62706E023703}">
                      <ahyp:hlinkClr xmlns:ahyp="http://schemas.microsoft.com/office/drawing/2018/hyperlinkcolor" xmlns="" val="tx"/>
                    </a:ext>
                  </a:extLst>
                </a:hlinkClick>
              </a:rPr>
              <a:t>CC BY-NC-ND</a:t>
            </a:r>
            <a:endParaRPr lang="en-US" sz="700" dirty="0">
              <a:solidFill>
                <a:srgbClr val="FFFFFF"/>
              </a:solidFill>
            </a:endParaRPr>
          </a:p>
        </p:txBody>
      </p:sp>
      <p:pic>
        <p:nvPicPr>
          <p:cNvPr id="29" name="Picture 28">
            <a:extLst>
              <a:ext uri="{FF2B5EF4-FFF2-40B4-BE49-F238E27FC236}">
                <a16:creationId xmlns:a16="http://schemas.microsoft.com/office/drawing/2014/main" xmlns="" id="{E3C463D0-BB10-45D9-8133-363C5965B37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84367" y="478232"/>
            <a:ext cx="1275225" cy="859501"/>
          </a:xfrm>
          <a:prstGeom prst="rect">
            <a:avLst/>
          </a:prstGeom>
          <a:solidFill>
            <a:srgbClr val="2F76B7"/>
          </a:solidFill>
        </p:spPr>
      </p:pic>
    </p:spTree>
    <p:extLst>
      <p:ext uri="{BB962C8B-B14F-4D97-AF65-F5344CB8AC3E}">
        <p14:creationId xmlns:p14="http://schemas.microsoft.com/office/powerpoint/2010/main" val="927915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19854" y="417666"/>
            <a:ext cx="11536158" cy="1325563"/>
          </a:xfrm>
          <a:solidFill>
            <a:srgbClr val="2B6CA7"/>
          </a:solidFill>
        </p:spPr>
        <p:txBody>
          <a:bodyPr>
            <a:normAutofit/>
          </a:bodyPr>
          <a:lstStyle/>
          <a:p>
            <a:r>
              <a:rPr lang="en-US" sz="3700" dirty="0">
                <a:solidFill>
                  <a:schemeClr val="bg1"/>
                </a:solidFill>
              </a:rPr>
              <a:t>Action Examples: Protecting &amp; Expanding the Vote</a:t>
            </a:r>
          </a:p>
        </p:txBody>
      </p:sp>
      <p:sp>
        <p:nvSpPr>
          <p:cNvPr id="3" name="Content Placeholder 2"/>
          <p:cNvSpPr>
            <a:spLocks noGrp="1"/>
          </p:cNvSpPr>
          <p:nvPr>
            <p:ph idx="1"/>
          </p:nvPr>
        </p:nvSpPr>
        <p:spPr>
          <a:xfrm>
            <a:off x="620718" y="1743229"/>
            <a:ext cx="5218412" cy="4959128"/>
          </a:xfrm>
        </p:spPr>
        <p:txBody>
          <a:bodyPr anchor="t">
            <a:normAutofit/>
          </a:bodyPr>
          <a:lstStyle/>
          <a:p>
            <a:pPr marL="0" indent="0">
              <a:buNone/>
            </a:pPr>
            <a:r>
              <a:rPr lang="en-US" sz="3600" b="1" dirty="0"/>
              <a:t>Legislation</a:t>
            </a:r>
          </a:p>
          <a:p>
            <a:r>
              <a:rPr lang="en-US" dirty="0"/>
              <a:t>National: NVRA; Voting Rights Advancement Act</a:t>
            </a:r>
          </a:p>
          <a:p>
            <a:r>
              <a:rPr lang="en-US" dirty="0"/>
              <a:t>Connecticut:   Early Voting, Citizen’s Election Program</a:t>
            </a:r>
          </a:p>
          <a:p>
            <a:pPr marL="0" indent="0">
              <a:buNone/>
            </a:pPr>
            <a:endParaRPr lang="en-US" dirty="0"/>
          </a:p>
          <a:p>
            <a:pPr marL="0" indent="0">
              <a:buNone/>
            </a:pPr>
            <a:r>
              <a:rPr lang="en-US" sz="3600" b="1" dirty="0"/>
              <a:t>Litigation</a:t>
            </a:r>
          </a:p>
          <a:p>
            <a:r>
              <a:rPr lang="en-US" dirty="0"/>
              <a:t>Oppose gerrymandered districts</a:t>
            </a:r>
          </a:p>
          <a:p>
            <a:r>
              <a:rPr lang="en-US" dirty="0"/>
              <a:t>Oppose ID laws intended to suppress voting </a:t>
            </a:r>
          </a:p>
        </p:txBody>
      </p:sp>
      <p:pic>
        <p:nvPicPr>
          <p:cNvPr id="10" name="Picture 9" descr="A picture containing building, scale, table, yellow&#10;&#10;Description automatically generated">
            <a:extLst>
              <a:ext uri="{FF2B5EF4-FFF2-40B4-BE49-F238E27FC236}">
                <a16:creationId xmlns:a16="http://schemas.microsoft.com/office/drawing/2014/main" xmlns="" id="{BF9E31A8-3026-4254-907B-F94E5B5890EB}"/>
              </a:ext>
            </a:extLst>
          </p:cNvPr>
          <p:cNvPicPr>
            <a:picLocks noChangeAspect="1"/>
          </p:cNvPicPr>
          <p:nvPr/>
        </p:nvPicPr>
        <p:blipFill rotWithShape="1">
          <a:blip r:embed="rId4" cstate="print">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rcRect r="9755" b="6"/>
          <a:stretch/>
        </p:blipFill>
        <p:spPr>
          <a:xfrm>
            <a:off x="5969353" y="2710350"/>
            <a:ext cx="2788920" cy="2788920"/>
          </a:xfrm>
          <a:custGeom>
            <a:avLst/>
            <a:gdLst>
              <a:gd name="connsiteX0" fmla="*/ 1440180 w 2880360"/>
              <a:gd name="connsiteY0" fmla="*/ 0 h 2880360"/>
              <a:gd name="connsiteX1" fmla="*/ 2880360 w 2880360"/>
              <a:gd name="connsiteY1" fmla="*/ 1440180 h 2880360"/>
              <a:gd name="connsiteX2" fmla="*/ 1440180 w 2880360"/>
              <a:gd name="connsiteY2" fmla="*/ 2880360 h 2880360"/>
              <a:gd name="connsiteX3" fmla="*/ 0 w 2880360"/>
              <a:gd name="connsiteY3" fmla="*/ 1440180 h 2880360"/>
              <a:gd name="connsiteX4" fmla="*/ 1440180 w 2880360"/>
              <a:gd name="connsiteY4" fmla="*/ 0 h 2880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360" h="2880360">
                <a:moveTo>
                  <a:pt x="1440180" y="0"/>
                </a:moveTo>
                <a:cubicBezTo>
                  <a:pt x="2235569" y="0"/>
                  <a:pt x="2880360" y="644791"/>
                  <a:pt x="2880360" y="1440180"/>
                </a:cubicBezTo>
                <a:cubicBezTo>
                  <a:pt x="2880360" y="2235569"/>
                  <a:pt x="2235569" y="2880360"/>
                  <a:pt x="1440180" y="2880360"/>
                </a:cubicBezTo>
                <a:cubicBezTo>
                  <a:pt x="644791" y="2880360"/>
                  <a:pt x="0" y="2235569"/>
                  <a:pt x="0" y="1440180"/>
                </a:cubicBezTo>
                <a:cubicBezTo>
                  <a:pt x="0" y="644791"/>
                  <a:pt x="644791" y="0"/>
                  <a:pt x="1440180" y="0"/>
                </a:cubicBezTo>
                <a:close/>
              </a:path>
            </a:pathLst>
          </a:custGeom>
        </p:spPr>
      </p:pic>
      <p:pic>
        <p:nvPicPr>
          <p:cNvPr id="6" name="Picture 5" descr="A drawing of a cartoon character&#10;&#10;Description automatically generated">
            <a:extLst>
              <a:ext uri="{FF2B5EF4-FFF2-40B4-BE49-F238E27FC236}">
                <a16:creationId xmlns:a16="http://schemas.microsoft.com/office/drawing/2014/main" xmlns="" id="{6928AD95-1896-4DAA-83C3-CCF1CFA2EC41}"/>
              </a:ext>
            </a:extLst>
          </p:cNvPr>
          <p:cNvPicPr>
            <a:picLocks noChangeAspect="1"/>
          </p:cNvPicPr>
          <p:nvPr/>
        </p:nvPicPr>
        <p:blipFill rotWithShape="1">
          <a:blip r:embed="rId6">
            <a:extLst>
              <a:ext uri="{28A0092B-C50C-407E-A947-70E740481C1C}">
                <a14:useLocalDpi xmlns:a14="http://schemas.microsoft.com/office/drawing/2010/main" val="0"/>
              </a:ext>
              <a:ext uri="{837473B0-CC2E-450A-ABE3-18F120FF3D39}">
                <a1611:picAttrSrcUrl xmlns:a1611="http://schemas.microsoft.com/office/drawing/2016/11/main" xmlns="" r:id="rId7"/>
              </a:ext>
            </a:extLst>
          </a:blip>
          <a:srcRect t="15655" r="4" b="4"/>
          <a:stretch/>
        </p:blipFill>
        <p:spPr>
          <a:xfrm>
            <a:off x="8874054" y="1743229"/>
            <a:ext cx="3138912" cy="2660795"/>
          </a:xfrm>
          <a:custGeom>
            <a:avLst/>
            <a:gdLst>
              <a:gd name="connsiteX0" fmla="*/ 1723644 w 3138912"/>
              <a:gd name="connsiteY0" fmla="*/ 0 h 2660795"/>
              <a:gd name="connsiteX1" fmla="*/ 3053691 w 3138912"/>
              <a:gd name="connsiteY1" fmla="*/ 627247 h 2660795"/>
              <a:gd name="connsiteX2" fmla="*/ 3138912 w 3138912"/>
              <a:gd name="connsiteY2" fmla="*/ 741211 h 2660795"/>
              <a:gd name="connsiteX3" fmla="*/ 3138912 w 3138912"/>
              <a:gd name="connsiteY3" fmla="*/ 2660795 h 2660795"/>
              <a:gd name="connsiteX4" fmla="*/ 278239 w 3138912"/>
              <a:gd name="connsiteY4" fmla="*/ 2660795 h 2660795"/>
              <a:gd name="connsiteX5" fmla="*/ 208035 w 3138912"/>
              <a:gd name="connsiteY5" fmla="*/ 2545235 h 2660795"/>
              <a:gd name="connsiteX6" fmla="*/ 0 w 3138912"/>
              <a:gd name="connsiteY6" fmla="*/ 1723644 h 2660795"/>
              <a:gd name="connsiteX7" fmla="*/ 1723644 w 3138912"/>
              <a:gd name="connsiteY7" fmla="*/ 0 h 266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8912" h="2660795">
                <a:moveTo>
                  <a:pt x="1723644" y="0"/>
                </a:moveTo>
                <a:cubicBezTo>
                  <a:pt x="2259111" y="0"/>
                  <a:pt x="2737550" y="244172"/>
                  <a:pt x="3053691" y="627247"/>
                </a:cubicBezTo>
                <a:lnTo>
                  <a:pt x="3138912" y="741211"/>
                </a:lnTo>
                <a:lnTo>
                  <a:pt x="3138912" y="2660795"/>
                </a:lnTo>
                <a:lnTo>
                  <a:pt x="278239" y="2660795"/>
                </a:lnTo>
                <a:lnTo>
                  <a:pt x="208035" y="2545235"/>
                </a:lnTo>
                <a:cubicBezTo>
                  <a:pt x="75362" y="2301006"/>
                  <a:pt x="0" y="2021126"/>
                  <a:pt x="0" y="1723644"/>
                </a:cubicBezTo>
                <a:cubicBezTo>
                  <a:pt x="0" y="771702"/>
                  <a:pt x="771702" y="0"/>
                  <a:pt x="1723644" y="0"/>
                </a:cubicBezTo>
                <a:close/>
              </a:path>
            </a:pathLst>
          </a:custGeom>
        </p:spPr>
      </p:pic>
      <p:sp>
        <p:nvSpPr>
          <p:cNvPr id="7" name="TextBox 6">
            <a:extLst>
              <a:ext uri="{FF2B5EF4-FFF2-40B4-BE49-F238E27FC236}">
                <a16:creationId xmlns:a16="http://schemas.microsoft.com/office/drawing/2014/main" xmlns="" id="{8BDFA030-943C-4C24-B179-F661AF2E3021}"/>
              </a:ext>
            </a:extLst>
          </p:cNvPr>
          <p:cNvSpPr txBox="1"/>
          <p:nvPr/>
        </p:nvSpPr>
        <p:spPr>
          <a:xfrm>
            <a:off x="9333870" y="4404024"/>
            <a:ext cx="2459327"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7" tooltip="http://www.pacatholic.org/faith-politics/how-a-bill-really-becomes-a-law/">
                  <a:extLst>
                    <a:ext uri="{A12FA001-AC4F-418D-AE19-62706E023703}">
                      <ahyp:hlinkClr xmlns:ahyp="http://schemas.microsoft.com/office/drawing/2018/hyperlinkcolor" xmlns="" val="tx"/>
                    </a:ext>
                  </a:extLst>
                </a:hlinkClick>
              </a:rPr>
              <a:t>This Photo</a:t>
            </a:r>
            <a:r>
              <a:rPr lang="en-US" sz="700" dirty="0">
                <a:solidFill>
                  <a:srgbClr val="FFFFFF"/>
                </a:solidFill>
              </a:rPr>
              <a:t> by Unknown Author is licensed under </a:t>
            </a:r>
            <a:r>
              <a:rPr lang="en-US" sz="700" dirty="0">
                <a:solidFill>
                  <a:srgbClr val="FFFFFF"/>
                </a:solidFill>
                <a:hlinkClick r:id="rId8" tooltip="https://creativecommons.org/licenses/by-nc-nd/3.0/">
                  <a:extLst>
                    <a:ext uri="{A12FA001-AC4F-418D-AE19-62706E023703}">
                      <ahyp:hlinkClr xmlns:ahyp="http://schemas.microsoft.com/office/drawing/2018/hyperlinkcolor" xmlns="" val="tx"/>
                    </a:ext>
                  </a:extLst>
                </a:hlinkClick>
              </a:rPr>
              <a:t>CC BY-NC-ND</a:t>
            </a:r>
            <a:endParaRPr lang="en-US" sz="700" dirty="0">
              <a:solidFill>
                <a:srgbClr val="FFFFFF"/>
              </a:solidFill>
            </a:endParaRPr>
          </a:p>
        </p:txBody>
      </p:sp>
      <p:sp>
        <p:nvSpPr>
          <p:cNvPr id="12" name="TextBox 11">
            <a:extLst>
              <a:ext uri="{FF2B5EF4-FFF2-40B4-BE49-F238E27FC236}">
                <a16:creationId xmlns:a16="http://schemas.microsoft.com/office/drawing/2014/main" xmlns="" id="{75292D1F-A83E-4807-968D-870092B640FD}"/>
              </a:ext>
            </a:extLst>
          </p:cNvPr>
          <p:cNvSpPr txBox="1"/>
          <p:nvPr/>
        </p:nvSpPr>
        <p:spPr>
          <a:xfrm>
            <a:off x="6232679" y="5937037"/>
            <a:ext cx="2186817"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5" tooltip="http://asbaquez.blogspot.com/2011/06/law-understanding-and-definition-of-law.html">
                  <a:extLst>
                    <a:ext uri="{A12FA001-AC4F-418D-AE19-62706E023703}">
                      <ahyp:hlinkClr xmlns:ahyp="http://schemas.microsoft.com/office/drawing/2018/hyperlinkcolor" xmlns="" val="tx"/>
                    </a:ext>
                  </a:extLst>
                </a:hlinkClick>
              </a:rPr>
              <a:t>This Photo</a:t>
            </a:r>
            <a:r>
              <a:rPr lang="en-US" sz="700" dirty="0">
                <a:solidFill>
                  <a:srgbClr val="FFFFFF"/>
                </a:solidFill>
              </a:rPr>
              <a:t> by Unknown Author is licensed under </a:t>
            </a:r>
            <a:r>
              <a:rPr lang="en-US" sz="700" dirty="0">
                <a:solidFill>
                  <a:srgbClr val="FFFFFF"/>
                </a:solidFill>
                <a:hlinkClick r:id="rId9" tooltip="https://creativecommons.org/licenses/by/3.0/">
                  <a:extLst>
                    <a:ext uri="{A12FA001-AC4F-418D-AE19-62706E023703}">
                      <ahyp:hlinkClr xmlns:ahyp="http://schemas.microsoft.com/office/drawing/2018/hyperlinkcolor" xmlns="" val="tx"/>
                    </a:ext>
                  </a:extLst>
                </a:hlinkClick>
              </a:rPr>
              <a:t>CC BY</a:t>
            </a:r>
            <a:endParaRPr lang="en-US" sz="700" dirty="0">
              <a:solidFill>
                <a:srgbClr val="FFFFFF"/>
              </a:solidFill>
            </a:endParaRPr>
          </a:p>
        </p:txBody>
      </p:sp>
      <p:pic>
        <p:nvPicPr>
          <p:cNvPr id="18" name="Picture 17">
            <a:extLst>
              <a:ext uri="{FF2B5EF4-FFF2-40B4-BE49-F238E27FC236}">
                <a16:creationId xmlns:a16="http://schemas.microsoft.com/office/drawing/2014/main" xmlns="" id="{6598097F-3679-4960-A149-E9FE8A1309D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855634" y="417666"/>
            <a:ext cx="1268372" cy="854883"/>
          </a:xfrm>
          <a:prstGeom prst="rect">
            <a:avLst/>
          </a:prstGeom>
          <a:solidFill>
            <a:srgbClr val="2F76B7"/>
          </a:solidFill>
        </p:spPr>
      </p:pic>
    </p:spTree>
    <p:extLst>
      <p:ext uri="{BB962C8B-B14F-4D97-AF65-F5344CB8AC3E}">
        <p14:creationId xmlns:p14="http://schemas.microsoft.com/office/powerpoint/2010/main" val="391786291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A21218-719A-4162-B023-BEED27AB3BF4}"/>
              </a:ext>
            </a:extLst>
          </p:cNvPr>
          <p:cNvSpPr>
            <a:spLocks noGrp="1"/>
          </p:cNvSpPr>
          <p:nvPr>
            <p:ph type="title"/>
          </p:nvPr>
        </p:nvSpPr>
        <p:spPr>
          <a:solidFill>
            <a:srgbClr val="2B6CA7"/>
          </a:solidFill>
        </p:spPr>
        <p:txBody>
          <a:bodyPr>
            <a:normAutofit/>
          </a:bodyPr>
          <a:lstStyle/>
          <a:p>
            <a:r>
              <a:rPr lang="en-US" sz="4000" dirty="0">
                <a:solidFill>
                  <a:schemeClr val="bg1"/>
                </a:solidFill>
              </a:rPr>
              <a:t>Key action principle: “Speak with one Voice” </a:t>
            </a:r>
          </a:p>
        </p:txBody>
      </p:sp>
      <p:sp>
        <p:nvSpPr>
          <p:cNvPr id="3" name="Content Placeholder 2">
            <a:extLst>
              <a:ext uri="{FF2B5EF4-FFF2-40B4-BE49-F238E27FC236}">
                <a16:creationId xmlns:a16="http://schemas.microsoft.com/office/drawing/2014/main" xmlns="" id="{800CBE09-505B-4B60-A497-006651ABF536}"/>
              </a:ext>
            </a:extLst>
          </p:cNvPr>
          <p:cNvSpPr>
            <a:spLocks noGrp="1"/>
          </p:cNvSpPr>
          <p:nvPr>
            <p:ph idx="1"/>
          </p:nvPr>
        </p:nvSpPr>
        <p:spPr/>
        <p:txBody>
          <a:bodyPr>
            <a:normAutofit fontScale="92500" lnSpcReduction="10000"/>
          </a:bodyPr>
          <a:lstStyle/>
          <a:p>
            <a:r>
              <a:rPr lang="en-US" sz="3200" dirty="0"/>
              <a:t>Work collaboratively among all levels of the League</a:t>
            </a:r>
          </a:p>
          <a:p>
            <a:pPr marL="0" indent="0">
              <a:buNone/>
            </a:pPr>
            <a:endParaRPr lang="en-US" sz="3200" dirty="0"/>
          </a:p>
          <a:p>
            <a:r>
              <a:rPr lang="en-US" sz="3200" dirty="0"/>
              <a:t>Designate responsibility to speak on behalf of the League</a:t>
            </a:r>
          </a:p>
          <a:p>
            <a:pPr marL="0" indent="0">
              <a:buNone/>
            </a:pPr>
            <a:endParaRPr lang="en-US" sz="3200" dirty="0"/>
          </a:p>
          <a:p>
            <a:r>
              <a:rPr lang="en-US" sz="3200" dirty="0"/>
              <a:t>Provide advocacy resources – often includes materials to inform, such as issue brief</a:t>
            </a:r>
          </a:p>
          <a:p>
            <a:pPr marL="0" indent="0">
              <a:buNone/>
            </a:pPr>
            <a:endParaRPr lang="en-US" sz="3200" dirty="0"/>
          </a:p>
          <a:p>
            <a:r>
              <a:rPr lang="en-US" sz="3200" dirty="0"/>
              <a:t>Maintain non-partisanship in Voter Service– no mention of LWV positions</a:t>
            </a:r>
          </a:p>
          <a:p>
            <a:endParaRPr lang="en-US" sz="3200" dirty="0"/>
          </a:p>
          <a:p>
            <a:endParaRPr lang="en-US" dirty="0"/>
          </a:p>
        </p:txBody>
      </p:sp>
      <p:pic>
        <p:nvPicPr>
          <p:cNvPr id="4" name="Picture 3">
            <a:extLst>
              <a:ext uri="{FF2B5EF4-FFF2-40B4-BE49-F238E27FC236}">
                <a16:creationId xmlns:a16="http://schemas.microsoft.com/office/drawing/2014/main" xmlns="" id="{2B4B78DB-B53A-4CF2-A384-EECE8DBD7E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5428" y="365125"/>
            <a:ext cx="1268372" cy="854883"/>
          </a:xfrm>
          <a:prstGeom prst="rect">
            <a:avLst/>
          </a:prstGeom>
          <a:solidFill>
            <a:srgbClr val="2F76B7"/>
          </a:solidFill>
        </p:spPr>
      </p:pic>
    </p:spTree>
    <p:extLst>
      <p:ext uri="{BB962C8B-B14F-4D97-AF65-F5344CB8AC3E}">
        <p14:creationId xmlns:p14="http://schemas.microsoft.com/office/powerpoint/2010/main" val="3547630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TotalTime>
  <Words>3782</Words>
  <Application>Microsoft Office PowerPoint</Application>
  <PresentationFormat>Widescreen</PresentationFormat>
  <Paragraphs>344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lato</vt:lpstr>
      <vt:lpstr>Wingdings</vt:lpstr>
      <vt:lpstr>Office Theme</vt:lpstr>
      <vt:lpstr>Women Power the Vote</vt:lpstr>
      <vt:lpstr>Today’s Goal</vt:lpstr>
      <vt:lpstr>Our Workshop Agenda</vt:lpstr>
      <vt:lpstr>LWV Today:  Big picture</vt:lpstr>
      <vt:lpstr>Structures, Principles, Practices</vt:lpstr>
      <vt:lpstr>Areas of Emphasis Examples</vt:lpstr>
      <vt:lpstr>Action Examples: Protecting the Environment</vt:lpstr>
      <vt:lpstr>Action Examples: Protecting &amp; Expanding the Vote</vt:lpstr>
      <vt:lpstr>Key action principle: “Speak with one Voice” </vt:lpstr>
      <vt:lpstr>PowerPoint Presentation</vt:lpstr>
      <vt:lpstr>LWVUS Blog:  Virginia Kase, CEO </vt:lpstr>
      <vt:lpstr>Facing Hard Truths Blog continued…</vt:lpstr>
      <vt:lpstr>Facing Hard Truths Blog…</vt:lpstr>
      <vt:lpstr>Inflection Point:  1970 LWV Convention</vt:lpstr>
      <vt:lpstr>Representative Government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Power the Vote</dc:title>
  <dc:creator>Joan Twiggs</dc:creator>
  <cp:lastModifiedBy>Joan Twiggs</cp:lastModifiedBy>
  <cp:revision>49</cp:revision>
  <cp:lastPrinted>2020-01-28T19:33:22Z</cp:lastPrinted>
  <dcterms:created xsi:type="dcterms:W3CDTF">2020-01-20T21:06:45Z</dcterms:created>
  <dcterms:modified xsi:type="dcterms:W3CDTF">2020-02-20T17:42:41Z</dcterms:modified>
</cp:coreProperties>
</file>