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sldIdLst>
    <p:sldId id="257" r:id="rId3"/>
    <p:sldId id="351" r:id="rId4"/>
    <p:sldId id="352" r:id="rId5"/>
    <p:sldId id="353" r:id="rId6"/>
    <p:sldId id="354" r:id="rId7"/>
    <p:sldId id="355" r:id="rId8"/>
    <p:sldId id="356" r:id="rId9"/>
    <p:sldId id="357" r:id="rId10"/>
    <p:sldId id="358" r:id="rId11"/>
    <p:sldId id="359" r:id="rId12"/>
    <p:sldId id="360" r:id="rId13"/>
    <p:sldId id="361" r:id="rId14"/>
    <p:sldId id="349" r:id="rId15"/>
    <p:sldId id="32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99"/>
    <p:restoredTop sz="94697"/>
  </p:normalViewPr>
  <p:slideViewPr>
    <p:cSldViewPr>
      <p:cViewPr varScale="1">
        <p:scale>
          <a:sx n="96" d="100"/>
          <a:sy n="96" d="100"/>
        </p:scale>
        <p:origin x="184" y="6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6B4A8-51A9-4C8B-A09B-39745A3519BF}" type="datetimeFigureOut">
              <a:rPr lang="en-US" smtClean="0"/>
              <a:pPr/>
              <a:t>5/4/23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37D76E-A8AF-413D-9588-EC8391EB9EC2}" type="slidenum">
              <a:rPr lang="en-US" smtClean="0"/>
              <a:pPr/>
              <a:t>‹#›</a:t>
            </a:fld>
            <a:endParaRPr lang="en-US"/>
          </a:p>
        </p:txBody>
      </p:sp>
    </p:spTree>
    <p:extLst>
      <p:ext uri="{BB962C8B-B14F-4D97-AF65-F5344CB8AC3E}">
        <p14:creationId xmlns:p14="http://schemas.microsoft.com/office/powerpoint/2010/main" val="376494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5/4/23 10:01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10</a:t>
            </a:fld>
            <a:endParaRPr lang="en-US"/>
          </a:p>
        </p:txBody>
      </p:sp>
    </p:spTree>
    <p:extLst>
      <p:ext uri="{BB962C8B-B14F-4D97-AF65-F5344CB8AC3E}">
        <p14:creationId xmlns:p14="http://schemas.microsoft.com/office/powerpoint/2010/main" val="442090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11</a:t>
            </a:fld>
            <a:endParaRPr lang="en-US"/>
          </a:p>
        </p:txBody>
      </p:sp>
    </p:spTree>
    <p:extLst>
      <p:ext uri="{BB962C8B-B14F-4D97-AF65-F5344CB8AC3E}">
        <p14:creationId xmlns:p14="http://schemas.microsoft.com/office/powerpoint/2010/main" val="1078386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12</a:t>
            </a:fld>
            <a:endParaRPr lang="en-US"/>
          </a:p>
        </p:txBody>
      </p:sp>
    </p:spTree>
    <p:extLst>
      <p:ext uri="{BB962C8B-B14F-4D97-AF65-F5344CB8AC3E}">
        <p14:creationId xmlns:p14="http://schemas.microsoft.com/office/powerpoint/2010/main" val="465199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13</a:t>
            </a:fld>
            <a:endParaRPr lang="en-US"/>
          </a:p>
        </p:txBody>
      </p:sp>
    </p:spTree>
    <p:extLst>
      <p:ext uri="{BB962C8B-B14F-4D97-AF65-F5344CB8AC3E}">
        <p14:creationId xmlns:p14="http://schemas.microsoft.com/office/powerpoint/2010/main" val="1925592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14</a:t>
            </a:fld>
            <a:endParaRPr lang="en-US"/>
          </a:p>
        </p:txBody>
      </p:sp>
    </p:spTree>
    <p:extLst>
      <p:ext uri="{BB962C8B-B14F-4D97-AF65-F5344CB8AC3E}">
        <p14:creationId xmlns:p14="http://schemas.microsoft.com/office/powerpoint/2010/main" val="85091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2</a:t>
            </a:fld>
            <a:endParaRPr lang="en-US"/>
          </a:p>
        </p:txBody>
      </p:sp>
    </p:spTree>
    <p:extLst>
      <p:ext uri="{BB962C8B-B14F-4D97-AF65-F5344CB8AC3E}">
        <p14:creationId xmlns:p14="http://schemas.microsoft.com/office/powerpoint/2010/main" val="3884487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3</a:t>
            </a:fld>
            <a:endParaRPr lang="en-US"/>
          </a:p>
        </p:txBody>
      </p:sp>
    </p:spTree>
    <p:extLst>
      <p:ext uri="{BB962C8B-B14F-4D97-AF65-F5344CB8AC3E}">
        <p14:creationId xmlns:p14="http://schemas.microsoft.com/office/powerpoint/2010/main" val="1729616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4</a:t>
            </a:fld>
            <a:endParaRPr lang="en-US"/>
          </a:p>
        </p:txBody>
      </p:sp>
    </p:spTree>
    <p:extLst>
      <p:ext uri="{BB962C8B-B14F-4D97-AF65-F5344CB8AC3E}">
        <p14:creationId xmlns:p14="http://schemas.microsoft.com/office/powerpoint/2010/main" val="2084115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5</a:t>
            </a:fld>
            <a:endParaRPr lang="en-US"/>
          </a:p>
        </p:txBody>
      </p:sp>
    </p:spTree>
    <p:extLst>
      <p:ext uri="{BB962C8B-B14F-4D97-AF65-F5344CB8AC3E}">
        <p14:creationId xmlns:p14="http://schemas.microsoft.com/office/powerpoint/2010/main" val="1506939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6</a:t>
            </a:fld>
            <a:endParaRPr lang="en-US"/>
          </a:p>
        </p:txBody>
      </p:sp>
    </p:spTree>
    <p:extLst>
      <p:ext uri="{BB962C8B-B14F-4D97-AF65-F5344CB8AC3E}">
        <p14:creationId xmlns:p14="http://schemas.microsoft.com/office/powerpoint/2010/main" val="3356347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7</a:t>
            </a:fld>
            <a:endParaRPr lang="en-US"/>
          </a:p>
        </p:txBody>
      </p:sp>
    </p:spTree>
    <p:extLst>
      <p:ext uri="{BB962C8B-B14F-4D97-AF65-F5344CB8AC3E}">
        <p14:creationId xmlns:p14="http://schemas.microsoft.com/office/powerpoint/2010/main" val="4007535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8</a:t>
            </a:fld>
            <a:endParaRPr lang="en-US"/>
          </a:p>
        </p:txBody>
      </p:sp>
    </p:spTree>
    <p:extLst>
      <p:ext uri="{BB962C8B-B14F-4D97-AF65-F5344CB8AC3E}">
        <p14:creationId xmlns:p14="http://schemas.microsoft.com/office/powerpoint/2010/main" val="4260711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37D76E-A8AF-413D-9588-EC8391EB9EC2}" type="slidenum">
              <a:rPr lang="en-US" smtClean="0"/>
              <a:pPr/>
              <a:t>9</a:t>
            </a:fld>
            <a:endParaRPr lang="en-US"/>
          </a:p>
        </p:txBody>
      </p:sp>
    </p:spTree>
    <p:extLst>
      <p:ext uri="{BB962C8B-B14F-4D97-AF65-F5344CB8AC3E}">
        <p14:creationId xmlns:p14="http://schemas.microsoft.com/office/powerpoint/2010/main" val="1204000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screen">
            <a:extLst>
              <a:ext uri="{28A0092B-C50C-407E-A947-70E740481C1C}">
                <a14:useLocalDpi xmlns:a14="http://schemas.microsoft.com/office/drawing/2010/main"/>
              </a:ext>
            </a:extLst>
          </a:blip>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1523495"/>
          </a:xfrm>
        </p:spPr>
        <p:txBody>
          <a:bodyPr/>
          <a:lstStyle/>
          <a:p>
            <a:pPr algn="ctr"/>
            <a:r>
              <a:rPr lang="en-US" dirty="0"/>
              <a:t>W(h)ither Our Rights?</a:t>
            </a:r>
            <a:br>
              <a:rPr lang="en-US" dirty="0"/>
            </a:br>
            <a:r>
              <a:rPr lang="en-US" sz="4400" dirty="0"/>
              <a:t>The Supreme Court’s Retraction</a:t>
            </a:r>
          </a:p>
        </p:txBody>
      </p:sp>
      <p:sp>
        <p:nvSpPr>
          <p:cNvPr id="3" name="Subtitle 2"/>
          <p:cNvSpPr>
            <a:spLocks noGrp="1"/>
          </p:cNvSpPr>
          <p:nvPr>
            <p:ph type="subTitle" idx="1"/>
          </p:nvPr>
        </p:nvSpPr>
        <p:spPr>
          <a:xfrm>
            <a:off x="731043" y="2743200"/>
            <a:ext cx="7681913" cy="3581400"/>
          </a:xfrm>
        </p:spPr>
        <p:txBody>
          <a:bodyPr>
            <a:normAutofit/>
          </a:bodyPr>
          <a:lstStyle/>
          <a:p>
            <a:pPr algn="ctr"/>
            <a:r>
              <a:rPr lang="en-US" sz="4000" dirty="0">
                <a:solidFill>
                  <a:schemeClr val="tx1"/>
                </a:solidFill>
              </a:rPr>
              <a:t>Kirk A. Randazzo, Ph.D.</a:t>
            </a:r>
          </a:p>
          <a:p>
            <a:pPr algn="ctr"/>
            <a:r>
              <a:rPr lang="en-US" i="1" dirty="0">
                <a:solidFill>
                  <a:schemeClr val="tx1"/>
                </a:solidFill>
              </a:rPr>
              <a:t>Professor of Political Science and Chair</a:t>
            </a:r>
          </a:p>
          <a:p>
            <a:pPr algn="ctr"/>
            <a:r>
              <a:rPr lang="en-US" i="1" dirty="0">
                <a:solidFill>
                  <a:schemeClr val="tx1"/>
                </a:solidFill>
              </a:rPr>
              <a:t>Director of Leadership Studies</a:t>
            </a:r>
          </a:p>
          <a:p>
            <a:pPr algn="ctr"/>
            <a:r>
              <a:rPr lang="en-US" i="1" dirty="0">
                <a:solidFill>
                  <a:schemeClr val="tx1"/>
                </a:solidFill>
              </a:rPr>
              <a:t>University of South Carolina</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398"/>
          </a:xfrm>
        </p:spPr>
        <p:txBody>
          <a:bodyPr/>
          <a:lstStyle/>
          <a:p>
            <a:r>
              <a:rPr lang="en-US" sz="4400" dirty="0"/>
              <a:t>W(h)ither Our Rights?</a:t>
            </a:r>
          </a:p>
        </p:txBody>
      </p:sp>
      <p:sp>
        <p:nvSpPr>
          <p:cNvPr id="3" name="Text Placeholder 2"/>
          <p:cNvSpPr>
            <a:spLocks noGrp="1"/>
          </p:cNvSpPr>
          <p:nvPr>
            <p:ph type="body" sz="quarter" idx="10"/>
          </p:nvPr>
        </p:nvSpPr>
        <p:spPr>
          <a:xfrm>
            <a:off x="152400" y="762000"/>
            <a:ext cx="8839200" cy="3514808"/>
          </a:xfrm>
        </p:spPr>
        <p:txBody>
          <a:bodyPr/>
          <a:lstStyle/>
          <a:p>
            <a:r>
              <a:rPr lang="en-US" dirty="0"/>
              <a:t>Challenge the Opposition</a:t>
            </a:r>
          </a:p>
          <a:p>
            <a:pPr lvl="1"/>
            <a:r>
              <a:rPr lang="en-US" dirty="0"/>
              <a:t>One of largest complaints against certain politicians is that they do not fight</a:t>
            </a:r>
          </a:p>
          <a:p>
            <a:pPr lvl="1"/>
            <a:r>
              <a:rPr lang="en-US" dirty="0"/>
              <a:t>Rep. Cory Bush (D-MO) 2022</a:t>
            </a:r>
          </a:p>
          <a:p>
            <a:pPr lvl="2"/>
            <a:r>
              <a:rPr lang="en-US" dirty="0"/>
              <a:t>“We have Democrats that are doing the opposite, you know? </a:t>
            </a:r>
            <a:r>
              <a:rPr lang="en-US" dirty="0">
                <a:solidFill>
                  <a:srgbClr val="FFFF00"/>
                </a:solidFill>
              </a:rPr>
              <a:t>They just aren’t fighting</a:t>
            </a:r>
            <a:r>
              <a:rPr lang="en-US" dirty="0"/>
              <a:t>. When people see that, what’s going to make them show up to vote? We can’t just tell people, ‘Well, </a:t>
            </a:r>
            <a:r>
              <a:rPr lang="en-US" dirty="0">
                <a:solidFill>
                  <a:srgbClr val="FFFF00"/>
                </a:solidFill>
              </a:rPr>
              <a:t>just vote – vote your problems away</a:t>
            </a:r>
            <a:r>
              <a:rPr lang="en-US" dirty="0"/>
              <a:t>’ Because they’re looking at us and saying, ‘Well, </a:t>
            </a:r>
            <a:r>
              <a:rPr lang="en-US" dirty="0">
                <a:solidFill>
                  <a:srgbClr val="FFFF00"/>
                </a:solidFill>
              </a:rPr>
              <a:t>we already voted for you</a:t>
            </a:r>
            <a:r>
              <a:rPr lang="en-US" dirty="0"/>
              <a:t>.’”</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Tree>
    <p:extLst>
      <p:ext uri="{BB962C8B-B14F-4D97-AF65-F5344CB8AC3E}">
        <p14:creationId xmlns:p14="http://schemas.microsoft.com/office/powerpoint/2010/main" val="20109799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398"/>
          </a:xfrm>
        </p:spPr>
        <p:txBody>
          <a:bodyPr/>
          <a:lstStyle/>
          <a:p>
            <a:r>
              <a:rPr lang="en-US" sz="4400" dirty="0"/>
              <a:t>W(h)ither Our Rights?</a:t>
            </a:r>
          </a:p>
        </p:txBody>
      </p:sp>
      <p:sp>
        <p:nvSpPr>
          <p:cNvPr id="3" name="Text Placeholder 2"/>
          <p:cNvSpPr>
            <a:spLocks noGrp="1"/>
          </p:cNvSpPr>
          <p:nvPr>
            <p:ph type="body" sz="quarter" idx="10"/>
          </p:nvPr>
        </p:nvSpPr>
        <p:spPr>
          <a:xfrm>
            <a:off x="152400" y="762000"/>
            <a:ext cx="8839200" cy="5238357"/>
          </a:xfrm>
        </p:spPr>
        <p:txBody>
          <a:bodyPr/>
          <a:lstStyle/>
          <a:p>
            <a:r>
              <a:rPr lang="en-US" dirty="0"/>
              <a:t>Example: Pro-Life with Abortion and the Bible</a:t>
            </a:r>
          </a:p>
          <a:p>
            <a:pPr lvl="1"/>
            <a:r>
              <a:rPr lang="en-US" dirty="0"/>
              <a:t>No mention of abortion in the text</a:t>
            </a:r>
          </a:p>
          <a:p>
            <a:pPr lvl="1"/>
            <a:r>
              <a:rPr lang="en-US" dirty="0"/>
              <a:t>Numerous references to when life begins – at birth when one </a:t>
            </a:r>
            <a:r>
              <a:rPr lang="en-US" dirty="0">
                <a:solidFill>
                  <a:srgbClr val="FFFF00"/>
                </a:solidFill>
              </a:rPr>
              <a:t>takes their first breath</a:t>
            </a:r>
          </a:p>
          <a:p>
            <a:pPr lvl="1"/>
            <a:r>
              <a:rPr lang="en-US" dirty="0"/>
              <a:t>Jewish tradition also views an unborn fetus as part of the mother until it is born</a:t>
            </a:r>
          </a:p>
          <a:p>
            <a:pPr lvl="1"/>
            <a:r>
              <a:rPr lang="en-US" dirty="0"/>
              <a:t>In 1973 </a:t>
            </a:r>
            <a:r>
              <a:rPr lang="en-US" dirty="0" err="1"/>
              <a:t>Wallie</a:t>
            </a:r>
            <a:r>
              <a:rPr lang="en-US" dirty="0"/>
              <a:t> Amos “W.A.” Criswell, President of the Southern Baptist Convention</a:t>
            </a:r>
          </a:p>
          <a:p>
            <a:pPr lvl="2"/>
            <a:r>
              <a:rPr lang="en-US" dirty="0"/>
              <a:t>“I have always felt that it was </a:t>
            </a:r>
            <a:r>
              <a:rPr lang="en-US" dirty="0">
                <a:solidFill>
                  <a:srgbClr val="FFFF00"/>
                </a:solidFill>
              </a:rPr>
              <a:t>only after a child was born </a:t>
            </a:r>
            <a:r>
              <a:rPr lang="en-US" dirty="0"/>
              <a:t>and had a life separate from its mother that it </a:t>
            </a:r>
            <a:r>
              <a:rPr lang="en-US" dirty="0">
                <a:solidFill>
                  <a:srgbClr val="FFFF00"/>
                </a:solidFill>
              </a:rPr>
              <a:t>became an individual person</a:t>
            </a:r>
            <a:r>
              <a:rPr lang="en-US" dirty="0"/>
              <a:t>, and it has always, therefore, seemed to me that </a:t>
            </a:r>
            <a:r>
              <a:rPr lang="en-US" dirty="0">
                <a:solidFill>
                  <a:srgbClr val="FFFF00"/>
                </a:solidFill>
              </a:rPr>
              <a:t>what is best for the mother </a:t>
            </a:r>
            <a:r>
              <a:rPr lang="en-US" dirty="0"/>
              <a:t>and for the future should be allowed.”</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Tree>
    <p:extLst>
      <p:ext uri="{BB962C8B-B14F-4D97-AF65-F5344CB8AC3E}">
        <p14:creationId xmlns:p14="http://schemas.microsoft.com/office/powerpoint/2010/main" val="22868242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57575"/>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398"/>
          </a:xfrm>
        </p:spPr>
        <p:txBody>
          <a:bodyPr/>
          <a:lstStyle/>
          <a:p>
            <a:r>
              <a:rPr lang="en-US" sz="4400" dirty="0"/>
              <a:t>W(h)ither Our Rights?</a:t>
            </a:r>
          </a:p>
        </p:txBody>
      </p:sp>
      <p:sp>
        <p:nvSpPr>
          <p:cNvPr id="3" name="Text Placeholder 2"/>
          <p:cNvSpPr>
            <a:spLocks noGrp="1"/>
          </p:cNvSpPr>
          <p:nvPr>
            <p:ph type="body" sz="quarter" idx="10"/>
          </p:nvPr>
        </p:nvSpPr>
        <p:spPr>
          <a:xfrm>
            <a:off x="152400" y="762000"/>
            <a:ext cx="8839200" cy="3465564"/>
          </a:xfrm>
        </p:spPr>
        <p:txBody>
          <a:bodyPr/>
          <a:lstStyle/>
          <a:p>
            <a:r>
              <a:rPr lang="en-US" dirty="0"/>
              <a:t>Example: Abortion and the Bible</a:t>
            </a:r>
          </a:p>
          <a:p>
            <a:pPr lvl="1"/>
            <a:r>
              <a:rPr lang="en-US" dirty="0"/>
              <a:t>Jeremiah 1: 4-5 (Pro-Life cited passage)</a:t>
            </a:r>
          </a:p>
          <a:p>
            <a:pPr lvl="2"/>
            <a:r>
              <a:rPr lang="en-US" dirty="0"/>
              <a:t>“Now the word of the Lord came to me, saying, ‘Before I formed you in the womb I knew you, and before you were born, I consecrated you’…”</a:t>
            </a:r>
          </a:p>
          <a:p>
            <a:pPr lvl="2"/>
            <a:r>
              <a:rPr lang="en-US" dirty="0"/>
              <a:t>Verse 5 continues, “and I appointed you a prophet to the nations.”</a:t>
            </a:r>
          </a:p>
          <a:p>
            <a:pPr lvl="2"/>
            <a:r>
              <a:rPr lang="en-US" dirty="0"/>
              <a:t>This verse is </a:t>
            </a:r>
            <a:r>
              <a:rPr lang="en-US" dirty="0">
                <a:solidFill>
                  <a:srgbClr val="FFFF00"/>
                </a:solidFill>
              </a:rPr>
              <a:t>not a general statement for all people</a:t>
            </a:r>
            <a:r>
              <a:rPr lang="en-US" dirty="0"/>
              <a:t>, but speaks specifically to Jeremiah</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Tree>
    <p:extLst>
      <p:ext uri="{BB962C8B-B14F-4D97-AF65-F5344CB8AC3E}">
        <p14:creationId xmlns:p14="http://schemas.microsoft.com/office/powerpoint/2010/main" val="3808143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5757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10600" cy="609398"/>
          </a:xfrm>
        </p:spPr>
        <p:txBody>
          <a:bodyPr/>
          <a:lstStyle/>
          <a:p>
            <a:r>
              <a:rPr lang="en-US" sz="4400" dirty="0"/>
              <a:t>Conclusions</a:t>
            </a:r>
          </a:p>
        </p:txBody>
      </p:sp>
      <p:sp>
        <p:nvSpPr>
          <p:cNvPr id="3" name="Text Placeholder 2"/>
          <p:cNvSpPr>
            <a:spLocks noGrp="1"/>
          </p:cNvSpPr>
          <p:nvPr>
            <p:ph type="body" sz="quarter" idx="10"/>
          </p:nvPr>
        </p:nvSpPr>
        <p:spPr>
          <a:xfrm>
            <a:off x="76200" y="914400"/>
            <a:ext cx="8915400" cy="5706177"/>
          </a:xfrm>
        </p:spPr>
        <p:txBody>
          <a:bodyPr/>
          <a:lstStyle/>
          <a:p>
            <a:r>
              <a:rPr lang="en-US" dirty="0"/>
              <a:t>Post-</a:t>
            </a:r>
            <a:r>
              <a:rPr lang="en-US" i="1" dirty="0"/>
              <a:t>Dobbs</a:t>
            </a:r>
            <a:r>
              <a:rPr lang="en-US" dirty="0"/>
              <a:t> Environment</a:t>
            </a:r>
          </a:p>
          <a:p>
            <a:pPr lvl="1"/>
            <a:r>
              <a:rPr lang="en-US" dirty="0"/>
              <a:t>Supreme Court demonstrates its interest in retracting individual rights</a:t>
            </a:r>
          </a:p>
          <a:p>
            <a:pPr lvl="1"/>
            <a:r>
              <a:rPr lang="en-US" dirty="0"/>
              <a:t>Signals that other Court-enunciated rights could follow</a:t>
            </a:r>
          </a:p>
          <a:p>
            <a:r>
              <a:rPr lang="en-US" dirty="0"/>
              <a:t>Mobilization</a:t>
            </a:r>
          </a:p>
          <a:p>
            <a:pPr lvl="1"/>
            <a:r>
              <a:rPr lang="en-US" dirty="0"/>
              <a:t>Change the narrative</a:t>
            </a:r>
          </a:p>
          <a:p>
            <a:pPr lvl="1"/>
            <a:r>
              <a:rPr lang="en-US" dirty="0"/>
              <a:t>Develop emotional appeals</a:t>
            </a:r>
          </a:p>
          <a:p>
            <a:pPr lvl="1"/>
            <a:r>
              <a:rPr lang="en-US" dirty="0"/>
              <a:t>Challenge the opposition</a:t>
            </a:r>
          </a:p>
          <a:p>
            <a:r>
              <a:rPr lang="en-US" dirty="0"/>
              <a:t>Sustain the movement</a:t>
            </a:r>
          </a:p>
          <a:p>
            <a:pPr lvl="1"/>
            <a:r>
              <a:rPr lang="en-US" dirty="0"/>
              <a:t>Countering 40-50 years of propaganda</a:t>
            </a:r>
          </a:p>
          <a:p>
            <a:pPr lvl="2"/>
            <a:r>
              <a:rPr lang="en-US" dirty="0"/>
              <a:t>Example: State legislatures of Nebraska and South Carolina</a:t>
            </a:r>
          </a:p>
          <a:p>
            <a:pPr lvl="1"/>
            <a:r>
              <a:rPr lang="en-US" dirty="0"/>
              <a:t>Focus on all levels of government</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spTree>
    <p:extLst>
      <p:ext uri="{BB962C8B-B14F-4D97-AF65-F5344CB8AC3E}">
        <p14:creationId xmlns:p14="http://schemas.microsoft.com/office/powerpoint/2010/main" val="3946892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57575"/>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57575"/>
                                      </p:to>
                                    </p:animClr>
                                  </p:sub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757575"/>
                                      </p:to>
                                    </p:animClr>
                                  </p:sub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757575"/>
                                      </p:to>
                                    </p:animClr>
                                  </p:sub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757575"/>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1905000"/>
            <a:ext cx="8382000" cy="1015663"/>
          </a:xfrm>
        </p:spPr>
        <p:txBody>
          <a:bodyPr/>
          <a:lstStyle/>
          <a:p>
            <a:pPr marL="0" indent="0" algn="ctr">
              <a:spcBef>
                <a:spcPct val="0"/>
              </a:spcBef>
              <a:buNone/>
            </a:pPr>
            <a:r>
              <a:rPr lang="en-US" sz="7200" dirty="0">
                <a:solidFill>
                  <a:srgbClr val="FFFF00"/>
                </a:solidFill>
              </a:rPr>
              <a:t>Questions?</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
        <p:nvSpPr>
          <p:cNvPr id="5" name="TextBox 4"/>
          <p:cNvSpPr txBox="1"/>
          <p:nvPr/>
        </p:nvSpPr>
        <p:spPr>
          <a:xfrm>
            <a:off x="5410200" y="5562600"/>
            <a:ext cx="3445943" cy="1200329"/>
          </a:xfrm>
          <a:prstGeom prst="rect">
            <a:avLst/>
          </a:prstGeom>
          <a:noFill/>
        </p:spPr>
        <p:txBody>
          <a:bodyPr wrap="none" rtlCol="0">
            <a:spAutoFit/>
          </a:bodyPr>
          <a:lstStyle/>
          <a:p>
            <a:pPr algn="ctr"/>
            <a:r>
              <a:rPr lang="en-US" sz="2400" dirty="0"/>
              <a:t>Kirk A. Randazzo, Ph.D.</a:t>
            </a:r>
          </a:p>
          <a:p>
            <a:pPr algn="ctr"/>
            <a:r>
              <a:rPr lang="en-US" sz="2400" dirty="0" err="1"/>
              <a:t>randazzo@mailbox.sc.edu</a:t>
            </a:r>
            <a:endParaRPr lang="en-US" sz="2400" dirty="0"/>
          </a:p>
          <a:p>
            <a:pPr algn="ctr"/>
            <a:r>
              <a:rPr lang="en-US" sz="2400" dirty="0"/>
              <a:t>803-777-3109</a:t>
            </a:r>
          </a:p>
        </p:txBody>
      </p:sp>
    </p:spTree>
    <p:extLst>
      <p:ext uri="{BB962C8B-B14F-4D97-AF65-F5344CB8AC3E}">
        <p14:creationId xmlns:p14="http://schemas.microsoft.com/office/powerpoint/2010/main" val="31662697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1218795"/>
          </a:xfrm>
        </p:spPr>
        <p:txBody>
          <a:bodyPr/>
          <a:lstStyle/>
          <a:p>
            <a:r>
              <a:rPr lang="en-US" sz="4400" dirty="0"/>
              <a:t>Politics and the U.S. Supreme Court</a:t>
            </a:r>
          </a:p>
        </p:txBody>
      </p:sp>
      <p:sp>
        <p:nvSpPr>
          <p:cNvPr id="3" name="Text Placeholder 2"/>
          <p:cNvSpPr>
            <a:spLocks noGrp="1"/>
          </p:cNvSpPr>
          <p:nvPr>
            <p:ph type="body" sz="quarter" idx="10"/>
          </p:nvPr>
        </p:nvSpPr>
        <p:spPr>
          <a:xfrm>
            <a:off x="152400" y="762000"/>
            <a:ext cx="3810000" cy="4635115"/>
          </a:xfrm>
        </p:spPr>
        <p:txBody>
          <a:bodyPr/>
          <a:lstStyle/>
          <a:p>
            <a:r>
              <a:rPr lang="en-US" dirty="0"/>
              <a:t>Public Opinion of the Court</a:t>
            </a:r>
          </a:p>
          <a:p>
            <a:pPr lvl="1"/>
            <a:r>
              <a:rPr lang="en-US" dirty="0" err="1"/>
              <a:t>Approx</a:t>
            </a:r>
            <a:r>
              <a:rPr lang="en-US" dirty="0"/>
              <a:t> 49% of public have favorable opinion </a:t>
            </a:r>
          </a:p>
          <a:p>
            <a:pPr lvl="1"/>
            <a:r>
              <a:rPr lang="en-US" dirty="0"/>
              <a:t>Only 28% Democrats view Court favorably (Republicans 73% favorable)</a:t>
            </a:r>
          </a:p>
          <a:p>
            <a:pPr lvl="1"/>
            <a:r>
              <a:rPr lang="en-US" dirty="0"/>
              <a:t>Why the change?</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pic>
        <p:nvPicPr>
          <p:cNvPr id="1026" name="Picture 2" descr="Views of Supreme Court Far Less Positive After Abortion Ruling Reversing  Roe v. Wade | Pew Research Center">
            <a:extLst>
              <a:ext uri="{FF2B5EF4-FFF2-40B4-BE49-F238E27FC236}">
                <a16:creationId xmlns:a16="http://schemas.microsoft.com/office/drawing/2014/main" id="{329A08BD-4FC4-8146-6FBC-79B8BA26E148}"/>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492720" y="660682"/>
            <a:ext cx="3707977"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3414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1218795"/>
          </a:xfrm>
        </p:spPr>
        <p:txBody>
          <a:bodyPr/>
          <a:lstStyle/>
          <a:p>
            <a:r>
              <a:rPr lang="en-US" sz="4400" dirty="0"/>
              <a:t>Politics and the U.S. Supreme Court</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pic>
        <p:nvPicPr>
          <p:cNvPr id="3074" name="Picture 2" descr="Ending Abortion Access Will Have Significant Harmful Consequences for  Individual and Families, CORE Researchers and Other Social Science Experts  Tell Supreme Court – Collaborative for Reproductive Equity – UW–Madison">
            <a:extLst>
              <a:ext uri="{FF2B5EF4-FFF2-40B4-BE49-F238E27FC236}">
                <a16:creationId xmlns:a16="http://schemas.microsoft.com/office/drawing/2014/main" id="{5BA4CFBB-1BF2-0709-2CB4-6985727B5D1B}"/>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00100" y="883285"/>
            <a:ext cx="7315200" cy="5091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62244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1218795"/>
          </a:xfrm>
        </p:spPr>
        <p:txBody>
          <a:bodyPr/>
          <a:lstStyle/>
          <a:p>
            <a:r>
              <a:rPr lang="en-US" sz="4400" dirty="0"/>
              <a:t>Politics and the U.S. Supreme Court</a:t>
            </a:r>
          </a:p>
        </p:txBody>
      </p:sp>
      <p:sp>
        <p:nvSpPr>
          <p:cNvPr id="3" name="Text Placeholder 2"/>
          <p:cNvSpPr>
            <a:spLocks noGrp="1"/>
          </p:cNvSpPr>
          <p:nvPr>
            <p:ph type="body" sz="quarter" idx="10"/>
          </p:nvPr>
        </p:nvSpPr>
        <p:spPr>
          <a:xfrm>
            <a:off x="152400" y="762000"/>
            <a:ext cx="8839200" cy="1391150"/>
          </a:xfrm>
        </p:spPr>
        <p:txBody>
          <a:bodyPr/>
          <a:lstStyle/>
          <a:p>
            <a:r>
              <a:rPr lang="en-US" i="1" dirty="0"/>
              <a:t>Dobbs v. Jackson Women’s Health </a:t>
            </a:r>
            <a:r>
              <a:rPr lang="en-US" dirty="0"/>
              <a:t>2022</a:t>
            </a:r>
          </a:p>
          <a:p>
            <a:pPr lvl="1"/>
            <a:r>
              <a:rPr lang="en-US" dirty="0"/>
              <a:t>Overturned </a:t>
            </a:r>
            <a:r>
              <a:rPr lang="en-US" i="1" dirty="0"/>
              <a:t>Roe v. Wade </a:t>
            </a:r>
            <a:r>
              <a:rPr lang="en-US" dirty="0"/>
              <a:t>1973</a:t>
            </a:r>
          </a:p>
          <a:p>
            <a:pPr lvl="1"/>
            <a:r>
              <a:rPr lang="en-US" dirty="0"/>
              <a:t>First time the Supreme Court has retracted rights</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pic>
        <p:nvPicPr>
          <p:cNvPr id="4098" name="Picture 2" descr="The Supreme Court's majority and dissent opinions on Dobbs reveal a schism  : NPR">
            <a:extLst>
              <a:ext uri="{FF2B5EF4-FFF2-40B4-BE49-F238E27FC236}">
                <a16:creationId xmlns:a16="http://schemas.microsoft.com/office/drawing/2014/main" id="{844A3569-75C5-A723-C788-E71C8E3941E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28600" y="2286000"/>
            <a:ext cx="3810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obbs Dissenters' Hypocrisy | National Review">
            <a:extLst>
              <a:ext uri="{FF2B5EF4-FFF2-40B4-BE49-F238E27FC236}">
                <a16:creationId xmlns:a16="http://schemas.microsoft.com/office/drawing/2014/main" id="{A683E0F7-B4E8-0060-001E-225C9C3AF60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419600" y="3009900"/>
            <a:ext cx="4049486"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1940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1218795"/>
          </a:xfrm>
        </p:spPr>
        <p:txBody>
          <a:bodyPr/>
          <a:lstStyle/>
          <a:p>
            <a:r>
              <a:rPr lang="en-US" sz="4400" dirty="0"/>
              <a:t>Politics and the U.S. Supreme Court</a:t>
            </a:r>
          </a:p>
        </p:txBody>
      </p:sp>
      <p:sp>
        <p:nvSpPr>
          <p:cNvPr id="3" name="Text Placeholder 2"/>
          <p:cNvSpPr>
            <a:spLocks noGrp="1"/>
          </p:cNvSpPr>
          <p:nvPr>
            <p:ph type="body" sz="quarter" idx="10"/>
          </p:nvPr>
        </p:nvSpPr>
        <p:spPr>
          <a:xfrm>
            <a:off x="152400" y="762000"/>
            <a:ext cx="8839200" cy="5127558"/>
          </a:xfrm>
        </p:spPr>
        <p:txBody>
          <a:bodyPr/>
          <a:lstStyle/>
          <a:p>
            <a:r>
              <a:rPr lang="en-US" dirty="0"/>
              <a:t>Summary of Majority Opinion (by Justice Alito)</a:t>
            </a:r>
          </a:p>
          <a:p>
            <a:pPr lvl="1"/>
            <a:r>
              <a:rPr lang="en-US" dirty="0"/>
              <a:t>“We hold that </a:t>
            </a:r>
            <a:r>
              <a:rPr lang="en-US" i="1" dirty="0"/>
              <a:t>Roe</a:t>
            </a:r>
            <a:r>
              <a:rPr lang="en-US" dirty="0"/>
              <a:t> and </a:t>
            </a:r>
            <a:r>
              <a:rPr lang="en-US" i="1" dirty="0"/>
              <a:t>Casey</a:t>
            </a:r>
            <a:r>
              <a:rPr lang="en-US" dirty="0"/>
              <a:t> must be overturned”</a:t>
            </a:r>
          </a:p>
          <a:p>
            <a:pPr lvl="1"/>
            <a:r>
              <a:rPr lang="en-US" dirty="0"/>
              <a:t>“Constitution makes no reference to abortion, and no such right is implicitly protected by any constitutional provision.”</a:t>
            </a:r>
          </a:p>
          <a:p>
            <a:pPr lvl="1"/>
            <a:r>
              <a:rPr lang="en-US" dirty="0"/>
              <a:t>“Any such [implicit] right must be ‘deeply rooted in this Nation’s history and tradition’.”</a:t>
            </a:r>
          </a:p>
          <a:p>
            <a:pPr lvl="1"/>
            <a:r>
              <a:rPr lang="en-US" dirty="0"/>
              <a:t>The implicit right in question is the </a:t>
            </a:r>
            <a:r>
              <a:rPr lang="en-US" dirty="0">
                <a:solidFill>
                  <a:srgbClr val="FFFF00"/>
                </a:solidFill>
              </a:rPr>
              <a:t>right to privacy</a:t>
            </a:r>
          </a:p>
          <a:p>
            <a:pPr lvl="2"/>
            <a:r>
              <a:rPr lang="en-US" dirty="0"/>
              <a:t>Contraception (</a:t>
            </a:r>
            <a:r>
              <a:rPr lang="en-US" i="1" dirty="0"/>
              <a:t>Griswold v. Connecticut</a:t>
            </a:r>
            <a:r>
              <a:rPr lang="en-US" dirty="0"/>
              <a:t>)</a:t>
            </a:r>
          </a:p>
          <a:p>
            <a:pPr lvl="2"/>
            <a:r>
              <a:rPr lang="en-US" dirty="0"/>
              <a:t>Right to die (</a:t>
            </a:r>
            <a:r>
              <a:rPr lang="en-US" i="1" dirty="0"/>
              <a:t>Cruzan v. Missouri Dept. of Health</a:t>
            </a:r>
            <a:r>
              <a:rPr lang="en-US" dirty="0"/>
              <a:t>)</a:t>
            </a:r>
          </a:p>
          <a:p>
            <a:pPr lvl="2"/>
            <a:r>
              <a:rPr lang="en-US" dirty="0"/>
              <a:t>Non-criminalization of homosexuality (</a:t>
            </a:r>
            <a:r>
              <a:rPr lang="en-US" i="1" dirty="0"/>
              <a:t>Lawrence v. Texas</a:t>
            </a:r>
            <a:r>
              <a:rPr lang="en-US" dirty="0"/>
              <a:t>)</a:t>
            </a:r>
          </a:p>
          <a:p>
            <a:pPr lvl="2"/>
            <a:r>
              <a:rPr lang="en-US" dirty="0"/>
              <a:t>Gay marriage (</a:t>
            </a:r>
            <a:r>
              <a:rPr lang="en-US" i="1" dirty="0"/>
              <a:t>Obergefell v. Hodges</a:t>
            </a:r>
            <a:r>
              <a:rPr lang="en-US" dirty="0"/>
              <a:t>)</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Tree>
    <p:extLst>
      <p:ext uri="{BB962C8B-B14F-4D97-AF65-F5344CB8AC3E}">
        <p14:creationId xmlns:p14="http://schemas.microsoft.com/office/powerpoint/2010/main" val="21263950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57575"/>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757575"/>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757575"/>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757575"/>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398"/>
          </a:xfrm>
        </p:spPr>
        <p:txBody>
          <a:bodyPr/>
          <a:lstStyle/>
          <a:p>
            <a:r>
              <a:rPr lang="en-US" sz="4400" dirty="0"/>
              <a:t>W(h)ither Our Rights?</a:t>
            </a:r>
          </a:p>
        </p:txBody>
      </p:sp>
      <p:sp>
        <p:nvSpPr>
          <p:cNvPr id="3" name="Text Placeholder 2"/>
          <p:cNvSpPr>
            <a:spLocks noGrp="1"/>
          </p:cNvSpPr>
          <p:nvPr>
            <p:ph type="body" sz="quarter" idx="10"/>
          </p:nvPr>
        </p:nvSpPr>
        <p:spPr>
          <a:xfrm>
            <a:off x="152400" y="762000"/>
            <a:ext cx="8839200" cy="4505849"/>
          </a:xfrm>
        </p:spPr>
        <p:txBody>
          <a:bodyPr/>
          <a:lstStyle/>
          <a:p>
            <a:r>
              <a:rPr lang="en-US" dirty="0"/>
              <a:t>Mobilization in a post-</a:t>
            </a:r>
            <a:r>
              <a:rPr lang="en-US" i="1" dirty="0"/>
              <a:t>Dobbs</a:t>
            </a:r>
            <a:r>
              <a:rPr lang="en-US" dirty="0"/>
              <a:t> environment</a:t>
            </a:r>
          </a:p>
          <a:p>
            <a:pPr lvl="1"/>
            <a:r>
              <a:rPr lang="en-US" dirty="0"/>
              <a:t>Change the narrative</a:t>
            </a:r>
          </a:p>
          <a:p>
            <a:pPr lvl="1"/>
            <a:r>
              <a:rPr lang="en-US" dirty="0"/>
              <a:t>Develop emotional appeals</a:t>
            </a:r>
          </a:p>
          <a:p>
            <a:pPr lvl="1"/>
            <a:r>
              <a:rPr lang="en-US" dirty="0"/>
              <a:t>Challenge the opposition</a:t>
            </a:r>
          </a:p>
          <a:p>
            <a:r>
              <a:rPr lang="en-US" dirty="0"/>
              <a:t>Change the narrative</a:t>
            </a:r>
          </a:p>
          <a:p>
            <a:pPr lvl="1"/>
            <a:r>
              <a:rPr lang="en-US" dirty="0"/>
              <a:t>One party is brilliant at creating soundbites</a:t>
            </a:r>
          </a:p>
          <a:p>
            <a:pPr lvl="2"/>
            <a:r>
              <a:rPr lang="en-US" dirty="0"/>
              <a:t>Government is the problem</a:t>
            </a:r>
          </a:p>
          <a:p>
            <a:pPr lvl="2"/>
            <a:r>
              <a:rPr lang="en-US" dirty="0"/>
              <a:t>Abortion is murder</a:t>
            </a:r>
          </a:p>
          <a:p>
            <a:pPr lvl="2"/>
            <a:r>
              <a:rPr lang="en-US" dirty="0"/>
              <a:t>Lower taxes are good</a:t>
            </a:r>
          </a:p>
          <a:p>
            <a:pPr lvl="2"/>
            <a:r>
              <a:rPr lang="en-US" dirty="0"/>
              <a:t>Slogans focus on </a:t>
            </a:r>
            <a:r>
              <a:rPr lang="en-US" dirty="0">
                <a:solidFill>
                  <a:srgbClr val="FFFF00"/>
                </a:solidFill>
              </a:rPr>
              <a:t>binary outcomes </a:t>
            </a:r>
            <a:r>
              <a:rPr lang="en-US" dirty="0"/>
              <a:t>(for/against)</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Tree>
    <p:extLst>
      <p:ext uri="{BB962C8B-B14F-4D97-AF65-F5344CB8AC3E}">
        <p14:creationId xmlns:p14="http://schemas.microsoft.com/office/powerpoint/2010/main" val="15998453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57575"/>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57575"/>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757575"/>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757575"/>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757575"/>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398"/>
          </a:xfrm>
        </p:spPr>
        <p:txBody>
          <a:bodyPr/>
          <a:lstStyle/>
          <a:p>
            <a:r>
              <a:rPr lang="en-US" sz="4400" dirty="0"/>
              <a:t>W(h)ither Our Rights?</a:t>
            </a:r>
          </a:p>
        </p:txBody>
      </p:sp>
      <p:sp>
        <p:nvSpPr>
          <p:cNvPr id="3" name="Text Placeholder 2"/>
          <p:cNvSpPr>
            <a:spLocks noGrp="1"/>
          </p:cNvSpPr>
          <p:nvPr>
            <p:ph type="body" sz="quarter" idx="10"/>
          </p:nvPr>
        </p:nvSpPr>
        <p:spPr>
          <a:xfrm>
            <a:off x="152400" y="762000"/>
            <a:ext cx="8839200" cy="4690515"/>
          </a:xfrm>
        </p:spPr>
        <p:txBody>
          <a:bodyPr/>
          <a:lstStyle/>
          <a:p>
            <a:r>
              <a:rPr lang="en-US" dirty="0"/>
              <a:t>Change the narrative</a:t>
            </a:r>
          </a:p>
          <a:p>
            <a:pPr lvl="1"/>
            <a:r>
              <a:rPr lang="en-US" dirty="0"/>
              <a:t>Must broaden the scope</a:t>
            </a:r>
          </a:p>
          <a:p>
            <a:pPr lvl="1"/>
            <a:r>
              <a:rPr lang="en-US" dirty="0"/>
              <a:t>Instead of abortion – </a:t>
            </a:r>
            <a:r>
              <a:rPr lang="en-US" dirty="0">
                <a:solidFill>
                  <a:srgbClr val="FFFF00"/>
                </a:solidFill>
              </a:rPr>
              <a:t>reproductive healthcare</a:t>
            </a:r>
          </a:p>
          <a:p>
            <a:pPr lvl="2"/>
            <a:r>
              <a:rPr lang="en-US" dirty="0"/>
              <a:t>Contraception</a:t>
            </a:r>
          </a:p>
          <a:p>
            <a:pPr lvl="2"/>
            <a:r>
              <a:rPr lang="en-US" dirty="0"/>
              <a:t>Abortion</a:t>
            </a:r>
          </a:p>
          <a:p>
            <a:pPr lvl="2"/>
            <a:r>
              <a:rPr lang="en-US" dirty="0"/>
              <a:t>Maternity/Parental leave</a:t>
            </a:r>
          </a:p>
          <a:p>
            <a:pPr lvl="2"/>
            <a:r>
              <a:rPr lang="en-US" dirty="0"/>
              <a:t>Child/Family support services</a:t>
            </a:r>
          </a:p>
          <a:p>
            <a:pPr lvl="1"/>
            <a:r>
              <a:rPr lang="en-US" dirty="0"/>
              <a:t>Educate public that </a:t>
            </a:r>
            <a:r>
              <a:rPr lang="en-US" dirty="0">
                <a:solidFill>
                  <a:srgbClr val="FFFF00"/>
                </a:solidFill>
              </a:rPr>
              <a:t>life is more complicated </a:t>
            </a:r>
            <a:r>
              <a:rPr lang="en-US" dirty="0"/>
              <a:t>than binary outcome</a:t>
            </a:r>
          </a:p>
          <a:p>
            <a:pPr lvl="2"/>
            <a:r>
              <a:rPr lang="en-US" dirty="0"/>
              <a:t>Must connect the dots across issues</a:t>
            </a:r>
          </a:p>
          <a:p>
            <a:pPr lvl="2"/>
            <a:r>
              <a:rPr lang="en-US" dirty="0"/>
              <a:t>Example: </a:t>
            </a:r>
            <a:r>
              <a:rPr lang="en-US" i="1" dirty="0" err="1"/>
              <a:t>Zurawski</a:t>
            </a:r>
            <a:r>
              <a:rPr lang="en-US" i="1" dirty="0"/>
              <a:t> v. State of Texas </a:t>
            </a:r>
            <a:r>
              <a:rPr lang="en-US" dirty="0"/>
              <a:t>2023</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Tree>
    <p:extLst>
      <p:ext uri="{BB962C8B-B14F-4D97-AF65-F5344CB8AC3E}">
        <p14:creationId xmlns:p14="http://schemas.microsoft.com/office/powerpoint/2010/main" val="21490230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57575"/>
                                      </p:to>
                                    </p:animClr>
                                  </p:sub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757575"/>
                                      </p:to>
                                    </p:animClr>
                                  </p:sub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757575"/>
                                      </p:to>
                                    </p:animClr>
                                  </p:sub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757575"/>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398"/>
          </a:xfrm>
        </p:spPr>
        <p:txBody>
          <a:bodyPr/>
          <a:lstStyle/>
          <a:p>
            <a:r>
              <a:rPr lang="en-US" sz="4400" dirty="0"/>
              <a:t>W(h)ither Our Rights?</a:t>
            </a:r>
          </a:p>
        </p:txBody>
      </p:sp>
      <p:sp>
        <p:nvSpPr>
          <p:cNvPr id="3" name="Text Placeholder 2"/>
          <p:cNvSpPr>
            <a:spLocks noGrp="1"/>
          </p:cNvSpPr>
          <p:nvPr>
            <p:ph type="body" sz="quarter" idx="10"/>
          </p:nvPr>
        </p:nvSpPr>
        <p:spPr>
          <a:xfrm>
            <a:off x="152400" y="762000"/>
            <a:ext cx="8839200" cy="917174"/>
          </a:xfrm>
        </p:spPr>
        <p:txBody>
          <a:bodyPr/>
          <a:lstStyle/>
          <a:p>
            <a:r>
              <a:rPr lang="en-US" dirty="0"/>
              <a:t>Develop emotional appeals</a:t>
            </a:r>
          </a:p>
          <a:p>
            <a:pPr lvl="1"/>
            <a:r>
              <a:rPr lang="en-US" dirty="0"/>
              <a:t>Public votes based on emotion not intellect</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pic>
        <p:nvPicPr>
          <p:cNvPr id="5122" name="Picture 2" descr="Trump listens as Democratic nominee Hillary Clinton answers a question from the audience during their presidential town hall debate at Washington University in St. Louis, Missouri, U.S., October 9">
            <a:extLst>
              <a:ext uri="{FF2B5EF4-FFF2-40B4-BE49-F238E27FC236}">
                <a16:creationId xmlns:a16="http://schemas.microsoft.com/office/drawing/2014/main" id="{96F9EACF-8620-6378-E6B3-3495019D7D9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852992" y="2057400"/>
            <a:ext cx="5438016" cy="335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62A84D2-8897-5B9B-6325-45DF0116DDB3}"/>
              </a:ext>
            </a:extLst>
          </p:cNvPr>
          <p:cNvSpPr txBox="1"/>
          <p:nvPr/>
        </p:nvSpPr>
        <p:spPr>
          <a:xfrm>
            <a:off x="333315" y="2429369"/>
            <a:ext cx="1266885" cy="584775"/>
          </a:xfrm>
          <a:prstGeom prst="rect">
            <a:avLst/>
          </a:prstGeom>
          <a:noFill/>
        </p:spPr>
        <p:txBody>
          <a:bodyPr wrap="none" rtlCol="0">
            <a:spAutoFit/>
          </a:bodyPr>
          <a:lstStyle/>
          <a:p>
            <a:r>
              <a:rPr lang="en-US" sz="3200" dirty="0"/>
              <a:t>MAGA</a:t>
            </a:r>
          </a:p>
        </p:txBody>
      </p:sp>
      <p:sp>
        <p:nvSpPr>
          <p:cNvPr id="7" name="TextBox 6">
            <a:extLst>
              <a:ext uri="{FF2B5EF4-FFF2-40B4-BE49-F238E27FC236}">
                <a16:creationId xmlns:a16="http://schemas.microsoft.com/office/drawing/2014/main" id="{F94E1468-52AC-FAE9-4EB6-61CDEAD4E0E4}"/>
              </a:ext>
            </a:extLst>
          </p:cNvPr>
          <p:cNvSpPr txBox="1"/>
          <p:nvPr/>
        </p:nvSpPr>
        <p:spPr>
          <a:xfrm>
            <a:off x="7413091" y="4495800"/>
            <a:ext cx="1578509" cy="1077218"/>
          </a:xfrm>
          <a:prstGeom prst="rect">
            <a:avLst/>
          </a:prstGeom>
          <a:noFill/>
        </p:spPr>
        <p:txBody>
          <a:bodyPr wrap="none" rtlCol="0">
            <a:spAutoFit/>
          </a:bodyPr>
          <a:lstStyle/>
          <a:p>
            <a:pPr algn="ctr"/>
            <a:r>
              <a:rPr lang="en-US" sz="3200" dirty="0"/>
              <a:t>Detailed</a:t>
            </a:r>
          </a:p>
          <a:p>
            <a:pPr algn="ctr"/>
            <a:r>
              <a:rPr lang="en-US" sz="3200" dirty="0"/>
              <a:t>Plan</a:t>
            </a:r>
          </a:p>
        </p:txBody>
      </p:sp>
    </p:spTree>
    <p:extLst>
      <p:ext uri="{BB962C8B-B14F-4D97-AF65-F5344CB8AC3E}">
        <p14:creationId xmlns:p14="http://schemas.microsoft.com/office/powerpoint/2010/main" val="25690362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398"/>
          </a:xfrm>
        </p:spPr>
        <p:txBody>
          <a:bodyPr/>
          <a:lstStyle/>
          <a:p>
            <a:r>
              <a:rPr lang="en-US" sz="4400" dirty="0"/>
              <a:t>W(h)ither Our Rights?</a:t>
            </a:r>
          </a:p>
        </p:txBody>
      </p:sp>
      <p:sp>
        <p:nvSpPr>
          <p:cNvPr id="3" name="Text Placeholder 2"/>
          <p:cNvSpPr>
            <a:spLocks noGrp="1"/>
          </p:cNvSpPr>
          <p:nvPr>
            <p:ph type="body" sz="quarter" idx="10"/>
          </p:nvPr>
        </p:nvSpPr>
        <p:spPr>
          <a:xfrm>
            <a:off x="152400" y="762000"/>
            <a:ext cx="8839200" cy="5521512"/>
          </a:xfrm>
        </p:spPr>
        <p:txBody>
          <a:bodyPr/>
          <a:lstStyle/>
          <a:p>
            <a:r>
              <a:rPr lang="en-US" dirty="0"/>
              <a:t>Generate an emotional theme</a:t>
            </a:r>
          </a:p>
          <a:p>
            <a:pPr lvl="1"/>
            <a:r>
              <a:rPr lang="en-US" dirty="0"/>
              <a:t>Possible positive themes</a:t>
            </a:r>
          </a:p>
          <a:p>
            <a:pPr lvl="2"/>
            <a:r>
              <a:rPr lang="en-US" dirty="0"/>
              <a:t>America’s </a:t>
            </a:r>
            <a:r>
              <a:rPr lang="en-US" dirty="0">
                <a:solidFill>
                  <a:srgbClr val="FFFF00"/>
                </a:solidFill>
              </a:rPr>
              <a:t>Family</a:t>
            </a:r>
          </a:p>
          <a:p>
            <a:pPr lvl="2"/>
            <a:r>
              <a:rPr lang="en-US" dirty="0">
                <a:solidFill>
                  <a:srgbClr val="FFFF00"/>
                </a:solidFill>
              </a:rPr>
              <a:t>Community</a:t>
            </a:r>
            <a:r>
              <a:rPr lang="en-US" dirty="0"/>
              <a:t> Matters</a:t>
            </a:r>
          </a:p>
          <a:p>
            <a:pPr lvl="2"/>
            <a:r>
              <a:rPr lang="en-US" dirty="0"/>
              <a:t>With Liberty and Justice </a:t>
            </a:r>
            <a:r>
              <a:rPr lang="en-US" dirty="0">
                <a:solidFill>
                  <a:srgbClr val="FFFF00"/>
                </a:solidFill>
              </a:rPr>
              <a:t>For All</a:t>
            </a:r>
          </a:p>
          <a:p>
            <a:pPr lvl="2"/>
            <a:r>
              <a:rPr lang="en-US" dirty="0">
                <a:solidFill>
                  <a:srgbClr val="FFFF00"/>
                </a:solidFill>
              </a:rPr>
              <a:t>Invited</a:t>
            </a:r>
            <a:r>
              <a:rPr lang="en-US" dirty="0"/>
              <a:t> to the Table</a:t>
            </a:r>
          </a:p>
          <a:p>
            <a:pPr lvl="1"/>
            <a:r>
              <a:rPr lang="en-US" dirty="0"/>
              <a:t>Use </a:t>
            </a:r>
            <a:r>
              <a:rPr lang="en-US" dirty="0">
                <a:solidFill>
                  <a:srgbClr val="FFFF00"/>
                </a:solidFill>
              </a:rPr>
              <a:t>fear</a:t>
            </a:r>
            <a:r>
              <a:rPr lang="en-US" dirty="0"/>
              <a:t> (highly motivational but difficult to maintain)</a:t>
            </a:r>
          </a:p>
          <a:p>
            <a:r>
              <a:rPr lang="en-US" dirty="0"/>
              <a:t>Develop programming based on theme</a:t>
            </a:r>
          </a:p>
          <a:p>
            <a:pPr lvl="1"/>
            <a:r>
              <a:rPr lang="en-US" dirty="0"/>
              <a:t>Public rallies</a:t>
            </a:r>
          </a:p>
          <a:p>
            <a:pPr lvl="1"/>
            <a:r>
              <a:rPr lang="en-US" dirty="0"/>
              <a:t>Talking points</a:t>
            </a:r>
          </a:p>
          <a:p>
            <a:pPr lvl="1"/>
            <a:r>
              <a:rPr lang="en-US" dirty="0"/>
              <a:t>Policy proposals</a:t>
            </a:r>
          </a:p>
          <a:p>
            <a:r>
              <a:rPr lang="en-US" dirty="0"/>
              <a:t>Constantly refer to theme (</a:t>
            </a:r>
            <a:r>
              <a:rPr lang="en-US" dirty="0">
                <a:solidFill>
                  <a:srgbClr val="FFFF00"/>
                </a:solidFill>
              </a:rPr>
              <a:t>repetition works</a:t>
            </a:r>
            <a:r>
              <a:rPr lang="en-US" dirty="0"/>
              <a:t>)</a:t>
            </a:r>
          </a:p>
        </p:txBody>
      </p:sp>
      <p:sp>
        <p:nvSpPr>
          <p:cNvPr id="4" name="TextBox 3"/>
          <p:cNvSpPr txBox="1"/>
          <p:nvPr/>
        </p:nvSpPr>
        <p:spPr>
          <a:xfrm>
            <a:off x="7414552" y="6488668"/>
            <a:ext cx="1729448" cy="369332"/>
          </a:xfrm>
          <a:prstGeom prst="rect">
            <a:avLst/>
          </a:prstGeom>
          <a:noFill/>
        </p:spPr>
        <p:txBody>
          <a:bodyPr wrap="none" rtlCol="0">
            <a:spAutoFit/>
          </a:bodyPr>
          <a:lstStyle/>
          <a:p>
            <a:r>
              <a:rPr lang="en-US" dirty="0">
                <a:solidFill>
                  <a:schemeClr val="accent1">
                    <a:lumMod val="60000"/>
                    <a:lumOff val="40000"/>
                  </a:schemeClr>
                </a:solidFill>
                <a:effectLst>
                  <a:outerShdw blurRad="38100" dist="38100" dir="2700000" algn="tl">
                    <a:srgbClr val="000000">
                      <a:alpha val="43137"/>
                    </a:srgbClr>
                  </a:outerShdw>
                </a:effectLst>
              </a:rPr>
              <a:t>Kirk A. Randazzo</a:t>
            </a:r>
          </a:p>
        </p:txBody>
      </p:sp>
      <p:pic>
        <p:nvPicPr>
          <p:cNvPr id="6" name="Picture 5" descr="USC_Linear.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23556"/>
            <a:ext cx="1600200" cy="434444"/>
          </a:xfrm>
          <a:prstGeom prst="rect">
            <a:avLst/>
          </a:prstGeom>
        </p:spPr>
      </p:pic>
    </p:spTree>
    <p:extLst>
      <p:ext uri="{BB962C8B-B14F-4D97-AF65-F5344CB8AC3E}">
        <p14:creationId xmlns:p14="http://schemas.microsoft.com/office/powerpoint/2010/main" val="41708337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5757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57575"/>
                                      </p:to>
                                    </p:animClr>
                                  </p:sub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57575"/>
                                      </p:to>
                                    </p:animClr>
                                  </p:sub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57575"/>
                                      </p:to>
                                    </p:animClr>
                                  </p:sub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757575"/>
                                      </p:to>
                                    </p:animClr>
                                  </p:sub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757575"/>
                                      </p:to>
                                    </p:animClr>
                                  </p:sub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757575"/>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757575"/>
                                      </p:to>
                                    </p:animClr>
                                  </p:sub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757575"/>
                                      </p:to>
                                    </p:animClr>
                                  </p:sub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757575"/>
                                      </p:to>
                                    </p:animClr>
                                  </p:sub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757575"/>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mple presentation slides">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14025</TotalTime>
  <Words>991</Words>
  <Application>Microsoft Macintosh PowerPoint</Application>
  <PresentationFormat>On-screen Show (4:3)</PresentationFormat>
  <Paragraphs>129</Paragraphs>
  <Slides>14</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Courier New</vt:lpstr>
      <vt:lpstr>Wingdings</vt:lpstr>
      <vt:lpstr>Sample presentation slides</vt:lpstr>
      <vt:lpstr>White with Courier font for code slides</vt:lpstr>
      <vt:lpstr>W(h)ither Our Rights? The Supreme Court’s Retraction</vt:lpstr>
      <vt:lpstr>Politics and the U.S. Supreme Court</vt:lpstr>
      <vt:lpstr>Politics and the U.S. Supreme Court</vt:lpstr>
      <vt:lpstr>Politics and the U.S. Supreme Court</vt:lpstr>
      <vt:lpstr>Politics and the U.S. Supreme Court</vt:lpstr>
      <vt:lpstr>W(h)ither Our Rights?</vt:lpstr>
      <vt:lpstr>W(h)ither Our Rights?</vt:lpstr>
      <vt:lpstr>W(h)ither Our Rights?</vt:lpstr>
      <vt:lpstr>W(h)ither Our Rights?</vt:lpstr>
      <vt:lpstr>W(h)ither Our Rights?</vt:lpstr>
      <vt:lpstr>W(h)ither Our Rights?</vt:lpstr>
      <vt:lpstr>W(h)ither Our Rights?</vt:lpstr>
      <vt:lpstr>Conclusions</vt:lpstr>
      <vt:lpstr>PowerPoint Presentation</vt:lpstr>
    </vt:vector>
  </TitlesOfParts>
  <Company>The 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Kirk Randazzo</dc:creator>
  <cp:lastModifiedBy>Shayna Howell</cp:lastModifiedBy>
  <cp:revision>440</cp:revision>
  <dcterms:created xsi:type="dcterms:W3CDTF">2009-07-08T19:02:52Z</dcterms:created>
  <dcterms:modified xsi:type="dcterms:W3CDTF">2023-05-05T02:31:13Z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TC102867271033</vt:lpwstr>
  </property>
</Properties>
</file>