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65" r:id="rId5"/>
    <p:sldId id="259" r:id="rId6"/>
    <p:sldId id="266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 Tyler" userId="212706dc9a3c9833" providerId="LiveId" clId="{A11809AB-D16C-4CDB-81A7-7843E9FADE3A}"/>
    <pc:docChg chg="undo modSld">
      <pc:chgData name="Rain Tyler" userId="212706dc9a3c9833" providerId="LiveId" clId="{A11809AB-D16C-4CDB-81A7-7843E9FADE3A}" dt="2017-11-02T00:45:44.178" v="1" actId="20577"/>
      <pc:docMkLst>
        <pc:docMk/>
      </pc:docMkLst>
      <pc:sldChg chg="modSp">
        <pc:chgData name="Rain Tyler" userId="212706dc9a3c9833" providerId="LiveId" clId="{A11809AB-D16C-4CDB-81A7-7843E9FADE3A}" dt="2017-11-02T00:45:44.178" v="1" actId="20577"/>
        <pc:sldMkLst>
          <pc:docMk/>
          <pc:sldMk cId="790311865" sldId="256"/>
        </pc:sldMkLst>
        <pc:spChg chg="mod">
          <ac:chgData name="Rain Tyler" userId="212706dc9a3c9833" providerId="LiveId" clId="{A11809AB-D16C-4CDB-81A7-7843E9FADE3A}" dt="2017-11-02T00:45:44.178" v="1" actId="20577"/>
          <ac:spMkLst>
            <pc:docMk/>
            <pc:sldMk cId="790311865" sldId="256"/>
            <ac:spMk id="2" creationId="{41677F2E-1CF3-411A-BCDF-79ECFD809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777D0-BEA3-4BFD-A208-B470BB894EA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5A011-41BB-48CE-92AF-6B4DA9C5B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2C9B-DF92-484A-990A-06B530E47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713AF-C385-4FB3-9418-ABDBAE41B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06149-4AA7-4563-A055-598356EA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EEC56-0FD7-442B-8AA1-14828996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03230-FB12-4CAE-8398-BFD10B157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3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C1E1-43D2-4751-9B73-8A7E9757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6014-4AFF-47C8-8D63-5FA3B7D6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FB180-224B-48B1-B229-AF71C422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B91AE-0216-4ACA-99F7-D21C1644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1281-F168-485E-A31A-80EB0145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1D3B00-BEE6-449A-80B4-BA736F43D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0841A-786C-47E9-BD4A-1C971BEEF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5720-E40F-47AE-A846-06A18F7B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FD66-1849-42BD-969C-B90DAA5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22CB-C37E-4CEB-995F-52FC5A8B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10D43-8B69-4C99-8AEC-EE3707D9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68D43-4386-4019-8A8E-83B58A50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3D038-5B39-4914-A04A-81DAFCC5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BCC10-8214-44C0-A071-E63A5E02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8C044-99AB-4157-8461-8EBFEC42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D368-6E24-4F76-9A82-C6D98CF94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2122A-113F-4FF1-9A8A-512EAE61C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74A7-C5AB-48D8-A383-D6233F0F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DB95C-E1DE-4E47-90CA-37DD284F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7164-A05C-4E8E-9EF1-F46A0C15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DEF6-7A9A-4716-924B-BF2F4454D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B9D1-1CA5-4EB6-ABFF-A9A326505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7EFD6-E0DB-4A35-8EB3-B43F93026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3794E-A7EA-4211-A0AE-003AB7BD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5A5B6-88DC-44E7-AEE5-1263D35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8FD7A-335F-46CF-8B6C-9974B099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2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A10E-E0C8-4CA8-B688-1B94B2C3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2D4E0-54F0-4C87-A7E9-04E013F0D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BD4F4-098F-4645-A234-15D71380C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280B1-E0FF-4947-882C-DEEE64462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D1D098-3974-47EC-B5C2-758345A24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C0CDE-6C7B-4548-A0F0-31324885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7928B9-28B5-4EA8-A499-39B3853E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A5B1BD-606C-42CA-899E-B6D723BC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8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6338-9A3E-4094-AF21-BD9EDDA0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F9D6A-B7AA-435B-9CCD-8B7C0E17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7A0C0-BD20-4DF4-9294-F701D72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F38F9-496D-446C-AB03-170C3BBD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33736-1350-4AF3-9DEE-81E1FDA8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27EFD-5AC9-4ED4-9E90-EA6CAAAB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BE8A3-7613-470F-BD27-F95CD661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AA923-EC45-4486-BF64-899F96D5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097AF-899C-4DDD-8289-13CD4491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73580-2F85-4C98-938E-C56848FCD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BE5DE-B927-473C-A2CB-CAF079E2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1F1A6-B2D0-474E-B8C4-736BD8F8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27E1C-CC45-4AA4-A9B2-E9DE4A0D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3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729D-6021-4CD3-912D-792D3CE0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80B3F-0C9A-4684-86E0-04DEEDA3F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AFBC3-A6DE-4171-AF57-C6D36B2F2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CD1D7-3C06-4BC9-9821-859DC427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861D2-9FBD-4B45-A404-DBD0E18C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7D841-C434-4484-936E-6A05F868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856BC-CFDF-49A1-B54A-0AAD3DFCA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1E631-5B19-4BF5-B1F5-563EC88D8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4FFF5-F3FA-4632-A50B-7F83B6794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3AA2-8CB4-4303-ADEC-33C6144DBC5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14E59-0B6D-4A53-9ACF-7D9114F15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D309E-5F57-434F-80B5-C1C205A2D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5CDB-B53D-46FE-8639-B9288A8C8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1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2A1400-467E-47A1-A318-3F836B4D3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605" y="805852"/>
            <a:ext cx="3043501" cy="38369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77F2E-1CF3-411A-BCDF-79ECFD80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LWVSC Forum: Renewable Energy: Benefits &amp; Opportunities for Sussex County (11/01/2017)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0D315-BE8F-45C1-9674-F75CD413E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/>
          </a:bodyPr>
          <a:lstStyle/>
          <a:p>
            <a:pPr algn="l"/>
            <a:endParaRPr lang="en-US" sz="2000"/>
          </a:p>
          <a:p>
            <a:pPr algn="l"/>
            <a:r>
              <a:rPr lang="en-US" sz="2000"/>
              <a:t>Dale Davis – President, CMI Solar &amp; Electric, Inc. </a:t>
            </a:r>
          </a:p>
        </p:txBody>
      </p:sp>
    </p:spTree>
    <p:extLst>
      <p:ext uri="{BB962C8B-B14F-4D97-AF65-F5344CB8AC3E}">
        <p14:creationId xmlns:p14="http://schemas.microsoft.com/office/powerpoint/2010/main" val="79031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6355B8-DE18-4914-A498-BD0AD822B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B0DF2F-137C-433B-943A-48B72F84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History of CMI Solar &amp; Electric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CBA18-0E7C-4670-8CCD-9B973A579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151529"/>
            <a:ext cx="6974838" cy="422775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Founded in 1998</a:t>
            </a:r>
          </a:p>
          <a:p>
            <a:r>
              <a:rPr lang="en-US" sz="2000" dirty="0"/>
              <a:t>CMI has been an early adapter of solar, working with local utilities and state organizations to make solar work in DE</a:t>
            </a:r>
          </a:p>
          <a:p>
            <a:r>
              <a:rPr lang="en-US" sz="2000" dirty="0"/>
              <a:t>20 employees in well-paying technical and managing roles, both in installation and permitting/engineering</a:t>
            </a:r>
          </a:p>
          <a:p>
            <a:r>
              <a:rPr lang="en-US" sz="2000" dirty="0"/>
              <a:t>Full-service electrical contractors – because solar demand trends up and down</a:t>
            </a:r>
          </a:p>
          <a:p>
            <a:r>
              <a:rPr lang="en-US" sz="2000" dirty="0"/>
              <a:t>19.2 MW in 477 solar systems installed- power for 1,600 homes</a:t>
            </a:r>
          </a:p>
          <a:p>
            <a:r>
              <a:rPr lang="en-US" sz="2000" dirty="0"/>
              <a:t>System size increasing, as system costs have been reducing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560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6A2C4-7268-42ED-B466-EB1D9CD23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A3429E-41CD-41C6-A325-D4295751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03" y="627564"/>
            <a:ext cx="917716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Lowering Costs of Residential Solar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66EB7F-2912-4FB1-ACDA-64B4043BFD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69" y="2232825"/>
            <a:ext cx="7583246" cy="3296605"/>
          </a:xfrm>
        </p:spPr>
      </p:pic>
    </p:spTree>
    <p:extLst>
      <p:ext uri="{BB962C8B-B14F-4D97-AF65-F5344CB8AC3E}">
        <p14:creationId xmlns:p14="http://schemas.microsoft.com/office/powerpoint/2010/main" val="336136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6A2C4-7268-42ED-B466-EB1D9CD23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A3429E-41CD-41C6-A325-D4295751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03" y="627564"/>
            <a:ext cx="9177162" cy="1325563"/>
          </a:xfrm>
        </p:spPr>
        <p:txBody>
          <a:bodyPr>
            <a:normAutofit/>
          </a:bodyPr>
          <a:lstStyle/>
          <a:p>
            <a:r>
              <a:rPr lang="en-US" dirty="0"/>
              <a:t>Yearly U.S. Solar Installations 2001-2016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66EB7F-2912-4FB1-ACDA-64B4043BFD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71" y="2112418"/>
            <a:ext cx="6886615" cy="3776161"/>
          </a:xfrm>
        </p:spPr>
      </p:pic>
    </p:spTree>
    <p:extLst>
      <p:ext uri="{BB962C8B-B14F-4D97-AF65-F5344CB8AC3E}">
        <p14:creationId xmlns:p14="http://schemas.microsoft.com/office/powerpoint/2010/main" val="305959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409DD9-948A-4F5D-B6F5-159D2837E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0886E2-AB48-49AE-91E2-9B171711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State and Federal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038E0-C7FB-4049-ADAD-71CC6261B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461" y="1735015"/>
            <a:ext cx="7610139" cy="46980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DNREC’s Green Energy Program </a:t>
            </a:r>
          </a:p>
          <a:p>
            <a:r>
              <a:rPr lang="en-US" sz="2000" dirty="0"/>
              <a:t>Federal Residential Renewable Energy Tax Credit and Investment Tax Credit</a:t>
            </a:r>
          </a:p>
          <a:p>
            <a:r>
              <a:rPr lang="en-US" sz="2000" dirty="0"/>
              <a:t>Net-Metering</a:t>
            </a:r>
          </a:p>
          <a:p>
            <a:r>
              <a:rPr lang="en-US" sz="2000" dirty="0"/>
              <a:t>Solar Renewable Energy Credits (SRECs)</a:t>
            </a:r>
          </a:p>
          <a:p>
            <a:r>
              <a:rPr lang="en-US" sz="2000" dirty="0"/>
              <a:t>USDA Rural Energy for America Program (REAP)</a:t>
            </a:r>
          </a:p>
          <a:p>
            <a:r>
              <a:rPr lang="en-US" sz="2000" dirty="0"/>
              <a:t>Energize Delaware Programs</a:t>
            </a:r>
          </a:p>
          <a:p>
            <a:pPr lvl="1"/>
            <a:r>
              <a:rPr lang="en-US" sz="1800" dirty="0"/>
              <a:t>Farm Program</a:t>
            </a:r>
          </a:p>
          <a:p>
            <a:pPr lvl="1"/>
            <a:r>
              <a:rPr lang="en-US" sz="1800" dirty="0"/>
              <a:t>Low Interest Loans – Commercial, Agriculture, Non-Profit, Residential</a:t>
            </a:r>
          </a:p>
        </p:txBody>
      </p:sp>
    </p:spTree>
    <p:extLst>
      <p:ext uri="{BB962C8B-B14F-4D97-AF65-F5344CB8AC3E}">
        <p14:creationId xmlns:p14="http://schemas.microsoft.com/office/powerpoint/2010/main" val="107010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6A2C4-7268-42ED-B466-EB1D9CD23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B181615E-FE64-405C-9F4B-97A4EAE93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3636" y="311973"/>
            <a:ext cx="5045336" cy="63682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6AE3FA1-EB95-4B9F-A4C1-82266F767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32" y="311973"/>
            <a:ext cx="1723410" cy="84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3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406C52-67F6-4310-A493-A7D6890E4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0FE559-2954-4B84-A68A-9556D565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27564"/>
            <a:ext cx="8649148" cy="1325563"/>
          </a:xfrm>
        </p:spPr>
        <p:txBody>
          <a:bodyPr>
            <a:normAutofit/>
          </a:bodyPr>
          <a:lstStyle/>
          <a:p>
            <a:r>
              <a:rPr lang="en-US" dirty="0"/>
              <a:t>Delaware SREC Procurement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B715F-ABFF-4460-97C9-CFC050B45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581375"/>
            <a:ext cx="7162205" cy="4819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Guarantees Delaware utilities comply with the Renewable Portfolio Standard (RPS)</a:t>
            </a:r>
          </a:p>
          <a:p>
            <a:r>
              <a:rPr lang="en-US" sz="2000" dirty="0"/>
              <a:t>Provides a reasonable return on investment for solar projects both residentially and commercially 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u="sng" dirty="0"/>
              <a:t>Problems</a:t>
            </a:r>
          </a:p>
          <a:p>
            <a:r>
              <a:rPr lang="en-US" sz="2000" dirty="0"/>
              <a:t>Out of state systems selling SRECs into Delaware</a:t>
            </a:r>
          </a:p>
          <a:p>
            <a:r>
              <a:rPr lang="en-US" sz="2000" dirty="0"/>
              <a:t>Fewer than 25% of Delaware required SRECs involved</a:t>
            </a:r>
          </a:p>
          <a:p>
            <a:pPr lvl="1"/>
            <a:r>
              <a:rPr lang="en-US" sz="1800" dirty="0"/>
              <a:t>DEC and DEMEC Municipals do not participate</a:t>
            </a:r>
          </a:p>
          <a:p>
            <a:pPr lvl="1"/>
            <a:r>
              <a:rPr lang="en-US" sz="1800" dirty="0"/>
              <a:t>Delmarva procures half of demand via Procurement Program</a:t>
            </a:r>
          </a:p>
        </p:txBody>
      </p:sp>
    </p:spTree>
    <p:extLst>
      <p:ext uri="{BB962C8B-B14F-4D97-AF65-F5344CB8AC3E}">
        <p14:creationId xmlns:p14="http://schemas.microsoft.com/office/powerpoint/2010/main" val="12943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736BA-2E13-4493-BDF1-A5290E661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736A02-9F02-4169-8C18-0FAC187C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718" y="496431"/>
            <a:ext cx="3619052" cy="96456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System Locations</a:t>
            </a:r>
            <a:br>
              <a:rPr lang="en-US" dirty="0"/>
            </a:br>
            <a:r>
              <a:rPr lang="en-US" sz="2400" dirty="0"/>
              <a:t>Accepted Systems 2017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AD821A-CD81-4009-8955-EC11CD425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905" y="1684901"/>
            <a:ext cx="2894498" cy="46311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D946EA-621F-47CD-9787-4FA8EF70A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879" y="2376996"/>
            <a:ext cx="4266186" cy="324700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1047A9-4F07-46F6-9133-82668BF3B714}"/>
              </a:ext>
            </a:extLst>
          </p:cNvPr>
          <p:cNvSpPr txBox="1"/>
          <p:nvPr/>
        </p:nvSpPr>
        <p:spPr>
          <a:xfrm>
            <a:off x="4267879" y="6071805"/>
            <a:ext cx="5264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 Bidding Results for SREC Procurement Auction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D68F28-8227-4595-BA5D-CF2B7BA717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54" y="455871"/>
            <a:ext cx="1866900" cy="876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CBD574-9BA2-4043-87F6-103E8B9EF3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6423" y="570171"/>
            <a:ext cx="23050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4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55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FAB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6A2C4-7268-42ED-B466-EB1D9CD23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64" y="2857501"/>
            <a:ext cx="906642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A3429E-41CD-41C6-A325-D4295751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How to Grow Solar in Sussex County and Delaware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2E14-BB0D-4499-A8B5-21D6FDC0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278173"/>
            <a:ext cx="7567107" cy="4176415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u="sng" dirty="0"/>
              <a:t>Delaware RPS</a:t>
            </a:r>
          </a:p>
          <a:p>
            <a:r>
              <a:rPr lang="en-US" sz="2400" dirty="0"/>
              <a:t>Increase requirements for solar</a:t>
            </a:r>
          </a:p>
          <a:p>
            <a:r>
              <a:rPr lang="en-US" sz="2400" dirty="0"/>
              <a:t>Change legislation to build more solar in DE</a:t>
            </a:r>
          </a:p>
          <a:p>
            <a:r>
              <a:rPr lang="en-US" sz="2400" dirty="0"/>
              <a:t>Remove the 5% maximum capacity for solar in Net Metering</a:t>
            </a:r>
          </a:p>
          <a:p>
            <a:r>
              <a:rPr lang="en-US" sz="2400" dirty="0"/>
              <a:t>Fix Community Solar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Zoning</a:t>
            </a:r>
          </a:p>
          <a:p>
            <a:r>
              <a:rPr lang="en-US" sz="2400" dirty="0"/>
              <a:t>Change effective land zoning to open up more opportunities</a:t>
            </a:r>
          </a:p>
          <a:p>
            <a:r>
              <a:rPr lang="en-US" sz="2400" dirty="0"/>
              <a:t>Remove grandfather restrictions of HOAs</a:t>
            </a:r>
          </a:p>
          <a:p>
            <a:r>
              <a:rPr lang="en-US" sz="2400" dirty="0"/>
              <a:t>Ensure predictable permitting processes</a:t>
            </a:r>
          </a:p>
          <a:p>
            <a:r>
              <a:rPr lang="en-US" sz="2400" dirty="0"/>
              <a:t>Remove unnecessary complications to permitting</a:t>
            </a:r>
          </a:p>
          <a:p>
            <a:pPr lvl="1"/>
            <a:r>
              <a:rPr lang="en-US" sz="2100" dirty="0"/>
              <a:t>Structural Analysis requirements on Residential roofs</a:t>
            </a:r>
          </a:p>
          <a:p>
            <a:pPr lvl="1"/>
            <a:r>
              <a:rPr lang="en-US" sz="2100" dirty="0"/>
              <a:t>Energy Audit report requirements for Residential Grants</a:t>
            </a:r>
          </a:p>
        </p:txBody>
      </p:sp>
    </p:spTree>
    <p:extLst>
      <p:ext uri="{BB962C8B-B14F-4D97-AF65-F5344CB8AC3E}">
        <p14:creationId xmlns:p14="http://schemas.microsoft.com/office/powerpoint/2010/main" val="2707129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316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LWVSC Forum: Renewable Energy: Benefits &amp; Opportunities for Sussex County (11/01/2017)</vt:lpstr>
      <vt:lpstr>History of CMI Solar &amp; Electric</vt:lpstr>
      <vt:lpstr>Lowering Costs of Residential Solar</vt:lpstr>
      <vt:lpstr>Yearly U.S. Solar Installations 2001-2016</vt:lpstr>
      <vt:lpstr>State and Federal Incentives</vt:lpstr>
      <vt:lpstr>PowerPoint Presentation</vt:lpstr>
      <vt:lpstr>Delaware SREC Procurement Program</vt:lpstr>
      <vt:lpstr>System Locations Accepted Systems 2017</vt:lpstr>
      <vt:lpstr>How to Grow Solar in Sussex County and Delaware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LWVSC Forum: Renewable Energy: Benefits &amp; Opportunities for Sussex County (11/01/2017)</dc:title>
  <dc:creator>Lauren Donovan</dc:creator>
  <cp:lastModifiedBy>Rain Tyler</cp:lastModifiedBy>
  <cp:revision>57</cp:revision>
  <dcterms:created xsi:type="dcterms:W3CDTF">2017-10-24T19:03:39Z</dcterms:created>
  <dcterms:modified xsi:type="dcterms:W3CDTF">2017-11-02T00:45:53Z</dcterms:modified>
</cp:coreProperties>
</file>