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51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EA898D-F124-8844-BD05-7C074EAD55D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73C8393-ECC5-B941-9BCB-9809BD615F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sarak@ichv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sarak@ichv.org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444963"/>
            <a:ext cx="8307387" cy="1619250"/>
          </a:xfrm>
        </p:spPr>
        <p:txBody>
          <a:bodyPr/>
          <a:lstStyle/>
          <a:p>
            <a:r>
              <a:rPr lang="en-US" dirty="0" smtClean="0"/>
              <a:t>An Overview of Illinois’s Gun Violence Prevention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089793"/>
            <a:ext cx="8307387" cy="75303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Sara Knizhnik</a:t>
            </a:r>
          </a:p>
          <a:p>
            <a:r>
              <a:rPr lang="en-US" sz="2000" b="1" dirty="0" smtClean="0"/>
              <a:t>Organizer</a:t>
            </a:r>
          </a:p>
          <a:p>
            <a:r>
              <a:rPr lang="en-US" sz="2000" b="1" dirty="0" smtClean="0"/>
              <a:t>Illinois Council Against Handgun Violence</a:t>
            </a:r>
          </a:p>
          <a:p>
            <a:r>
              <a:rPr lang="en-US" sz="2000" b="1" dirty="0" smtClean="0">
                <a:hlinkClick r:id="rId2"/>
              </a:rPr>
              <a:t>sarak@ichv.org</a:t>
            </a:r>
            <a:endParaRPr lang="en-US" sz="2000" b="1" dirty="0" smtClean="0"/>
          </a:p>
          <a:p>
            <a:r>
              <a:rPr lang="en-US" sz="2000" b="1" dirty="0" smtClean="0"/>
              <a:t>847. 815.1549</a:t>
            </a:r>
            <a:endParaRPr lang="en-US" sz="2000" b="1" dirty="0"/>
          </a:p>
        </p:txBody>
      </p:sp>
      <p:pic>
        <p:nvPicPr>
          <p:cNvPr id="4" name="Picture 3" descr="ICHV_logo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3" y="4381613"/>
            <a:ext cx="1945859" cy="1945859"/>
          </a:xfrm>
          <a:prstGeom prst="rect">
            <a:avLst/>
          </a:prstGeom>
        </p:spPr>
      </p:pic>
      <p:pic>
        <p:nvPicPr>
          <p:cNvPr id="5" name="Picture 4" descr="smaller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86" y="4646543"/>
            <a:ext cx="1598257" cy="13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the GVP movement and the Corporate </a:t>
            </a:r>
            <a:r>
              <a:rPr lang="en-US" dirty="0"/>
              <a:t>G</a:t>
            </a:r>
            <a:r>
              <a:rPr lang="en-US" dirty="0" smtClean="0"/>
              <a:t>un Lobby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idx="1"/>
          </p:nvPr>
        </p:nvSpPr>
        <p:spPr>
          <a:xfrm>
            <a:off x="415925" y="2869171"/>
            <a:ext cx="8308975" cy="349175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1977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NRA Becomes a Lobbying Organization for the Corporate Gun Lobby</a:t>
            </a:r>
          </a:p>
          <a:p>
            <a:r>
              <a:rPr lang="en-US" b="1" dirty="0" smtClean="0"/>
              <a:t>1977-December 2012 </a:t>
            </a:r>
            <a:r>
              <a:rPr lang="mr-IN" dirty="0" smtClean="0"/>
              <a:t>–</a:t>
            </a:r>
            <a:r>
              <a:rPr lang="en-US" dirty="0" smtClean="0"/>
              <a:t> NRA and the Corporate Gun Lobby’s Campaign to Normalize Guns in American Life Progresses Virtually Unimpeded</a:t>
            </a:r>
          </a:p>
          <a:p>
            <a:r>
              <a:rPr lang="en-US" b="1" dirty="0" smtClean="0"/>
              <a:t>2013-2018 </a:t>
            </a:r>
            <a:r>
              <a:rPr lang="en-US" dirty="0" smtClean="0"/>
              <a:t>- </a:t>
            </a:r>
            <a:r>
              <a:rPr lang="en-US" dirty="0"/>
              <a:t>National Grassroots Movement Picks Up Speed in the Wake of Sandy Hook </a:t>
            </a:r>
            <a:r>
              <a:rPr lang="mr-IN" dirty="0"/>
              <a:t>–</a:t>
            </a:r>
            <a:r>
              <a:rPr lang="en-US" dirty="0"/>
              <a:t> Newtown, CT School </a:t>
            </a:r>
            <a:r>
              <a:rPr lang="en-US" dirty="0" smtClean="0"/>
              <a:t>Shooting</a:t>
            </a:r>
          </a:p>
          <a:p>
            <a:r>
              <a:rPr lang="en-US" b="1" dirty="0" smtClean="0"/>
              <a:t>February 2018 </a:t>
            </a:r>
            <a:r>
              <a:rPr lang="mr-IN" dirty="0" smtClean="0"/>
              <a:t>–</a:t>
            </a:r>
            <a:r>
              <a:rPr lang="en-US" dirty="0" smtClean="0"/>
              <a:t> Marjory </a:t>
            </a:r>
            <a:r>
              <a:rPr lang="en-US" dirty="0" err="1" smtClean="0"/>
              <a:t>Stoneman</a:t>
            </a:r>
            <a:r>
              <a:rPr lang="en-US" dirty="0" smtClean="0"/>
              <a:t> Douglas H.S. </a:t>
            </a:r>
            <a:r>
              <a:rPr lang="mr-IN" dirty="0" smtClean="0"/>
              <a:t>–</a:t>
            </a:r>
            <a:r>
              <a:rPr lang="en-US" dirty="0" smtClean="0"/>
              <a:t> Parkland, FL and the March for Our Lives Movement</a:t>
            </a:r>
          </a:p>
          <a:p>
            <a:r>
              <a:rPr lang="en-US" b="1" dirty="0" smtClean="0"/>
              <a:t>January 2019 </a:t>
            </a:r>
            <a:r>
              <a:rPr lang="mr-IN" dirty="0" smtClean="0"/>
              <a:t>–</a:t>
            </a:r>
            <a:r>
              <a:rPr lang="en-US" dirty="0" smtClean="0"/>
              <a:t> Gun Dealer Certification Signed into Law in Illinois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Successes and Current Initiatives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5925" y="2764466"/>
            <a:ext cx="8308975" cy="3491753"/>
          </a:xfrm>
        </p:spPr>
        <p:txBody>
          <a:bodyPr/>
          <a:lstStyle/>
          <a:p>
            <a:r>
              <a:rPr lang="en-US" dirty="0" smtClean="0"/>
              <a:t>SB337 </a:t>
            </a:r>
            <a:r>
              <a:rPr lang="mr-IN" dirty="0" smtClean="0"/>
              <a:t>–</a:t>
            </a:r>
            <a:r>
              <a:rPr lang="en-US" dirty="0" smtClean="0"/>
              <a:t> Gun Dealer Certification (Passes Illinois House </a:t>
            </a:r>
            <a:r>
              <a:rPr lang="mr-IN" dirty="0" smtClean="0"/>
              <a:t>–</a:t>
            </a:r>
            <a:r>
              <a:rPr lang="en-US" dirty="0" smtClean="0"/>
              <a:t> February 2018)</a:t>
            </a:r>
          </a:p>
          <a:p>
            <a:r>
              <a:rPr lang="en-US" dirty="0" smtClean="0"/>
              <a:t>72-Hour Waiting Period (Passes with Veto-Proof Majority </a:t>
            </a:r>
            <a:r>
              <a:rPr lang="mr-IN" dirty="0" smtClean="0"/>
              <a:t>–</a:t>
            </a:r>
            <a:r>
              <a:rPr lang="en-US" dirty="0" smtClean="0"/>
              <a:t> May 2018)</a:t>
            </a:r>
          </a:p>
          <a:p>
            <a:r>
              <a:rPr lang="en-US" dirty="0" smtClean="0"/>
              <a:t>Firearm Restraining Order (Passes with Veto-Proof Majority </a:t>
            </a:r>
            <a:r>
              <a:rPr lang="mr-IN" dirty="0" smtClean="0"/>
              <a:t>–</a:t>
            </a:r>
            <a:r>
              <a:rPr lang="en-US" dirty="0" smtClean="0"/>
              <a:t> May 2018)</a:t>
            </a:r>
          </a:p>
          <a:p>
            <a:r>
              <a:rPr lang="en-US" dirty="0" smtClean="0"/>
              <a:t>Despite Veto Threat by </a:t>
            </a:r>
            <a:r>
              <a:rPr lang="en-US" dirty="0" err="1" smtClean="0"/>
              <a:t>Rauner</a:t>
            </a:r>
            <a:r>
              <a:rPr lang="en-US" dirty="0" smtClean="0"/>
              <a:t>, GDC (GDL) Signed into Law </a:t>
            </a:r>
            <a:r>
              <a:rPr lang="mr-IN" dirty="0" smtClean="0"/>
              <a:t>–</a:t>
            </a:r>
            <a:r>
              <a:rPr lang="en-US" dirty="0" smtClean="0"/>
              <a:t> January 2019)</a:t>
            </a:r>
          </a:p>
          <a:p>
            <a:r>
              <a:rPr lang="en-US" dirty="0" smtClean="0"/>
              <a:t>November 2018 </a:t>
            </a:r>
            <a:r>
              <a:rPr lang="mr-IN" dirty="0" smtClean="0"/>
              <a:t>–</a:t>
            </a:r>
            <a:r>
              <a:rPr lang="en-US" dirty="0" smtClean="0"/>
              <a:t> Illinois State &amp; Local Elections</a:t>
            </a:r>
          </a:p>
          <a:p>
            <a:r>
              <a:rPr lang="en-US" b="1" dirty="0" smtClean="0"/>
              <a:t>OUR CURRENT INITIATIVES</a:t>
            </a:r>
            <a:r>
              <a:rPr lang="mr-IN" dirty="0" smtClean="0"/>
              <a:t>…</a:t>
            </a:r>
            <a:r>
              <a:rPr lang="en-US" dirty="0" smtClean="0"/>
              <a:t>The SAFE Act and Fix the FOID</a:t>
            </a:r>
            <a:endParaRPr lang="en-US" dirty="0"/>
          </a:p>
        </p:txBody>
      </p:sp>
      <p:pic>
        <p:nvPicPr>
          <p:cNvPr id="8" name="Picture 7" descr="ICHV_logo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49" y="4822502"/>
            <a:ext cx="1639651" cy="16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You Can Take Action in Support of Gun Violence Prevention in Illinois.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6104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Join the ILGVP Coalition as an individual and/or on behalf of your faith or community organization. </a:t>
            </a:r>
            <a:r>
              <a:rPr lang="en-US" b="1" u="sng" dirty="0" smtClean="0"/>
              <a:t>League of Women Voters Illinois is already a member. Please consider stepping up your LWV group’s involvement by designating a contact for ILGVP.</a:t>
            </a:r>
          </a:p>
          <a:p>
            <a:r>
              <a:rPr lang="en-US" dirty="0" smtClean="0"/>
              <a:t>Join ICHV and the ILGVP Coalition in educating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m</a:t>
            </a:r>
            <a:r>
              <a:rPr lang="en-US" dirty="0" smtClean="0"/>
              <a:t>embers and local law </a:t>
            </a:r>
            <a:r>
              <a:rPr lang="en-US" dirty="0"/>
              <a:t>e</a:t>
            </a:r>
            <a:r>
              <a:rPr lang="en-US" dirty="0" smtClean="0"/>
              <a:t>nforcement about the Firearm Restraining Order (FRO) law.</a:t>
            </a:r>
          </a:p>
          <a:p>
            <a:r>
              <a:rPr lang="en-US" dirty="0" smtClean="0"/>
              <a:t>Support neighborhood-based, violence interruption programs in ALL of Illinois’s underserved communities.</a:t>
            </a:r>
          </a:p>
          <a:p>
            <a:pPr lvl="3"/>
            <a:r>
              <a:rPr lang="en-US" dirty="0" smtClean="0"/>
              <a:t>ACT NOW in support of The SAFE Act</a:t>
            </a:r>
          </a:p>
          <a:p>
            <a:r>
              <a:rPr lang="en-US" dirty="0" smtClean="0"/>
              <a:t>Take Action in Support of Closing the Loopholes in the FOID card system</a:t>
            </a:r>
          </a:p>
          <a:p>
            <a:pPr lvl="3"/>
            <a:r>
              <a:rPr lang="en-US" dirty="0" smtClean="0"/>
              <a:t>ACT NOW on HB96 Amendment #1 - </a:t>
            </a:r>
            <a:r>
              <a:rPr lang="en-US" dirty="0"/>
              <a:t>Fix the </a:t>
            </a:r>
            <a:r>
              <a:rPr lang="en-US" dirty="0" smtClean="0"/>
              <a:t>FOID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2053" y="3743994"/>
            <a:ext cx="2759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support, resources, information, materials, etc. about GVP in Illinois, please contact </a:t>
            </a:r>
          </a:p>
          <a:p>
            <a:pPr algn="ctr"/>
            <a:r>
              <a:rPr lang="en-US" sz="2000" dirty="0" smtClean="0"/>
              <a:t>Sara Knizhnik </a:t>
            </a:r>
          </a:p>
          <a:p>
            <a:pPr algn="ctr"/>
            <a:r>
              <a:rPr lang="en-US" sz="2000" dirty="0" smtClean="0">
                <a:hlinkClick r:id="rId2"/>
              </a:rPr>
              <a:t>sarak@ichv.org</a:t>
            </a:r>
            <a:endParaRPr lang="en-US" sz="2000" dirty="0" smtClean="0"/>
          </a:p>
          <a:p>
            <a:pPr algn="ctr"/>
            <a:r>
              <a:rPr lang="en-US" sz="2000" dirty="0" smtClean="0"/>
              <a:t>847.815.1549</a:t>
            </a:r>
            <a:endParaRPr lang="en-US" sz="2000" dirty="0"/>
          </a:p>
        </p:txBody>
      </p:sp>
      <p:pic>
        <p:nvPicPr>
          <p:cNvPr id="5" name="Picture 4" descr="ICHV_logo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8" y="3751160"/>
            <a:ext cx="2308772" cy="2308772"/>
          </a:xfrm>
          <a:prstGeom prst="rect">
            <a:avLst/>
          </a:prstGeom>
        </p:spPr>
      </p:pic>
      <p:pic>
        <p:nvPicPr>
          <p:cNvPr id="6" name="Picture 5" descr="smaller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4" y="4237325"/>
            <a:ext cx="1749552" cy="1505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2794" y="1270077"/>
            <a:ext cx="6900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welcome LWV member, Bill </a:t>
            </a:r>
            <a:r>
              <a:rPr lang="en-US" sz="2400" dirty="0" err="1" smtClean="0"/>
              <a:t>Koehl</a:t>
            </a:r>
            <a:r>
              <a:rPr lang="en-US" sz="2400" dirty="0" smtClean="0"/>
              <a:t> 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DO NOT STAND IDLY BY CAMPAIGN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For more information, please </a:t>
            </a:r>
            <a:r>
              <a:rPr lang="en-US" sz="2400" dirty="0"/>
              <a:t>contact Bill at 222koehl@gmail.com</a:t>
            </a:r>
          </a:p>
        </p:txBody>
      </p:sp>
    </p:spTree>
    <p:extLst>
      <p:ext uri="{BB962C8B-B14F-4D97-AF65-F5344CB8AC3E}">
        <p14:creationId xmlns:p14="http://schemas.microsoft.com/office/powerpoint/2010/main" val="1718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109</TotalTime>
  <Words>362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Expo</vt:lpstr>
      <vt:lpstr>An Overview of Illinois’s Gun Violence Prevention Movement</vt:lpstr>
      <vt:lpstr>A Brief History of the GVP movement and the Corporate Gun Lobby</vt:lpstr>
      <vt:lpstr>Recent Successes and Current Initiatives</vt:lpstr>
      <vt:lpstr>How You Can Take Action in Support of Gun Violence Prevention in Illinois.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Illinois’s Gun Violence Prevention Movement</dc:title>
  <dc:creator>Sara Knizhnik</dc:creator>
  <cp:lastModifiedBy>Louis Pierce</cp:lastModifiedBy>
  <cp:revision>8</cp:revision>
  <dcterms:created xsi:type="dcterms:W3CDTF">2019-04-24T19:39:15Z</dcterms:created>
  <dcterms:modified xsi:type="dcterms:W3CDTF">2019-05-06T20:12:41Z</dcterms:modified>
</cp:coreProperties>
</file>