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57" r:id="rId3"/>
    <p:sldId id="295" r:id="rId4"/>
    <p:sldId id="296" r:id="rId5"/>
    <p:sldId id="297" r:id="rId6"/>
    <p:sldId id="300" r:id="rId7"/>
    <p:sldId id="301" r:id="rId8"/>
    <p:sldId id="274" r:id="rId9"/>
    <p:sldId id="289" r:id="rId10"/>
    <p:sldId id="293"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270"/>
            <p14:sldId id="257"/>
            <p14:sldId id="295"/>
            <p14:sldId id="296"/>
            <p14:sldId id="297"/>
            <p14:sldId id="300"/>
            <p14:sldId id="301"/>
            <p14:sldId id="274"/>
            <p14:sldId id="289"/>
            <p14:sldId id="293"/>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p:restoredTop sz="94351"/>
  </p:normalViewPr>
  <p:slideViewPr>
    <p:cSldViewPr snapToGrid="0" snapToObjects="1">
      <p:cViewPr varScale="1">
        <p:scale>
          <a:sx n="76" d="100"/>
          <a:sy n="76" d="100"/>
        </p:scale>
        <p:origin x="286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728" y="-18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A25C-0547-AFB0-E15278696A4B}"/>
            </c:ext>
          </c:extLst>
        </c:ser>
        <c:dLbls>
          <c:showLegendKey val="0"/>
          <c:showVal val="0"/>
          <c:showCatName val="0"/>
          <c:showSerName val="0"/>
          <c:showPercent val="0"/>
          <c:showBubbleSize val="0"/>
        </c:dLbls>
        <c:smooth val="0"/>
        <c:axId val="2111761160"/>
        <c:axId val="-2138110424"/>
      </c:lineChart>
      <c:catAx>
        <c:axId val="2111761160"/>
        <c:scaling>
          <c:orientation val="minMax"/>
        </c:scaling>
        <c:delete val="0"/>
        <c:axPos val="b"/>
        <c:numFmt formatCode="General" sourceLinked="1"/>
        <c:majorTickMark val="cross"/>
        <c:minorTickMark val="none"/>
        <c:tickLblPos val="nextTo"/>
        <c:txPr>
          <a:bodyPr/>
          <a:lstStyle/>
          <a:p>
            <a:pPr>
              <a:defRPr sz="2200" b="1" i="0"/>
            </a:pPr>
            <a:endParaRPr lang="en-US"/>
          </a:p>
        </c:txPr>
        <c:crossAx val="-2138110424"/>
        <c:crosses val="autoZero"/>
        <c:auto val="1"/>
        <c:lblAlgn val="ctr"/>
        <c:lblOffset val="100"/>
        <c:noMultiLvlLbl val="0"/>
      </c:catAx>
      <c:valAx>
        <c:axId val="-2138110424"/>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1176116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Sheet1!$B$2:$B$10</c:f>
              <c:numCache>
                <c:formatCode>General</c:formatCode>
                <c:ptCount val="9"/>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C8F-714E-B176-510B14DF27D6}"/>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Sheet1!$C$2:$C$10</c:f>
              <c:numCache>
                <c:formatCode>0</c:formatCode>
                <c:ptCount val="9"/>
                <c:pt idx="0">
                  <c:v>49.2</c:v>
                </c:pt>
                <c:pt idx="1">
                  <c:v>34.5</c:v>
                </c:pt>
                <c:pt idx="2">
                  <c:v>53.7</c:v>
                </c:pt>
                <c:pt idx="3">
                  <c:v>30.9</c:v>
                </c:pt>
                <c:pt idx="4">
                  <c:v>54.1</c:v>
                </c:pt>
                <c:pt idx="5">
                  <c:v>32.700000000000003</c:v>
                </c:pt>
                <c:pt idx="6">
                  <c:v>49.6</c:v>
                </c:pt>
                <c:pt idx="7">
                  <c:v>28.3</c:v>
                </c:pt>
                <c:pt idx="8">
                  <c:v>51.6</c:v>
                </c:pt>
              </c:numCache>
            </c:numRef>
          </c:val>
          <c:smooth val="0"/>
          <c:extLst>
            <c:ext xmlns:c16="http://schemas.microsoft.com/office/drawing/2014/chart" uri="{C3380CC4-5D6E-409C-BE32-E72D297353CC}">
              <c16:uniqueId val="{00000001-7C8F-714E-B176-510B14DF27D6}"/>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Sheet1!$D$2:$D$10</c:f>
              <c:numCache>
                <c:formatCode>0</c:formatCode>
                <c:ptCount val="9"/>
                <c:pt idx="0">
                  <c:v>55.3</c:v>
                </c:pt>
                <c:pt idx="1">
                  <c:v>40.5</c:v>
                </c:pt>
                <c:pt idx="2">
                  <c:v>60.7</c:v>
                </c:pt>
                <c:pt idx="3">
                  <c:v>41.3</c:v>
                </c:pt>
                <c:pt idx="4">
                  <c:v>61.6</c:v>
                </c:pt>
                <c:pt idx="5">
                  <c:v>41.8</c:v>
                </c:pt>
                <c:pt idx="6">
                  <c:v>58.6</c:v>
                </c:pt>
                <c:pt idx="7">
                  <c:v>36.700000000000003</c:v>
                </c:pt>
                <c:pt idx="8">
                  <c:v>60.2</c:v>
                </c:pt>
              </c:numCache>
            </c:numRef>
          </c:val>
          <c:smooth val="0"/>
          <c:extLst>
            <c:ext xmlns:c16="http://schemas.microsoft.com/office/drawing/2014/chart" uri="{C3380CC4-5D6E-409C-BE32-E72D297353CC}">
              <c16:uniqueId val="{00000002-7C8F-714E-B176-510B14DF27D6}"/>
            </c:ext>
          </c:extLst>
        </c:ser>
        <c:dLbls>
          <c:showLegendKey val="0"/>
          <c:showVal val="1"/>
          <c:showCatName val="0"/>
          <c:showSerName val="0"/>
          <c:showPercent val="0"/>
          <c:showBubbleSize val="0"/>
        </c:dLbls>
        <c:smooth val="0"/>
        <c:axId val="2122222584"/>
        <c:axId val="-2138958248"/>
      </c:lineChart>
      <c:catAx>
        <c:axId val="2122222584"/>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8958248"/>
        <c:crosses val="autoZero"/>
        <c:auto val="1"/>
        <c:lblAlgn val="ctr"/>
        <c:lblOffset val="100"/>
        <c:noMultiLvlLbl val="0"/>
      </c:catAx>
      <c:valAx>
        <c:axId val="-2138958248"/>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22222584"/>
        <c:crosses val="autoZero"/>
        <c:crossBetween val="between"/>
        <c:minorUnit val="5"/>
      </c:valAx>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Cameron County</c:v>
                </c:pt>
              </c:strCache>
            </c:strRef>
          </c:cat>
          <c:val>
            <c:numRef>
              <c:f>Sheet1!$B$2:$B$4</c:f>
              <c:numCache>
                <c:formatCode>0</c:formatCode>
                <c:ptCount val="3"/>
                <c:pt idx="0">
                  <c:v>89</c:v>
                </c:pt>
                <c:pt idx="1">
                  <c:v>88</c:v>
                </c:pt>
                <c:pt idx="2">
                  <c:v>88.8</c:v>
                </c:pt>
              </c:numCache>
            </c:numRef>
          </c:val>
          <c:extLst>
            <c:ext xmlns:c16="http://schemas.microsoft.com/office/drawing/2014/chart" uri="{C3380CC4-5D6E-409C-BE32-E72D297353CC}">
              <c16:uniqueId val="{00000000-4A8C-5A4E-80F6-323FAC26C334}"/>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Cameron County</c:v>
                </c:pt>
              </c:strCache>
            </c:strRef>
          </c:cat>
          <c:val>
            <c:numRef>
              <c:f>Sheet1!$C$2:$C$4</c:f>
              <c:numCache>
                <c:formatCode>0</c:formatCode>
                <c:ptCount val="3"/>
                <c:pt idx="0">
                  <c:v>61</c:v>
                </c:pt>
                <c:pt idx="1">
                  <c:v>52</c:v>
                </c:pt>
                <c:pt idx="2">
                  <c:v>41.3</c:v>
                </c:pt>
              </c:numCache>
            </c:numRef>
          </c:val>
          <c:extLst>
            <c:ext xmlns:c16="http://schemas.microsoft.com/office/drawing/2014/chart" uri="{C3380CC4-5D6E-409C-BE32-E72D297353CC}">
              <c16:uniqueId val="{00000001-4A8C-5A4E-80F6-323FAC26C334}"/>
            </c:ext>
          </c:extLst>
        </c:ser>
        <c:dLbls>
          <c:showLegendKey val="0"/>
          <c:showVal val="0"/>
          <c:showCatName val="0"/>
          <c:showSerName val="0"/>
          <c:showPercent val="0"/>
          <c:showBubbleSize val="0"/>
        </c:dLbls>
        <c:gapWidth val="75"/>
        <c:axId val="2147156760"/>
        <c:axId val="-2138231528"/>
      </c:barChart>
      <c:catAx>
        <c:axId val="2147156760"/>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38231528"/>
        <c:crosses val="autoZero"/>
        <c:auto val="1"/>
        <c:lblAlgn val="ctr"/>
        <c:lblOffset val="100"/>
        <c:noMultiLvlLbl val="0"/>
      </c:catAx>
      <c:valAx>
        <c:axId val="-2138231528"/>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47156760"/>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4/16/18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Hello. I am __________, representing _____________. Thank you for inviting me to talk about the League</a:t>
            </a:r>
            <a:r>
              <a:rPr lang="en-US" sz="1600" b="0" i="0" u="none" strike="noStrike" cap="none" baseline="0" dirty="0">
                <a:solidFill>
                  <a:schemeClr val="dk1"/>
                </a:solidFill>
                <a:latin typeface="Helvetica Neue"/>
                <a:ea typeface="Helvetica Neue"/>
                <a:cs typeface="Helvetica Neue"/>
                <a:sym typeface="Helvetica Neue"/>
              </a:rPr>
              <a:t> of Women Voters</a:t>
            </a:r>
            <a:r>
              <a:rPr lang="en-US" sz="1600" b="0" i="0" u="none" strike="noStrike" cap="none" dirty="0">
                <a:solidFill>
                  <a:schemeClr val="dk1"/>
                </a:solidFill>
                <a:latin typeface="Helvetica Neue"/>
                <a:ea typeface="Helvetica Neue"/>
                <a:cs typeface="Helvetica Neue"/>
                <a:sym typeface="Helvetica Neue"/>
              </a:rPr>
              <a:t> favorite topic—voting!</a:t>
            </a:r>
          </a:p>
          <a:p>
            <a:pPr marL="342900" marR="0" lvl="0" indent="-342900" algn="l" rtl="0">
              <a:spcBef>
                <a:spcPts val="600"/>
              </a:spcBef>
              <a:spcAft>
                <a:spcPts val="0"/>
              </a:spcAft>
              <a:buClr>
                <a:schemeClr val="dk1"/>
              </a:buClr>
              <a:buSzPct val="100000"/>
              <a:buFont typeface="Arial"/>
              <a:buChar char="•"/>
            </a:pPr>
            <a:r>
              <a:rPr lang="en-US" sz="1600" dirty="0">
                <a:solidFill>
                  <a:schemeClr val="dk1"/>
                </a:solidFill>
                <a:latin typeface="Helvetica Neue"/>
                <a:ea typeface="Helvetica Neue"/>
                <a:cs typeface="Helvetica Neue"/>
                <a:sym typeface="Helvetica Neue"/>
              </a:rPr>
              <a:t>The League’s</a:t>
            </a:r>
            <a:r>
              <a:rPr lang="en-US" sz="1600" b="0" i="0" u="none" strike="noStrike" cap="none" dirty="0">
                <a:solidFill>
                  <a:schemeClr val="dk1"/>
                </a:solidFill>
                <a:latin typeface="Helvetica Neue"/>
                <a:ea typeface="Helvetica Neue"/>
                <a:cs typeface="Helvetica Neue"/>
                <a:sym typeface="Helvetica Neue"/>
              </a:rPr>
              <a:t> vision is empowered citizens shaping better communities.</a:t>
            </a:r>
          </a:p>
          <a:p>
            <a:pPr marL="342900" marR="0" lvl="0" indent="-342900" algn="l" rtl="0">
              <a:spcBef>
                <a:spcPts val="600"/>
              </a:spcBef>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As a nonpartisan organization, the League never endorses or opposes candidates or political parties. But we do advocate for positions on issues that our members have studied and agreed upon.</a:t>
            </a: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1</a:t>
            </a:fld>
            <a:endParaRPr lang="en-US"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1846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075113"/>
            <a:ext cx="6426200" cy="4230688"/>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500" b="0" i="0" u="none" strike="noStrike" cap="none" dirty="0">
                <a:solidFill>
                  <a:schemeClr val="dk1"/>
                </a:solidFill>
                <a:latin typeface="Calibri"/>
                <a:ea typeface="Calibri"/>
                <a:cs typeface="Calibri"/>
                <a:sym typeface="Calibri"/>
              </a:rPr>
              <a:t>These four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lvl="1" indent="-171450">
              <a:spcBef>
                <a:spcPts val="300"/>
              </a:spcBef>
              <a:spcAft>
                <a:spcPts val="300"/>
              </a:spcAft>
              <a:buFont typeface="Arial"/>
              <a:buChar char="•"/>
            </a:pPr>
            <a:r>
              <a:rPr lang="en-US" sz="1500" b="0" i="0" u="none" strike="noStrike" cap="none" dirty="0" err="1">
                <a:solidFill>
                  <a:schemeClr val="dk1"/>
                </a:solidFill>
                <a:latin typeface="Calibri"/>
                <a:ea typeface="Calibri"/>
                <a:cs typeface="Calibri"/>
                <a:sym typeface="Calibri"/>
              </a:rPr>
              <a:t>VoteTexas.org</a:t>
            </a:r>
            <a:endParaRPr lang="en-US" sz="15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p>
          <a:p>
            <a:pPr marL="171450" marR="0" lvl="1" indent="-171450" algn="l" rtl="0">
              <a:spcBef>
                <a:spcPts val="300"/>
              </a:spcBef>
              <a:spcAft>
                <a:spcPts val="0"/>
              </a:spcAft>
              <a:buClr>
                <a:schemeClr val="dk1"/>
              </a:buClr>
              <a:buSzPct val="100000"/>
              <a:buFont typeface="Arial"/>
              <a:buChar char="•"/>
            </a:pPr>
            <a:r>
              <a:rPr lang="en-US" sz="1500" dirty="0"/>
              <a:t>Cameron</a:t>
            </a:r>
            <a:r>
              <a:rPr lang="en-US" sz="1500" b="0" i="0" u="none" strike="noStrike" cap="none" dirty="0">
                <a:solidFill>
                  <a:schemeClr val="dk1"/>
                </a:solidFill>
                <a:latin typeface="Calibri"/>
                <a:ea typeface="Calibri"/>
                <a:cs typeface="Calibri"/>
                <a:sym typeface="Calibri"/>
              </a:rPr>
              <a:t> County Elections Department</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locations &amp; hours for voting during Early Voting &amp; on Election Day</a:t>
            </a:r>
          </a:p>
          <a:p>
            <a:pPr marL="628650" marR="0" lvl="2" indent="-171450" algn="l" rtl="0">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Sample ballots for each precinct can be viewed and printed</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The LWV-Texas website is the easiest place to find:</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Voter information (easier than the </a:t>
            </a:r>
            <a:r>
              <a:rPr lang="en-US" sz="1500" b="0" i="0" u="none" strike="noStrike" cap="none" dirty="0" err="1">
                <a:solidFill>
                  <a:schemeClr val="dk1"/>
                </a:solidFill>
                <a:latin typeface="Calibri"/>
                <a:ea typeface="Calibri"/>
                <a:cs typeface="Calibri"/>
                <a:sym typeface="Calibri"/>
              </a:rPr>
              <a:t>VoteTexas.gov</a:t>
            </a:r>
            <a:r>
              <a:rPr lang="en-US" sz="1500" b="0" i="0" u="none" strike="noStrike" cap="none" dirty="0">
                <a:solidFill>
                  <a:schemeClr val="dk1"/>
                </a:solidFill>
                <a:latin typeface="Calibri"/>
                <a:ea typeface="Calibri"/>
                <a:cs typeface="Calibri"/>
                <a:sym typeface="Calibri"/>
              </a:rPr>
              <a:t> site)</a:t>
            </a:r>
          </a:p>
          <a:p>
            <a:pPr marL="628650" marR="0" lvl="2" indent="-171450" algn="l" rtl="0">
              <a:spcBef>
                <a:spcPts val="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Printable voters guide</a:t>
            </a:r>
            <a:r>
              <a:rPr lang="en-US" sz="1500" b="0" i="0" u="none" strike="noStrike" cap="none" baseline="0" dirty="0">
                <a:solidFill>
                  <a:schemeClr val="dk1"/>
                </a:solidFill>
                <a:latin typeface="Calibri"/>
                <a:ea typeface="Calibri"/>
                <a:cs typeface="Calibri"/>
                <a:sym typeface="Calibri"/>
              </a:rPr>
              <a:t> for statewide races</a:t>
            </a:r>
            <a:endParaRPr lang="en-US" sz="15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032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u="sng" dirty="0">
                <a:latin typeface="Helvetica" charset="0"/>
              </a:rPr>
              <a:t>Opening message during General Election season</a:t>
            </a:r>
            <a:r>
              <a:rPr lang="en-US" dirty="0">
                <a:latin typeface="Helvetica" charset="0"/>
              </a:rPr>
              <a:t>:</a:t>
            </a:r>
          </a:p>
          <a:p>
            <a:pPr marL="171450" indent="-171450">
              <a:spcBef>
                <a:spcPts val="300"/>
              </a:spcBef>
              <a:buFont typeface="Arial"/>
              <a:buChar char="•"/>
            </a:pPr>
            <a:r>
              <a:rPr lang="en-US" sz="1100" dirty="0">
                <a:latin typeface="Helvetica" charset="0"/>
              </a:rPr>
              <a:t>We are in the midst of an election campaign when voters will elect a number of state and county officials [as well as the President of the United States].</a:t>
            </a:r>
          </a:p>
          <a:p>
            <a:pPr marL="171450" indent="-171450">
              <a:spcBef>
                <a:spcPts val="300"/>
              </a:spcBef>
              <a:buFont typeface="Arial"/>
              <a:buChar char="•"/>
            </a:pPr>
            <a:r>
              <a:rPr lang="en-US" sz="11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u="sng" dirty="0">
                <a:latin typeface="Helvetica" charset="0"/>
              </a:rPr>
              <a:t>Opening message during Primary Election season</a:t>
            </a:r>
            <a:r>
              <a:rPr lang="en-US" dirty="0">
                <a:latin typeface="Helvetica" charset="0"/>
              </a:rPr>
              <a:t>:</a:t>
            </a:r>
          </a:p>
          <a:p>
            <a:pPr marL="173736" indent="-173736">
              <a:spcBef>
                <a:spcPts val="300"/>
              </a:spcBef>
              <a:buFont typeface="Arial"/>
              <a:buChar char="•"/>
            </a:pPr>
            <a:r>
              <a:rPr lang="en-US" sz="1100" dirty="0">
                <a:latin typeface="Helvetica" charset="0"/>
              </a:rPr>
              <a:t>The upcoming primary election  is an</a:t>
            </a:r>
            <a:r>
              <a:rPr lang="en-US" sz="11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100" dirty="0">
                <a:latin typeface="Helvetica" charset="0"/>
              </a:rPr>
              <a:t>For many communities in Texas, their elected officials are chosen in the primary election because many districts heavily favor one political party over the others.</a:t>
            </a:r>
          </a:p>
          <a:p>
            <a:pPr marL="274320" lvl="1" indent="-173736">
              <a:spcBef>
                <a:spcPts val="300"/>
              </a:spcBef>
              <a:buFont typeface="Arial"/>
              <a:buChar char="•"/>
            </a:pPr>
            <a:r>
              <a:rPr lang="en-US" sz="1100" dirty="0">
                <a:latin typeface="Helvetica" charset="0"/>
              </a:rPr>
              <a:t>Republican and Democratic parties choose their candidates in primary elections while the</a:t>
            </a:r>
            <a:r>
              <a:rPr lang="en-US" sz="1100" baseline="0" dirty="0">
                <a:latin typeface="Helvetica" charset="0"/>
              </a:rPr>
              <a:t> Libertarian and Green parties choose their candidates in party conventions.</a:t>
            </a:r>
          </a:p>
          <a:p>
            <a:pPr marL="173736" indent="-173736">
              <a:spcBef>
                <a:spcPts val="300"/>
              </a:spcBef>
              <a:buFont typeface="Arial"/>
              <a:buChar char="•"/>
            </a:pPr>
            <a:r>
              <a:rPr lang="en-US" sz="11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1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dirty="0">
              <a:latin typeface="Helvetica" charset="0"/>
            </a:endParaRPr>
          </a:p>
          <a:p>
            <a:pPr>
              <a:spcBef>
                <a:spcPts val="600"/>
              </a:spcBef>
            </a:pPr>
            <a:r>
              <a:rPr lang="en-US" u="sng" dirty="0">
                <a:latin typeface="Helvetica" charset="0"/>
              </a:rPr>
              <a:t>Closing message</a:t>
            </a:r>
            <a:r>
              <a:rPr lang="en-US" dirty="0">
                <a:latin typeface="Helvetica" charset="0"/>
              </a:rPr>
              <a:t>:</a:t>
            </a:r>
          </a:p>
          <a:p>
            <a:pPr marL="173736" indent="-173736">
              <a:spcBef>
                <a:spcPts val="300"/>
              </a:spcBef>
              <a:buFont typeface="Arial"/>
              <a:buChar char="•"/>
            </a:pPr>
            <a:r>
              <a:rPr lang="en-US" sz="11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100" dirty="0">
                <a:latin typeface="Helvetica" charset="0"/>
              </a:rPr>
              <a:t>“Of course, that is not true.</a:t>
            </a:r>
          </a:p>
          <a:p>
            <a:pPr lvl="1" indent="-173736">
              <a:spcBef>
                <a:spcPts val="300"/>
              </a:spcBef>
              <a:buFont typeface="Arial"/>
              <a:buChar char="•"/>
            </a:pPr>
            <a:r>
              <a:rPr lang="en-US" sz="11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48380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35500"/>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6-8% below the national average.</a:t>
            </a:r>
          </a:p>
          <a:p>
            <a:pPr marL="457200" indent="-173736">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Texas had over 17 million citizens eligible to vote. 82%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readily available. But we estimate it would be about 9% for the 2015 Constitutional Amendment election, which was had a little higher turnout than usual.</a:t>
            </a:r>
          </a:p>
          <a:p>
            <a:pPr lvl="1" indent="-173736">
              <a:buFont typeface="Arial"/>
              <a:buChar char="•"/>
            </a:pPr>
            <a:r>
              <a:rPr lang="en-US" dirty="0">
                <a:latin typeface="Helvetica" charset="0"/>
              </a:rPr>
              <a:t>Turnout among registered voters for these elections varies from is readily available and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172636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Cameron County citizens vote at even lower rates than those of Texas as a whole.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Fort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22308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417035" y="4200320"/>
            <a:ext cx="8559280" cy="215492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90"/>
              </a:buClr>
              <a:buSzPct val="25000"/>
              <a:buFont typeface="Arial"/>
              <a:buNone/>
            </a:pPr>
            <a:r>
              <a:rPr lang="en-US" dirty="0">
                <a:solidFill>
                  <a:srgbClr val="000090"/>
                </a:solidFill>
              </a:rPr>
              <a:t>League of Women Voters </a:t>
            </a:r>
            <a:r>
              <a:rPr lang="mr-IN" dirty="0">
                <a:solidFill>
                  <a:srgbClr val="000090"/>
                </a:solidFill>
              </a:rPr>
              <a:t>–</a:t>
            </a:r>
            <a:r>
              <a:rPr lang="en-US" dirty="0">
                <a:solidFill>
                  <a:srgbClr val="000090"/>
                </a:solidFill>
              </a:rPr>
              <a:t> Rio Grande Valley</a:t>
            </a:r>
          </a:p>
          <a:p>
            <a:pPr marL="0" marR="0" lvl="0" indent="0" algn="ctr" rtl="0">
              <a:spcBef>
                <a:spcPts val="360"/>
              </a:spcBef>
              <a:spcAft>
                <a:spcPts val="0"/>
              </a:spcAft>
              <a:buClr>
                <a:srgbClr val="888888"/>
              </a:buClr>
              <a:buSzPct val="25000"/>
              <a:buFont typeface="Arial"/>
              <a:buNone/>
            </a:pPr>
            <a:endParaRPr sz="800" b="0" i="0" u="none" strike="noStrike" cap="none" dirty="0">
              <a:solidFill>
                <a:srgbClr val="000090"/>
              </a:solidFill>
              <a:latin typeface="Calibri"/>
              <a:ea typeface="Calibri"/>
              <a:cs typeface="Calibri"/>
              <a:sym typeface="Calibri"/>
            </a:endParaRPr>
          </a:p>
          <a:p>
            <a:pPr marL="0" marR="0" lvl="0" indent="0" algn="l" rtl="0">
              <a:spcBef>
                <a:spcPts val="480"/>
              </a:spcBef>
              <a:spcAft>
                <a:spcPts val="0"/>
              </a:spcAft>
              <a:buClr>
                <a:srgbClr val="000090"/>
              </a:buClr>
              <a:buSzPct val="25000"/>
              <a:buFont typeface="Arial"/>
              <a:buNone/>
            </a:pPr>
            <a:r>
              <a:rPr lang="en-US" sz="2400" b="0" i="0" u="none" strike="noStrike" cap="none" dirty="0">
                <a:solidFill>
                  <a:srgbClr val="000090"/>
                </a:solidFill>
                <a:latin typeface="Calibri"/>
                <a:ea typeface="Calibri"/>
                <a:cs typeface="Calibri"/>
                <a:sym typeface="Calibri"/>
              </a:rPr>
              <a:t>The LWV is a nonpartisan, political organization that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Encourages informed and active participation in government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Influences public policy through education and advocacy</a:t>
            </a:r>
          </a:p>
          <a:p>
            <a:pPr marL="0" marR="0" lvl="0" indent="0" algn="ctr" rtl="0">
              <a:spcBef>
                <a:spcPts val="200"/>
              </a:spcBef>
              <a:spcAft>
                <a:spcPts val="0"/>
              </a:spcAft>
              <a:buClr>
                <a:srgbClr val="888888"/>
              </a:buClr>
              <a:buSzPct val="25000"/>
              <a:buFont typeface="Arial"/>
              <a:buNone/>
            </a:pPr>
            <a:endParaRPr sz="1000" b="0" i="0" u="none" strike="noStrike" cap="none" dirty="0">
              <a:solidFill>
                <a:srgbClr val="000090"/>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sz="3200" b="0" i="0" u="none" strike="noStrike" cap="none" dirty="0">
              <a:solidFill>
                <a:srgbClr val="000090"/>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725487" y="450850"/>
            <a:ext cx="5083174" cy="1076324"/>
          </a:xfrm>
          <a:prstGeom prst="rect">
            <a:avLst/>
          </a:prstGeom>
          <a:noFill/>
          <a:ln>
            <a:noFill/>
          </a:ln>
        </p:spPr>
      </p:pic>
      <p:pic>
        <p:nvPicPr>
          <p:cNvPr id="92" name="Shape 92"/>
          <p:cNvPicPr preferRelativeResize="0"/>
          <p:nvPr/>
        </p:nvPicPr>
        <p:blipFill rotWithShape="1">
          <a:blip r:embed="rId4">
            <a:alphaModFix/>
          </a:blip>
          <a:srcRect/>
          <a:stretch/>
        </p:blipFill>
        <p:spPr>
          <a:xfrm>
            <a:off x="2674474" y="1718234"/>
            <a:ext cx="3910506" cy="2201357"/>
          </a:xfrm>
          <a:prstGeom prst="rect">
            <a:avLst/>
          </a:prstGeom>
          <a:noFill/>
          <a:ln>
            <a:noFill/>
          </a:ln>
        </p:spPr>
      </p:pic>
      <p:sp>
        <p:nvSpPr>
          <p:cNvPr id="3" name="Footer Placeholder 2"/>
          <p:cNvSpPr>
            <a:spLocks noGrp="1"/>
          </p:cNvSpPr>
          <p:nvPr>
            <p:ph type="ftr" sz="quarter" idx="11"/>
          </p:nvPr>
        </p:nvSpPr>
        <p:spPr>
          <a:xfrm>
            <a:off x="417035" y="6355249"/>
            <a:ext cx="2895600" cy="365125"/>
          </a:xfrm>
        </p:spPr>
        <p:txBody>
          <a:bodyPr/>
          <a:lstStyle/>
          <a:p>
            <a:pPr algn="l"/>
            <a:r>
              <a:rPr lang="en-US" dirty="0"/>
              <a:t>April 2018</a:t>
            </a:r>
          </a:p>
        </p:txBody>
      </p:sp>
    </p:spTree>
    <p:extLst>
      <p:ext uri="{BB962C8B-B14F-4D97-AF65-F5344CB8AC3E}">
        <p14:creationId xmlns:p14="http://schemas.microsoft.com/office/powerpoint/2010/main" val="36711652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431514"/>
            <a:ext cx="8229600" cy="86772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League of Women Voters</a:t>
            </a: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150" name="Shape 150"/>
          <p:cNvSpPr txBox="1"/>
          <p:nvPr/>
        </p:nvSpPr>
        <p:spPr>
          <a:xfrm>
            <a:off x="436237" y="1927294"/>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a:solidFill>
                  <a:srgbClr val="800000"/>
                </a:solidFill>
                <a:latin typeface="Calibri"/>
                <a:ea typeface="Calibri"/>
                <a:cs typeface="Calibri"/>
                <a:sym typeface="Calibri"/>
              </a:rPr>
              <a:t>VOTE</a:t>
            </a:r>
            <a:r>
              <a:rPr lang="en-US" sz="4000" b="1">
                <a:solidFill>
                  <a:srgbClr val="000090"/>
                </a:solidFill>
                <a:latin typeface="Calibri"/>
                <a:ea typeface="Calibri"/>
                <a:cs typeface="Calibri"/>
                <a:sym typeface="Calibri"/>
              </a:rPr>
              <a:t>411.org</a:t>
            </a:r>
          </a:p>
          <a:p>
            <a:pPr marL="0" marR="0" lvl="0" indent="0" algn="l" rtl="0">
              <a:spcBef>
                <a:spcPts val="0"/>
              </a:spcBef>
              <a:buSzPct val="25000"/>
              <a:buNone/>
            </a:pPr>
            <a:r>
              <a:rPr lang="en-US" sz="200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337638"/>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1430847" y="3338447"/>
            <a:ext cx="7255954" cy="204598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3400" b="1" dirty="0" err="1">
                <a:solidFill>
                  <a:srgbClr val="000090"/>
                </a:solidFill>
                <a:latin typeface="Calibri"/>
                <a:ea typeface="Calibri"/>
                <a:cs typeface="Calibri"/>
                <a:sym typeface="Calibri"/>
              </a:rPr>
              <a:t>Co.</a:t>
            </a:r>
            <a:r>
              <a:rPr lang="en-US" sz="3400" b="1" dirty="0" err="1">
                <a:solidFill>
                  <a:srgbClr val="800000"/>
                </a:solidFill>
                <a:latin typeface="Calibri"/>
                <a:ea typeface="Calibri"/>
                <a:cs typeface="Calibri"/>
                <a:sym typeface="Calibri"/>
              </a:rPr>
              <a:t>Cameron</a:t>
            </a:r>
            <a:r>
              <a:rPr lang="en-US" sz="3400" b="1" dirty="0" err="1">
                <a:latin typeface="Calibri"/>
                <a:ea typeface="Calibri"/>
                <a:cs typeface="Calibri"/>
                <a:sym typeface="Calibri"/>
              </a:rPr>
              <a:t>.tx.us</a:t>
            </a:r>
            <a:endParaRPr lang="en-US" sz="3400" b="1" dirty="0">
              <a:solidFill>
                <a:srgbClr val="000000"/>
              </a:solidFill>
              <a:latin typeface="Calibri"/>
              <a:ea typeface="Calibri"/>
              <a:cs typeface="Calibri"/>
              <a:sym typeface="Calibri"/>
            </a:endParaRPr>
          </a:p>
          <a:p>
            <a:pPr marL="0" marR="0" lvl="0" indent="0" algn="r" rtl="0">
              <a:spcBef>
                <a:spcPts val="0"/>
              </a:spcBef>
              <a:buSzPct val="25000"/>
              <a:buNone/>
            </a:pPr>
            <a:r>
              <a:rPr lang="en-US" sz="2400" b="1" dirty="0">
                <a:solidFill>
                  <a:srgbClr val="000000"/>
                </a:solidFill>
                <a:latin typeface="Calibri"/>
                <a:ea typeface="Calibri"/>
                <a:cs typeface="Calibri"/>
                <a:sym typeface="Calibri"/>
              </a:rPr>
              <a:t>&lt;Administration&gt; &lt;Elections Voter Registration&gt;</a:t>
            </a:r>
            <a:endParaRPr lang="en-US" sz="24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Cameron County Elections Department</a:t>
            </a:r>
          </a:p>
          <a:p>
            <a:pPr marL="0" marR="0" lvl="0" indent="0" algn="r" rtl="0">
              <a:spcBef>
                <a:spcPts val="0"/>
              </a:spcBef>
              <a:buSzPct val="25000"/>
              <a:buNone/>
            </a:pPr>
            <a:r>
              <a:rPr lang="en-US" sz="2000" dirty="0">
                <a:solidFill>
                  <a:schemeClr val="dk1"/>
                </a:solidFill>
                <a:latin typeface="Calibri"/>
                <a:ea typeface="Calibri"/>
                <a:cs typeface="Calibri"/>
                <a:sym typeface="Calibri"/>
              </a:rPr>
              <a:t>956-544-0809</a:t>
            </a:r>
          </a:p>
          <a:p>
            <a:pPr marL="0" marR="0" lvl="0" indent="0" algn="r" rtl="0">
              <a:spcBef>
                <a:spcPts val="0"/>
              </a:spcBef>
              <a:buSzPct val="25000"/>
              <a:buNone/>
            </a:pPr>
            <a:r>
              <a:rPr lang="en-US" sz="2000" dirty="0">
                <a:solidFill>
                  <a:schemeClr val="dk1"/>
                </a:solidFill>
                <a:latin typeface="Calibri"/>
                <a:ea typeface="Calibri"/>
                <a:cs typeface="Calibri"/>
                <a:sym typeface="Calibri"/>
              </a:rPr>
              <a:t>for polling places &amp; sample ballots</a:t>
            </a:r>
          </a:p>
        </p:txBody>
      </p:sp>
      <p:sp>
        <p:nvSpPr>
          <p:cNvPr id="153" name="Shape 153"/>
          <p:cNvSpPr txBox="1"/>
          <p:nvPr/>
        </p:nvSpPr>
        <p:spPr>
          <a:xfrm>
            <a:off x="436237" y="4504036"/>
            <a:ext cx="4101900" cy="150018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dirty="0" err="1">
                <a:solidFill>
                  <a:srgbClr val="000090"/>
                </a:solidFill>
                <a:latin typeface="Calibri"/>
                <a:ea typeface="Calibri"/>
                <a:cs typeface="Calibri"/>
                <a:sym typeface="Calibri"/>
              </a:rPr>
              <a:t>LWV</a:t>
            </a:r>
            <a:r>
              <a:rPr lang="en-US" sz="3600" b="1" dirty="0" err="1">
                <a:solidFill>
                  <a:srgbClr val="800000"/>
                </a:solidFill>
                <a:latin typeface="Calibri"/>
                <a:ea typeface="Calibri"/>
                <a:cs typeface="Calibri"/>
                <a:sym typeface="Calibri"/>
              </a:rPr>
              <a:t>Texas</a:t>
            </a:r>
            <a:r>
              <a:rPr lang="en-US" sz="3600" b="1" dirty="0" err="1">
                <a:solidFill>
                  <a:srgbClr val="000090"/>
                </a:solidFill>
                <a:latin typeface="Calibri"/>
                <a:ea typeface="Calibri"/>
                <a:cs typeface="Calibri"/>
                <a:sym typeface="Calibri"/>
              </a:rPr>
              <a:t>.org</a:t>
            </a:r>
            <a:endParaRPr lang="en-US" sz="3600" b="1" dirty="0">
              <a:solidFill>
                <a:srgbClr val="00009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Tree>
    <p:extLst>
      <p:ext uri="{BB962C8B-B14F-4D97-AF65-F5344CB8AC3E}">
        <p14:creationId xmlns:p14="http://schemas.microsoft.com/office/powerpoint/2010/main" val="287824192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370528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9238837"/>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14308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99128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639054" y="4386166"/>
            <a:ext cx="157998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219042" y="3692059"/>
            <a:ext cx="1712885" cy="974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31927" y="3692059"/>
            <a:ext cx="1579989" cy="871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11916" y="3943119"/>
            <a:ext cx="1712885" cy="620266"/>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86020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19357667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164956" y="1190501"/>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2189521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44273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06584011"/>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01655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1511458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2931</TotalTime>
  <Words>2306</Words>
  <Application>Microsoft Macintosh PowerPoint</Application>
  <PresentationFormat>On-screen Show (4:3)</PresentationFormat>
  <Paragraphs>216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Ｐゴシック</vt:lpstr>
      <vt:lpstr>Arial</vt:lpstr>
      <vt:lpstr>Calibri</vt:lpstr>
      <vt:lpstr>Desyrel</vt:lpstr>
      <vt:lpstr>Helvetica</vt:lpstr>
      <vt:lpstr>Helvetica Neue</vt:lpstr>
      <vt:lpstr>Mangal</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2000-16</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
  <cp:revision>276</cp:revision>
  <cp:lastPrinted>2018-04-16T00:09:14Z</cp:lastPrinted>
  <dcterms:created xsi:type="dcterms:W3CDTF">2016-02-14T21:50:56Z</dcterms:created>
  <dcterms:modified xsi:type="dcterms:W3CDTF">2018-04-17T02:05:33Z</dcterms:modified>
</cp:coreProperties>
</file>