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4" r:id="rId3"/>
    <p:sldId id="268" r:id="rId4"/>
    <p:sldId id="269" r:id="rId5"/>
    <p:sldId id="262" r:id="rId6"/>
    <p:sldId id="261" r:id="rId7"/>
    <p:sldId id="260" r:id="rId8"/>
    <p:sldId id="263" r:id="rId9"/>
    <p:sldId id="282" r:id="rId10"/>
    <p:sldId id="286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81" r:id="rId19"/>
    <p:sldId id="275" r:id="rId20"/>
    <p:sldId id="283" r:id="rId21"/>
    <p:sldId id="284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06C22-1EE9-854C-9E09-DFF49D7A7EDA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01A5D-73A4-9144-8CEF-E90A7A65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4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B0A1-B0CC-E44B-AA54-5774230B104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BC719-D233-DE47-8A62-E1A2E8F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6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02D4-AF32-1345-81E5-46CB544280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0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02D4-AF32-1345-81E5-46CB544280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0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02D4-AF32-1345-81E5-46CB544280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0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02D4-AF32-1345-81E5-46CB544280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0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02D4-AF32-1345-81E5-46CB544280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0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02D4-AF32-1345-81E5-46CB544280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0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rgbClr val="000090"/>
                </a:solidFill>
                <a:latin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00000"/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590800" y="342900"/>
            <a:ext cx="5943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cap="small" dirty="0">
                <a:latin typeface="Baskerville Old Face"/>
                <a:cs typeface="Baskerville Old Face"/>
              </a:rPr>
              <a:t>League of Women Voters</a:t>
            </a:r>
          </a:p>
          <a:p>
            <a:pPr>
              <a:defRPr/>
            </a:pPr>
            <a:r>
              <a:rPr lang="en-US" sz="2800" cap="small" spc="100" dirty="0">
                <a:latin typeface="Calibri"/>
                <a:cs typeface="Calibri"/>
              </a:rPr>
              <a:t>of Texas Education Fund</a:t>
            </a:r>
            <a:r>
              <a:rPr lang="en-US" sz="2800" cap="small" spc="100" dirty="0">
                <a:latin typeface="Baskerville Old Face"/>
                <a:cs typeface="Baskerville Old Face"/>
              </a:rPr>
              <a:t> </a:t>
            </a:r>
          </a:p>
        </p:txBody>
      </p:sp>
      <p:pic>
        <p:nvPicPr>
          <p:cNvPr id="8" name="Picture 8" descr="logo_ope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19100"/>
            <a:ext cx="1676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57200" y="1714500"/>
            <a:ext cx="822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Verdana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3008313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6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5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4000">
                <a:latin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29400" y="274638"/>
            <a:ext cx="0" cy="585152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4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2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none" baseline="0">
                <a:latin typeface="Verdana"/>
              </a:defRPr>
            </a:lvl1pPr>
          </a:lstStyle>
          <a:p>
            <a:r>
              <a:rPr lang="en-US" cap="none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2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Verdana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6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Verdana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Verdan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Verdan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0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Verdan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Verdan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7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5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4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6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_open.eps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6238875"/>
            <a:ext cx="756174" cy="4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2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png"/><Relationship Id="rId3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2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as_flag_map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12" b="-7412"/>
          <a:stretch>
            <a:fillRect/>
          </a:stretch>
        </p:blipFill>
        <p:spPr>
          <a:xfrm>
            <a:off x="194233" y="1181847"/>
            <a:ext cx="4038600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686175" y="1047376"/>
            <a:ext cx="5457825" cy="5029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200" dirty="0" smtClean="0">
                <a:solidFill>
                  <a:srgbClr val="800000"/>
                </a:solidFill>
                <a:latin typeface="Desyrel"/>
                <a:cs typeface="Desyrel"/>
              </a:rPr>
              <a:t>I’m a Texas Voter!</a:t>
            </a:r>
          </a:p>
          <a:p>
            <a:pPr marL="0" indent="0" algn="ctr">
              <a:buNone/>
            </a:pPr>
            <a:r>
              <a:rPr lang="en-US" sz="5200" dirty="0" smtClean="0">
                <a:solidFill>
                  <a:srgbClr val="000090"/>
                </a:solidFill>
                <a:latin typeface="Desyrel"/>
                <a:cs typeface="Desyrel"/>
              </a:rPr>
              <a:t>You, too?</a:t>
            </a:r>
          </a:p>
          <a:p>
            <a:pPr marL="0" indent="0" algn="ctr">
              <a:buNone/>
            </a:pPr>
            <a:endParaRPr lang="en-US" sz="3600" dirty="0" smtClean="0">
              <a:solidFill>
                <a:srgbClr val="000090"/>
              </a:solidFill>
              <a:latin typeface="Desyrel"/>
              <a:cs typeface="Desyrel"/>
            </a:endParaRPr>
          </a:p>
          <a:p>
            <a:pPr marL="0" indent="0" algn="ctr">
              <a:buNone/>
            </a:pPr>
            <a:r>
              <a:rPr lang="en-US" sz="4200" dirty="0" smtClean="0">
                <a:solidFill>
                  <a:srgbClr val="000000"/>
                </a:solidFill>
                <a:latin typeface="Desyrel"/>
                <a:cs typeface="Desyrel"/>
              </a:rPr>
              <a:t>Register or check</a:t>
            </a:r>
          </a:p>
          <a:p>
            <a:pPr marL="0" indent="0" algn="ctr">
              <a:buNone/>
            </a:pPr>
            <a:r>
              <a:rPr lang="en-US" sz="4200" dirty="0" smtClean="0">
                <a:solidFill>
                  <a:srgbClr val="000000"/>
                </a:solidFill>
                <a:latin typeface="Desyrel"/>
                <a:cs typeface="Desyrel"/>
              </a:rPr>
              <a:t>your registration</a:t>
            </a:r>
          </a:p>
          <a:p>
            <a:pPr marL="0" indent="0" algn="ctr">
              <a:buNone/>
            </a:pPr>
            <a:r>
              <a:rPr lang="en-US" sz="4200" dirty="0">
                <a:solidFill>
                  <a:srgbClr val="000000"/>
                </a:solidFill>
                <a:latin typeface="Desyrel"/>
                <a:cs typeface="Desyrel"/>
              </a:rPr>
              <a:t>i</a:t>
            </a:r>
            <a:r>
              <a:rPr lang="en-US" sz="4200" dirty="0" smtClean="0">
                <a:solidFill>
                  <a:srgbClr val="000000"/>
                </a:solidFill>
                <a:latin typeface="Desyrel"/>
                <a:cs typeface="Desyrel"/>
              </a:rPr>
              <a:t>nfo is up-to-date</a:t>
            </a:r>
          </a:p>
          <a:p>
            <a:pPr marL="0" indent="0" algn="ctr">
              <a:buNone/>
            </a:pPr>
            <a:r>
              <a:rPr lang="en-US" sz="4200" dirty="0">
                <a:solidFill>
                  <a:srgbClr val="000000"/>
                </a:solidFill>
                <a:latin typeface="Desyrel"/>
                <a:cs typeface="Desyrel"/>
              </a:rPr>
              <a:t>a</a:t>
            </a:r>
            <a:r>
              <a:rPr lang="en-US" sz="4200" dirty="0" smtClean="0">
                <a:solidFill>
                  <a:srgbClr val="000000"/>
                </a:solidFill>
                <a:latin typeface="Desyrel"/>
                <a:cs typeface="Desyrel"/>
              </a:rPr>
              <a:t>t</a:t>
            </a:r>
            <a:endParaRPr lang="en-US" dirty="0">
              <a:solidFill>
                <a:srgbClr val="000000"/>
              </a:solidFill>
              <a:latin typeface="Desyrel"/>
              <a:cs typeface="Desyrel"/>
            </a:endParaRPr>
          </a:p>
          <a:p>
            <a:pPr marL="0" indent="0" algn="ctr">
              <a:spcBef>
                <a:spcPts val="1224"/>
              </a:spcBef>
              <a:buNone/>
            </a:pPr>
            <a:r>
              <a:rPr lang="en-US" b="1" spc="150" dirty="0" err="1" smtClean="0">
                <a:solidFill>
                  <a:srgbClr val="000090"/>
                </a:solidFill>
                <a:cs typeface="Verdana"/>
              </a:rPr>
              <a:t>Vote</a:t>
            </a:r>
            <a:r>
              <a:rPr lang="en-US" b="1" spc="150" dirty="0" err="1" smtClean="0">
                <a:solidFill>
                  <a:srgbClr val="800000"/>
                </a:solidFill>
                <a:cs typeface="Verdana"/>
              </a:rPr>
              <a:t>Texas</a:t>
            </a:r>
            <a:r>
              <a:rPr lang="en-US" b="1" spc="150" dirty="0" err="1" smtClean="0">
                <a:solidFill>
                  <a:srgbClr val="000000"/>
                </a:solidFill>
                <a:cs typeface="Verdana"/>
              </a:rPr>
              <a:t>.gov</a:t>
            </a:r>
            <a:endParaRPr lang="en-US" b="1" spc="150" dirty="0">
              <a:solidFill>
                <a:srgbClr val="000000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3919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933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5400" dirty="0" smtClean="0">
                <a:solidFill>
                  <a:srgbClr val="800000"/>
                </a:solidFill>
                <a:latin typeface="Desyrel"/>
                <a:cs typeface="Desyrel"/>
              </a:rPr>
              <a:t>Being a Voter is</a:t>
            </a:r>
            <a:endParaRPr lang="en-US" sz="54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pic>
        <p:nvPicPr>
          <p:cNvPr id="6" name="Content Placeholder 5" descr="HabitForming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103877"/>
            <a:ext cx="4038600" cy="45259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76308" y="1286439"/>
            <a:ext cx="43718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90"/>
                </a:solidFill>
              </a:rPr>
              <a:t> March</a:t>
            </a:r>
            <a:endParaRPr lang="en-US" b="1" dirty="0" smtClean="0">
              <a:solidFill>
                <a:srgbClr val="000090"/>
              </a:solidFill>
            </a:endParaRPr>
          </a:p>
          <a:p>
            <a:pPr marL="0" lvl="1" indent="0" algn="ctr">
              <a:spcBef>
                <a:spcPts val="168"/>
              </a:spcBef>
              <a:buNone/>
            </a:pPr>
            <a:r>
              <a:rPr lang="en-US" sz="3200" dirty="0" smtClean="0">
                <a:latin typeface="Desyrel"/>
                <a:cs typeface="Desyrel"/>
              </a:rPr>
              <a:t>Texas</a:t>
            </a:r>
            <a:r>
              <a:rPr lang="en-US" sz="3200" dirty="0" smtClean="0">
                <a:latin typeface="Desyrel"/>
                <a:cs typeface="Desyrel"/>
              </a:rPr>
              <a:t> Primary </a:t>
            </a:r>
            <a:r>
              <a:rPr lang="en-US" sz="3200" dirty="0" smtClean="0">
                <a:latin typeface="Desyrel"/>
                <a:cs typeface="Desyrel"/>
              </a:rPr>
              <a:t>Election</a:t>
            </a:r>
          </a:p>
          <a:p>
            <a:pPr marL="0" indent="0" algn="ctr">
              <a:spcBef>
                <a:spcPts val="1272"/>
              </a:spcBef>
              <a:buNone/>
            </a:pPr>
            <a:r>
              <a:rPr lang="en-US" b="1" dirty="0" smtClean="0">
                <a:solidFill>
                  <a:srgbClr val="000090"/>
                </a:solidFill>
              </a:rPr>
              <a:t>May</a:t>
            </a:r>
            <a:endParaRPr lang="en-US" b="1" dirty="0" smtClean="0">
              <a:solidFill>
                <a:srgbClr val="000090"/>
              </a:solidFill>
            </a:endParaRPr>
          </a:p>
          <a:p>
            <a:pPr marL="0" indent="0" algn="ctr">
              <a:spcBef>
                <a:spcPts val="168"/>
              </a:spcBef>
              <a:buNone/>
            </a:pPr>
            <a:r>
              <a:rPr lang="en-US" sz="3200" dirty="0" smtClean="0">
                <a:latin typeface="Desyrel"/>
                <a:cs typeface="Desyrel"/>
              </a:rPr>
              <a:t>Local Elections</a:t>
            </a:r>
            <a:endParaRPr lang="en-US" sz="3200" dirty="0" smtClean="0">
              <a:latin typeface="Desyrel"/>
              <a:cs typeface="Desyrel"/>
            </a:endParaRPr>
          </a:p>
          <a:p>
            <a:pPr marL="0" indent="0" algn="ctr">
              <a:spcBef>
                <a:spcPts val="1272"/>
              </a:spcBef>
              <a:buNone/>
            </a:pPr>
            <a:r>
              <a:rPr lang="en-US" b="1" dirty="0" smtClean="0">
                <a:solidFill>
                  <a:srgbClr val="000090"/>
                </a:solidFill>
              </a:rPr>
              <a:t>May </a:t>
            </a:r>
          </a:p>
          <a:p>
            <a:pPr marL="0" indent="0" algn="ctr">
              <a:spcBef>
                <a:spcPts val="168"/>
              </a:spcBef>
              <a:buNone/>
            </a:pPr>
            <a:r>
              <a:rPr lang="en-US" sz="3200" dirty="0" smtClean="0">
                <a:latin typeface="Desyrel"/>
                <a:cs typeface="Desyrel"/>
              </a:rPr>
              <a:t>Texas Primary Runoff</a:t>
            </a:r>
            <a:endParaRPr lang="en-US" sz="3200" dirty="0" smtClean="0">
              <a:latin typeface="Desyrel"/>
              <a:cs typeface="Desyrel"/>
            </a:endParaRPr>
          </a:p>
          <a:p>
            <a:pPr marL="0" indent="0" algn="ctr">
              <a:spcBef>
                <a:spcPts val="1272"/>
              </a:spcBef>
              <a:buNone/>
            </a:pPr>
            <a:r>
              <a:rPr lang="en-US" b="1" dirty="0" smtClean="0">
                <a:solidFill>
                  <a:srgbClr val="000090"/>
                </a:solidFill>
              </a:rPr>
              <a:t>November</a:t>
            </a:r>
            <a:endParaRPr lang="en-US" b="1" dirty="0" smtClean="0">
              <a:solidFill>
                <a:srgbClr val="000090"/>
              </a:solidFill>
            </a:endParaRPr>
          </a:p>
          <a:p>
            <a:pPr marL="0" indent="0" algn="ctr">
              <a:spcBef>
                <a:spcPts val="168"/>
              </a:spcBef>
              <a:buNone/>
            </a:pPr>
            <a:r>
              <a:rPr lang="en-US" sz="3200" dirty="0" smtClean="0">
                <a:latin typeface="Desyrel"/>
                <a:cs typeface="Desyrel"/>
              </a:rPr>
              <a:t>General Election</a:t>
            </a:r>
            <a:endParaRPr lang="en-US" sz="3200" dirty="0">
              <a:latin typeface="Desyrel"/>
              <a:cs typeface="Desyrel"/>
            </a:endParaRPr>
          </a:p>
        </p:txBody>
      </p:sp>
      <p:sp>
        <p:nvSpPr>
          <p:cNvPr id="12" name="TextBox 11"/>
          <p:cNvSpPr txBox="1"/>
          <p:nvPr/>
        </p:nvSpPr>
        <p:spPr>
          <a:xfrm rot="20963607">
            <a:off x="4198431" y="495329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Desyrel"/>
                <a:cs typeface="Desyrel"/>
              </a:rPr>
              <a:t>Vote</a:t>
            </a:r>
            <a:endParaRPr lang="en-US" sz="28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13" name="TextBox 12"/>
          <p:cNvSpPr txBox="1"/>
          <p:nvPr/>
        </p:nvSpPr>
        <p:spPr>
          <a:xfrm rot="20963607">
            <a:off x="5121712" y="5245384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Desyrel"/>
                <a:cs typeface="Desyrel"/>
              </a:rPr>
              <a:t>Vote</a:t>
            </a:r>
            <a:endParaRPr lang="en-US" sz="28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14" name="TextBox 13"/>
          <p:cNvSpPr txBox="1"/>
          <p:nvPr/>
        </p:nvSpPr>
        <p:spPr>
          <a:xfrm rot="20963607">
            <a:off x="6142412" y="5501346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Desyrel"/>
                <a:cs typeface="Desyrel"/>
              </a:rPr>
              <a:t>Vote</a:t>
            </a:r>
            <a:endParaRPr lang="en-US" sz="28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15" name="TextBox 14"/>
          <p:cNvSpPr txBox="1"/>
          <p:nvPr/>
        </p:nvSpPr>
        <p:spPr>
          <a:xfrm rot="20963607">
            <a:off x="7171662" y="5685006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Desyrel"/>
                <a:cs typeface="Desyrel"/>
              </a:rPr>
              <a:t>Vote</a:t>
            </a:r>
            <a:endParaRPr lang="en-US" sz="28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0512" y="5900950"/>
            <a:ext cx="35841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cap="small" dirty="0" smtClean="0">
                <a:latin typeface="Verdana"/>
                <a:cs typeface="Verdana"/>
              </a:rPr>
              <a:t>Voter &amp; Election Information</a:t>
            </a:r>
            <a:endParaRPr lang="en-US" cap="small" dirty="0">
              <a:latin typeface="Verdana"/>
              <a:cs typeface="Verdana"/>
            </a:endParaRPr>
          </a:p>
          <a:p>
            <a:pPr algn="ctr"/>
            <a:r>
              <a:rPr lang="en-US" sz="2000" b="1" spc="200" dirty="0" err="1" smtClean="0">
                <a:solidFill>
                  <a:srgbClr val="800000"/>
                </a:solidFill>
                <a:latin typeface="Verdana"/>
                <a:cs typeface="Verdana"/>
              </a:rPr>
              <a:t>LWV</a:t>
            </a:r>
            <a:r>
              <a:rPr lang="en-US" sz="2000" b="1" spc="200" dirty="0" err="1" smtClean="0">
                <a:solidFill>
                  <a:srgbClr val="000090"/>
                </a:solidFill>
                <a:latin typeface="Verdana"/>
                <a:cs typeface="Verdana"/>
              </a:rPr>
              <a:t>Texas</a:t>
            </a:r>
            <a:r>
              <a:rPr lang="en-US" sz="2000" b="1" spc="200" dirty="0" err="1" smtClean="0">
                <a:latin typeface="Verdana"/>
                <a:cs typeface="Verdana"/>
              </a:rPr>
              <a:t>.org</a:t>
            </a:r>
            <a:endParaRPr lang="en-US" sz="2000" b="1" spc="200" dirty="0"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 rot="20963607">
            <a:off x="8095197" y="5927332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Desyrel"/>
                <a:cs typeface="Desyrel"/>
              </a:rPr>
              <a:t>Vote</a:t>
            </a:r>
            <a:endParaRPr lang="en-US" sz="28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19" name="TextBox 18"/>
          <p:cNvSpPr txBox="1"/>
          <p:nvPr/>
        </p:nvSpPr>
        <p:spPr>
          <a:xfrm rot="21235464">
            <a:off x="2247443" y="1473057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0000"/>
                </a:solidFill>
                <a:latin typeface="Desyrel"/>
                <a:cs typeface="Desyrel"/>
              </a:rPr>
              <a:t>Even Years</a:t>
            </a:r>
            <a:endParaRPr lang="en-US" sz="28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20" name="TextBox 19"/>
          <p:cNvSpPr txBox="1"/>
          <p:nvPr/>
        </p:nvSpPr>
        <p:spPr>
          <a:xfrm rot="20963607">
            <a:off x="507875" y="60723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Desyrel"/>
                <a:cs typeface="Desyrel"/>
              </a:rPr>
              <a:t>Vote</a:t>
            </a:r>
            <a:endParaRPr lang="en-US" sz="36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23" name="TextBox 22"/>
          <p:cNvSpPr txBox="1"/>
          <p:nvPr/>
        </p:nvSpPr>
        <p:spPr>
          <a:xfrm rot="21235464">
            <a:off x="1882520" y="3655243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0000"/>
                </a:solidFill>
                <a:latin typeface="Desyrel"/>
                <a:cs typeface="Desyrel"/>
              </a:rPr>
              <a:t>Even Years</a:t>
            </a:r>
            <a:endParaRPr lang="en-US" sz="28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329729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4647830" y="864445"/>
            <a:ext cx="4197350" cy="4918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800000"/>
                </a:solidFill>
                <a:latin typeface="Desyrel"/>
                <a:cs typeface="Desyrel"/>
              </a:rPr>
              <a:t>Be a Texas Voter!</a:t>
            </a:r>
          </a:p>
          <a:p>
            <a:pPr marL="0" indent="0" algn="ctr">
              <a:spcBef>
                <a:spcPts val="1416"/>
              </a:spcBef>
              <a:buNone/>
            </a:pPr>
            <a:r>
              <a:rPr lang="en-US" sz="4000" dirty="0" smtClean="0">
                <a:latin typeface="Desyrel"/>
                <a:cs typeface="Desyrel"/>
              </a:rPr>
              <a:t>Vote as if the whole state depends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4000" dirty="0" smtClean="0">
                <a:latin typeface="Desyrel"/>
                <a:cs typeface="Desyrel"/>
              </a:rPr>
              <a:t>on it</a:t>
            </a:r>
          </a:p>
          <a:p>
            <a:pPr marL="0" indent="0" algn="ctr">
              <a:buNone/>
            </a:pPr>
            <a:endParaRPr lang="en-US" sz="2000" dirty="0" smtClean="0">
              <a:cs typeface="Verdana"/>
            </a:endParaRPr>
          </a:p>
          <a:p>
            <a:pPr marL="0" indent="0" algn="ctr">
              <a:buNone/>
            </a:pPr>
            <a:r>
              <a:rPr lang="en-US" sz="1800" dirty="0" smtClean="0">
                <a:cs typeface="Verdana"/>
              </a:rPr>
              <a:t>Learn what’s on the ballot at</a:t>
            </a:r>
          </a:p>
          <a:p>
            <a:pPr marL="0" indent="0" algn="ctr">
              <a:buNone/>
            </a:pPr>
            <a:r>
              <a:rPr lang="en-US" b="1" spc="150" dirty="0" smtClean="0">
                <a:solidFill>
                  <a:srgbClr val="000090"/>
                </a:solidFill>
                <a:cs typeface="Verdana"/>
              </a:rPr>
              <a:t>VOTE</a:t>
            </a:r>
            <a:r>
              <a:rPr lang="en-US" b="1" spc="150" dirty="0" smtClean="0">
                <a:solidFill>
                  <a:srgbClr val="800000"/>
                </a:solidFill>
                <a:cs typeface="Verdana"/>
              </a:rPr>
              <a:t>411</a:t>
            </a:r>
            <a:r>
              <a:rPr lang="en-US" b="1" spc="150" dirty="0" smtClean="0">
                <a:cs typeface="Verdana"/>
              </a:rPr>
              <a:t>.org</a:t>
            </a:r>
            <a:endParaRPr lang="en-US" b="1" spc="150" dirty="0">
              <a:cs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55" y="1283306"/>
            <a:ext cx="3910414" cy="38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993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90"/>
                </a:solidFill>
                <a:latin typeface="Desyrel"/>
                <a:cs typeface="Desyrel"/>
              </a:rPr>
              <a:t>Lots of people are voting</a:t>
            </a:r>
            <a:endParaRPr lang="en-US" sz="5400" dirty="0">
              <a:solidFill>
                <a:srgbClr val="000090"/>
              </a:solidFill>
              <a:latin typeface="Desyrel"/>
              <a:cs typeface="Desyrel"/>
            </a:endParaRPr>
          </a:p>
        </p:txBody>
      </p:sp>
      <p:pic>
        <p:nvPicPr>
          <p:cNvPr id="10" name="Content Placeholder 9" descr="TimeToVote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08" r="-3808"/>
          <a:stretch>
            <a:fillRect/>
          </a:stretch>
        </p:blipFill>
        <p:spPr>
          <a:xfrm>
            <a:off x="457200" y="1525495"/>
            <a:ext cx="4038600" cy="4525963"/>
          </a:xfrm>
        </p:spPr>
      </p:pic>
      <p:sp>
        <p:nvSpPr>
          <p:cNvPr id="13" name="TextBox 12"/>
          <p:cNvSpPr txBox="1"/>
          <p:nvPr/>
        </p:nvSpPr>
        <p:spPr>
          <a:xfrm>
            <a:off x="4678025" y="3613851"/>
            <a:ext cx="4195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90"/>
                </a:solidFill>
                <a:latin typeface="Desyrel"/>
                <a:cs typeface="Desyrel"/>
              </a:rPr>
              <a:t>Be a Texas Voter!</a:t>
            </a:r>
            <a:endParaRPr lang="en-US" sz="4400" dirty="0">
              <a:solidFill>
                <a:srgbClr val="000090"/>
              </a:solidFill>
              <a:latin typeface="Desyrel"/>
              <a:cs typeface="Desyre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2730" y="4790510"/>
            <a:ext cx="393407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>
                <a:latin typeface="Verdana"/>
                <a:cs typeface="Verdana"/>
              </a:rPr>
              <a:t>Election Information You Need</a:t>
            </a:r>
          </a:p>
          <a:p>
            <a:pPr algn="ctr">
              <a:spcBef>
                <a:spcPts val="600"/>
              </a:spcBef>
            </a:pPr>
            <a:r>
              <a:rPr lang="en-US" sz="2400" b="1" spc="150" dirty="0" smtClean="0">
                <a:solidFill>
                  <a:srgbClr val="800000"/>
                </a:solidFill>
                <a:latin typeface="Verdana"/>
                <a:cs typeface="Verdana"/>
              </a:rPr>
              <a:t>VOTE</a:t>
            </a:r>
            <a:r>
              <a:rPr lang="en-US" sz="2400" b="1" spc="150" dirty="0" smtClean="0">
                <a:solidFill>
                  <a:srgbClr val="000090"/>
                </a:solidFill>
                <a:latin typeface="Verdana"/>
                <a:cs typeface="Verdana"/>
              </a:rPr>
              <a:t>411</a:t>
            </a:r>
            <a:r>
              <a:rPr lang="en-US" sz="2400" b="1" spc="150" dirty="0" smtClean="0">
                <a:latin typeface="Verdana"/>
                <a:cs typeface="Verdana"/>
              </a:rPr>
              <a:t>.org</a:t>
            </a:r>
            <a:endParaRPr lang="en-US" sz="2400" b="1" spc="150" dirty="0">
              <a:latin typeface="Verdana"/>
              <a:cs typeface="Verdana"/>
            </a:endParaRPr>
          </a:p>
        </p:txBody>
      </p:sp>
      <p:pic>
        <p:nvPicPr>
          <p:cNvPr id="17" name="Picture 16" descr="Voting_Crow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794" y="1551865"/>
            <a:ext cx="4129652" cy="1837443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777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9488">
            <a:off x="420555" y="2026468"/>
            <a:ext cx="5030322" cy="2637107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4294561" y="700094"/>
            <a:ext cx="4894262" cy="4918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Desyrel"/>
                <a:cs typeface="Desyrel"/>
              </a:rPr>
              <a:t>Have yours</a:t>
            </a:r>
          </a:p>
          <a:p>
            <a:pPr marL="0" indent="0" algn="ctr">
              <a:buNone/>
            </a:pPr>
            <a:r>
              <a:rPr lang="en-US" sz="4400" dirty="0" smtClean="0">
                <a:latin typeface="Desyrel"/>
                <a:cs typeface="Desyrel"/>
              </a:rPr>
              <a:t>when</a:t>
            </a:r>
          </a:p>
          <a:p>
            <a:pPr marL="0" indent="0" algn="ctr">
              <a:buNone/>
            </a:pPr>
            <a:r>
              <a:rPr lang="en-US" sz="4400" dirty="0">
                <a:latin typeface="Desyrel"/>
                <a:cs typeface="Desyrel"/>
              </a:rPr>
              <a:t>i</a:t>
            </a:r>
            <a:r>
              <a:rPr lang="en-US" sz="4400" dirty="0" smtClean="0">
                <a:latin typeface="Desyrel"/>
                <a:cs typeface="Desyrel"/>
              </a:rPr>
              <a:t>t really counts!</a:t>
            </a:r>
          </a:p>
          <a:p>
            <a:pPr marL="0" indent="0" algn="ctr">
              <a:buNone/>
            </a:pPr>
            <a:endParaRPr lang="en-US" sz="2000" dirty="0" smtClean="0">
              <a:cs typeface="Verdana"/>
            </a:endParaRPr>
          </a:p>
          <a:p>
            <a:pPr marL="0" indent="0" algn="ctr">
              <a:buNone/>
            </a:pPr>
            <a:endParaRPr lang="en-US" sz="2000" dirty="0">
              <a:cs typeface="Verdana"/>
            </a:endParaRPr>
          </a:p>
          <a:p>
            <a:pPr marL="0" indent="0" algn="ctr">
              <a:buNone/>
            </a:pPr>
            <a:endParaRPr lang="en-US" sz="2000" dirty="0" smtClean="0">
              <a:cs typeface="Verdana"/>
            </a:endParaRPr>
          </a:p>
          <a:p>
            <a:pPr marL="0" indent="0" algn="ctr">
              <a:spcBef>
                <a:spcPts val="1224"/>
              </a:spcBef>
              <a:buNone/>
            </a:pPr>
            <a:r>
              <a:rPr lang="en-US" sz="1800" cap="small" dirty="0">
                <a:cs typeface="Verdana"/>
              </a:rPr>
              <a:t>Voter &amp; Election </a:t>
            </a:r>
            <a:r>
              <a:rPr lang="en-US" sz="1800" cap="small" dirty="0" smtClean="0">
                <a:cs typeface="Verdana"/>
              </a:rPr>
              <a:t>Information</a:t>
            </a:r>
            <a:endParaRPr lang="en-US" sz="1800" cap="small" dirty="0">
              <a:cs typeface="Verdana"/>
            </a:endParaRPr>
          </a:p>
          <a:p>
            <a:pPr marL="0" indent="0" algn="ctr">
              <a:buNone/>
            </a:pPr>
            <a:r>
              <a:rPr lang="en-US" b="1" spc="150" dirty="0" err="1" smtClean="0">
                <a:solidFill>
                  <a:srgbClr val="000090"/>
                </a:solidFill>
                <a:cs typeface="Verdana"/>
              </a:rPr>
              <a:t>LWV</a:t>
            </a:r>
            <a:r>
              <a:rPr lang="en-US" b="1" spc="150" dirty="0" err="1" smtClean="0">
                <a:solidFill>
                  <a:srgbClr val="800000"/>
                </a:solidFill>
                <a:cs typeface="Verdana"/>
              </a:rPr>
              <a:t>Texas</a:t>
            </a:r>
            <a:r>
              <a:rPr lang="en-US" b="1" spc="150" dirty="0" err="1" smtClean="0">
                <a:cs typeface="Verdana"/>
              </a:rPr>
              <a:t>.org</a:t>
            </a:r>
            <a:endParaRPr lang="en-US" b="1" spc="150" dirty="0"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365" y="642074"/>
            <a:ext cx="33522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800000"/>
                </a:solidFill>
                <a:latin typeface="Desyrel"/>
                <a:cs typeface="Desyrel"/>
              </a:rPr>
              <a:t>Everyone has</a:t>
            </a:r>
          </a:p>
          <a:p>
            <a:r>
              <a:rPr lang="en-US" sz="4400" dirty="0">
                <a:solidFill>
                  <a:srgbClr val="800000"/>
                </a:solidFill>
                <a:latin typeface="Desyrel"/>
                <a:cs typeface="Desyrel"/>
              </a:rPr>
              <a:t>a</a:t>
            </a:r>
            <a:r>
              <a:rPr lang="en-US" sz="4400" dirty="0" smtClean="0">
                <a:solidFill>
                  <a:srgbClr val="800000"/>
                </a:solidFill>
                <a:latin typeface="Desyrel"/>
                <a:cs typeface="Desyrel"/>
              </a:rPr>
              <a:t> say</a:t>
            </a:r>
            <a:r>
              <a:rPr lang="mr-IN" sz="4400" dirty="0" smtClean="0">
                <a:solidFill>
                  <a:srgbClr val="800000"/>
                </a:solidFill>
                <a:latin typeface="Desyrel"/>
                <a:cs typeface="Desyrel"/>
              </a:rPr>
              <a:t>…</a:t>
            </a:r>
            <a:endParaRPr lang="en-US" sz="44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7873" y="5522817"/>
            <a:ext cx="41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  <a:latin typeface="Desyrel"/>
                <a:cs typeface="Desyrel"/>
              </a:rPr>
              <a:t>Be a Texas Voter!</a:t>
            </a:r>
            <a:endParaRPr lang="en-US" sz="3600" dirty="0">
              <a:solidFill>
                <a:srgbClr val="000090"/>
              </a:solidFill>
              <a:latin typeface="Desyrel"/>
              <a:cs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169320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08" y="2234584"/>
            <a:ext cx="4572000" cy="2367641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4689475" y="1233025"/>
            <a:ext cx="4454525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Desyrel"/>
                <a:cs typeface="Desyrel"/>
              </a:rPr>
              <a:t>c</a:t>
            </a:r>
            <a:r>
              <a:rPr lang="en-US" sz="4400" dirty="0" smtClean="0">
                <a:latin typeface="Desyrel"/>
                <a:cs typeface="Desyrel"/>
              </a:rPr>
              <a:t>ount on you</a:t>
            </a:r>
          </a:p>
          <a:p>
            <a:pPr marL="0" indent="0" algn="ctr">
              <a:buNone/>
            </a:pPr>
            <a:r>
              <a:rPr lang="en-US" sz="4400" dirty="0">
                <a:latin typeface="Desyrel"/>
                <a:cs typeface="Desyrel"/>
              </a:rPr>
              <a:t>t</a:t>
            </a:r>
            <a:r>
              <a:rPr lang="en-US" sz="4400" dirty="0" smtClean="0">
                <a:latin typeface="Desyrel"/>
                <a:cs typeface="Desyrel"/>
              </a:rPr>
              <a:t>o join them</a:t>
            </a:r>
          </a:p>
          <a:p>
            <a:pPr marL="0" indent="0" algn="ctr">
              <a:buNone/>
            </a:pPr>
            <a:r>
              <a:rPr lang="en-US" sz="4400" dirty="0">
                <a:latin typeface="Desyrel"/>
                <a:cs typeface="Desyrel"/>
              </a:rPr>
              <a:t>a</a:t>
            </a:r>
            <a:r>
              <a:rPr lang="en-US" sz="4400" dirty="0" smtClean="0">
                <a:latin typeface="Desyrel"/>
                <a:cs typeface="Desyrel"/>
              </a:rPr>
              <a:t>t the polls</a:t>
            </a:r>
          </a:p>
          <a:p>
            <a:pPr marL="0" indent="0" algn="ctr">
              <a:buNone/>
            </a:pPr>
            <a:r>
              <a:rPr lang="en-US" sz="4400" dirty="0">
                <a:latin typeface="Desyrel"/>
                <a:cs typeface="Desyrel"/>
              </a:rPr>
              <a:t>t</a:t>
            </a:r>
            <a:r>
              <a:rPr lang="en-US" sz="4400" dirty="0" smtClean="0">
                <a:latin typeface="Desyrel"/>
                <a:cs typeface="Desyrel"/>
              </a:rPr>
              <a:t>his election?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557" y="697343"/>
            <a:ext cx="4038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00000"/>
                </a:solidFill>
                <a:latin typeface="Desyrel"/>
                <a:cs typeface="Desyrel"/>
              </a:rPr>
              <a:t>Can your</a:t>
            </a:r>
          </a:p>
          <a:p>
            <a:r>
              <a:rPr lang="en-US" sz="4000" dirty="0">
                <a:solidFill>
                  <a:srgbClr val="800000"/>
                </a:solidFill>
                <a:latin typeface="Desyrel"/>
                <a:cs typeface="Desyrel"/>
              </a:rPr>
              <a:t> </a:t>
            </a:r>
            <a:r>
              <a:rPr lang="en-US" sz="4000" dirty="0" smtClean="0">
                <a:solidFill>
                  <a:srgbClr val="800000"/>
                </a:solidFill>
                <a:latin typeface="Desyrel"/>
                <a:cs typeface="Desyrel"/>
              </a:rPr>
              <a:t>   neighbors</a:t>
            </a:r>
            <a:r>
              <a:rPr lang="mr-IN" sz="4000" dirty="0" smtClean="0">
                <a:solidFill>
                  <a:srgbClr val="800000"/>
                </a:solidFill>
                <a:latin typeface="Desyrel"/>
                <a:cs typeface="Desyrel"/>
              </a:rPr>
              <a:t>…</a:t>
            </a:r>
            <a:endParaRPr lang="en-US" sz="40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7873" y="5630698"/>
            <a:ext cx="41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  <a:latin typeface="Desyrel"/>
                <a:cs typeface="Desyrel"/>
              </a:rPr>
              <a:t>Be a Texas Voter!</a:t>
            </a:r>
            <a:endParaRPr lang="en-US" sz="3600" dirty="0">
              <a:solidFill>
                <a:srgbClr val="000090"/>
              </a:solidFill>
              <a:latin typeface="Desyrel"/>
              <a:cs typeface="Desyr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2511" y="4672794"/>
            <a:ext cx="4440664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"/>
              </a:spcBef>
            </a:pPr>
            <a:r>
              <a:rPr lang="en-US" cap="small" dirty="0">
                <a:latin typeface="Verdana"/>
                <a:cs typeface="Verdana"/>
              </a:rPr>
              <a:t>Voter &amp; Election </a:t>
            </a:r>
            <a:r>
              <a:rPr lang="en-US" cap="small" dirty="0" smtClean="0">
                <a:latin typeface="Verdana"/>
                <a:cs typeface="Verdana"/>
              </a:rPr>
              <a:t>Information</a:t>
            </a:r>
          </a:p>
          <a:p>
            <a:pPr algn="ctr">
              <a:spcBef>
                <a:spcPts val="24"/>
              </a:spcBef>
            </a:pPr>
            <a:r>
              <a:rPr lang="en-US" sz="2400" b="1" spc="15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400" b="1" spc="15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400" b="1" spc="150" dirty="0" err="1" smtClean="0">
                <a:latin typeface="Verdana"/>
                <a:cs typeface="Verdana"/>
              </a:rPr>
              <a:t>.org</a:t>
            </a:r>
            <a:endParaRPr lang="en-US" sz="2400" b="1" spc="150" dirty="0">
              <a:latin typeface="Verdana"/>
              <a:cs typeface="Verdana"/>
            </a:endParaRPr>
          </a:p>
        </p:txBody>
      </p:sp>
      <p:sp>
        <p:nvSpPr>
          <p:cNvPr id="2" name="Right Arrow 1"/>
          <p:cNvSpPr/>
          <p:nvPr/>
        </p:nvSpPr>
        <p:spPr>
          <a:xfrm rot="635877">
            <a:off x="482618" y="2102293"/>
            <a:ext cx="1371600" cy="685800"/>
          </a:xfrm>
          <a:prstGeom prst="rightArrow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Vote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5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4158504" y="1315575"/>
            <a:ext cx="4895850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Desyrel"/>
                <a:cs typeface="Desyrel"/>
              </a:rPr>
              <a:t>b</a:t>
            </a:r>
            <a:r>
              <a:rPr lang="en-US" sz="4400" dirty="0" smtClean="0">
                <a:latin typeface="Desyrel"/>
                <a:cs typeface="Desyrel"/>
              </a:rPr>
              <a:t>eing</a:t>
            </a:r>
          </a:p>
          <a:p>
            <a:pPr marL="0" indent="0" algn="ctr">
              <a:buNone/>
            </a:pPr>
            <a:r>
              <a:rPr lang="en-US" sz="4400" dirty="0">
                <a:latin typeface="Desyrel"/>
                <a:cs typeface="Desyrel"/>
              </a:rPr>
              <a:t>a</a:t>
            </a:r>
            <a:r>
              <a:rPr lang="en-US" sz="4400" dirty="0" smtClean="0">
                <a:latin typeface="Desyrel"/>
                <a:cs typeface="Desyrel"/>
              </a:rPr>
              <a:t> voter</a:t>
            </a:r>
          </a:p>
          <a:p>
            <a:pPr marL="0" indent="0" algn="ctr">
              <a:buNone/>
            </a:pPr>
            <a:r>
              <a:rPr lang="en-US" sz="4400" dirty="0" smtClean="0">
                <a:latin typeface="Desyrel"/>
                <a:cs typeface="Desyrel"/>
              </a:rPr>
              <a:t>this election?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601" y="703240"/>
            <a:ext cx="3892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800000"/>
                </a:solidFill>
                <a:latin typeface="Desyrel"/>
                <a:cs typeface="Desyrel"/>
              </a:rPr>
              <a:t>Can I</a:t>
            </a:r>
          </a:p>
          <a:p>
            <a:r>
              <a:rPr lang="en-US" sz="4000" dirty="0" smtClean="0">
                <a:solidFill>
                  <a:srgbClr val="800000"/>
                </a:solidFill>
                <a:latin typeface="Desyrel"/>
                <a:cs typeface="Desyrel"/>
              </a:rPr>
              <a:t>   count on you</a:t>
            </a:r>
            <a:r>
              <a:rPr lang="mr-IN" sz="4000" dirty="0" smtClean="0">
                <a:solidFill>
                  <a:srgbClr val="800000"/>
                </a:solidFill>
                <a:latin typeface="Desyrel"/>
                <a:cs typeface="Desyrel"/>
              </a:rPr>
              <a:t>…</a:t>
            </a:r>
            <a:endParaRPr lang="en-US" sz="40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7873" y="5451406"/>
            <a:ext cx="41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  <a:latin typeface="Desyrel"/>
                <a:cs typeface="Desyrel"/>
              </a:rPr>
              <a:t>Be a Texas Voter!</a:t>
            </a:r>
            <a:endParaRPr lang="en-US" sz="3600" dirty="0">
              <a:solidFill>
                <a:srgbClr val="000090"/>
              </a:solidFill>
              <a:latin typeface="Desyrel"/>
              <a:cs typeface="Desyr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654" y="4213771"/>
            <a:ext cx="497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24"/>
              </a:spcBef>
            </a:pPr>
            <a:r>
              <a:rPr lang="en-US" cap="small" dirty="0">
                <a:latin typeface="Verdana"/>
                <a:cs typeface="Verdana"/>
              </a:rPr>
              <a:t>Voter &amp; Election </a:t>
            </a:r>
            <a:r>
              <a:rPr lang="en-US" cap="small" dirty="0" smtClean="0">
                <a:latin typeface="Verdana"/>
                <a:cs typeface="Verdana"/>
              </a:rPr>
              <a:t>Information</a:t>
            </a:r>
            <a:endParaRPr lang="en-US" cap="small" dirty="0">
              <a:latin typeface="Verdana"/>
              <a:cs typeface="Verdana"/>
            </a:endParaRPr>
          </a:p>
          <a:p>
            <a:pPr algn="ctr"/>
            <a:r>
              <a:rPr lang="en-US" sz="2400" b="1" spc="15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400" b="1" spc="15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400" b="1" spc="150" dirty="0" err="1" smtClean="0">
                <a:latin typeface="Verdana"/>
                <a:cs typeface="Verdana"/>
              </a:rPr>
              <a:t>.org</a:t>
            </a:r>
            <a:endParaRPr lang="en-US" sz="2400" b="1" spc="150" dirty="0">
              <a:latin typeface="Verdana"/>
              <a:cs typeface="Verdana"/>
            </a:endParaRP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756" y="196598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3889566" y="1270752"/>
            <a:ext cx="4895850" cy="3282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Desyrel"/>
                <a:cs typeface="Desyrel"/>
              </a:rPr>
              <a:t>b</a:t>
            </a:r>
            <a:r>
              <a:rPr lang="en-US" sz="4400" dirty="0" smtClean="0">
                <a:latin typeface="Desyrel"/>
                <a:cs typeface="Desyrel"/>
              </a:rPr>
              <a:t>eing</a:t>
            </a:r>
          </a:p>
          <a:p>
            <a:pPr marL="0" indent="0" algn="ctr">
              <a:buNone/>
            </a:pPr>
            <a:r>
              <a:rPr lang="en-US" sz="4400" dirty="0">
                <a:latin typeface="Desyrel"/>
                <a:cs typeface="Desyrel"/>
              </a:rPr>
              <a:t>f</a:t>
            </a:r>
            <a:r>
              <a:rPr lang="en-US" sz="4400" dirty="0" smtClean="0">
                <a:latin typeface="Desyrel"/>
                <a:cs typeface="Desyrel"/>
              </a:rPr>
              <a:t>irst in the</a:t>
            </a:r>
          </a:p>
          <a:p>
            <a:pPr marL="0" indent="0" algn="ctr">
              <a:buNone/>
            </a:pPr>
            <a:r>
              <a:rPr lang="en-US" sz="4400" dirty="0">
                <a:latin typeface="Desyrel"/>
                <a:cs typeface="Desyrel"/>
              </a:rPr>
              <a:t>v</a:t>
            </a:r>
            <a:r>
              <a:rPr lang="en-US" sz="4400" dirty="0" smtClean="0">
                <a:latin typeface="Desyrel"/>
                <a:cs typeface="Desyrel"/>
              </a:rPr>
              <a:t>oting line</a:t>
            </a:r>
          </a:p>
          <a:p>
            <a:pPr marL="0" indent="0" algn="ctr">
              <a:buNone/>
            </a:pPr>
            <a:r>
              <a:rPr lang="en-US" sz="4400" dirty="0" smtClean="0">
                <a:latin typeface="Desyrel"/>
                <a:cs typeface="Desyrel"/>
              </a:rPr>
              <a:t>this Tuesday?</a:t>
            </a:r>
          </a:p>
          <a:p>
            <a:pPr marL="0" indent="0" algn="ctr">
              <a:buNone/>
            </a:pPr>
            <a:endParaRPr lang="en-US" sz="4400" dirty="0" smtClean="0">
              <a:latin typeface="Desyrel"/>
              <a:cs typeface="Desyrel"/>
            </a:endParaRPr>
          </a:p>
          <a:p>
            <a:pPr marL="0" indent="0" algn="ctr">
              <a:buNone/>
            </a:pPr>
            <a:endParaRPr lang="en-US" sz="4400" dirty="0" smtClean="0">
              <a:latin typeface="Desyrel"/>
              <a:cs typeface="Desyre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81" y="703240"/>
            <a:ext cx="3892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800000"/>
                </a:solidFill>
                <a:latin typeface="Desyrel"/>
                <a:cs typeface="Desyrel"/>
              </a:rPr>
              <a:t>Can I</a:t>
            </a:r>
          </a:p>
          <a:p>
            <a:r>
              <a:rPr lang="en-US" sz="4000" dirty="0" smtClean="0">
                <a:solidFill>
                  <a:srgbClr val="800000"/>
                </a:solidFill>
                <a:latin typeface="Desyrel"/>
                <a:cs typeface="Desyrel"/>
              </a:rPr>
              <a:t>   count on you</a:t>
            </a:r>
            <a:r>
              <a:rPr lang="mr-IN" sz="4000" dirty="0" smtClean="0">
                <a:solidFill>
                  <a:srgbClr val="800000"/>
                </a:solidFill>
                <a:latin typeface="Desyrel"/>
                <a:cs typeface="Desyrel"/>
              </a:rPr>
              <a:t>…</a:t>
            </a:r>
            <a:endParaRPr lang="en-US" sz="40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7873" y="5705403"/>
            <a:ext cx="41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  <a:latin typeface="Desyrel"/>
                <a:cs typeface="Desyrel"/>
              </a:rPr>
              <a:t>Be a Texas Voter!</a:t>
            </a:r>
            <a:endParaRPr lang="en-US" sz="3600" dirty="0">
              <a:solidFill>
                <a:srgbClr val="000090"/>
              </a:solidFill>
              <a:latin typeface="Desyrel"/>
              <a:cs typeface="Desyr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5598" y="4691589"/>
            <a:ext cx="497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/>
                <a:cs typeface="Verdana"/>
              </a:rPr>
              <a:t>Find your polling place at</a:t>
            </a:r>
          </a:p>
          <a:p>
            <a:pPr algn="ctr"/>
            <a:r>
              <a:rPr lang="en-US" sz="2400" b="1" spc="150" dirty="0" smtClean="0">
                <a:solidFill>
                  <a:srgbClr val="000090"/>
                </a:solidFill>
                <a:latin typeface="Verdana"/>
                <a:cs typeface="Verdana"/>
              </a:rPr>
              <a:t>VOTE</a:t>
            </a:r>
            <a:r>
              <a:rPr lang="en-US" sz="2400" b="1" spc="150" dirty="0" smtClean="0">
                <a:solidFill>
                  <a:srgbClr val="800000"/>
                </a:solidFill>
                <a:latin typeface="Verdana"/>
                <a:cs typeface="Verdana"/>
              </a:rPr>
              <a:t>411</a:t>
            </a:r>
            <a:r>
              <a:rPr lang="en-US" sz="2400" b="1" spc="150" dirty="0">
                <a:latin typeface="Verdana"/>
                <a:cs typeface="Verdana"/>
              </a:rPr>
              <a:t>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81" y="2245357"/>
            <a:ext cx="3244907" cy="3244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3104" y="22901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Desyrel"/>
                <a:cs typeface="Desyrel"/>
              </a:rPr>
              <a:t>Vote here</a:t>
            </a:r>
            <a:endParaRPr lang="en-US" dirty="0">
              <a:latin typeface="Desyrel"/>
              <a:cs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17187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17893"/>
            <a:ext cx="8458200" cy="2603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" y="377220"/>
            <a:ext cx="855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Desyrel"/>
                <a:cs typeface="Desyrel"/>
              </a:rPr>
              <a:t>On a scale of 1 to 10, how likely are you to be a voter in this election?</a:t>
            </a:r>
            <a:endParaRPr lang="en-US" sz="4000" dirty="0">
              <a:latin typeface="Desyrel"/>
              <a:cs typeface="Desyr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4930" y="5587383"/>
            <a:ext cx="497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24"/>
              </a:spcBef>
            </a:pPr>
            <a:r>
              <a:rPr lang="en-US" cap="small" dirty="0">
                <a:latin typeface="Verdana"/>
                <a:cs typeface="Verdana"/>
              </a:rPr>
              <a:t>Voter &amp; Election </a:t>
            </a:r>
            <a:r>
              <a:rPr lang="en-US" cap="small" dirty="0" smtClean="0">
                <a:latin typeface="Verdana"/>
                <a:cs typeface="Verdana"/>
              </a:rPr>
              <a:t>Information</a:t>
            </a:r>
            <a:endParaRPr lang="en-US" cap="small" dirty="0">
              <a:latin typeface="Verdana"/>
              <a:cs typeface="Verdana"/>
            </a:endParaRPr>
          </a:p>
          <a:p>
            <a:pPr algn="ctr"/>
            <a:r>
              <a:rPr lang="en-US" sz="2400" b="1" spc="20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400" b="1" spc="20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400" b="1" spc="200" dirty="0" err="1" smtClean="0">
                <a:latin typeface="Verdana"/>
                <a:cs typeface="Verdana"/>
              </a:rPr>
              <a:t>.org</a:t>
            </a:r>
            <a:endParaRPr lang="en-US" sz="2400" b="1" spc="200" dirty="0"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 rot="18974789">
            <a:off x="204852" y="4199597"/>
            <a:ext cx="1718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Never, ever </a:t>
            </a:r>
          </a:p>
          <a:p>
            <a:r>
              <a:rPr lang="en-US" dirty="0" smtClean="0">
                <a:latin typeface="Verdana"/>
                <a:cs typeface="Verdana"/>
              </a:rPr>
              <a:t>going to vote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 rot="18974789">
            <a:off x="3270647" y="4290036"/>
            <a:ext cx="1491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Might vote,</a:t>
            </a:r>
          </a:p>
          <a:p>
            <a:r>
              <a:rPr lang="en-US" dirty="0">
                <a:latin typeface="Verdana"/>
                <a:cs typeface="Verdana"/>
              </a:rPr>
              <a:t>m</a:t>
            </a:r>
            <a:r>
              <a:rPr lang="en-US" dirty="0" smtClean="0">
                <a:latin typeface="Verdana"/>
                <a:cs typeface="Verdana"/>
              </a:rPr>
              <a:t>ight not</a:t>
            </a:r>
          </a:p>
        </p:txBody>
      </p:sp>
      <p:sp>
        <p:nvSpPr>
          <p:cNvPr id="11" name="TextBox 10"/>
          <p:cNvSpPr txBox="1"/>
          <p:nvPr/>
        </p:nvSpPr>
        <p:spPr>
          <a:xfrm rot="18974789">
            <a:off x="6383496" y="4204460"/>
            <a:ext cx="2292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A</a:t>
            </a:r>
            <a:r>
              <a:rPr lang="en-US" dirty="0" smtClean="0">
                <a:latin typeface="Verdana"/>
                <a:cs typeface="Verdana"/>
              </a:rPr>
              <a:t>lways vote &amp;</a:t>
            </a:r>
          </a:p>
          <a:p>
            <a:r>
              <a:rPr lang="en-US" dirty="0" smtClean="0">
                <a:latin typeface="Verdana"/>
                <a:cs typeface="Verdana"/>
              </a:rPr>
              <a:t>will definitely vote</a:t>
            </a:r>
          </a:p>
          <a:p>
            <a:r>
              <a:rPr lang="en-US" dirty="0" smtClean="0">
                <a:latin typeface="Verdana"/>
                <a:cs typeface="Verdana"/>
              </a:rPr>
              <a:t>this election.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3017" y="304731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Desyrel"/>
                <a:cs typeface="Desyrel"/>
              </a:rPr>
              <a:t>Super voter</a:t>
            </a:r>
            <a:endParaRPr lang="en-US" dirty="0">
              <a:solidFill>
                <a:srgbClr val="000090"/>
              </a:solidFill>
              <a:latin typeface="Desyrel"/>
              <a:cs typeface="Desyre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518" y="303991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Desyrel"/>
                <a:cs typeface="Desyrel"/>
              </a:rPr>
              <a:t>Dropout</a:t>
            </a:r>
            <a:endParaRPr lang="en-US" dirty="0">
              <a:solidFill>
                <a:srgbClr val="000090"/>
              </a:solidFill>
              <a:latin typeface="Desyrel"/>
              <a:cs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139305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o-bus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" y="1000364"/>
            <a:ext cx="4747663" cy="45720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4570323" y="836243"/>
            <a:ext cx="4244975" cy="491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  <a:latin typeface="Desyrel"/>
                <a:cs typeface="Desyrel"/>
              </a:rPr>
              <a:t>     Can you vote on a Saturday or Sunday?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0000"/>
                </a:solidFill>
                <a:latin typeface="Desyrel"/>
                <a:cs typeface="Desyrel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Desyrel"/>
                <a:cs typeface="Desyrel"/>
              </a:rPr>
              <a:t>    Voting early avoids long lines.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800000"/>
                </a:solidFill>
                <a:latin typeface="Desyrel"/>
                <a:cs typeface="Desyrel"/>
              </a:rPr>
              <a:t>Be a Texas Voter!</a:t>
            </a:r>
          </a:p>
          <a:p>
            <a:pPr marL="0" indent="0" algn="ctr">
              <a:buNone/>
            </a:pPr>
            <a:endParaRPr lang="en-US" sz="2000" dirty="0" smtClean="0"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6379" y="5736715"/>
            <a:ext cx="35841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24"/>
              </a:spcBef>
            </a:pPr>
            <a:r>
              <a:rPr lang="en-US" cap="small" dirty="0">
                <a:latin typeface="Verdana"/>
                <a:cs typeface="Verdana"/>
              </a:rPr>
              <a:t>Voter &amp; Election Information</a:t>
            </a:r>
          </a:p>
          <a:p>
            <a:pPr algn="ctr"/>
            <a:r>
              <a:rPr lang="en-US" sz="2000" b="1" spc="20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000" b="1" spc="20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000" b="1" spc="200" dirty="0" err="1" smtClean="0">
                <a:latin typeface="Verdana"/>
                <a:cs typeface="Verdana"/>
              </a:rPr>
              <a:t>.org</a:t>
            </a:r>
            <a:endParaRPr lang="en-US" sz="2000" b="1" spc="200" dirty="0">
              <a:latin typeface="Verdana"/>
              <a:cs typeface="Verdana"/>
            </a:endParaRPr>
          </a:p>
        </p:txBody>
      </p:sp>
      <p:pic>
        <p:nvPicPr>
          <p:cNvPr id="7" name="Picture 6" descr="TooBusy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81" y="1373889"/>
            <a:ext cx="125581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3F0E-2AEC-9345-B500-A53DBCEBD338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 descr="Vote411_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9169">
            <a:off x="526409" y="3007198"/>
            <a:ext cx="4168919" cy="1001269"/>
          </a:xfrm>
          <a:prstGeom prst="rect">
            <a:avLst/>
          </a:prstGeom>
          <a:ln w="3175" cmpd="sng">
            <a:solidFill>
              <a:srgbClr val="000090"/>
            </a:solidFill>
          </a:ln>
        </p:spPr>
      </p:pic>
      <p:pic>
        <p:nvPicPr>
          <p:cNvPr id="6" name="Picture 5" descr="Forum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19" y="594935"/>
            <a:ext cx="3023412" cy="22646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01154" y="5617686"/>
            <a:ext cx="497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24"/>
              </a:spcBef>
            </a:pPr>
            <a:r>
              <a:rPr lang="en-US" cap="small" dirty="0">
                <a:latin typeface="Verdana"/>
                <a:cs typeface="Verdana"/>
              </a:rPr>
              <a:t>Voter &amp; Election </a:t>
            </a:r>
            <a:r>
              <a:rPr lang="en-US" cap="small" dirty="0" smtClean="0">
                <a:latin typeface="Verdana"/>
                <a:cs typeface="Verdana"/>
              </a:rPr>
              <a:t>Information</a:t>
            </a:r>
            <a:endParaRPr lang="en-US" cap="small" dirty="0">
              <a:latin typeface="Verdana"/>
              <a:cs typeface="Verdana"/>
            </a:endParaRPr>
          </a:p>
          <a:p>
            <a:pPr algn="ctr"/>
            <a:r>
              <a:rPr lang="en-US" sz="2400" b="1" spc="20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400" b="1" spc="20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400" b="1" spc="200" dirty="0" err="1" smtClean="0">
                <a:latin typeface="Verdana"/>
                <a:cs typeface="Verdana"/>
              </a:rPr>
              <a:t>.org</a:t>
            </a:r>
            <a:endParaRPr lang="en-US" sz="2400" b="1" spc="200" dirty="0">
              <a:latin typeface="Verdana"/>
              <a:cs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7602">
            <a:off x="4412654" y="3691063"/>
            <a:ext cx="4131681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5854" y="2808752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Desyrel"/>
                <a:cs typeface="Desyrel"/>
              </a:rPr>
              <a:t>Candidates forums</a:t>
            </a:r>
            <a:endParaRPr lang="en-US" sz="2400" dirty="0">
              <a:latin typeface="Desyrel"/>
              <a:cs typeface="Desyr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781" y="896614"/>
            <a:ext cx="43754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Desyrel"/>
                <a:cs typeface="Desyrel"/>
              </a:rPr>
              <a:t>Be an informed</a:t>
            </a:r>
          </a:p>
          <a:p>
            <a:r>
              <a:rPr lang="en-US" sz="4800" dirty="0" smtClean="0">
                <a:latin typeface="Desyrel"/>
                <a:cs typeface="Desyrel"/>
              </a:rPr>
              <a:t>Texas voter!</a:t>
            </a:r>
            <a:endParaRPr lang="en-US" sz="4800" dirty="0">
              <a:latin typeface="Desyrel"/>
              <a:cs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210995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The Texas Three Step!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10" name="Content Placeholder 9" descr="Tx2step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39" r="-3539"/>
          <a:stretch>
            <a:fillRect/>
          </a:stretch>
        </p:blipFill>
        <p:spPr>
          <a:xfrm>
            <a:off x="54512" y="1600200"/>
            <a:ext cx="4038600" cy="4525963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99048" y="1417638"/>
            <a:ext cx="4944952" cy="49518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Register!</a:t>
            </a:r>
          </a:p>
          <a:p>
            <a:pPr marL="457200" lvl="1" indent="0">
              <a:buNone/>
            </a:pPr>
            <a:r>
              <a:rPr lang="en-US" dirty="0" smtClean="0"/>
              <a:t>No later than </a:t>
            </a:r>
            <a:r>
              <a:rPr lang="en-US" u="sng" dirty="0" smtClean="0"/>
              <a:t>DATE</a:t>
            </a:r>
            <a:endParaRPr lang="en-US" u="sng" dirty="0" smtClean="0"/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b="1" dirty="0" smtClean="0"/>
              <a:t>Learn what’s on</a:t>
            </a:r>
          </a:p>
          <a:p>
            <a:pPr marL="457200" indent="0">
              <a:spcBef>
                <a:spcPts val="72"/>
              </a:spcBef>
              <a:buNone/>
            </a:pPr>
            <a:r>
              <a:rPr lang="en-US" b="1" dirty="0" smtClean="0"/>
              <a:t>the ballot!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VOTE</a:t>
            </a:r>
            <a:r>
              <a:rPr lang="en-US" dirty="0" smtClean="0">
                <a:solidFill>
                  <a:srgbClr val="000090"/>
                </a:solidFill>
              </a:rPr>
              <a:t>411</a:t>
            </a:r>
            <a:r>
              <a:rPr lang="en-US" dirty="0" smtClean="0"/>
              <a:t>.org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 startAt="3"/>
            </a:pPr>
            <a:r>
              <a:rPr lang="en-US" b="1" dirty="0" smtClean="0"/>
              <a:t>Vote!</a:t>
            </a:r>
          </a:p>
          <a:p>
            <a:pPr marL="457200" indent="0">
              <a:buNone/>
            </a:pPr>
            <a:r>
              <a:rPr lang="en-US" sz="2400" spc="-100" dirty="0" smtClean="0"/>
              <a:t>Request mail ballot by </a:t>
            </a:r>
            <a:r>
              <a:rPr lang="en-US" sz="2400" u="sng" spc="-100" dirty="0" smtClean="0"/>
              <a:t>DATE</a:t>
            </a:r>
            <a:endParaRPr lang="en-US" sz="2400" u="sng" spc="-100" dirty="0" smtClean="0"/>
          </a:p>
          <a:p>
            <a:pPr marL="457200" indent="0">
              <a:buNone/>
            </a:pPr>
            <a:r>
              <a:rPr lang="en-US" sz="2400" dirty="0" smtClean="0"/>
              <a:t>Early Vote </a:t>
            </a:r>
            <a:r>
              <a:rPr lang="en-US" sz="2400" u="sng" dirty="0" smtClean="0"/>
              <a:t>DATES</a:t>
            </a:r>
            <a:endParaRPr lang="en-US" sz="2400" u="sng" dirty="0" smtClean="0"/>
          </a:p>
          <a:p>
            <a:pPr marL="457200" indent="0">
              <a:buNone/>
            </a:pPr>
            <a:r>
              <a:rPr lang="en-US" sz="2400" dirty="0" smtClean="0"/>
              <a:t>Election Day </a:t>
            </a:r>
            <a:r>
              <a:rPr lang="en-US" sz="2400" u="sng" dirty="0" smtClean="0"/>
              <a:t>DATE</a:t>
            </a:r>
            <a:endParaRPr lang="en-US" sz="24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841138" y="5802997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  <a:latin typeface="Desyrel"/>
                <a:cs typeface="Desyrel"/>
              </a:rPr>
              <a:t>Be a Texas Voter!</a:t>
            </a:r>
            <a:endParaRPr lang="en-US" sz="3600" b="1" dirty="0">
              <a:solidFill>
                <a:srgbClr val="000090"/>
              </a:solidFill>
              <a:latin typeface="Desyrel"/>
              <a:cs typeface="Desyrel"/>
            </a:endParaRPr>
          </a:p>
        </p:txBody>
      </p:sp>
      <p:pic>
        <p:nvPicPr>
          <p:cNvPr id="12" name="Picture 11" descr="Slide8a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4" l="0" r="98667">
                        <a14:foregroundMark x1="27111" y1="53259" x2="27111" y2="53259"/>
                        <a14:foregroundMark x1="20333" y1="85438" x2="20333" y2="85438"/>
                        <a14:foregroundMark x1="82889" y1="57434" x2="82889" y2="57434"/>
                        <a14:backgroundMark x1="82889" y1="28411" x2="82889" y2="2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83017">
            <a:off x="7916119" y="2881055"/>
            <a:ext cx="838045" cy="914400"/>
          </a:xfrm>
          <a:prstGeom prst="rect">
            <a:avLst/>
          </a:prstGeom>
        </p:spPr>
      </p:pic>
      <p:pic>
        <p:nvPicPr>
          <p:cNvPr id="13" name="Picture 12" descr="Slide9a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30" l="0" r="99444">
                        <a14:foregroundMark x1="34306" y1="18241" x2="34306" y2="18241"/>
                        <a14:foregroundMark x1="17778" y1="41389" x2="17778" y2="41389"/>
                        <a14:foregroundMark x1="46528" y1="82685" x2="46528" y2="82685"/>
                        <a14:foregroundMark x1="52083" y1="47037" x2="60972" y2="47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40092">
            <a:off x="8007533" y="1739109"/>
            <a:ext cx="609600" cy="914400"/>
          </a:xfrm>
          <a:prstGeom prst="rect">
            <a:avLst/>
          </a:prstGeom>
        </p:spPr>
      </p:pic>
      <p:pic>
        <p:nvPicPr>
          <p:cNvPr id="14" name="Picture 13" descr="Slide9a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30" l="0" r="99444">
                        <a14:foregroundMark x1="34306" y1="18241" x2="34306" y2="18241"/>
                        <a14:foregroundMark x1="17778" y1="41389" x2="17778" y2="41389"/>
                        <a14:foregroundMark x1="46528" y1="82685" x2="46528" y2="82685"/>
                        <a14:foregroundMark x1="52083" y1="47037" x2="60972" y2="47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11804">
            <a:off x="7391180" y="3601368"/>
            <a:ext cx="609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3F0E-2AEC-9345-B500-A53DBCEBD338}" type="slidenum">
              <a:rPr lang="en-US" smtClean="0"/>
              <a:t>20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1154" y="5228470"/>
            <a:ext cx="497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24"/>
              </a:spcBef>
            </a:pPr>
            <a:r>
              <a:rPr lang="en-US" cap="small" dirty="0">
                <a:latin typeface="Verdana"/>
                <a:cs typeface="Verdana"/>
              </a:rPr>
              <a:t>Voter &amp; Election </a:t>
            </a:r>
            <a:r>
              <a:rPr lang="en-US" cap="small" dirty="0" smtClean="0">
                <a:latin typeface="Verdana"/>
                <a:cs typeface="Verdana"/>
              </a:rPr>
              <a:t>Information</a:t>
            </a:r>
            <a:endParaRPr lang="en-US" cap="small" dirty="0">
              <a:latin typeface="Verdana"/>
              <a:cs typeface="Verdana"/>
            </a:endParaRPr>
          </a:p>
          <a:p>
            <a:pPr algn="ctr"/>
            <a:r>
              <a:rPr lang="en-US" sz="2400" b="1" spc="20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400" b="1" spc="20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400" b="1" spc="200" dirty="0" err="1" smtClean="0">
                <a:latin typeface="Verdana"/>
                <a:cs typeface="Verdana"/>
              </a:rPr>
              <a:t>.org</a:t>
            </a:r>
            <a:endParaRPr lang="en-US" sz="2400" b="1" spc="200" dirty="0">
              <a:latin typeface="Verdana"/>
              <a:cs typeface="Verdana"/>
            </a:endParaRPr>
          </a:p>
        </p:txBody>
      </p:sp>
      <p:pic>
        <p:nvPicPr>
          <p:cNvPr id="3" name="Picture 2" descr="c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75" y="940555"/>
            <a:ext cx="6230679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8339" y="1374996"/>
            <a:ext cx="224728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Verdana"/>
                <a:cs typeface="Verdana"/>
              </a:rPr>
              <a:t>VOTE</a:t>
            </a:r>
            <a:endParaRPr lang="en-US" sz="54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4170" y="2149452"/>
            <a:ext cx="195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It’s </a:t>
            </a:r>
            <a:r>
              <a:rPr lang="en-US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kinda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my thing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9" descr="Texas_flag_ma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502" y="3634873"/>
            <a:ext cx="468443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26609" y="1155991"/>
            <a:ext cx="347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  <a:latin typeface="Desyrel"/>
                <a:cs typeface="Desyrel"/>
              </a:rPr>
              <a:t>Be a Texas Voter!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0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3F0E-2AEC-9345-B500-A53DBCEBD338}" type="slidenum">
              <a:rPr lang="en-US" smtClean="0"/>
              <a:t>21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57608" y="5131320"/>
            <a:ext cx="497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24"/>
              </a:spcBef>
            </a:pPr>
            <a:r>
              <a:rPr lang="en-US" cap="small" dirty="0">
                <a:latin typeface="Verdana"/>
                <a:cs typeface="Verdana"/>
              </a:rPr>
              <a:t>Voter &amp; Election </a:t>
            </a:r>
            <a:r>
              <a:rPr lang="en-US" cap="small" dirty="0" smtClean="0">
                <a:latin typeface="Verdana"/>
                <a:cs typeface="Verdana"/>
              </a:rPr>
              <a:t>Information</a:t>
            </a:r>
            <a:endParaRPr lang="en-US" cap="small" dirty="0">
              <a:latin typeface="Verdana"/>
              <a:cs typeface="Verdana"/>
            </a:endParaRPr>
          </a:p>
          <a:p>
            <a:pPr algn="ctr"/>
            <a:r>
              <a:rPr lang="en-US" sz="2400" b="1" spc="20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400" b="1" spc="20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400" b="1" spc="200" dirty="0" err="1" smtClean="0">
                <a:latin typeface="Verdana"/>
                <a:cs typeface="Verdana"/>
              </a:rPr>
              <a:t>.org</a:t>
            </a:r>
            <a:endParaRPr lang="en-US" sz="2400" b="1" spc="200" dirty="0">
              <a:latin typeface="Verdana"/>
              <a:cs typeface="Verdana"/>
            </a:endParaRPr>
          </a:p>
        </p:txBody>
      </p:sp>
      <p:pic>
        <p:nvPicPr>
          <p:cNvPr id="10" name="Picture 9" descr="Texas_flag_ma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535" y="4018135"/>
            <a:ext cx="685800" cy="685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5025" y="1067072"/>
            <a:ext cx="40998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90"/>
                </a:solidFill>
                <a:latin typeface="Desyrel"/>
                <a:cs typeface="Desyrel"/>
              </a:rPr>
              <a:t>Will you pledge to</a:t>
            </a:r>
          </a:p>
          <a:p>
            <a:pPr algn="ctr"/>
            <a:r>
              <a:rPr lang="en-US" sz="4400" dirty="0" smtClean="0">
                <a:solidFill>
                  <a:srgbClr val="000090"/>
                </a:solidFill>
                <a:latin typeface="Desyrel"/>
                <a:cs typeface="Desyrel"/>
              </a:rPr>
              <a:t>Be </a:t>
            </a:r>
            <a:r>
              <a:rPr lang="en-US" sz="4400" dirty="0">
                <a:solidFill>
                  <a:srgbClr val="000090"/>
                </a:solidFill>
                <a:latin typeface="Desyrel"/>
                <a:cs typeface="Desyrel"/>
              </a:rPr>
              <a:t>a Texas </a:t>
            </a:r>
            <a:r>
              <a:rPr lang="en-US" sz="4400" dirty="0" smtClean="0">
                <a:solidFill>
                  <a:srgbClr val="000090"/>
                </a:solidFill>
                <a:latin typeface="Desyrel"/>
                <a:cs typeface="Desyrel"/>
              </a:rPr>
              <a:t>Voter?</a:t>
            </a:r>
            <a:endParaRPr lang="en-US" sz="4400" dirty="0">
              <a:solidFill>
                <a:srgbClr val="000090"/>
              </a:solidFill>
              <a:latin typeface="Desyrel"/>
              <a:cs typeface="Desyrel"/>
            </a:endParaRPr>
          </a:p>
          <a:p>
            <a:endParaRPr lang="en-US" dirty="0"/>
          </a:p>
        </p:txBody>
      </p:sp>
      <p:pic>
        <p:nvPicPr>
          <p:cNvPr id="6" name="Picture 5" descr="Commit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30" y="1603281"/>
            <a:ext cx="371073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5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" b="98949" l="817" r="99183">
                        <a14:foregroundMark x1="89542" y1="91944" x2="89542" y2="9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3554">
            <a:off x="258988" y="980220"/>
            <a:ext cx="3910414" cy="3648441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4465736" y="1009188"/>
            <a:ext cx="4244975" cy="491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  <a:latin typeface="Desyrel"/>
                <a:cs typeface="Desyrel"/>
              </a:rPr>
              <a:t>Remember WHO you voter for is secret, WHETHER you vote goes on the public record.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0090"/>
                </a:solidFill>
                <a:latin typeface="Desyrel"/>
                <a:cs typeface="Desyrel"/>
              </a:rPr>
              <a:t>Be a Texas Voter!</a:t>
            </a:r>
          </a:p>
          <a:p>
            <a:pPr marL="0" indent="0" algn="ctr">
              <a:buNone/>
            </a:pPr>
            <a:endParaRPr lang="en-US" sz="2000" dirty="0" smtClean="0"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6379" y="5607335"/>
            <a:ext cx="35841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24"/>
              </a:spcBef>
            </a:pPr>
            <a:r>
              <a:rPr lang="en-US" cap="small" dirty="0">
                <a:latin typeface="Verdana"/>
                <a:cs typeface="Verdana"/>
              </a:rPr>
              <a:t>Voter &amp; Election Information</a:t>
            </a:r>
          </a:p>
          <a:p>
            <a:pPr algn="ctr"/>
            <a:r>
              <a:rPr lang="en-US" sz="2000" b="1" spc="20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000" b="1" spc="20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000" b="1" spc="200" dirty="0" err="1" smtClean="0">
                <a:latin typeface="Verdana"/>
                <a:cs typeface="Verdana"/>
              </a:rPr>
              <a:t>.org</a:t>
            </a:r>
            <a:endParaRPr lang="en-US" sz="2000" b="1" spc="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1097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3F0E-2AEC-9345-B500-A53DBCEBD338}" type="slidenum">
              <a:rPr lang="en-US" smtClean="0"/>
              <a:t>23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1154" y="5661759"/>
            <a:ext cx="497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24"/>
              </a:spcBef>
            </a:pPr>
            <a:r>
              <a:rPr lang="en-US" cap="small" dirty="0">
                <a:latin typeface="Verdana"/>
                <a:cs typeface="Verdana"/>
              </a:rPr>
              <a:t>Voter &amp; Election </a:t>
            </a:r>
            <a:r>
              <a:rPr lang="en-US" cap="small" dirty="0" smtClean="0">
                <a:latin typeface="Verdana"/>
                <a:cs typeface="Verdana"/>
              </a:rPr>
              <a:t>Information</a:t>
            </a:r>
            <a:endParaRPr lang="en-US" cap="small" dirty="0">
              <a:latin typeface="Verdana"/>
              <a:cs typeface="Verdana"/>
            </a:endParaRPr>
          </a:p>
          <a:p>
            <a:pPr algn="ctr"/>
            <a:r>
              <a:rPr lang="en-US" sz="2400" b="1" spc="20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400" b="1" spc="20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400" b="1" spc="200" dirty="0" err="1" smtClean="0">
                <a:latin typeface="Verdana"/>
                <a:cs typeface="Verdana"/>
              </a:rPr>
              <a:t>.org</a:t>
            </a:r>
            <a:endParaRPr lang="en-US" sz="2400" b="1" spc="200" dirty="0">
              <a:latin typeface="Verdana"/>
              <a:cs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7602">
            <a:off x="1720099" y="3670255"/>
            <a:ext cx="5508908" cy="1323846"/>
          </a:xfrm>
          <a:prstGeom prst="rect">
            <a:avLst/>
          </a:prstGeom>
          <a:ln w="3175" cmpd="sng">
            <a:solidFill>
              <a:srgbClr val="00009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43014" y="646029"/>
            <a:ext cx="83380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Desyrel"/>
                <a:cs typeface="Desyrel"/>
              </a:rPr>
              <a:t>Many people I’ve been talking to want more information about what’s on the ballot. We can help you with that.</a:t>
            </a:r>
            <a:endParaRPr lang="en-US" sz="4800" dirty="0">
              <a:latin typeface="Desyrel"/>
              <a:cs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338178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3F0E-2AEC-9345-B500-A53DBCEBD338}" type="slidenum">
              <a:rPr lang="en-US" smtClean="0"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1154" y="5617686"/>
            <a:ext cx="497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24"/>
              </a:spcBef>
            </a:pPr>
            <a:r>
              <a:rPr lang="en-US" cap="small" dirty="0">
                <a:latin typeface="Verdana"/>
                <a:cs typeface="Verdana"/>
              </a:rPr>
              <a:t>Voter &amp; Election </a:t>
            </a:r>
            <a:r>
              <a:rPr lang="en-US" cap="small" dirty="0" smtClean="0">
                <a:latin typeface="Verdana"/>
                <a:cs typeface="Verdana"/>
              </a:rPr>
              <a:t>Information</a:t>
            </a:r>
            <a:endParaRPr lang="en-US" cap="small" dirty="0">
              <a:latin typeface="Verdana"/>
              <a:cs typeface="Verdana"/>
            </a:endParaRPr>
          </a:p>
          <a:p>
            <a:pPr algn="ctr"/>
            <a:r>
              <a:rPr lang="en-US" sz="2400" b="1" spc="20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400" b="1" spc="20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400" b="1" spc="200" dirty="0" err="1" smtClean="0">
                <a:latin typeface="Verdana"/>
                <a:cs typeface="Verdana"/>
              </a:rPr>
              <a:t>.org</a:t>
            </a:r>
            <a:endParaRPr lang="en-US" sz="2400" b="1" spc="200" dirty="0">
              <a:latin typeface="Verdana"/>
              <a:cs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7602">
            <a:off x="1585630" y="3685196"/>
            <a:ext cx="5508908" cy="1323846"/>
          </a:xfrm>
          <a:prstGeom prst="rect">
            <a:avLst/>
          </a:prstGeom>
          <a:ln w="3175" cmpd="sng">
            <a:solidFill>
              <a:srgbClr val="00009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23486" y="571324"/>
            <a:ext cx="83380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Desyrel"/>
                <a:cs typeface="Desyrel"/>
              </a:rPr>
              <a:t>Figuring out how to vote on the Constitutional Amendments can be mindboggling. Look here to read all about ‘</a:t>
            </a:r>
            <a:r>
              <a:rPr lang="en-US" sz="4800" dirty="0" err="1" smtClean="0">
                <a:latin typeface="Desyrel"/>
                <a:cs typeface="Desyrel"/>
              </a:rPr>
              <a:t>em</a:t>
            </a:r>
            <a:r>
              <a:rPr lang="en-US" sz="4800" dirty="0" smtClean="0">
                <a:latin typeface="Desyrel"/>
                <a:cs typeface="Desyrel"/>
              </a:rPr>
              <a:t>!</a:t>
            </a:r>
            <a:endParaRPr lang="en-US" sz="4800" dirty="0">
              <a:latin typeface="Desyrel"/>
              <a:cs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193012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n'tKn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81" y="655123"/>
            <a:ext cx="4796852" cy="3657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3F0E-2AEC-9345-B500-A53DBCEBD338}" type="slidenum">
              <a:rPr lang="en-US" smtClean="0"/>
              <a:t>25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69167" y="5325553"/>
            <a:ext cx="497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24"/>
              </a:spcBef>
            </a:pPr>
            <a:r>
              <a:rPr lang="en-US" cap="small" dirty="0">
                <a:latin typeface="Verdana"/>
                <a:cs typeface="Verdana"/>
              </a:rPr>
              <a:t>Voter &amp; Election </a:t>
            </a:r>
            <a:r>
              <a:rPr lang="en-US" cap="small" dirty="0" smtClean="0">
                <a:latin typeface="Verdana"/>
                <a:cs typeface="Verdana"/>
              </a:rPr>
              <a:t>Information</a:t>
            </a:r>
            <a:endParaRPr lang="en-US" cap="small" dirty="0">
              <a:latin typeface="Verdana"/>
              <a:cs typeface="Verdana"/>
            </a:endParaRPr>
          </a:p>
          <a:p>
            <a:pPr algn="ctr"/>
            <a:r>
              <a:rPr lang="en-US" sz="2400" b="1" spc="20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400" b="1" spc="20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400" b="1" spc="200" dirty="0" err="1" smtClean="0">
                <a:latin typeface="Verdana"/>
                <a:cs typeface="Verdana"/>
              </a:rPr>
              <a:t>.org</a:t>
            </a:r>
            <a:endParaRPr lang="en-US" sz="2400" b="1" spc="200" dirty="0">
              <a:latin typeface="Verdana"/>
              <a:cs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7602">
            <a:off x="2979582" y="3509647"/>
            <a:ext cx="5508908" cy="132384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115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4249738" y="834563"/>
            <a:ext cx="4894262" cy="491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800000"/>
                </a:solidFill>
                <a:latin typeface="Desyrel"/>
                <a:cs typeface="Desyrel"/>
              </a:rPr>
              <a:t>Will you</a:t>
            </a:r>
            <a:r>
              <a:rPr lang="mr-IN" sz="4400" dirty="0" smtClean="0">
                <a:solidFill>
                  <a:srgbClr val="800000"/>
                </a:solidFill>
                <a:latin typeface="Desyrel"/>
                <a:cs typeface="Desyrel"/>
              </a:rPr>
              <a:t>…</a:t>
            </a:r>
            <a:endParaRPr lang="en-US" sz="4400" dirty="0" smtClean="0">
              <a:solidFill>
                <a:srgbClr val="800000"/>
              </a:solidFill>
              <a:latin typeface="Desyrel"/>
              <a:cs typeface="Desyrel"/>
            </a:endParaRPr>
          </a:p>
          <a:p>
            <a:pPr marL="0" indent="0">
              <a:spcBef>
                <a:spcPts val="1416"/>
              </a:spcBef>
              <a:buNone/>
            </a:pPr>
            <a:r>
              <a:rPr lang="en-US" sz="4000" dirty="0" smtClean="0">
                <a:latin typeface="Desyrel"/>
                <a:cs typeface="Desyrel"/>
              </a:rPr>
              <a:t>         Vote by mail?</a:t>
            </a:r>
          </a:p>
          <a:p>
            <a:pPr marL="0" indent="0">
              <a:spcBef>
                <a:spcPts val="816"/>
              </a:spcBef>
              <a:buNone/>
            </a:pPr>
            <a:r>
              <a:rPr lang="en-US" sz="4000" dirty="0" smtClean="0">
                <a:latin typeface="Desyrel"/>
                <a:cs typeface="Desyrel"/>
              </a:rPr>
              <a:t>    Vote early?  or</a:t>
            </a:r>
          </a:p>
          <a:p>
            <a:pPr marL="0" indent="0">
              <a:spcBef>
                <a:spcPts val="816"/>
              </a:spcBef>
              <a:buNone/>
            </a:pPr>
            <a:r>
              <a:rPr lang="en-US" sz="4000" dirty="0" smtClean="0">
                <a:latin typeface="Desyrel"/>
                <a:cs typeface="Desyrel"/>
              </a:rPr>
              <a:t>Vote on Election Day?</a:t>
            </a:r>
          </a:p>
          <a:p>
            <a:pPr marL="0" indent="0">
              <a:spcBef>
                <a:spcPts val="816"/>
              </a:spcBef>
              <a:buNone/>
            </a:pPr>
            <a:endParaRPr lang="en-US" sz="2000" dirty="0" smtClean="0">
              <a:cs typeface="Verdana"/>
            </a:endParaRPr>
          </a:p>
          <a:p>
            <a:pPr marL="0" indent="0" algn="ctr">
              <a:spcBef>
                <a:spcPts val="1224"/>
              </a:spcBef>
              <a:buNone/>
            </a:pPr>
            <a:r>
              <a:rPr lang="en-US" sz="1800" cap="small" dirty="0" smtClean="0">
                <a:cs typeface="Verdana"/>
              </a:rPr>
              <a:t>Voter &amp; Election Information</a:t>
            </a:r>
          </a:p>
          <a:p>
            <a:pPr marL="0" indent="0" algn="ctr">
              <a:buNone/>
            </a:pPr>
            <a:r>
              <a:rPr lang="en-US" b="1" spc="200" dirty="0" err="1" smtClean="0">
                <a:solidFill>
                  <a:srgbClr val="000090"/>
                </a:solidFill>
                <a:cs typeface="Verdana"/>
              </a:rPr>
              <a:t>LWV</a:t>
            </a:r>
            <a:r>
              <a:rPr lang="en-US" b="1" spc="200" dirty="0" err="1" smtClean="0">
                <a:solidFill>
                  <a:srgbClr val="800000"/>
                </a:solidFill>
                <a:cs typeface="Verdana"/>
              </a:rPr>
              <a:t>Texas</a:t>
            </a:r>
            <a:r>
              <a:rPr lang="en-US" b="1" spc="200" dirty="0" err="1" smtClean="0">
                <a:cs typeface="Verdana"/>
              </a:rPr>
              <a:t>.org</a:t>
            </a:r>
            <a:endParaRPr lang="en-US" b="1" spc="200" dirty="0">
              <a:cs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81" y="1733303"/>
            <a:ext cx="3670765" cy="3503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781" y="881130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800000"/>
                </a:solidFill>
                <a:latin typeface="Desyrel"/>
                <a:cs typeface="Desyrel"/>
              </a:rPr>
              <a:t>Got a plan?</a:t>
            </a:r>
            <a:endParaRPr lang="en-US" sz="40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7873" y="5720344"/>
            <a:ext cx="41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  <a:latin typeface="Desyrel"/>
                <a:cs typeface="Desyrel"/>
              </a:rPr>
              <a:t>Be a Texas Voter!</a:t>
            </a:r>
            <a:endParaRPr lang="en-US" sz="3600" dirty="0">
              <a:solidFill>
                <a:srgbClr val="000090"/>
              </a:solidFill>
              <a:latin typeface="Desyrel"/>
              <a:cs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31474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4249738" y="834563"/>
            <a:ext cx="4894262" cy="491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Desyrel"/>
                <a:cs typeface="Desyrel"/>
              </a:rPr>
              <a:t>   What time of day do you think you’ll vote?</a:t>
            </a:r>
          </a:p>
          <a:p>
            <a:pPr marL="0" indent="0">
              <a:buNone/>
            </a:pPr>
            <a:r>
              <a:rPr lang="en-US" sz="4400" dirty="0" smtClean="0">
                <a:latin typeface="Desyrel"/>
                <a:cs typeface="Desyrel"/>
              </a:rPr>
              <a:t>    Where will you be coming from?</a:t>
            </a:r>
          </a:p>
          <a:p>
            <a:pPr marL="0" indent="0">
              <a:spcBef>
                <a:spcPts val="816"/>
              </a:spcBef>
              <a:buNone/>
            </a:pPr>
            <a:endParaRPr lang="en-US" sz="2000" dirty="0" smtClean="0">
              <a:cs typeface="Verdana"/>
            </a:endParaRPr>
          </a:p>
          <a:p>
            <a:pPr marL="0" indent="0" algn="ctr">
              <a:buNone/>
            </a:pPr>
            <a:r>
              <a:rPr lang="en-US" sz="1800" dirty="0" smtClean="0">
                <a:cs typeface="Verdana"/>
              </a:rPr>
              <a:t>Find your polling place at</a:t>
            </a:r>
          </a:p>
          <a:p>
            <a:pPr marL="0" indent="0" algn="ctr">
              <a:buNone/>
            </a:pPr>
            <a:r>
              <a:rPr lang="en-US" b="1" spc="200" dirty="0" smtClean="0">
                <a:solidFill>
                  <a:srgbClr val="000090"/>
                </a:solidFill>
                <a:cs typeface="Verdana"/>
              </a:rPr>
              <a:t>VOTE</a:t>
            </a:r>
            <a:r>
              <a:rPr lang="en-US" b="1" spc="200" dirty="0" smtClean="0">
                <a:solidFill>
                  <a:srgbClr val="800000"/>
                </a:solidFill>
                <a:cs typeface="Verdana"/>
              </a:rPr>
              <a:t>411</a:t>
            </a:r>
            <a:r>
              <a:rPr lang="en-US" b="1" spc="200" dirty="0" smtClean="0">
                <a:cs typeface="Verdana"/>
              </a:rPr>
              <a:t>.org</a:t>
            </a:r>
            <a:endParaRPr lang="en-US" b="1" spc="200" dirty="0">
              <a:cs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81" y="1808008"/>
            <a:ext cx="3670765" cy="3503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781" y="896071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800000"/>
                </a:solidFill>
                <a:latin typeface="Desyrel"/>
                <a:cs typeface="Desyrel"/>
              </a:rPr>
              <a:t>Got a plan?</a:t>
            </a:r>
            <a:endParaRPr lang="en-US" sz="4000" dirty="0">
              <a:solidFill>
                <a:srgbClr val="800000"/>
              </a:solidFill>
              <a:latin typeface="Desyrel"/>
              <a:cs typeface="Desyr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7873" y="5780108"/>
            <a:ext cx="41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  <a:latin typeface="Desyrel"/>
                <a:cs typeface="Desyrel"/>
              </a:rPr>
              <a:t>Be a Texas Voter!</a:t>
            </a:r>
            <a:endParaRPr lang="en-US" sz="3600" dirty="0">
              <a:solidFill>
                <a:srgbClr val="000090"/>
              </a:solidFill>
              <a:latin typeface="Desyrel"/>
              <a:cs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402470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35" y="1453688"/>
            <a:ext cx="3484563" cy="34861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686175" y="1350500"/>
            <a:ext cx="5457825" cy="371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200" dirty="0" smtClean="0">
                <a:solidFill>
                  <a:srgbClr val="800000"/>
                </a:solidFill>
                <a:latin typeface="Desyrel"/>
                <a:cs typeface="Desyrel"/>
              </a:rPr>
              <a:t>Voting by Mail</a:t>
            </a:r>
          </a:p>
          <a:p>
            <a:pPr marL="0" indent="0" algn="ctr">
              <a:buNone/>
            </a:pPr>
            <a:r>
              <a:rPr lang="en-US" sz="5200" dirty="0" smtClean="0">
                <a:solidFill>
                  <a:srgbClr val="000090"/>
                </a:solidFill>
                <a:latin typeface="Desyrel"/>
                <a:cs typeface="Desyrel"/>
              </a:rPr>
              <a:t>Is easy as</a:t>
            </a:r>
          </a:p>
          <a:p>
            <a:pPr marL="0" indent="0" algn="ctr">
              <a:buNone/>
            </a:pPr>
            <a:r>
              <a:rPr lang="en-US" sz="5200" dirty="0" smtClean="0">
                <a:solidFill>
                  <a:srgbClr val="000090"/>
                </a:solidFill>
                <a:latin typeface="Desyrel"/>
                <a:cs typeface="Desyrel"/>
              </a:rPr>
              <a:t>can be</a:t>
            </a:r>
          </a:p>
          <a:p>
            <a:pPr marL="0" indent="0" algn="ctr">
              <a:buNone/>
            </a:pPr>
            <a:endParaRPr lang="en-US" sz="1800" dirty="0" smtClean="0">
              <a:cs typeface="Verdana"/>
            </a:endParaRPr>
          </a:p>
          <a:p>
            <a:pPr marL="0" indent="0" algn="ctr">
              <a:buNone/>
            </a:pPr>
            <a:endParaRPr lang="en-US" sz="1800" dirty="0">
              <a:cs typeface="Verdana"/>
            </a:endParaRPr>
          </a:p>
          <a:p>
            <a:pPr marL="0" indent="0" algn="ctr">
              <a:spcBef>
                <a:spcPts val="624"/>
              </a:spcBef>
              <a:buNone/>
            </a:pPr>
            <a:endParaRPr lang="en-US" b="1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2351" y="4556571"/>
            <a:ext cx="51554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80"/>
              </a:spcBef>
            </a:pPr>
            <a:r>
              <a:rPr lang="en-US" sz="2400" b="1" spc="15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400" b="1" spc="15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400" b="1" spc="150" dirty="0" err="1" smtClean="0">
                <a:solidFill>
                  <a:srgbClr val="000090"/>
                </a:solidFill>
                <a:latin typeface="Verdana"/>
                <a:cs typeface="Verdana"/>
              </a:rPr>
              <a:t>.org</a:t>
            </a:r>
            <a:endParaRPr lang="en-US" sz="2400" b="1" spc="150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pPr algn="ctr">
              <a:spcBef>
                <a:spcPts val="480"/>
              </a:spcBef>
            </a:pPr>
            <a:r>
              <a:rPr lang="en-US" cap="small" dirty="0" smtClean="0">
                <a:solidFill>
                  <a:srgbClr val="000090"/>
                </a:solidFill>
                <a:latin typeface="Verdana"/>
                <a:cs typeface="Verdana"/>
              </a:rPr>
              <a:t>&lt;Voter and Election Information&gt;</a:t>
            </a:r>
          </a:p>
          <a:p>
            <a:pPr algn="ctr">
              <a:spcBef>
                <a:spcPts val="480"/>
              </a:spcBef>
            </a:pPr>
            <a:r>
              <a:rPr lang="en-US" cap="small" dirty="0" smtClean="0">
                <a:solidFill>
                  <a:srgbClr val="800000"/>
                </a:solidFill>
                <a:latin typeface="Verdana"/>
                <a:cs typeface="Verdana"/>
              </a:rPr>
              <a:t>&lt;Vote by </a:t>
            </a:r>
            <a:r>
              <a:rPr lang="en-US" cap="small" dirty="0" smtClean="0">
                <a:solidFill>
                  <a:srgbClr val="800000"/>
                </a:solidFill>
                <a:latin typeface="Verdana"/>
                <a:cs typeface="Verdana"/>
              </a:rPr>
              <a:t>Mail Application&gt;</a:t>
            </a:r>
            <a:endParaRPr lang="en-US" cap="small" dirty="0" smtClean="0">
              <a:solidFill>
                <a:srgbClr val="00009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7873" y="5780108"/>
            <a:ext cx="41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  <a:latin typeface="Desyrel"/>
                <a:cs typeface="Desyrel"/>
              </a:rPr>
              <a:t>Be a Texas Voter!</a:t>
            </a:r>
            <a:endParaRPr lang="en-US" sz="3600" dirty="0">
              <a:solidFill>
                <a:srgbClr val="000090"/>
              </a:solidFill>
              <a:latin typeface="Desyrel"/>
              <a:cs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157417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5754">
            <a:off x="418348" y="1580595"/>
            <a:ext cx="3686175" cy="2251075"/>
          </a:xfr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391867" y="946159"/>
            <a:ext cx="4662487" cy="3744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800000"/>
                </a:solidFill>
                <a:latin typeface="Desyrel"/>
                <a:cs typeface="Desyrel"/>
              </a:rPr>
              <a:t>We’re Texas Voters!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90"/>
                </a:solidFill>
                <a:latin typeface="Desyrel"/>
                <a:cs typeface="Desyrel"/>
              </a:rPr>
              <a:t>Are your 5 best Facebook friends?</a:t>
            </a:r>
            <a:endParaRPr lang="en-US" sz="3600" dirty="0" smtClean="0">
              <a:solidFill>
                <a:srgbClr val="000090"/>
              </a:solidFill>
              <a:latin typeface="Desyrel"/>
              <a:cs typeface="Desyrel"/>
            </a:endParaRPr>
          </a:p>
          <a:p>
            <a:pPr marL="0" indent="0" algn="ctr">
              <a:spcBef>
                <a:spcPts val="1224"/>
              </a:spcBef>
              <a:buNone/>
            </a:pPr>
            <a:r>
              <a:rPr lang="en-US" sz="3900" dirty="0" smtClean="0">
                <a:solidFill>
                  <a:srgbClr val="000000"/>
                </a:solidFill>
                <a:latin typeface="Desyrel"/>
                <a:cs typeface="Desyrel"/>
              </a:rPr>
              <a:t>Tell them everybody’s doing it!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169" y="4947115"/>
            <a:ext cx="75716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80"/>
              </a:spcBef>
            </a:pPr>
            <a:r>
              <a:rPr lang="en-US" sz="2400" b="1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400" b="1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400" b="1" dirty="0" err="1" smtClean="0">
                <a:solidFill>
                  <a:srgbClr val="000090"/>
                </a:solidFill>
                <a:latin typeface="Verdana"/>
                <a:cs typeface="Verdana"/>
              </a:rPr>
              <a:t>.org</a:t>
            </a:r>
            <a:endParaRPr lang="en-US" sz="2400" b="1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pPr algn="ctr">
              <a:spcBef>
                <a:spcPts val="480"/>
              </a:spcBef>
            </a:pPr>
            <a:r>
              <a:rPr lang="en-US" cap="small" dirty="0" smtClean="0">
                <a:solidFill>
                  <a:srgbClr val="000090"/>
                </a:solidFill>
                <a:latin typeface="Verdana"/>
                <a:cs typeface="Verdana"/>
              </a:rPr>
              <a:t>&lt;Voter and Election Information&gt;</a:t>
            </a:r>
          </a:p>
          <a:p>
            <a:pPr algn="ctr">
              <a:spcBef>
                <a:spcPts val="480"/>
              </a:spcBef>
            </a:pPr>
            <a:r>
              <a:rPr lang="en-US" cap="small" dirty="0" smtClean="0">
                <a:solidFill>
                  <a:srgbClr val="800000"/>
                </a:solidFill>
                <a:latin typeface="Verdana"/>
                <a:cs typeface="Verdana"/>
              </a:rPr>
              <a:t>&lt;Register to Vote&gt;</a:t>
            </a:r>
            <a:endParaRPr lang="en-US" cap="small" dirty="0" smtClean="0">
              <a:solidFill>
                <a:srgbClr val="00009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7519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521079" y="610448"/>
            <a:ext cx="8159750" cy="4306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800000"/>
                </a:solidFill>
                <a:latin typeface="Desyrel"/>
                <a:cs typeface="Desyrel"/>
              </a:rPr>
              <a:t>Being an Early </a:t>
            </a:r>
            <a:r>
              <a:rPr lang="en-US" sz="4400" dirty="0" smtClean="0">
                <a:solidFill>
                  <a:srgbClr val="800000"/>
                </a:solidFill>
                <a:latin typeface="Desyrel"/>
                <a:cs typeface="Desyrel"/>
              </a:rPr>
              <a:t>Voter </a:t>
            </a:r>
          </a:p>
          <a:p>
            <a:pPr marL="0" indent="0">
              <a:buNone/>
            </a:pPr>
            <a:r>
              <a:rPr lang="en-US" sz="3600" dirty="0" smtClean="0">
                <a:latin typeface="Desyrel"/>
                <a:cs typeface="Desyrel"/>
              </a:rPr>
              <a:t>Shows </a:t>
            </a:r>
            <a:r>
              <a:rPr lang="en-US" sz="3600" dirty="0" smtClean="0">
                <a:latin typeface="Desyrel"/>
                <a:cs typeface="Desyrel"/>
              </a:rPr>
              <a:t>your commitment as a voter without worrying how you’ll make it to the polls on a busy Tuesday. And</a:t>
            </a:r>
            <a:r>
              <a:rPr lang="mr-IN" sz="3600" dirty="0" smtClean="0">
                <a:latin typeface="Desyrel"/>
                <a:cs typeface="Desyrel"/>
              </a:rPr>
              <a:t>…</a:t>
            </a:r>
            <a:r>
              <a:rPr lang="en-US" sz="3600" dirty="0" smtClean="0">
                <a:latin typeface="Desyrel"/>
                <a:cs typeface="Desyrel"/>
              </a:rPr>
              <a:t> you’ll be bothered by fewer phone calls!</a:t>
            </a:r>
          </a:p>
          <a:p>
            <a:pPr marL="0" indent="0" algn="ctr">
              <a:buNone/>
            </a:pPr>
            <a:endParaRPr lang="en-US" sz="2000" dirty="0" smtClean="0">
              <a:cs typeface="Verdana"/>
            </a:endParaRPr>
          </a:p>
        </p:txBody>
      </p:sp>
      <p:pic>
        <p:nvPicPr>
          <p:cNvPr id="18" name="Picture 17" descr="early_voting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126" y="3987816"/>
            <a:ext cx="3497095" cy="1967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389" y="4171500"/>
            <a:ext cx="51554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80"/>
              </a:spcBef>
            </a:pPr>
            <a:r>
              <a:rPr lang="en-US" sz="2400" b="1" spc="150" dirty="0" err="1" smtClean="0">
                <a:solidFill>
                  <a:srgbClr val="000090"/>
                </a:solidFill>
                <a:latin typeface="Verdana"/>
                <a:cs typeface="Verdana"/>
              </a:rPr>
              <a:t>LWV</a:t>
            </a:r>
            <a:r>
              <a:rPr lang="en-US" sz="2400" b="1" spc="150" dirty="0" err="1" smtClean="0">
                <a:solidFill>
                  <a:srgbClr val="800000"/>
                </a:solidFill>
                <a:latin typeface="Verdana"/>
                <a:cs typeface="Verdana"/>
              </a:rPr>
              <a:t>Texas</a:t>
            </a:r>
            <a:r>
              <a:rPr lang="en-US" sz="2400" b="1" spc="150" dirty="0" err="1" smtClean="0">
                <a:solidFill>
                  <a:srgbClr val="000090"/>
                </a:solidFill>
                <a:latin typeface="Verdana"/>
                <a:cs typeface="Verdana"/>
              </a:rPr>
              <a:t>.org</a:t>
            </a:r>
            <a:endParaRPr lang="en-US" sz="2400" b="1" spc="150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pPr algn="ctr">
              <a:spcBef>
                <a:spcPts val="480"/>
              </a:spcBef>
            </a:pPr>
            <a:r>
              <a:rPr lang="en-US" dirty="0" smtClean="0">
                <a:solidFill>
                  <a:srgbClr val="000090"/>
                </a:solidFill>
                <a:latin typeface="Verdana"/>
                <a:cs typeface="Verdana"/>
              </a:rPr>
              <a:t>&lt;</a:t>
            </a:r>
            <a:r>
              <a:rPr lang="en-US" cap="small" dirty="0" smtClean="0">
                <a:solidFill>
                  <a:srgbClr val="000090"/>
                </a:solidFill>
                <a:latin typeface="Verdana"/>
                <a:cs typeface="Verdana"/>
              </a:rPr>
              <a:t>Voter and Election Information&gt;</a:t>
            </a:r>
          </a:p>
          <a:p>
            <a:pPr algn="ctr">
              <a:spcBef>
                <a:spcPts val="480"/>
              </a:spcBef>
            </a:pPr>
            <a:r>
              <a:rPr lang="en-US" cap="small" dirty="0" smtClean="0">
                <a:solidFill>
                  <a:srgbClr val="800000"/>
                </a:solidFill>
                <a:latin typeface="Verdana"/>
                <a:cs typeface="Verdana"/>
              </a:rPr>
              <a:t>&lt;Voters Guide&gt;</a:t>
            </a:r>
            <a:endParaRPr lang="en-US" cap="small" dirty="0" smtClean="0">
              <a:solidFill>
                <a:srgbClr val="00009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9853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3656669" y="834563"/>
            <a:ext cx="5248275" cy="49180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800000"/>
                </a:solidFill>
                <a:latin typeface="Desyrel"/>
                <a:cs typeface="Desyrel"/>
              </a:rPr>
              <a:t>Being a Voter</a:t>
            </a:r>
          </a:p>
          <a:p>
            <a:pPr marL="0" indent="0" algn="ctr">
              <a:spcBef>
                <a:spcPts val="1416"/>
              </a:spcBef>
              <a:buNone/>
            </a:pPr>
            <a:r>
              <a:rPr lang="en-US" sz="3400" dirty="0" smtClean="0">
                <a:latin typeface="Desyrel"/>
                <a:cs typeface="Desyrel"/>
              </a:rPr>
              <a:t>I know my grandkids look up to me, and I want to set a good example for them by voting.</a:t>
            </a:r>
          </a:p>
          <a:p>
            <a:pPr marL="0" indent="0" algn="ctr">
              <a:buNone/>
            </a:pPr>
            <a:r>
              <a:rPr lang="en-US" sz="3400" dirty="0" smtClean="0">
                <a:latin typeface="Desyrel"/>
                <a:cs typeface="Desyrel"/>
              </a:rPr>
              <a:t>Who looks to you to set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dirty="0" smtClean="0">
                <a:latin typeface="Desyrel"/>
                <a:cs typeface="Desyrel"/>
              </a:rPr>
              <a:t>an example?</a:t>
            </a:r>
          </a:p>
          <a:p>
            <a:pPr marL="0" indent="0" algn="ctr">
              <a:buNone/>
            </a:pPr>
            <a:endParaRPr lang="en-US" sz="2000" dirty="0" smtClean="0">
              <a:cs typeface="Verdana"/>
            </a:endParaRPr>
          </a:p>
          <a:p>
            <a:pPr marL="0" indent="0" algn="ctr">
              <a:buNone/>
            </a:pPr>
            <a:r>
              <a:rPr lang="en-US" sz="2000" dirty="0" smtClean="0">
                <a:cs typeface="Verdana"/>
              </a:rPr>
              <a:t>Learn what’s on the ballot at</a:t>
            </a:r>
          </a:p>
          <a:p>
            <a:pPr marL="0" indent="0" algn="ctr">
              <a:buNone/>
            </a:pPr>
            <a:r>
              <a:rPr lang="en-US" b="1" spc="200" dirty="0" smtClean="0">
                <a:solidFill>
                  <a:srgbClr val="000090"/>
                </a:solidFill>
                <a:cs typeface="Verdana"/>
              </a:rPr>
              <a:t>VOTE</a:t>
            </a:r>
            <a:r>
              <a:rPr lang="en-US" b="1" spc="200" dirty="0" smtClean="0">
                <a:solidFill>
                  <a:srgbClr val="800000"/>
                </a:solidFill>
                <a:cs typeface="Verdana"/>
              </a:rPr>
              <a:t>411</a:t>
            </a:r>
            <a:r>
              <a:rPr lang="en-US" b="1" spc="200" dirty="0" smtClean="0">
                <a:cs typeface="Verdana"/>
              </a:rPr>
              <a:t>.org</a:t>
            </a:r>
            <a:endParaRPr lang="en-US" b="1" spc="200" dirty="0">
              <a:cs typeface="Verdana"/>
            </a:endParaRPr>
          </a:p>
        </p:txBody>
      </p:sp>
      <p:pic>
        <p:nvPicPr>
          <p:cNvPr id="2" name="Picture 1" descr="Voting_2016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55" y="1113472"/>
            <a:ext cx="3012084" cy="45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3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81" y="1124863"/>
            <a:ext cx="3352800" cy="4151883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3746315" y="834563"/>
            <a:ext cx="5248275" cy="5422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800000"/>
                </a:solidFill>
                <a:latin typeface="Desyrel"/>
                <a:cs typeface="Desyrel"/>
              </a:rPr>
              <a:t>Being a Voter</a:t>
            </a:r>
          </a:p>
          <a:p>
            <a:pPr marL="0" indent="0" algn="ctr">
              <a:spcBef>
                <a:spcPts val="1416"/>
              </a:spcBef>
              <a:buNone/>
            </a:pPr>
            <a:r>
              <a:rPr lang="en-US" sz="3600" dirty="0" smtClean="0">
                <a:latin typeface="Desyrel"/>
                <a:cs typeface="Desyrel"/>
              </a:rPr>
              <a:t>Voting is one part of increasing your voice, and that of your community in </a:t>
            </a:r>
            <a:r>
              <a:rPr lang="en-US" sz="3600" dirty="0">
                <a:latin typeface="Desyrel"/>
                <a:cs typeface="Desyrel"/>
              </a:rPr>
              <a:t>talking, listening, and working on </a:t>
            </a:r>
            <a:r>
              <a:rPr lang="en-US" sz="3600" dirty="0" smtClean="0">
                <a:latin typeface="Desyrel"/>
                <a:cs typeface="Desyrel"/>
              </a:rPr>
              <a:t>public and political </a:t>
            </a:r>
            <a:r>
              <a:rPr lang="en-US" sz="3600" dirty="0">
                <a:latin typeface="Desyrel"/>
                <a:cs typeface="Desyrel"/>
              </a:rPr>
              <a:t>issues.</a:t>
            </a:r>
          </a:p>
          <a:p>
            <a:pPr marL="0" indent="0" algn="ctr">
              <a:spcBef>
                <a:spcPts val="1416"/>
              </a:spcBef>
              <a:buNone/>
            </a:pPr>
            <a:endParaRPr lang="en-US" sz="3600" dirty="0" smtClean="0">
              <a:latin typeface="Desyrel"/>
              <a:cs typeface="Desyrel"/>
            </a:endParaRPr>
          </a:p>
          <a:p>
            <a:pPr marL="0" indent="0" algn="ctr">
              <a:spcBef>
                <a:spcPts val="1416"/>
              </a:spcBef>
              <a:buNone/>
            </a:pPr>
            <a:endParaRPr lang="en-US" sz="2000" dirty="0" smtClean="0"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2435" y="5847979"/>
            <a:ext cx="35841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cap="small" dirty="0" smtClean="0">
                <a:latin typeface="Verdana"/>
                <a:cs typeface="Verdana"/>
              </a:rPr>
              <a:t>Voter &amp; Election Information</a:t>
            </a:r>
            <a:endParaRPr lang="en-US" cap="small" dirty="0">
              <a:latin typeface="Verdana"/>
              <a:cs typeface="Verdana"/>
            </a:endParaRPr>
          </a:p>
          <a:p>
            <a:pPr algn="ctr"/>
            <a:r>
              <a:rPr lang="en-US" sz="2000" b="1" spc="200" dirty="0" err="1" smtClean="0">
                <a:solidFill>
                  <a:srgbClr val="800000"/>
                </a:solidFill>
                <a:latin typeface="Verdana"/>
                <a:cs typeface="Verdana"/>
              </a:rPr>
              <a:t>LWV</a:t>
            </a:r>
            <a:r>
              <a:rPr lang="en-US" sz="2000" b="1" spc="200" dirty="0" err="1" smtClean="0">
                <a:solidFill>
                  <a:srgbClr val="000090"/>
                </a:solidFill>
                <a:latin typeface="Verdana"/>
                <a:cs typeface="Verdana"/>
              </a:rPr>
              <a:t>Texas</a:t>
            </a:r>
            <a:r>
              <a:rPr lang="en-US" sz="2000" b="1" spc="200" dirty="0" err="1" smtClean="0">
                <a:latin typeface="Verdana"/>
                <a:cs typeface="Verdana"/>
              </a:rPr>
              <a:t>.org</a:t>
            </a:r>
            <a:endParaRPr lang="en-US" sz="2000" b="1" spc="200" dirty="0">
              <a:latin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915" y="5301966"/>
            <a:ext cx="9247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err="1" smtClean="0"/>
              <a:t>marylandprosperity.org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8818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702</Words>
  <Application>Microsoft Macintosh PowerPoint</Application>
  <PresentationFormat>On-screen Show (4:3)</PresentationFormat>
  <Paragraphs>189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The Texas Three Step!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Being a Voter is</vt:lpstr>
      <vt:lpstr>PowerPoint Presentation</vt:lpstr>
      <vt:lpstr>Lots of people are voting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Erkel</dc:creator>
  <cp:lastModifiedBy>Elizabeth Erkel</cp:lastModifiedBy>
  <cp:revision>135</cp:revision>
  <dcterms:created xsi:type="dcterms:W3CDTF">2017-04-21T05:28:57Z</dcterms:created>
  <dcterms:modified xsi:type="dcterms:W3CDTF">2018-03-16T02:53:03Z</dcterms:modified>
</cp:coreProperties>
</file>