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9" r:id="rId2"/>
    <p:sldId id="277" r:id="rId3"/>
    <p:sldId id="278" r:id="rId4"/>
    <p:sldId id="311" r:id="rId5"/>
    <p:sldId id="326" r:id="rId6"/>
    <p:sldId id="345" r:id="rId7"/>
    <p:sldId id="338" r:id="rId8"/>
    <p:sldId id="339" r:id="rId9"/>
    <p:sldId id="340" r:id="rId10"/>
    <p:sldId id="341" r:id="rId11"/>
    <p:sldId id="325" r:id="rId12"/>
    <p:sldId id="346" r:id="rId13"/>
    <p:sldId id="347" r:id="rId14"/>
    <p:sldId id="348" r:id="rId15"/>
    <p:sldId id="349" r:id="rId16"/>
    <p:sldId id="352" r:id="rId17"/>
    <p:sldId id="350" r:id="rId18"/>
    <p:sldId id="351" r:id="rId19"/>
    <p:sldId id="355" r:id="rId20"/>
    <p:sldId id="353" r:id="rId21"/>
    <p:sldId id="35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27FF"/>
    <a:srgbClr val="CC92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p:restoredTop sz="94351" autoAdjust="0"/>
  </p:normalViewPr>
  <p:slideViewPr>
    <p:cSldViewPr snapToGrid="0" snapToObjects="1">
      <p:cViewPr varScale="1">
        <p:scale>
          <a:sx n="76" d="100"/>
          <a:sy n="76" d="100"/>
        </p:scale>
        <p:origin x="284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456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06C22-1EE9-854C-9E09-DFF49D7A7EDA}" type="datetimeFigureOut">
              <a:rPr lang="en-US" smtClean="0"/>
              <a:t>4/9/18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01A5D-73A4-9144-8CEF-E90A7A65BDA7}" type="slidenum">
              <a:rPr lang="en-US" smtClean="0"/>
              <a:t>‹#›</a:t>
            </a:fld>
            <a:endParaRPr lang="en-US"/>
          </a:p>
        </p:txBody>
      </p:sp>
    </p:spTree>
    <p:extLst>
      <p:ext uri="{BB962C8B-B14F-4D97-AF65-F5344CB8AC3E}">
        <p14:creationId xmlns:p14="http://schemas.microsoft.com/office/powerpoint/2010/main" val="215347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B0A1-B0CC-E44B-AA54-5774230B104B}" type="datetimeFigureOut">
              <a:rPr lang="en-US" smtClean="0"/>
              <a:t>4/9/18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BC719-D233-DE47-8A62-E1A2E8F5F832}" type="slidenum">
              <a:rPr lang="en-US" smtClean="0"/>
              <a:t>‹#›</a:t>
            </a:fld>
            <a:endParaRPr lang="en-US"/>
          </a:p>
        </p:txBody>
      </p:sp>
    </p:spTree>
    <p:extLst>
      <p:ext uri="{BB962C8B-B14F-4D97-AF65-F5344CB8AC3E}">
        <p14:creationId xmlns:p14="http://schemas.microsoft.com/office/powerpoint/2010/main" val="22459363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2BC719-D233-DE47-8A62-E1A2E8F5F832}" type="slidenum">
              <a:rPr lang="en-US" smtClean="0"/>
              <a:t>1</a:t>
            </a:fld>
            <a:endParaRPr lang="en-US"/>
          </a:p>
        </p:txBody>
      </p:sp>
    </p:spTree>
    <p:extLst>
      <p:ext uri="{BB962C8B-B14F-4D97-AF65-F5344CB8AC3E}">
        <p14:creationId xmlns:p14="http://schemas.microsoft.com/office/powerpoint/2010/main" val="79791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t>The Grab n’ Go packaged presentations include a PowerPoint presentation with a script and a short teaser video. </a:t>
            </a:r>
          </a:p>
          <a:p>
            <a:pPr marL="171450" indent="-171450">
              <a:buFont typeface="Arial"/>
              <a:buChar char="•"/>
            </a:pPr>
            <a:r>
              <a:rPr lang="en-US" sz="1800" dirty="0"/>
              <a:t>The community-oriented Vote it Counts presentations are individualized for each local League.</a:t>
            </a:r>
          </a:p>
          <a:p>
            <a:pPr marL="171450" indent="-171450">
              <a:buFont typeface="Arial"/>
              <a:buChar char="•"/>
            </a:pPr>
            <a:r>
              <a:rPr lang="en-US" sz="1800" dirty="0"/>
              <a:t>Get in the Game Vote presentation is aimed at college students.</a:t>
            </a:r>
          </a:p>
          <a:p>
            <a:pPr marL="171450" indent="-171450">
              <a:buFont typeface="Arial"/>
              <a:buChar char="•"/>
            </a:pPr>
            <a:r>
              <a:rPr lang="en-US" sz="1800" dirty="0"/>
              <a:t>Vote by Mail goes through all the steps for absentee balloting.</a:t>
            </a:r>
          </a:p>
          <a:p>
            <a:pPr marL="0" indent="0">
              <a:spcBef>
                <a:spcPts val="600"/>
              </a:spcBef>
              <a:buFont typeface="Arial"/>
              <a:buNone/>
            </a:pPr>
            <a:r>
              <a:rPr lang="en-US" sz="1800" dirty="0"/>
              <a:t>This</a:t>
            </a:r>
            <a:r>
              <a:rPr lang="en-US" sz="1800" baseline="0" dirty="0"/>
              <a:t> summer all</a:t>
            </a:r>
            <a:r>
              <a:rPr lang="en-US" sz="1800" dirty="0"/>
              <a:t> the presentations will be updated with voting information specific to the fall election.</a:t>
            </a:r>
          </a:p>
        </p:txBody>
      </p:sp>
      <p:sp>
        <p:nvSpPr>
          <p:cNvPr id="4" name="Slide Number Placeholder 3"/>
          <p:cNvSpPr>
            <a:spLocks noGrp="1"/>
          </p:cNvSpPr>
          <p:nvPr>
            <p:ph type="sldNum" sz="quarter" idx="10"/>
          </p:nvPr>
        </p:nvSpPr>
        <p:spPr/>
        <p:txBody>
          <a:bodyPr/>
          <a:lstStyle/>
          <a:p>
            <a:fld id="{BF2BC719-D233-DE47-8A62-E1A2E8F5F832}" type="slidenum">
              <a:rPr lang="en-US" smtClean="0"/>
              <a:t>6</a:t>
            </a:fld>
            <a:endParaRPr lang="en-US"/>
          </a:p>
        </p:txBody>
      </p:sp>
    </p:spTree>
    <p:extLst>
      <p:ext uri="{BB962C8B-B14F-4D97-AF65-F5344CB8AC3E}">
        <p14:creationId xmlns:p14="http://schemas.microsoft.com/office/powerpoint/2010/main" val="220364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2BC719-D233-DE47-8A62-E1A2E8F5F832}" type="slidenum">
              <a:rPr lang="en-US" smtClean="0"/>
              <a:t>11</a:t>
            </a:fld>
            <a:endParaRPr lang="en-US"/>
          </a:p>
        </p:txBody>
      </p:sp>
    </p:spTree>
    <p:extLst>
      <p:ext uri="{BB962C8B-B14F-4D97-AF65-F5344CB8AC3E}">
        <p14:creationId xmlns:p14="http://schemas.microsoft.com/office/powerpoint/2010/main" val="267051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bookmarks are individualized for each local League and will be updated this summer for the fall election.</a:t>
            </a:r>
          </a:p>
        </p:txBody>
      </p:sp>
      <p:sp>
        <p:nvSpPr>
          <p:cNvPr id="4" name="Slide Number Placeholder 3"/>
          <p:cNvSpPr>
            <a:spLocks noGrp="1"/>
          </p:cNvSpPr>
          <p:nvPr>
            <p:ph type="sldNum" sz="quarter" idx="10"/>
          </p:nvPr>
        </p:nvSpPr>
        <p:spPr/>
        <p:txBody>
          <a:bodyPr/>
          <a:lstStyle/>
          <a:p>
            <a:fld id="{BF2BC719-D233-DE47-8A62-E1A2E8F5F832}" type="slidenum">
              <a:rPr lang="en-US" smtClean="0"/>
              <a:t>12</a:t>
            </a:fld>
            <a:endParaRPr lang="en-US"/>
          </a:p>
        </p:txBody>
      </p:sp>
    </p:spTree>
    <p:extLst>
      <p:ext uri="{BB962C8B-B14F-4D97-AF65-F5344CB8AC3E}">
        <p14:creationId xmlns:p14="http://schemas.microsoft.com/office/powerpoint/2010/main" val="167436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Voter Checklist is another resource that you can print and share with voters−available to print as a bookmark or handout.</a:t>
            </a:r>
          </a:p>
        </p:txBody>
      </p:sp>
      <p:sp>
        <p:nvSpPr>
          <p:cNvPr id="4" name="Slide Number Placeholder 3"/>
          <p:cNvSpPr>
            <a:spLocks noGrp="1"/>
          </p:cNvSpPr>
          <p:nvPr>
            <p:ph type="sldNum" sz="quarter" idx="10"/>
          </p:nvPr>
        </p:nvSpPr>
        <p:spPr/>
        <p:txBody>
          <a:bodyPr/>
          <a:lstStyle/>
          <a:p>
            <a:fld id="{BF2BC719-D233-DE47-8A62-E1A2E8F5F832}" type="slidenum">
              <a:rPr lang="en-US" smtClean="0"/>
              <a:t>13</a:t>
            </a:fld>
            <a:endParaRPr lang="en-US"/>
          </a:p>
        </p:txBody>
      </p:sp>
    </p:spTree>
    <p:extLst>
      <p:ext uri="{BB962C8B-B14F-4D97-AF65-F5344CB8AC3E}">
        <p14:creationId xmlns:p14="http://schemas.microsoft.com/office/powerpoint/2010/main" val="167436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addition to the Handy Dandy Guide</a:t>
            </a:r>
            <a:r>
              <a:rPr lang="en-US" sz="1800" baseline="0" dirty="0"/>
              <a:t> that has been published for several years, there are lots and lots of other posters and flyers to print, as well as photos that you can download for use on social media and your own flyers.</a:t>
            </a:r>
            <a:endParaRPr lang="en-US" sz="1800" dirty="0"/>
          </a:p>
        </p:txBody>
      </p:sp>
      <p:sp>
        <p:nvSpPr>
          <p:cNvPr id="4" name="Slide Number Placeholder 3"/>
          <p:cNvSpPr>
            <a:spLocks noGrp="1"/>
          </p:cNvSpPr>
          <p:nvPr>
            <p:ph type="sldNum" sz="quarter" idx="10"/>
          </p:nvPr>
        </p:nvSpPr>
        <p:spPr/>
        <p:txBody>
          <a:bodyPr/>
          <a:lstStyle/>
          <a:p>
            <a:fld id="{BF2BC719-D233-DE47-8A62-E1A2E8F5F832}" type="slidenum">
              <a:rPr lang="en-US" smtClean="0"/>
              <a:t>14</a:t>
            </a:fld>
            <a:endParaRPr lang="en-US"/>
          </a:p>
        </p:txBody>
      </p:sp>
    </p:spTree>
    <p:extLst>
      <p:ext uri="{BB962C8B-B14F-4D97-AF65-F5344CB8AC3E}">
        <p14:creationId xmlns:p14="http://schemas.microsoft.com/office/powerpoint/2010/main" val="1674368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2590800" y="342900"/>
            <a:ext cx="5943600" cy="1077913"/>
          </a:xfrm>
          <a:prstGeom prst="rect">
            <a:avLst/>
          </a:prstGeom>
          <a:noFill/>
        </p:spPr>
        <p:txBody>
          <a:bodyPr>
            <a:spAutoFit/>
          </a:bodyPr>
          <a:lstStyle/>
          <a:p>
            <a:pPr>
              <a:defRPr/>
            </a:pPr>
            <a:r>
              <a:rPr lang="en-US" sz="3600" cap="small" dirty="0">
                <a:latin typeface="Baskerville Old Face"/>
                <a:cs typeface="Baskerville Old Face"/>
              </a:rPr>
              <a:t>League of Women Voters</a:t>
            </a:r>
          </a:p>
          <a:p>
            <a:pPr>
              <a:defRPr/>
            </a:pPr>
            <a:r>
              <a:rPr lang="en-US" sz="2800" cap="small" spc="100" dirty="0">
                <a:latin typeface="Calibri"/>
                <a:cs typeface="Calibri"/>
              </a:rPr>
              <a:t>of Texas Education Fund</a:t>
            </a:r>
            <a:r>
              <a:rPr lang="en-US" sz="2800" cap="small" spc="100" dirty="0">
                <a:latin typeface="Baskerville Old Face"/>
                <a:cs typeface="Baskerville Old Face"/>
              </a:rPr>
              <a:t> </a:t>
            </a:r>
          </a:p>
        </p:txBody>
      </p:sp>
      <p:pic>
        <p:nvPicPr>
          <p:cNvPr id="8" name="Picture 8" descr="logo_open.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33400" y="419100"/>
            <a:ext cx="1676400"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7"/>
          <p:cNvSpPr>
            <a:spLocks noChangeShapeType="1"/>
          </p:cNvSpPr>
          <p:nvPr userDrawn="1"/>
        </p:nvSpPr>
        <p:spPr bwMode="auto">
          <a:xfrm>
            <a:off x="457200" y="1714500"/>
            <a:ext cx="8229600" cy="0"/>
          </a:xfrm>
          <a:prstGeom prst="line">
            <a:avLst/>
          </a:prstGeom>
          <a:noFill/>
          <a:ln w="38100">
            <a:solidFill>
              <a:schemeClr val="tx2"/>
            </a:solidFill>
            <a:round/>
            <a:headEnd/>
            <a:tailEnd/>
          </a:ln>
          <a:effectLst>
            <a:outerShdw dist="38100" dir="5400000" algn="t" rotWithShape="0">
              <a:srgbClr val="808080">
                <a:alpha val="39998"/>
              </a:srgbClr>
            </a:outerShdw>
          </a:effectLst>
          <a:extLst>
            <a:ext uri="{909E8E84-426E-40dd-AFC4-6F175D3DCCD1}">
              <a14:hiddenFill xmlns="" xmlns:a14="http://schemas.microsoft.com/office/drawing/2010/main">
                <a:noFill/>
              </a14:hiddenFill>
            </a:ext>
          </a:extLst>
        </p:spPr>
        <p:txBody>
          <a:bodyPr/>
          <a:lstStyle/>
          <a:p>
            <a:endParaRPr lang="en-US"/>
          </a:p>
        </p:txBody>
      </p:sp>
      <p:sp>
        <p:nvSpPr>
          <p:cNvPr id="10" name="Date Placeholder 9"/>
          <p:cNvSpPr>
            <a:spLocks noGrp="1"/>
          </p:cNvSpPr>
          <p:nvPr>
            <p:ph type="dt" sz="half" idx="10"/>
          </p:nvPr>
        </p:nvSpPr>
        <p:spPr/>
        <p:txBody>
          <a:bodyPr/>
          <a:lstStyle/>
          <a:p>
            <a:r>
              <a:rPr lang="en-US"/>
              <a:t>April 2018</a:t>
            </a:r>
            <a:endParaRPr lang="en-US" dirty="0"/>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351036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April 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27102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April 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212704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April 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14002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baseline="0"/>
            </a:lvl1pPr>
          </a:lstStyle>
          <a:p>
            <a:r>
              <a:rPr lang="en-US" cap="none" dirty="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April 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53012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April 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90696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April 2018</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112140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April 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8551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2018</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325454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April 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121036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April 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412967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1606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April 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C9281-498A-9D42-AA97-B74D709FF200}" type="slidenum">
              <a:rPr lang="en-US" smtClean="0"/>
              <a:t>‹#›</a:t>
            </a:fld>
            <a:endParaRPr lang="en-US"/>
          </a:p>
        </p:txBody>
      </p:sp>
      <p:pic>
        <p:nvPicPr>
          <p:cNvPr id="8" name="Picture 7" descr="logo_open.eps"/>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44500" y="6238875"/>
            <a:ext cx="756174" cy="498143"/>
          </a:xfrm>
          <a:prstGeom prst="rect">
            <a:avLst/>
          </a:prstGeom>
        </p:spPr>
      </p:pic>
    </p:spTree>
    <p:extLst>
      <p:ext uri="{BB962C8B-B14F-4D97-AF65-F5344CB8AC3E}">
        <p14:creationId xmlns:p14="http://schemas.microsoft.com/office/powerpoint/2010/main" val="256062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42.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597" y="1969428"/>
            <a:ext cx="8459877" cy="1470025"/>
          </a:xfrm>
        </p:spPr>
        <p:txBody>
          <a:bodyPr>
            <a:normAutofit/>
          </a:bodyPr>
          <a:lstStyle/>
          <a:p>
            <a:r>
              <a:rPr lang="en-US" spc="250" dirty="0"/>
              <a:t>Tactics That Work</a:t>
            </a:r>
          </a:p>
        </p:txBody>
      </p:sp>
      <p:sp>
        <p:nvSpPr>
          <p:cNvPr id="3" name="Subtitle 2"/>
          <p:cNvSpPr>
            <a:spLocks noGrp="1"/>
          </p:cNvSpPr>
          <p:nvPr>
            <p:ph type="subTitle" idx="1"/>
          </p:nvPr>
        </p:nvSpPr>
        <p:spPr>
          <a:xfrm>
            <a:off x="685800" y="3461739"/>
            <a:ext cx="7772400" cy="1797477"/>
          </a:xfrm>
        </p:spPr>
        <p:txBody>
          <a:bodyPr>
            <a:noAutofit/>
          </a:bodyPr>
          <a:lstStyle/>
          <a:p>
            <a:r>
              <a:rPr lang="en-US" sz="2400" dirty="0"/>
              <a:t>Research-Based Tactics for Effective</a:t>
            </a:r>
          </a:p>
          <a:p>
            <a:r>
              <a:rPr lang="en-US" sz="2400" dirty="0"/>
              <a:t>Voter Education</a:t>
            </a:r>
            <a:endParaRPr lang="en-US" sz="2400" dirty="0">
              <a:solidFill>
                <a:schemeClr val="tx1"/>
              </a:solidFill>
            </a:endParaRPr>
          </a:p>
          <a:p>
            <a:pPr algn="l"/>
            <a:endParaRPr lang="en-US" sz="1600" dirty="0">
              <a:solidFill>
                <a:schemeClr val="tx1"/>
              </a:solidFill>
            </a:endParaRPr>
          </a:p>
        </p:txBody>
      </p:sp>
      <p:sp>
        <p:nvSpPr>
          <p:cNvPr id="6" name="TextBox 5"/>
          <p:cNvSpPr txBox="1"/>
          <p:nvPr/>
        </p:nvSpPr>
        <p:spPr>
          <a:xfrm>
            <a:off x="536567" y="6009360"/>
            <a:ext cx="2505614" cy="646331"/>
          </a:xfrm>
          <a:prstGeom prst="rect">
            <a:avLst/>
          </a:prstGeom>
          <a:noFill/>
        </p:spPr>
        <p:txBody>
          <a:bodyPr wrap="none" rtlCol="0">
            <a:spAutoFit/>
          </a:bodyPr>
          <a:lstStyle/>
          <a:p>
            <a:r>
              <a:rPr lang="en-US" dirty="0">
                <a:latin typeface="Tahoma"/>
                <a:cs typeface="Tahoma"/>
              </a:rPr>
              <a:t>Elizabeth A. Erkel, PhD</a:t>
            </a:r>
          </a:p>
          <a:p>
            <a:endParaRPr lang="en-US" dirty="0"/>
          </a:p>
        </p:txBody>
      </p:sp>
      <p:sp>
        <p:nvSpPr>
          <p:cNvPr id="7" name="TextBox 6"/>
          <p:cNvSpPr txBox="1"/>
          <p:nvPr/>
        </p:nvSpPr>
        <p:spPr>
          <a:xfrm>
            <a:off x="7494056" y="6098802"/>
            <a:ext cx="1218860" cy="369332"/>
          </a:xfrm>
          <a:prstGeom prst="rect">
            <a:avLst/>
          </a:prstGeom>
          <a:noFill/>
        </p:spPr>
        <p:txBody>
          <a:bodyPr wrap="none" rtlCol="0">
            <a:spAutoFit/>
          </a:bodyPr>
          <a:lstStyle/>
          <a:p>
            <a:r>
              <a:rPr lang="en-US" dirty="0">
                <a:latin typeface="Tahoma"/>
                <a:cs typeface="Tahoma"/>
              </a:rPr>
              <a:t>April 2018</a:t>
            </a:r>
          </a:p>
        </p:txBody>
      </p:sp>
    </p:spTree>
    <p:extLst>
      <p:ext uri="{BB962C8B-B14F-4D97-AF65-F5344CB8AC3E}">
        <p14:creationId xmlns:p14="http://schemas.microsoft.com/office/powerpoint/2010/main" val="307044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8" y="197554"/>
            <a:ext cx="6653402" cy="2063072"/>
          </a:xfrm>
        </p:spPr>
        <p:txBody>
          <a:bodyPr>
            <a:normAutofit/>
          </a:bodyPr>
          <a:lstStyle/>
          <a:p>
            <a:pPr algn="just"/>
            <a:r>
              <a:rPr lang="en-US" sz="4000" dirty="0">
                <a:solidFill>
                  <a:srgbClr val="000090"/>
                </a:solidFill>
              </a:rPr>
              <a:t>Help make a plan for voting</a:t>
            </a:r>
            <a:br>
              <a:rPr lang="en-US" sz="4000" dirty="0">
                <a:solidFill>
                  <a:srgbClr val="000090"/>
                </a:solidFill>
              </a:rPr>
            </a:br>
            <a:r>
              <a:rPr lang="en-US" sz="2200" dirty="0">
                <a:solidFill>
                  <a:srgbClr val="800000"/>
                </a:solidFill>
              </a:rPr>
              <a:t>Getting potential voters to think through the steps</a:t>
            </a:r>
            <a:br>
              <a:rPr lang="en-US" sz="2200" dirty="0">
                <a:solidFill>
                  <a:srgbClr val="800000"/>
                </a:solidFill>
              </a:rPr>
            </a:br>
            <a:r>
              <a:rPr lang="en-US" sz="2200" dirty="0">
                <a:solidFill>
                  <a:srgbClr val="800000"/>
                </a:solidFill>
              </a:rPr>
              <a:t>they need to take makes them more likely to act</a:t>
            </a:r>
            <a:br>
              <a:rPr lang="en-US" sz="2200" dirty="0">
                <a:solidFill>
                  <a:srgbClr val="800000"/>
                </a:solidFill>
              </a:rPr>
            </a:br>
            <a:r>
              <a:rPr lang="en-US" sz="2200" dirty="0">
                <a:solidFill>
                  <a:srgbClr val="800000"/>
                </a:solidFill>
              </a:rPr>
              <a:t>on their intent to vote.</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10</a:t>
            </a:fld>
            <a:endParaRPr lang="en-US"/>
          </a:p>
        </p:txBody>
      </p:sp>
      <p:sp>
        <p:nvSpPr>
          <p:cNvPr id="9" name="TextBox 8"/>
          <p:cNvSpPr txBox="1"/>
          <p:nvPr/>
        </p:nvSpPr>
        <p:spPr>
          <a:xfrm>
            <a:off x="548391" y="2251130"/>
            <a:ext cx="3333615" cy="461665"/>
          </a:xfrm>
          <a:prstGeom prst="rect">
            <a:avLst/>
          </a:prstGeom>
          <a:noFill/>
          <a:ln w="3175">
            <a:solidFill>
              <a:schemeClr val="tx1"/>
            </a:solidFill>
          </a:ln>
        </p:spPr>
        <p:txBody>
          <a:bodyPr wrap="square" rtlCol="0">
            <a:spAutoFit/>
          </a:bodyPr>
          <a:lstStyle/>
          <a:p>
            <a:pPr algn="ctr"/>
            <a:r>
              <a:rPr lang="en-US" sz="2400" dirty="0">
                <a:effectLst>
                  <a:outerShdw blurRad="50800" dist="38100" dir="2700000" algn="tl" rotWithShape="0">
                    <a:srgbClr val="000000">
                      <a:alpha val="43000"/>
                    </a:srgbClr>
                  </a:outerShdw>
                </a:effectLst>
              </a:rPr>
              <a:t>Planning to be a voter</a:t>
            </a:r>
          </a:p>
        </p:txBody>
      </p:sp>
      <p:sp>
        <p:nvSpPr>
          <p:cNvPr id="10" name="TextBox 9"/>
          <p:cNvSpPr txBox="1"/>
          <p:nvPr/>
        </p:nvSpPr>
        <p:spPr>
          <a:xfrm rot="20022220">
            <a:off x="591685" y="3260290"/>
            <a:ext cx="1558575" cy="430887"/>
          </a:xfrm>
          <a:prstGeom prst="rect">
            <a:avLst/>
          </a:prstGeom>
          <a:noFill/>
          <a:ln w="3175">
            <a:solidFill>
              <a:schemeClr val="tx1"/>
            </a:solidFill>
          </a:ln>
        </p:spPr>
        <p:txBody>
          <a:bodyPr wrap="square" rtlCol="0">
            <a:spAutoFit/>
          </a:bodyPr>
          <a:lstStyle/>
          <a:p>
            <a:pPr algn="ctr"/>
            <a:r>
              <a:rPr lang="en-US" sz="2200" dirty="0">
                <a:solidFill>
                  <a:srgbClr val="800000"/>
                </a:solidFill>
                <a:effectLst>
                  <a:outerShdw blurRad="50800" dist="38100" dir="2700000" algn="tl" rotWithShape="0">
                    <a:srgbClr val="000000">
                      <a:alpha val="43000"/>
                    </a:srgbClr>
                  </a:outerShdw>
                </a:effectLst>
              </a:rPr>
              <a:t>Logistics</a:t>
            </a:r>
          </a:p>
        </p:txBody>
      </p:sp>
      <p:sp>
        <p:nvSpPr>
          <p:cNvPr id="11" name="TextBox 10"/>
          <p:cNvSpPr txBox="1"/>
          <p:nvPr/>
        </p:nvSpPr>
        <p:spPr>
          <a:xfrm rot="20022220">
            <a:off x="2071732" y="3260292"/>
            <a:ext cx="1558575" cy="430887"/>
          </a:xfrm>
          <a:prstGeom prst="rect">
            <a:avLst/>
          </a:prstGeom>
          <a:noFill/>
          <a:ln w="3175">
            <a:solidFill>
              <a:schemeClr val="tx1"/>
            </a:solidFill>
          </a:ln>
        </p:spPr>
        <p:txBody>
          <a:bodyPr wrap="square" rtlCol="0">
            <a:spAutoFit/>
          </a:bodyPr>
          <a:lstStyle/>
          <a:p>
            <a:pPr algn="ctr"/>
            <a:r>
              <a:rPr lang="en-US" sz="2200" dirty="0">
                <a:solidFill>
                  <a:srgbClr val="000090"/>
                </a:solidFill>
                <a:effectLst>
                  <a:outerShdw blurRad="50800" dist="38100" dir="2700000" algn="tl" rotWithShape="0">
                    <a:srgbClr val="000000">
                      <a:alpha val="43000"/>
                    </a:srgbClr>
                  </a:outerShdw>
                </a:effectLst>
              </a:rPr>
              <a:t>Readiness</a:t>
            </a:r>
          </a:p>
        </p:txBody>
      </p:sp>
      <p:sp>
        <p:nvSpPr>
          <p:cNvPr id="12" name="TextBox 11"/>
          <p:cNvSpPr txBox="1"/>
          <p:nvPr/>
        </p:nvSpPr>
        <p:spPr>
          <a:xfrm>
            <a:off x="606114" y="4285805"/>
            <a:ext cx="1847197" cy="1477328"/>
          </a:xfrm>
          <a:prstGeom prst="rect">
            <a:avLst/>
          </a:prstGeom>
          <a:noFill/>
          <a:ln w="3175">
            <a:solidFill>
              <a:srgbClr val="800000"/>
            </a:solidFill>
            <a:prstDash val="dash"/>
          </a:ln>
        </p:spPr>
        <p:txBody>
          <a:bodyPr wrap="square" rtlCol="0">
            <a:spAutoFit/>
          </a:bodyPr>
          <a:lstStyle/>
          <a:p>
            <a:r>
              <a:rPr lang="en-US" dirty="0"/>
              <a:t> Assess difficulty</a:t>
            </a:r>
          </a:p>
          <a:p>
            <a:r>
              <a:rPr lang="en-US" dirty="0"/>
              <a:t>    How</a:t>
            </a:r>
          </a:p>
          <a:p>
            <a:r>
              <a:rPr lang="en-US" dirty="0"/>
              <a:t>    When</a:t>
            </a:r>
          </a:p>
          <a:p>
            <a:r>
              <a:rPr lang="en-US" dirty="0"/>
              <a:t>    Where</a:t>
            </a:r>
          </a:p>
          <a:p>
            <a:r>
              <a:rPr lang="en-US" dirty="0"/>
              <a:t> Special plans</a:t>
            </a:r>
          </a:p>
        </p:txBody>
      </p:sp>
      <p:sp>
        <p:nvSpPr>
          <p:cNvPr id="13" name="TextBox 12"/>
          <p:cNvSpPr txBox="1"/>
          <p:nvPr/>
        </p:nvSpPr>
        <p:spPr>
          <a:xfrm>
            <a:off x="2836614" y="4755669"/>
            <a:ext cx="1824679" cy="1477328"/>
          </a:xfrm>
          <a:prstGeom prst="rect">
            <a:avLst/>
          </a:prstGeom>
          <a:noFill/>
          <a:ln w="3175">
            <a:solidFill>
              <a:srgbClr val="800000"/>
            </a:solidFill>
            <a:prstDash val="dash"/>
          </a:ln>
        </p:spPr>
        <p:txBody>
          <a:bodyPr wrap="square" rtlCol="0">
            <a:spAutoFit/>
          </a:bodyPr>
          <a:lstStyle/>
          <a:p>
            <a:r>
              <a:rPr lang="en-US" dirty="0"/>
              <a:t> Deadlines</a:t>
            </a:r>
          </a:p>
          <a:p>
            <a:r>
              <a:rPr lang="en-US" dirty="0"/>
              <a:t>      </a:t>
            </a:r>
            <a:r>
              <a:rPr lang="en-US" sz="1600" dirty="0"/>
              <a:t>Registration</a:t>
            </a:r>
          </a:p>
          <a:p>
            <a:r>
              <a:rPr lang="en-US" sz="1600" dirty="0"/>
              <a:t>      Vote-by-mail</a:t>
            </a:r>
          </a:p>
          <a:p>
            <a:r>
              <a:rPr lang="en-US" dirty="0"/>
              <a:t> Voting dates</a:t>
            </a:r>
          </a:p>
          <a:p>
            <a:r>
              <a:rPr lang="en-US" dirty="0"/>
              <a:t> Polling places</a:t>
            </a:r>
          </a:p>
        </p:txBody>
      </p:sp>
      <p:sp>
        <p:nvSpPr>
          <p:cNvPr id="14" name="TextBox 13"/>
          <p:cNvSpPr txBox="1"/>
          <p:nvPr/>
        </p:nvSpPr>
        <p:spPr>
          <a:xfrm>
            <a:off x="4646870" y="2450381"/>
            <a:ext cx="3530085" cy="1231106"/>
          </a:xfrm>
          <a:prstGeom prst="rect">
            <a:avLst/>
          </a:prstGeom>
          <a:noFill/>
          <a:ln w="3175">
            <a:solidFill>
              <a:srgbClr val="000090"/>
            </a:solidFill>
            <a:prstDash val="dash"/>
          </a:ln>
        </p:spPr>
        <p:txBody>
          <a:bodyPr wrap="square" rtlCol="0">
            <a:spAutoFit/>
          </a:bodyPr>
          <a:lstStyle/>
          <a:p>
            <a:pPr algn="ctr"/>
            <a:r>
              <a:rPr lang="en-US" sz="2000" i="1" dirty="0"/>
              <a:t>What to Take to the Polls</a:t>
            </a:r>
          </a:p>
          <a:p>
            <a:r>
              <a:rPr lang="en-US" dirty="0"/>
              <a:t> Voter registration card</a:t>
            </a:r>
          </a:p>
          <a:p>
            <a:r>
              <a:rPr lang="en-US" dirty="0"/>
              <a:t> One of the acceptable voter IDs</a:t>
            </a:r>
          </a:p>
          <a:p>
            <a:r>
              <a:rPr lang="en-US" dirty="0"/>
              <a:t> List of who/what to vote for</a:t>
            </a:r>
          </a:p>
        </p:txBody>
      </p:sp>
      <p:sp>
        <p:nvSpPr>
          <p:cNvPr id="15" name="TextBox 14"/>
          <p:cNvSpPr txBox="1"/>
          <p:nvPr/>
        </p:nvSpPr>
        <p:spPr>
          <a:xfrm>
            <a:off x="5309887" y="3909283"/>
            <a:ext cx="3715579" cy="2041585"/>
          </a:xfrm>
          <a:prstGeom prst="rect">
            <a:avLst/>
          </a:prstGeom>
          <a:noFill/>
          <a:ln w="3175">
            <a:solidFill>
              <a:srgbClr val="000090"/>
            </a:solidFill>
            <a:prstDash val="dash"/>
          </a:ln>
        </p:spPr>
        <p:txBody>
          <a:bodyPr wrap="square" rtlCol="0">
            <a:spAutoFit/>
          </a:bodyPr>
          <a:lstStyle/>
          <a:p>
            <a:pPr algn="ctr"/>
            <a:r>
              <a:rPr lang="en-US" sz="2000" i="1" dirty="0"/>
              <a:t>Nonpartisan Resources</a:t>
            </a:r>
          </a:p>
          <a:p>
            <a:pPr>
              <a:spcBef>
                <a:spcPts val="200"/>
              </a:spcBef>
              <a:spcAft>
                <a:spcPts val="200"/>
              </a:spcAft>
            </a:pPr>
            <a:r>
              <a:rPr lang="en-US" dirty="0"/>
              <a:t>Voter information websites</a:t>
            </a:r>
          </a:p>
          <a:p>
            <a:pPr>
              <a:spcBef>
                <a:spcPts val="200"/>
              </a:spcBef>
            </a:pPr>
            <a:r>
              <a:rPr lang="en-US" sz="1600" dirty="0"/>
              <a:t>     www.</a:t>
            </a:r>
            <a:r>
              <a:rPr lang="en-US" sz="1600" dirty="0">
                <a:solidFill>
                  <a:srgbClr val="800000"/>
                </a:solidFill>
              </a:rPr>
              <a:t>VOTE</a:t>
            </a:r>
            <a:r>
              <a:rPr lang="en-US" sz="1600" dirty="0">
                <a:solidFill>
                  <a:srgbClr val="000090"/>
                </a:solidFill>
              </a:rPr>
              <a:t>411.org</a:t>
            </a:r>
            <a:r>
              <a:rPr lang="en-US" sz="1600" dirty="0"/>
              <a:t>, </a:t>
            </a:r>
            <a:r>
              <a:rPr lang="en-US" sz="1600" dirty="0" err="1"/>
              <a:t>www.</a:t>
            </a:r>
            <a:r>
              <a:rPr lang="en-US" sz="1600" dirty="0" err="1">
                <a:solidFill>
                  <a:srgbClr val="000090"/>
                </a:solidFill>
              </a:rPr>
              <a:t>Vote</a:t>
            </a:r>
            <a:r>
              <a:rPr lang="en-US" sz="1600" dirty="0" err="1">
                <a:solidFill>
                  <a:srgbClr val="800000"/>
                </a:solidFill>
              </a:rPr>
              <a:t>Texas</a:t>
            </a:r>
            <a:r>
              <a:rPr lang="en-US" sz="1600" dirty="0" err="1"/>
              <a:t>.gov</a:t>
            </a:r>
            <a:endParaRPr lang="en-US" sz="1600" dirty="0"/>
          </a:p>
          <a:p>
            <a:r>
              <a:rPr lang="en-US" sz="1600" dirty="0"/>
              <a:t>     County elections website</a:t>
            </a:r>
          </a:p>
          <a:p>
            <a:r>
              <a:rPr lang="en-US" sz="1600" dirty="0"/>
              <a:t>     https://</a:t>
            </a:r>
            <a:r>
              <a:rPr lang="en-US" sz="1600" dirty="0" err="1"/>
              <a:t>my.</a:t>
            </a:r>
            <a:r>
              <a:rPr lang="en-US" sz="1600" dirty="0" err="1">
                <a:solidFill>
                  <a:srgbClr val="000090"/>
                </a:solidFill>
              </a:rPr>
              <a:t>LWV</a:t>
            </a:r>
            <a:r>
              <a:rPr lang="en-US" sz="1600" dirty="0" err="1"/>
              <a:t>.org</a:t>
            </a:r>
            <a:r>
              <a:rPr lang="en-US" sz="1600" dirty="0">
                <a:solidFill>
                  <a:srgbClr val="000000"/>
                </a:solidFill>
              </a:rPr>
              <a:t>/</a:t>
            </a:r>
            <a:r>
              <a:rPr lang="en-US" sz="1600" dirty="0">
                <a:solidFill>
                  <a:srgbClr val="800000"/>
                </a:solidFill>
              </a:rPr>
              <a:t>Texas</a:t>
            </a:r>
            <a:endParaRPr lang="en-US" sz="1600" dirty="0">
              <a:solidFill>
                <a:srgbClr val="000090"/>
              </a:solidFill>
            </a:endParaRPr>
          </a:p>
          <a:p>
            <a:r>
              <a:rPr lang="en-US" sz="1600" dirty="0"/>
              <a:t>     local League website</a:t>
            </a:r>
          </a:p>
          <a:p>
            <a:pPr>
              <a:spcBef>
                <a:spcPts val="200"/>
              </a:spcBef>
            </a:pPr>
            <a:r>
              <a:rPr lang="en-US" dirty="0"/>
              <a:t>League voters guides</a:t>
            </a:r>
          </a:p>
        </p:txBody>
      </p:sp>
      <p:cxnSp>
        <p:nvCxnSpPr>
          <p:cNvPr id="17" name="Straight Connector 16"/>
          <p:cNvCxnSpPr/>
          <p:nvPr/>
        </p:nvCxnSpPr>
        <p:spPr>
          <a:xfrm>
            <a:off x="865875" y="2712795"/>
            <a:ext cx="0" cy="76944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97625" y="2712795"/>
            <a:ext cx="0" cy="63503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0" idx="2"/>
            <a:endCxn id="10" idx="2"/>
          </p:cNvCxnSpPr>
          <p:nvPr/>
        </p:nvCxnSpPr>
        <p:spPr>
          <a:xfrm>
            <a:off x="1466417" y="3668882"/>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0" idx="2"/>
          </p:cNvCxnSpPr>
          <p:nvPr/>
        </p:nvCxnSpPr>
        <p:spPr>
          <a:xfrm>
            <a:off x="1466417" y="3668882"/>
            <a:ext cx="0" cy="616923"/>
          </a:xfrm>
          <a:prstGeom prst="line">
            <a:avLst/>
          </a:prstGeom>
          <a:ln w="3175">
            <a:solidFill>
              <a:srgbClr val="800000"/>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1" idx="3"/>
          </p:cNvCxnSpPr>
          <p:nvPr/>
        </p:nvCxnSpPr>
        <p:spPr>
          <a:xfrm>
            <a:off x="3549662" y="3130501"/>
            <a:ext cx="1111631" cy="874"/>
          </a:xfrm>
          <a:prstGeom prst="line">
            <a:avLst/>
          </a:prstGeom>
          <a:ln w="3175" cmpd="sng">
            <a:solidFill>
              <a:srgbClr val="000090"/>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1" idx="2"/>
          </p:cNvCxnSpPr>
          <p:nvPr/>
        </p:nvCxnSpPr>
        <p:spPr>
          <a:xfrm>
            <a:off x="2946464" y="3668884"/>
            <a:ext cx="0" cy="616921"/>
          </a:xfrm>
          <a:prstGeom prst="line">
            <a:avLst/>
          </a:prstGeom>
          <a:ln w="3175" cmpd="sng">
            <a:solidFill>
              <a:srgbClr val="000090"/>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946464" y="4285805"/>
            <a:ext cx="2363424" cy="0"/>
          </a:xfrm>
          <a:prstGeom prst="line">
            <a:avLst/>
          </a:prstGeom>
          <a:ln w="3175" cmpd="sng">
            <a:solidFill>
              <a:srgbClr val="000090"/>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453311" y="5183199"/>
            <a:ext cx="383303" cy="0"/>
          </a:xfrm>
          <a:prstGeom prst="line">
            <a:avLst/>
          </a:prstGeom>
          <a:ln w="3175">
            <a:solidFill>
              <a:srgbClr val="800000"/>
            </a:solidFill>
            <a:prstDash val="dash"/>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994835" y="5938396"/>
            <a:ext cx="2239954" cy="523220"/>
          </a:xfrm>
          <a:prstGeom prst="rect">
            <a:avLst/>
          </a:prstGeom>
          <a:noFill/>
        </p:spPr>
        <p:txBody>
          <a:bodyPr wrap="none" rtlCol="0">
            <a:spAutoFit/>
          </a:bodyPr>
          <a:lstStyle/>
          <a:p>
            <a:r>
              <a:rPr lang="en-US" sz="1400" dirty="0">
                <a:solidFill>
                  <a:schemeClr val="tx1">
                    <a:lumMod val="65000"/>
                    <a:lumOff val="35000"/>
                  </a:schemeClr>
                </a:solidFill>
              </a:rPr>
              <a:t>Find voter ID information at</a:t>
            </a:r>
          </a:p>
          <a:p>
            <a:r>
              <a:rPr lang="en-US" sz="1400" dirty="0">
                <a:solidFill>
                  <a:srgbClr val="3366FF"/>
                </a:solidFill>
              </a:rPr>
              <a:t>https://</a:t>
            </a:r>
            <a:r>
              <a:rPr lang="en-US" sz="1400" dirty="0" err="1">
                <a:solidFill>
                  <a:srgbClr val="3366FF"/>
                </a:solidFill>
              </a:rPr>
              <a:t>my.lwv.org</a:t>
            </a:r>
            <a:r>
              <a:rPr lang="en-US" sz="1400" dirty="0">
                <a:solidFill>
                  <a:srgbClr val="3366FF"/>
                </a:solidFill>
              </a:rPr>
              <a:t>/</a:t>
            </a:r>
            <a:r>
              <a:rPr lang="en-US" sz="1400" dirty="0" err="1">
                <a:solidFill>
                  <a:srgbClr val="3366FF"/>
                </a:solidFill>
              </a:rPr>
              <a:t>texas</a:t>
            </a:r>
            <a:r>
              <a:rPr lang="en-US" sz="1400" dirty="0">
                <a:solidFill>
                  <a:srgbClr val="3366FF"/>
                </a:solidFill>
              </a:rPr>
              <a:t>/ids</a:t>
            </a:r>
          </a:p>
        </p:txBody>
      </p:sp>
      <p:pic>
        <p:nvPicPr>
          <p:cNvPr id="24" name="Picture 23"/>
          <p:cNvPicPr/>
          <p:nvPr/>
        </p:nvPicPr>
        <p:blipFill>
          <a:blip r:embed="rId2">
            <a:extLst>
              <a:ext uri="{28A0092B-C50C-407E-A947-70E740481C1C}">
                <a14:useLocalDpi xmlns:a14="http://schemas.microsoft.com/office/drawing/2010/main"/>
              </a:ext>
            </a:extLst>
          </a:blip>
          <a:stretch>
            <a:fillRect/>
          </a:stretch>
        </p:blipFill>
        <p:spPr>
          <a:xfrm>
            <a:off x="7024792" y="256237"/>
            <a:ext cx="1831340" cy="1831340"/>
          </a:xfrm>
          <a:prstGeom prst="rect">
            <a:avLst/>
          </a:prstGeom>
        </p:spPr>
      </p:pic>
    </p:spTree>
    <p:extLst>
      <p:ext uri="{BB962C8B-B14F-4D97-AF65-F5344CB8AC3E}">
        <p14:creationId xmlns:p14="http://schemas.microsoft.com/office/powerpoint/2010/main" val="48185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rot="17003973">
            <a:off x="4309833" y="2922515"/>
            <a:ext cx="1066800" cy="3182737"/>
          </a:xfrm>
          <a:prstGeom prst="rect">
            <a:avLst/>
          </a:prstGeom>
          <a:noFill/>
          <a:ln w="3175" cmpd="sng">
            <a:solidFill>
              <a:schemeClr val="tx1"/>
            </a:solidFill>
          </a:ln>
        </p:spPr>
      </p:pic>
      <p:sp>
        <p:nvSpPr>
          <p:cNvPr id="9" name="Text Placeholder 8"/>
          <p:cNvSpPr>
            <a:spLocks noGrp="1"/>
          </p:cNvSpPr>
          <p:nvPr>
            <p:ph type="body" sz="half" idx="2"/>
          </p:nvPr>
        </p:nvSpPr>
        <p:spPr>
          <a:xfrm>
            <a:off x="488237" y="741984"/>
            <a:ext cx="3008313" cy="3941233"/>
          </a:xfrm>
        </p:spPr>
        <p:txBody>
          <a:bodyPr>
            <a:normAutofit/>
          </a:bodyPr>
          <a:lstStyle/>
          <a:p>
            <a:r>
              <a:rPr lang="en-US" sz="2400" dirty="0">
                <a:solidFill>
                  <a:srgbClr val="000090"/>
                </a:solidFill>
              </a:rPr>
              <a:t>Assist voter in getting ready to vote.</a:t>
            </a:r>
          </a:p>
          <a:p>
            <a:endParaRPr lang="en-US" sz="2400" dirty="0">
              <a:solidFill>
                <a:srgbClr val="000090"/>
              </a:solidFill>
            </a:endParaRP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1992394" y="6360096"/>
            <a:ext cx="5328511" cy="365125"/>
          </a:xfrm>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11</a:t>
            </a:fld>
            <a:endParaRPr lang="en-US" dirty="0"/>
          </a:p>
        </p:txBody>
      </p:sp>
      <p:sp>
        <p:nvSpPr>
          <p:cNvPr id="10" name="Content Placeholder 9"/>
          <p:cNvSpPr>
            <a:spLocks noGrp="1"/>
          </p:cNvSpPr>
          <p:nvPr>
            <p:ph idx="1"/>
          </p:nvPr>
        </p:nvSpPr>
        <p:spPr>
          <a:xfrm>
            <a:off x="4261556" y="741984"/>
            <a:ext cx="4425244" cy="5384179"/>
          </a:xfrm>
        </p:spPr>
        <p:txBody>
          <a:bodyPr>
            <a:normAutofit/>
          </a:bodyPr>
          <a:lstStyle/>
          <a:p>
            <a:r>
              <a:rPr lang="en-US" sz="2600" dirty="0"/>
              <a:t>Distribute printed materials at events and public places</a:t>
            </a:r>
          </a:p>
          <a:p>
            <a:pPr>
              <a:spcBef>
                <a:spcPts val="1224"/>
              </a:spcBef>
            </a:pPr>
            <a:r>
              <a:rPr lang="en-US" sz="2600" dirty="0"/>
              <a:t>Arrange to include voter education inserts into regular mailings by utility companies</a:t>
            </a:r>
            <a:endParaRPr lang="en-US" sz="1900" dirty="0"/>
          </a:p>
        </p:txBody>
      </p:sp>
      <p:pic>
        <p:nvPicPr>
          <p:cNvPr id="13" name="Picture 12"/>
          <p:cNvPicPr/>
          <p:nvPr/>
        </p:nvPicPr>
        <p:blipFill>
          <a:blip r:embed="rId4">
            <a:extLst>
              <a:ext uri="{28A0092B-C50C-407E-A947-70E740481C1C}">
                <a14:useLocalDpi xmlns:a14="http://schemas.microsoft.com/office/drawing/2010/main"/>
              </a:ext>
            </a:extLst>
          </a:blip>
          <a:stretch>
            <a:fillRect/>
          </a:stretch>
        </p:blipFill>
        <p:spPr>
          <a:xfrm rot="20534257">
            <a:off x="454668" y="1783476"/>
            <a:ext cx="3580628" cy="2042830"/>
          </a:xfrm>
          <a:prstGeom prst="rect">
            <a:avLst/>
          </a:prstGeom>
        </p:spPr>
      </p:pic>
      <p:pic>
        <p:nvPicPr>
          <p:cNvPr id="11" name="Picture 10"/>
          <p:cNvPicPr/>
          <p:nvPr/>
        </p:nvPicPr>
        <p:blipFill>
          <a:blip r:embed="rId5">
            <a:extLst>
              <a:ext uri="{28A0092B-C50C-407E-A947-70E740481C1C}">
                <a14:useLocalDpi xmlns:a14="http://schemas.microsoft.com/office/drawing/2010/main"/>
              </a:ext>
            </a:extLst>
          </a:blip>
          <a:stretch>
            <a:fillRect/>
          </a:stretch>
        </p:blipFill>
        <p:spPr>
          <a:xfrm>
            <a:off x="5206994" y="3866444"/>
            <a:ext cx="3245557" cy="2362906"/>
          </a:xfrm>
          <a:prstGeom prst="rect">
            <a:avLst/>
          </a:prstGeom>
        </p:spPr>
      </p:pic>
    </p:spTree>
    <p:extLst>
      <p:ext uri="{BB962C8B-B14F-4D97-AF65-F5344CB8AC3E}">
        <p14:creationId xmlns:p14="http://schemas.microsoft.com/office/powerpoint/2010/main" val="164121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3">
            <a:extLst>
              <a:ext uri="{28A0092B-C50C-407E-A947-70E740481C1C}">
                <a14:useLocalDpi xmlns:a14="http://schemas.microsoft.com/office/drawing/2010/main"/>
              </a:ext>
            </a:extLst>
          </a:blip>
          <a:stretch>
            <a:fillRect/>
          </a:stretch>
        </p:blipFill>
        <p:spPr bwMode="auto">
          <a:xfrm rot="20677807">
            <a:off x="4397746" y="527154"/>
            <a:ext cx="1818640" cy="5425810"/>
          </a:xfrm>
          <a:prstGeom prst="rect">
            <a:avLst/>
          </a:prstGeom>
          <a:noFill/>
          <a:ln w="3175" cmpd="sng">
            <a:solidFill>
              <a:schemeClr val="tx1"/>
            </a:solidFill>
          </a:ln>
        </p:spPr>
      </p:pic>
      <p:sp>
        <p:nvSpPr>
          <p:cNvPr id="2" name="Title 1"/>
          <p:cNvSpPr>
            <a:spLocks noGrp="1"/>
          </p:cNvSpPr>
          <p:nvPr>
            <p:ph type="title"/>
          </p:nvPr>
        </p:nvSpPr>
        <p:spPr>
          <a:xfrm>
            <a:off x="457200" y="449693"/>
            <a:ext cx="3008313" cy="1162050"/>
          </a:xfrm>
        </p:spPr>
        <p:txBody>
          <a:bodyPr>
            <a:normAutofit/>
          </a:bodyPr>
          <a:lstStyle/>
          <a:p>
            <a:pPr algn="l"/>
            <a:r>
              <a:rPr lang="en-US" sz="2800" dirty="0">
                <a:solidFill>
                  <a:srgbClr val="800000"/>
                </a:solidFill>
              </a:rPr>
              <a:t>Bookmarks and cards</a:t>
            </a:r>
          </a:p>
        </p:txBody>
      </p:sp>
      <p:sp>
        <p:nvSpPr>
          <p:cNvPr id="3" name="Date Placeholder 2"/>
          <p:cNvSpPr>
            <a:spLocks noGrp="1"/>
          </p:cNvSpPr>
          <p:nvPr>
            <p:ph type="dt" sz="half" idx="10"/>
          </p:nvPr>
        </p:nvSpPr>
        <p:spPr>
          <a:xfrm>
            <a:off x="355600" y="6356350"/>
            <a:ext cx="1790700" cy="365125"/>
          </a:xfrm>
        </p:spPr>
        <p:txBody>
          <a:bodyPr/>
          <a:lstStyle/>
          <a:p>
            <a:r>
              <a:rPr lang="en-US"/>
              <a:t>April 2018</a:t>
            </a:r>
            <a:endParaRPr lang="en-US" dirty="0"/>
          </a:p>
        </p:txBody>
      </p:sp>
      <p:sp>
        <p:nvSpPr>
          <p:cNvPr id="5" name="Slide Number Placeholder 4"/>
          <p:cNvSpPr>
            <a:spLocks noGrp="1"/>
          </p:cNvSpPr>
          <p:nvPr>
            <p:ph type="sldNum" sz="quarter" idx="12"/>
          </p:nvPr>
        </p:nvSpPr>
        <p:spPr/>
        <p:txBody>
          <a:bodyPr/>
          <a:lstStyle/>
          <a:p>
            <a:fld id="{D93C9281-498A-9D42-AA97-B74D709FF200}" type="slidenum">
              <a:rPr lang="en-US" smtClean="0"/>
              <a:t>12</a:t>
            </a:fld>
            <a:endParaRPr lang="en-US"/>
          </a:p>
        </p:txBody>
      </p:sp>
      <p:pic>
        <p:nvPicPr>
          <p:cNvPr id="11" name="Picture 10"/>
          <p:cNvPicPr/>
          <p:nvPr/>
        </p:nvPicPr>
        <p:blipFill>
          <a:blip r:embed="rId4" cstate="print">
            <a:extLst>
              <a:ext uri="{28A0092B-C50C-407E-A947-70E740481C1C}">
                <a14:useLocalDpi xmlns:a14="http://schemas.microsoft.com/office/drawing/2010/main"/>
              </a:ext>
            </a:extLst>
          </a:blip>
          <a:stretch>
            <a:fillRect/>
          </a:stretch>
        </p:blipFill>
        <p:spPr>
          <a:xfrm rot="20997886">
            <a:off x="457200" y="2108398"/>
            <a:ext cx="2566035" cy="1372870"/>
          </a:xfrm>
          <a:prstGeom prst="rect">
            <a:avLst/>
          </a:prstGeom>
        </p:spPr>
      </p:pic>
      <p:pic>
        <p:nvPicPr>
          <p:cNvPr id="12" name="Picture 11"/>
          <p:cNvPicPr/>
          <p:nvPr/>
        </p:nvPicPr>
        <p:blipFill>
          <a:blip r:embed="rId5">
            <a:extLst>
              <a:ext uri="{28A0092B-C50C-407E-A947-70E740481C1C}">
                <a14:useLocalDpi xmlns:a14="http://schemas.microsoft.com/office/drawing/2010/main"/>
              </a:ext>
            </a:extLst>
          </a:blip>
          <a:stretch>
            <a:fillRect/>
          </a:stretch>
        </p:blipFill>
        <p:spPr>
          <a:xfrm rot="787494">
            <a:off x="813629" y="3722087"/>
            <a:ext cx="2654222" cy="1430359"/>
          </a:xfrm>
          <a:prstGeom prst="rect">
            <a:avLst/>
          </a:prstGeom>
        </p:spPr>
      </p:pic>
      <p:pic>
        <p:nvPicPr>
          <p:cNvPr id="17" name="Picture 16"/>
          <p:cNvPicPr/>
          <p:nvPr/>
        </p:nvPicPr>
        <p:blipFill>
          <a:blip r:embed="rId6">
            <a:extLst>
              <a:ext uri="{28A0092B-C50C-407E-A947-70E740481C1C}">
                <a14:useLocalDpi xmlns:a14="http://schemas.microsoft.com/office/drawing/2010/main"/>
              </a:ext>
            </a:extLst>
          </a:blip>
          <a:stretch>
            <a:fillRect/>
          </a:stretch>
        </p:blipFill>
        <p:spPr bwMode="auto">
          <a:xfrm rot="334304">
            <a:off x="6708860" y="623124"/>
            <a:ext cx="1833145" cy="5216952"/>
          </a:xfrm>
          <a:prstGeom prst="rect">
            <a:avLst/>
          </a:prstGeom>
          <a:noFill/>
          <a:ln w="3175" cmpd="sng">
            <a:solidFill>
              <a:schemeClr val="tx1"/>
            </a:solidFill>
          </a:ln>
        </p:spPr>
      </p:pic>
      <p:sp>
        <p:nvSpPr>
          <p:cNvPr id="14" name="TextBox 13"/>
          <p:cNvSpPr txBox="1"/>
          <p:nvPr/>
        </p:nvSpPr>
        <p:spPr>
          <a:xfrm>
            <a:off x="346355" y="5463774"/>
            <a:ext cx="3599889" cy="523220"/>
          </a:xfrm>
          <a:prstGeom prst="rect">
            <a:avLst/>
          </a:prstGeom>
          <a:noFill/>
        </p:spPr>
        <p:txBody>
          <a:bodyPr wrap="none" rtlCol="0">
            <a:spAutoFit/>
          </a:bodyPr>
          <a:lstStyle/>
          <a:p>
            <a:r>
              <a:rPr lang="en-US" sz="1400" dirty="0"/>
              <a:t>LWV-TX social media business card available at</a:t>
            </a:r>
          </a:p>
          <a:p>
            <a:r>
              <a:rPr lang="en-US" sz="1400" dirty="0">
                <a:solidFill>
                  <a:srgbClr val="0000FF"/>
                </a:solidFill>
              </a:rPr>
              <a:t>https://</a:t>
            </a:r>
            <a:r>
              <a:rPr lang="en-US" sz="1400" dirty="0" err="1">
                <a:solidFill>
                  <a:srgbClr val="0000FF"/>
                </a:solidFill>
              </a:rPr>
              <a:t>my.lwv.org</a:t>
            </a:r>
            <a:r>
              <a:rPr lang="en-US" sz="1400" dirty="0">
                <a:solidFill>
                  <a:srgbClr val="0000FF"/>
                </a:solidFill>
              </a:rPr>
              <a:t>/</a:t>
            </a:r>
            <a:r>
              <a:rPr lang="en-US" sz="1400" dirty="0" err="1">
                <a:solidFill>
                  <a:srgbClr val="0000FF"/>
                </a:solidFill>
              </a:rPr>
              <a:t>texas</a:t>
            </a:r>
            <a:r>
              <a:rPr lang="en-US" sz="1400" dirty="0">
                <a:solidFill>
                  <a:srgbClr val="0000FF"/>
                </a:solidFill>
              </a:rPr>
              <a:t>/get-out-vote-0</a:t>
            </a:r>
          </a:p>
        </p:txBody>
      </p:sp>
      <p:sp>
        <p:nvSpPr>
          <p:cNvPr id="15" name="TextBox 14"/>
          <p:cNvSpPr txBox="1"/>
          <p:nvPr/>
        </p:nvSpPr>
        <p:spPr>
          <a:xfrm>
            <a:off x="3860800" y="6171684"/>
            <a:ext cx="4051300" cy="523220"/>
          </a:xfrm>
          <a:prstGeom prst="rect">
            <a:avLst/>
          </a:prstGeom>
          <a:noFill/>
        </p:spPr>
        <p:txBody>
          <a:bodyPr wrap="square" rtlCol="0">
            <a:spAutoFit/>
          </a:bodyPr>
          <a:lstStyle/>
          <a:p>
            <a:r>
              <a:rPr lang="en-US" sz="1400" dirty="0"/>
              <a:t>Bookmarks individualized for each local League</a:t>
            </a:r>
          </a:p>
          <a:p>
            <a:r>
              <a:rPr lang="en-US" sz="1400" dirty="0"/>
              <a:t>available at  </a:t>
            </a:r>
            <a:r>
              <a:rPr lang="en-US" sz="1400" dirty="0">
                <a:solidFill>
                  <a:srgbClr val="0000FF"/>
                </a:solidFill>
              </a:rPr>
              <a:t>https://</a:t>
            </a:r>
            <a:r>
              <a:rPr lang="en-US" sz="1400" dirty="0" err="1">
                <a:solidFill>
                  <a:srgbClr val="0000FF"/>
                </a:solidFill>
              </a:rPr>
              <a:t>my.lwv.org</a:t>
            </a:r>
            <a:r>
              <a:rPr lang="en-US" sz="1400" dirty="0">
                <a:solidFill>
                  <a:srgbClr val="0000FF"/>
                </a:solidFill>
              </a:rPr>
              <a:t>/</a:t>
            </a:r>
            <a:r>
              <a:rPr lang="en-US" sz="1400" dirty="0" err="1">
                <a:solidFill>
                  <a:srgbClr val="0000FF"/>
                </a:solidFill>
              </a:rPr>
              <a:t>texas</a:t>
            </a:r>
            <a:r>
              <a:rPr lang="en-US" sz="1400" dirty="0">
                <a:solidFill>
                  <a:srgbClr val="0000FF"/>
                </a:solidFill>
              </a:rPr>
              <a:t>/vote-it-counts</a:t>
            </a:r>
          </a:p>
        </p:txBody>
      </p:sp>
    </p:spTree>
    <p:extLst>
      <p:ext uri="{BB962C8B-B14F-4D97-AF65-F5344CB8AC3E}">
        <p14:creationId xmlns:p14="http://schemas.microsoft.com/office/powerpoint/2010/main" val="150789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800000"/>
                </a:solidFill>
              </a:rPr>
              <a:t>Voter Checklist</a:t>
            </a:r>
          </a:p>
        </p:txBody>
      </p:sp>
      <p:sp>
        <p:nvSpPr>
          <p:cNvPr id="7" name="Text Placeholder 6"/>
          <p:cNvSpPr>
            <a:spLocks noGrp="1"/>
          </p:cNvSpPr>
          <p:nvPr>
            <p:ph type="body" sz="half" idx="2"/>
          </p:nvPr>
        </p:nvSpPr>
        <p:spPr/>
        <p:txBody>
          <a:bodyPr/>
          <a:lstStyle/>
          <a:p>
            <a:r>
              <a:rPr lang="en-US" dirty="0">
                <a:solidFill>
                  <a:srgbClr val="000090"/>
                </a:solidFill>
              </a:rPr>
              <a:t>Bookmark or handout</a:t>
            </a:r>
          </a:p>
        </p:txBody>
      </p:sp>
      <p:sp>
        <p:nvSpPr>
          <p:cNvPr id="3" name="Date Placeholder 2"/>
          <p:cNvSpPr>
            <a:spLocks noGrp="1"/>
          </p:cNvSpPr>
          <p:nvPr>
            <p:ph type="dt" sz="half" idx="10"/>
          </p:nvPr>
        </p:nvSpPr>
        <p:spPr>
          <a:xfrm>
            <a:off x="338669" y="6356350"/>
            <a:ext cx="1714500" cy="365125"/>
          </a:xfrm>
        </p:spPr>
        <p:txBody>
          <a:bodyPr/>
          <a:lstStyle/>
          <a:p>
            <a:r>
              <a:rPr lang="en-US" dirty="0"/>
              <a:t>April 2018</a:t>
            </a:r>
          </a:p>
        </p:txBody>
      </p:sp>
      <p:sp>
        <p:nvSpPr>
          <p:cNvPr id="5" name="Slide Number Placeholder 4"/>
          <p:cNvSpPr>
            <a:spLocks noGrp="1"/>
          </p:cNvSpPr>
          <p:nvPr>
            <p:ph type="sldNum" sz="quarter" idx="12"/>
          </p:nvPr>
        </p:nvSpPr>
        <p:spPr/>
        <p:txBody>
          <a:bodyPr/>
          <a:lstStyle/>
          <a:p>
            <a:fld id="{D93C9281-498A-9D42-AA97-B74D709FF200}" type="slidenum">
              <a:rPr lang="en-US" smtClean="0"/>
              <a:t>13</a:t>
            </a:fld>
            <a:endParaRPr lang="en-US"/>
          </a:p>
        </p:txBody>
      </p:sp>
      <p:pic>
        <p:nvPicPr>
          <p:cNvPr id="14" name="Picture 13"/>
          <p:cNvPicPr/>
          <p:nvPr/>
        </p:nvPicPr>
        <p:blipFill>
          <a:blip r:embed="rId3">
            <a:extLst>
              <a:ext uri="{28A0092B-C50C-407E-A947-70E740481C1C}">
                <a14:useLocalDpi xmlns:a14="http://schemas.microsoft.com/office/drawing/2010/main"/>
              </a:ext>
            </a:extLst>
          </a:blip>
          <a:stretch>
            <a:fillRect/>
          </a:stretch>
        </p:blipFill>
        <p:spPr>
          <a:xfrm rot="543668">
            <a:off x="5892800" y="913130"/>
            <a:ext cx="2133600" cy="5443220"/>
          </a:xfrm>
          <a:prstGeom prst="rect">
            <a:avLst/>
          </a:prstGeom>
          <a:ln w="3175" cmpd="sng">
            <a:solidFill>
              <a:schemeClr val="tx1"/>
            </a:solidFill>
          </a:ln>
        </p:spPr>
      </p:pic>
      <p:pic>
        <p:nvPicPr>
          <p:cNvPr id="15" name="Picture 14"/>
          <p:cNvPicPr/>
          <p:nvPr/>
        </p:nvPicPr>
        <p:blipFill>
          <a:blip r:embed="rId4">
            <a:extLst>
              <a:ext uri="{28A0092B-C50C-407E-A947-70E740481C1C}">
                <a14:useLocalDpi xmlns:a14="http://schemas.microsoft.com/office/drawing/2010/main"/>
              </a:ext>
            </a:extLst>
          </a:blip>
          <a:stretch>
            <a:fillRect/>
          </a:stretch>
        </p:blipFill>
        <p:spPr>
          <a:xfrm rot="21376889">
            <a:off x="3755713" y="708371"/>
            <a:ext cx="1929765" cy="5715000"/>
          </a:xfrm>
          <a:prstGeom prst="rect">
            <a:avLst/>
          </a:prstGeom>
          <a:ln w="3175" cmpd="sng">
            <a:solidFill>
              <a:schemeClr val="tx1"/>
            </a:solidFill>
          </a:ln>
        </p:spPr>
      </p:pic>
      <p:pic>
        <p:nvPicPr>
          <p:cNvPr id="19" name="Picture 18"/>
          <p:cNvPicPr/>
          <p:nvPr/>
        </p:nvPicPr>
        <p:blipFill>
          <a:blip r:embed="rId5" cstate="print">
            <a:extLst>
              <a:ext uri="{28A0092B-C50C-407E-A947-70E740481C1C}">
                <a14:useLocalDpi xmlns:a14="http://schemas.microsoft.com/office/drawing/2010/main"/>
              </a:ext>
            </a:extLst>
          </a:blip>
          <a:stretch>
            <a:fillRect/>
          </a:stretch>
        </p:blipFill>
        <p:spPr>
          <a:xfrm>
            <a:off x="514350" y="2032000"/>
            <a:ext cx="2825750" cy="3657600"/>
          </a:xfrm>
          <a:prstGeom prst="rect">
            <a:avLst/>
          </a:prstGeom>
          <a:ln w="3175" cmpd="sng">
            <a:solidFill>
              <a:schemeClr val="tx1"/>
            </a:solidFill>
          </a:ln>
        </p:spPr>
      </p:pic>
      <p:sp>
        <p:nvSpPr>
          <p:cNvPr id="4" name="TextBox 3"/>
          <p:cNvSpPr txBox="1"/>
          <p:nvPr/>
        </p:nvSpPr>
        <p:spPr>
          <a:xfrm>
            <a:off x="401462" y="5715001"/>
            <a:ext cx="5496983" cy="338554"/>
          </a:xfrm>
          <a:prstGeom prst="rect">
            <a:avLst/>
          </a:prstGeom>
          <a:noFill/>
        </p:spPr>
        <p:txBody>
          <a:bodyPr wrap="square" rtlCol="0">
            <a:spAutoFit/>
          </a:bodyPr>
          <a:lstStyle/>
          <a:p>
            <a:r>
              <a:rPr lang="en-US" sz="1600" dirty="0">
                <a:solidFill>
                  <a:srgbClr val="0000FF"/>
                </a:solidFill>
              </a:rPr>
              <a:t>https://</a:t>
            </a:r>
            <a:r>
              <a:rPr lang="en-US" sz="1600" dirty="0" err="1">
                <a:solidFill>
                  <a:srgbClr val="0000FF"/>
                </a:solidFill>
              </a:rPr>
              <a:t>my.lwv.org</a:t>
            </a:r>
            <a:r>
              <a:rPr lang="en-US" sz="1600" dirty="0">
                <a:solidFill>
                  <a:srgbClr val="0000FF"/>
                </a:solidFill>
              </a:rPr>
              <a:t>/</a:t>
            </a:r>
            <a:r>
              <a:rPr lang="en-US" sz="1600" dirty="0" err="1">
                <a:solidFill>
                  <a:srgbClr val="0000FF"/>
                </a:solidFill>
              </a:rPr>
              <a:t>texas</a:t>
            </a:r>
            <a:r>
              <a:rPr lang="en-US" sz="1600" dirty="0">
                <a:solidFill>
                  <a:srgbClr val="0000FF"/>
                </a:solidFill>
              </a:rPr>
              <a:t>/get-out-vote-0</a:t>
            </a:r>
          </a:p>
        </p:txBody>
      </p:sp>
      <p:sp>
        <p:nvSpPr>
          <p:cNvPr id="6" name="Footer Placeholder 5">
            <a:extLst>
              <a:ext uri="{FF2B5EF4-FFF2-40B4-BE49-F238E27FC236}">
                <a16:creationId xmlns:a16="http://schemas.microsoft.com/office/drawing/2014/main" id="{C9410472-4DC4-BC4C-AE78-46D552B31A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2824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print">
            <a:extLst>
              <a:ext uri="{28A0092B-C50C-407E-A947-70E740481C1C}">
                <a14:useLocalDpi xmlns:a14="http://schemas.microsoft.com/office/drawing/2010/main"/>
              </a:ext>
            </a:extLst>
          </a:blip>
          <a:stretch>
            <a:fillRect/>
          </a:stretch>
        </p:blipFill>
        <p:spPr>
          <a:xfrm>
            <a:off x="3298964" y="127000"/>
            <a:ext cx="1828800" cy="1828800"/>
          </a:xfrm>
          <a:prstGeom prst="rect">
            <a:avLst/>
          </a:prstGeom>
          <a:ln w="3175" cmpd="sng">
            <a:solidFill>
              <a:schemeClr val="tx1"/>
            </a:solidFill>
          </a:ln>
        </p:spPr>
      </p:pic>
      <p:pic>
        <p:nvPicPr>
          <p:cNvPr id="11" name="Picture 10"/>
          <p:cNvPicPr/>
          <p:nvPr/>
        </p:nvPicPr>
        <p:blipFill>
          <a:blip r:embed="rId4" cstate="print">
            <a:extLst>
              <a:ext uri="{28A0092B-C50C-407E-A947-70E740481C1C}">
                <a14:useLocalDpi xmlns:a14="http://schemas.microsoft.com/office/drawing/2010/main"/>
              </a:ext>
            </a:extLst>
          </a:blip>
          <a:stretch>
            <a:fillRect/>
          </a:stretch>
        </p:blipFill>
        <p:spPr>
          <a:xfrm rot="20593304">
            <a:off x="3367723" y="1585386"/>
            <a:ext cx="2586355" cy="3657600"/>
          </a:xfrm>
          <a:prstGeom prst="rect">
            <a:avLst/>
          </a:prstGeom>
          <a:ln w="3175" cmpd="sng">
            <a:solidFill>
              <a:schemeClr val="tx1"/>
            </a:solidFill>
          </a:ln>
        </p:spPr>
      </p:pic>
      <p:sp>
        <p:nvSpPr>
          <p:cNvPr id="2" name="Title 1"/>
          <p:cNvSpPr>
            <a:spLocks noGrp="1"/>
          </p:cNvSpPr>
          <p:nvPr>
            <p:ph type="title"/>
          </p:nvPr>
        </p:nvSpPr>
        <p:spPr>
          <a:xfrm>
            <a:off x="457200" y="273050"/>
            <a:ext cx="3008313" cy="1568450"/>
          </a:xfrm>
        </p:spPr>
        <p:txBody>
          <a:bodyPr>
            <a:normAutofit/>
          </a:bodyPr>
          <a:lstStyle/>
          <a:p>
            <a:pPr algn="l"/>
            <a:r>
              <a:rPr lang="en-US" sz="2800" dirty="0">
                <a:solidFill>
                  <a:srgbClr val="800000"/>
                </a:solidFill>
              </a:rPr>
              <a:t>Brochures</a:t>
            </a:r>
            <a:br>
              <a:rPr lang="en-US" sz="2800" dirty="0">
                <a:solidFill>
                  <a:srgbClr val="800000"/>
                </a:solidFill>
              </a:rPr>
            </a:br>
            <a:r>
              <a:rPr lang="en-US" sz="2800" dirty="0">
                <a:solidFill>
                  <a:srgbClr val="800000"/>
                </a:solidFill>
              </a:rPr>
              <a:t>Posters, Flyers, Graphics</a:t>
            </a:r>
          </a:p>
        </p:txBody>
      </p:sp>
      <p:sp>
        <p:nvSpPr>
          <p:cNvPr id="3" name="Date Placeholder 2"/>
          <p:cNvSpPr>
            <a:spLocks noGrp="1"/>
          </p:cNvSpPr>
          <p:nvPr>
            <p:ph type="dt" sz="half" idx="10"/>
          </p:nvPr>
        </p:nvSpPr>
        <p:spPr/>
        <p:txBody>
          <a:bodyPr/>
          <a:lstStyle/>
          <a:p>
            <a:r>
              <a:rPr lang="en-US"/>
              <a:t>April 2018</a:t>
            </a:r>
            <a:endParaRPr lang="en-US" dirty="0"/>
          </a:p>
        </p:txBody>
      </p:sp>
      <p:sp>
        <p:nvSpPr>
          <p:cNvPr id="5" name="Slide Number Placeholder 4"/>
          <p:cNvSpPr>
            <a:spLocks noGrp="1"/>
          </p:cNvSpPr>
          <p:nvPr>
            <p:ph type="sldNum" sz="quarter" idx="12"/>
          </p:nvPr>
        </p:nvSpPr>
        <p:spPr/>
        <p:txBody>
          <a:bodyPr/>
          <a:lstStyle/>
          <a:p>
            <a:fld id="{D93C9281-498A-9D42-AA97-B74D709FF200}" type="slidenum">
              <a:rPr lang="en-US" smtClean="0"/>
              <a:t>14</a:t>
            </a:fld>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rot="20648763">
            <a:off x="1416335" y="1765299"/>
            <a:ext cx="1929828" cy="4572000"/>
          </a:xfrm>
          <a:prstGeom prst="rect">
            <a:avLst/>
          </a:prstGeom>
          <a:noFill/>
          <a:ln>
            <a:noFill/>
          </a:ln>
        </p:spPr>
      </p:pic>
      <p:pic>
        <p:nvPicPr>
          <p:cNvPr id="10" name="Picture 9"/>
          <p:cNvPicPr/>
          <p:nvPr/>
        </p:nvPicPr>
        <p:blipFill>
          <a:blip r:embed="rId6" cstate="print">
            <a:extLst>
              <a:ext uri="{28A0092B-C50C-407E-A947-70E740481C1C}">
                <a14:useLocalDpi xmlns:a14="http://schemas.microsoft.com/office/drawing/2010/main"/>
              </a:ext>
            </a:extLst>
          </a:blip>
          <a:stretch>
            <a:fillRect/>
          </a:stretch>
        </p:blipFill>
        <p:spPr>
          <a:xfrm>
            <a:off x="5857240" y="393700"/>
            <a:ext cx="2829560" cy="3657600"/>
          </a:xfrm>
          <a:prstGeom prst="rect">
            <a:avLst/>
          </a:prstGeom>
          <a:ln w="3175" cmpd="sng">
            <a:solidFill>
              <a:schemeClr val="tx1"/>
            </a:solidFill>
          </a:ln>
        </p:spPr>
      </p:pic>
      <p:pic>
        <p:nvPicPr>
          <p:cNvPr id="12" name="Picture 11"/>
          <p:cNvPicPr/>
          <p:nvPr/>
        </p:nvPicPr>
        <p:blipFill>
          <a:blip r:embed="rId7" cstate="print">
            <a:extLst>
              <a:ext uri="{28A0092B-C50C-407E-A947-70E740481C1C}">
                <a14:useLocalDpi xmlns:a14="http://schemas.microsoft.com/office/drawing/2010/main"/>
              </a:ext>
            </a:extLst>
          </a:blip>
          <a:stretch>
            <a:fillRect/>
          </a:stretch>
        </p:blipFill>
        <p:spPr>
          <a:xfrm rot="20008688">
            <a:off x="5171018" y="4435735"/>
            <a:ext cx="3657600" cy="1600200"/>
          </a:xfrm>
          <a:prstGeom prst="rect">
            <a:avLst/>
          </a:prstGeom>
          <a:ln w="3175" cmpd="sng">
            <a:solidFill>
              <a:schemeClr val="tx1"/>
            </a:solidFill>
          </a:ln>
        </p:spPr>
      </p:pic>
      <p:sp>
        <p:nvSpPr>
          <p:cNvPr id="4" name="TextBox 3"/>
          <p:cNvSpPr txBox="1"/>
          <p:nvPr/>
        </p:nvSpPr>
        <p:spPr>
          <a:xfrm>
            <a:off x="2121586" y="6404589"/>
            <a:ext cx="4212050" cy="338554"/>
          </a:xfrm>
          <a:prstGeom prst="rect">
            <a:avLst/>
          </a:prstGeom>
          <a:noFill/>
        </p:spPr>
        <p:txBody>
          <a:bodyPr wrap="none" rtlCol="0">
            <a:spAutoFit/>
          </a:bodyPr>
          <a:lstStyle/>
          <a:p>
            <a:r>
              <a:rPr lang="en-US" sz="1600" dirty="0">
                <a:solidFill>
                  <a:srgbClr val="0000FF"/>
                </a:solidFill>
              </a:rPr>
              <a:t>https://</a:t>
            </a:r>
            <a:r>
              <a:rPr lang="en-US" sz="1600" dirty="0" err="1">
                <a:solidFill>
                  <a:srgbClr val="0000FF"/>
                </a:solidFill>
              </a:rPr>
              <a:t>my.lwv.org</a:t>
            </a:r>
            <a:r>
              <a:rPr lang="en-US" sz="1600" dirty="0">
                <a:solidFill>
                  <a:srgbClr val="0000FF"/>
                </a:solidFill>
              </a:rPr>
              <a:t>/</a:t>
            </a:r>
            <a:r>
              <a:rPr lang="en-US" sz="1600" dirty="0" err="1">
                <a:solidFill>
                  <a:srgbClr val="0000FF"/>
                </a:solidFill>
              </a:rPr>
              <a:t>texas</a:t>
            </a:r>
            <a:r>
              <a:rPr lang="en-US" sz="1600" dirty="0">
                <a:solidFill>
                  <a:srgbClr val="0000FF"/>
                </a:solidFill>
              </a:rPr>
              <a:t>/voter-education-media</a:t>
            </a:r>
          </a:p>
        </p:txBody>
      </p:sp>
    </p:spTree>
    <p:extLst>
      <p:ext uri="{BB962C8B-B14F-4D97-AF65-F5344CB8AC3E}">
        <p14:creationId xmlns:p14="http://schemas.microsoft.com/office/powerpoint/2010/main" val="129903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a:ext>
            </a:extLst>
          </a:blip>
          <a:stretch>
            <a:fillRect/>
          </a:stretch>
        </p:blipFill>
        <p:spPr>
          <a:xfrm rot="708090">
            <a:off x="4098919" y="1522066"/>
            <a:ext cx="1563633" cy="1459921"/>
          </a:xfrm>
          <a:prstGeom prst="rect">
            <a:avLst/>
          </a:prstGeom>
        </p:spPr>
      </p:pic>
      <p:sp>
        <p:nvSpPr>
          <p:cNvPr id="2" name="Title 1"/>
          <p:cNvSpPr>
            <a:spLocks noGrp="1"/>
          </p:cNvSpPr>
          <p:nvPr>
            <p:ph type="title"/>
          </p:nvPr>
        </p:nvSpPr>
        <p:spPr>
          <a:xfrm>
            <a:off x="457200" y="393065"/>
            <a:ext cx="8229600" cy="1363723"/>
          </a:xfrm>
        </p:spPr>
        <p:txBody>
          <a:bodyPr>
            <a:normAutofit fontScale="90000"/>
          </a:bodyPr>
          <a:lstStyle/>
          <a:p>
            <a:pPr algn="l"/>
            <a:r>
              <a:rPr lang="en-US" b="1" cap="small" dirty="0">
                <a:solidFill>
                  <a:srgbClr val="800000"/>
                </a:solidFill>
              </a:rPr>
              <a:t>3.  Tactics that help voters</a:t>
            </a:r>
            <a:br>
              <a:rPr lang="en-US" b="1" cap="small" dirty="0">
                <a:solidFill>
                  <a:srgbClr val="800000"/>
                </a:solidFill>
              </a:rPr>
            </a:br>
            <a:r>
              <a:rPr lang="en-US" b="1" cap="small" dirty="0">
                <a:solidFill>
                  <a:srgbClr val="800000"/>
                </a:solidFill>
              </a:rPr>
              <a:t>      take action</a:t>
            </a:r>
            <a:endParaRPr lang="en-US" dirty="0"/>
          </a:p>
        </p:txBody>
      </p:sp>
      <p:sp>
        <p:nvSpPr>
          <p:cNvPr id="4" name="Content Placeholder 3"/>
          <p:cNvSpPr>
            <a:spLocks noGrp="1"/>
          </p:cNvSpPr>
          <p:nvPr>
            <p:ph sz="half" idx="1"/>
          </p:nvPr>
        </p:nvSpPr>
        <p:spPr>
          <a:xfrm>
            <a:off x="457200" y="1349376"/>
            <a:ext cx="4038600" cy="4776788"/>
          </a:xfrm>
        </p:spPr>
        <p:txBody>
          <a:bodyPr>
            <a:normAutofit/>
          </a:bodyPr>
          <a:lstStyle/>
          <a:p>
            <a:pPr marL="0" indent="0">
              <a:buNone/>
            </a:pPr>
            <a:endParaRPr lang="en-US" sz="2400" dirty="0"/>
          </a:p>
          <a:p>
            <a:endParaRPr lang="en-US" dirty="0"/>
          </a:p>
        </p:txBody>
      </p:sp>
      <p:sp>
        <p:nvSpPr>
          <p:cNvPr id="8" name="Content Placeholder 7"/>
          <p:cNvSpPr>
            <a:spLocks noGrp="1"/>
          </p:cNvSpPr>
          <p:nvPr>
            <p:ph sz="half" idx="2"/>
          </p:nvPr>
        </p:nvSpPr>
        <p:spPr>
          <a:xfrm>
            <a:off x="5263442" y="1756788"/>
            <a:ext cx="3493913" cy="4369376"/>
          </a:xfrm>
        </p:spPr>
        <p:txBody>
          <a:bodyPr>
            <a:normAutofit/>
          </a:bodyPr>
          <a:lstStyle/>
          <a:p>
            <a:pPr marL="0" indent="0">
              <a:buNone/>
            </a:pPr>
            <a:r>
              <a:rPr lang="en-US" sz="4000" dirty="0">
                <a:effectLst>
                  <a:outerShdw blurRad="50800" dist="38100" dir="2700000" algn="tl" rotWithShape="0">
                    <a:prstClr val="black">
                      <a:alpha val="40000"/>
                    </a:prstClr>
                  </a:outerShdw>
                </a:effectLst>
              </a:rPr>
              <a:t>Websites</a:t>
            </a:r>
          </a:p>
          <a:p>
            <a:pPr marL="0" indent="0">
              <a:buNone/>
            </a:pPr>
            <a:r>
              <a:rPr lang="en-US" dirty="0">
                <a:solidFill>
                  <a:srgbClr val="000090"/>
                </a:solidFill>
              </a:rPr>
              <a:t>that </a:t>
            </a:r>
            <a:r>
              <a:rPr lang="en-US" u="sng" dirty="0">
                <a:solidFill>
                  <a:srgbClr val="000090"/>
                </a:solidFill>
              </a:rPr>
              <a:t>answer voters</a:t>
            </a:r>
            <a:r>
              <a:rPr lang="en-US" dirty="0">
                <a:solidFill>
                  <a:srgbClr val="000090"/>
                </a:solidFill>
              </a:rPr>
              <a:t>’ </a:t>
            </a:r>
            <a:r>
              <a:rPr lang="en-US" u="sng" dirty="0">
                <a:solidFill>
                  <a:srgbClr val="000090"/>
                </a:solidFill>
              </a:rPr>
              <a:t>questions</a:t>
            </a:r>
            <a:r>
              <a:rPr lang="en-US" dirty="0">
                <a:solidFill>
                  <a:srgbClr val="000090"/>
                </a:solidFill>
              </a:rPr>
              <a:t> lead to confident voters who show up at the right place with what they need to know to vote.</a:t>
            </a:r>
          </a:p>
          <a:p>
            <a:endParaRPr lang="en-US" sz="2400" dirty="0"/>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2482624" y="6235828"/>
            <a:ext cx="4336035" cy="437899"/>
          </a:xfrm>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15</a:t>
            </a:fld>
            <a:endParaRPr lang="en-US"/>
          </a:p>
        </p:txBody>
      </p:sp>
      <p:pic>
        <p:nvPicPr>
          <p:cNvPr id="14" name="Picture 13"/>
          <p:cNvPicPr/>
          <p:nvPr/>
        </p:nvPicPr>
        <p:blipFill>
          <a:blip r:embed="rId3">
            <a:extLst>
              <a:ext uri="{28A0092B-C50C-407E-A947-70E740481C1C}">
                <a14:useLocalDpi xmlns:a14="http://schemas.microsoft.com/office/drawing/2010/main"/>
              </a:ext>
            </a:extLst>
          </a:blip>
          <a:stretch>
            <a:fillRect/>
          </a:stretch>
        </p:blipFill>
        <p:spPr>
          <a:xfrm rot="20452273">
            <a:off x="912375" y="2938738"/>
            <a:ext cx="2814094" cy="2395429"/>
          </a:xfrm>
          <a:prstGeom prst="rect">
            <a:avLst/>
          </a:prstGeom>
        </p:spPr>
      </p:pic>
      <p:sp>
        <p:nvSpPr>
          <p:cNvPr id="9" name="TextBox 8"/>
          <p:cNvSpPr txBox="1"/>
          <p:nvPr/>
        </p:nvSpPr>
        <p:spPr>
          <a:xfrm rot="20525892">
            <a:off x="277749" y="2211062"/>
            <a:ext cx="3086602" cy="830997"/>
          </a:xfrm>
          <a:prstGeom prst="rect">
            <a:avLst/>
          </a:prstGeom>
          <a:noFill/>
        </p:spPr>
        <p:txBody>
          <a:bodyPr wrap="none" rtlCol="0">
            <a:spAutoFit/>
          </a:bodyPr>
          <a:lstStyle/>
          <a:p>
            <a:pPr algn="ctr"/>
            <a:r>
              <a:rPr lang="en-US" sz="2400" dirty="0">
                <a:solidFill>
                  <a:srgbClr val="000090"/>
                </a:solidFill>
                <a:effectLst>
                  <a:outerShdw blurRad="50800" dist="38100" dir="2700000" algn="tl" rotWithShape="0">
                    <a:prstClr val="black">
                      <a:alpha val="40000"/>
                    </a:prstClr>
                  </a:outerShdw>
                </a:effectLst>
              </a:rPr>
              <a:t>Interactive, meaningful</a:t>
            </a:r>
          </a:p>
          <a:p>
            <a:pPr algn="ctr"/>
            <a:r>
              <a:rPr lang="en-US" sz="2400" dirty="0">
                <a:solidFill>
                  <a:srgbClr val="000090"/>
                </a:solidFill>
                <a:effectLst>
                  <a:outerShdw blurRad="50800" dist="38100" dir="2700000" algn="tl" rotWithShape="0">
                    <a:prstClr val="black">
                      <a:alpha val="40000"/>
                    </a:prstClr>
                  </a:outerShdw>
                </a:effectLst>
              </a:rPr>
              <a:t>communication</a:t>
            </a:r>
          </a:p>
        </p:txBody>
      </p:sp>
      <p:sp>
        <p:nvSpPr>
          <p:cNvPr id="3" name="Oval 2"/>
          <p:cNvSpPr/>
          <p:nvPr/>
        </p:nvSpPr>
        <p:spPr>
          <a:xfrm rot="20716654">
            <a:off x="176460" y="1958447"/>
            <a:ext cx="3619016" cy="1856242"/>
          </a:xfrm>
          <a:prstGeom prst="ellipse">
            <a:avLst/>
          </a:prstGeom>
          <a:noFill/>
          <a:ln w="31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34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930" y="3520944"/>
            <a:ext cx="4038600" cy="1963893"/>
          </a:xfrm>
        </p:spPr>
        <p:txBody>
          <a:bodyPr>
            <a:normAutofit/>
          </a:bodyPr>
          <a:lstStyle/>
          <a:p>
            <a:pPr marL="0" indent="0">
              <a:buNone/>
            </a:pPr>
            <a:r>
              <a:rPr lang="en-US" sz="2400" dirty="0">
                <a:solidFill>
                  <a:srgbClr val="000090"/>
                </a:solidFill>
                <a:latin typeface="+mn-lt"/>
                <a:cs typeface="Chalkboard SE Regular"/>
              </a:rPr>
              <a:t>A 1</a:t>
            </a:r>
            <a:r>
              <a:rPr lang="en-US" sz="2400" baseline="30000" dirty="0">
                <a:solidFill>
                  <a:srgbClr val="000090"/>
                </a:solidFill>
                <a:latin typeface="+mn-lt"/>
                <a:cs typeface="Chalkboard SE Regular"/>
              </a:rPr>
              <a:t>st</a:t>
            </a:r>
            <a:r>
              <a:rPr lang="en-US" sz="2400" dirty="0">
                <a:solidFill>
                  <a:srgbClr val="000090"/>
                </a:solidFill>
                <a:latin typeface="+mn-lt"/>
                <a:cs typeface="Chalkboard SE Regular"/>
              </a:rPr>
              <a:t>-time voter asks:</a:t>
            </a:r>
          </a:p>
          <a:p>
            <a:pPr marL="0" indent="0">
              <a:spcBef>
                <a:spcPts val="360"/>
              </a:spcBef>
              <a:buNone/>
            </a:pPr>
            <a:r>
              <a:rPr lang="en-US" sz="4000" dirty="0">
                <a:latin typeface="Chalkboard SE Regular"/>
                <a:cs typeface="Chalkboard SE Regular"/>
              </a:rPr>
              <a:t>What is voting like?</a:t>
            </a:r>
          </a:p>
        </p:txBody>
      </p:sp>
      <p:sp>
        <p:nvSpPr>
          <p:cNvPr id="4" name="Content Placeholder 3"/>
          <p:cNvSpPr>
            <a:spLocks noGrp="1"/>
          </p:cNvSpPr>
          <p:nvPr>
            <p:ph sz="half" idx="2"/>
          </p:nvPr>
        </p:nvSpPr>
        <p:spPr>
          <a:xfrm>
            <a:off x="4522470" y="3873044"/>
            <a:ext cx="4038600" cy="1963894"/>
          </a:xfrm>
        </p:spPr>
        <p:txBody>
          <a:bodyPr>
            <a:normAutofit/>
          </a:bodyPr>
          <a:lstStyle/>
          <a:p>
            <a:pPr marL="0" indent="0" algn="r">
              <a:buNone/>
            </a:pPr>
            <a:r>
              <a:rPr lang="en-US" sz="2400" dirty="0">
                <a:solidFill>
                  <a:srgbClr val="000090"/>
                </a:solidFill>
                <a:latin typeface="+mn-lt"/>
                <a:cs typeface="Chalkboard SE Regular"/>
              </a:rPr>
              <a:t>A long-time voter asks:</a:t>
            </a:r>
          </a:p>
          <a:p>
            <a:pPr marL="0" indent="0" algn="r">
              <a:spcBef>
                <a:spcPts val="360"/>
              </a:spcBef>
              <a:buNone/>
            </a:pPr>
            <a:r>
              <a:rPr lang="en-US" sz="4000" dirty="0">
                <a:latin typeface="Chalkboard SE Regular"/>
                <a:cs typeface="Chalkboard SE Regular"/>
              </a:rPr>
              <a:t>What’s new in voting? </a:t>
            </a:r>
            <a:endParaRPr lang="en-US" sz="4000" dirty="0"/>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16</a:t>
            </a:fld>
            <a:endParaRPr lang="en-US"/>
          </a:p>
        </p:txBody>
      </p:sp>
      <p:pic>
        <p:nvPicPr>
          <p:cNvPr id="8" name="Picture 7"/>
          <p:cNvPicPr/>
          <p:nvPr/>
        </p:nvPicPr>
        <p:blipFill>
          <a:blip r:embed="rId2">
            <a:extLst>
              <a:ext uri="{28A0092B-C50C-407E-A947-70E740481C1C}">
                <a14:useLocalDpi xmlns:a14="http://schemas.microsoft.com/office/drawing/2010/main"/>
              </a:ext>
            </a:extLst>
          </a:blip>
          <a:stretch>
            <a:fillRect/>
          </a:stretch>
        </p:blipFill>
        <p:spPr>
          <a:xfrm rot="21057892">
            <a:off x="617221" y="1025021"/>
            <a:ext cx="2506980" cy="2174240"/>
          </a:xfrm>
          <a:prstGeom prst="rect">
            <a:avLst/>
          </a:prstGeom>
        </p:spPr>
      </p:pic>
      <p:pic>
        <p:nvPicPr>
          <p:cNvPr id="9" name="Picture 8"/>
          <p:cNvPicPr/>
          <p:nvPr/>
        </p:nvPicPr>
        <p:blipFill>
          <a:blip r:embed="rId3">
            <a:extLst>
              <a:ext uri="{28A0092B-C50C-407E-A947-70E740481C1C}">
                <a14:useLocalDpi xmlns:a14="http://schemas.microsoft.com/office/drawing/2010/main"/>
              </a:ext>
            </a:extLst>
          </a:blip>
          <a:stretch>
            <a:fillRect/>
          </a:stretch>
        </p:blipFill>
        <p:spPr>
          <a:xfrm>
            <a:off x="5641346" y="598543"/>
            <a:ext cx="2337435" cy="2934970"/>
          </a:xfrm>
          <a:prstGeom prst="rect">
            <a:avLst/>
          </a:prstGeom>
        </p:spPr>
      </p:pic>
    </p:spTree>
    <p:extLst>
      <p:ext uri="{BB962C8B-B14F-4D97-AF65-F5344CB8AC3E}">
        <p14:creationId xmlns:p14="http://schemas.microsoft.com/office/powerpoint/2010/main" val="66387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solidFill>
                  <a:srgbClr val="800000"/>
                </a:solidFill>
              </a:rPr>
              <a:t>Make voting easy with</a:t>
            </a:r>
            <a:r>
              <a:rPr lang="mr-IN" dirty="0">
                <a:solidFill>
                  <a:srgbClr val="800000"/>
                </a:solidFill>
              </a:rPr>
              <a:t>…</a:t>
            </a:r>
            <a:endParaRPr lang="en-US" dirty="0">
              <a:solidFill>
                <a:srgbClr val="800000"/>
              </a:solidFill>
            </a:endParaRPr>
          </a:p>
        </p:txBody>
      </p:sp>
      <p:sp>
        <p:nvSpPr>
          <p:cNvPr id="4" name="Content Placeholder 3"/>
          <p:cNvSpPr>
            <a:spLocks noGrp="1"/>
          </p:cNvSpPr>
          <p:nvPr>
            <p:ph idx="1"/>
          </p:nvPr>
        </p:nvSpPr>
        <p:spPr>
          <a:xfrm>
            <a:off x="457200" y="1273255"/>
            <a:ext cx="8229600" cy="4525963"/>
          </a:xfrm>
        </p:spPr>
        <p:txBody>
          <a:bodyPr>
            <a:normAutofit/>
          </a:bodyPr>
          <a:lstStyle/>
          <a:p>
            <a:pPr marL="0" indent="0">
              <a:spcBef>
                <a:spcPts val="0"/>
              </a:spcBef>
              <a:spcAft>
                <a:spcPts val="1200"/>
              </a:spcAft>
              <a:buNone/>
            </a:pPr>
            <a:r>
              <a:rPr lang="en-US" dirty="0" err="1">
                <a:solidFill>
                  <a:srgbClr val="0000FF"/>
                </a:solidFill>
              </a:rPr>
              <a:t>www.VOTE.org</a:t>
            </a:r>
            <a:endParaRPr lang="en-US" dirty="0"/>
          </a:p>
          <a:p>
            <a:r>
              <a:rPr lang="en-US" sz="2800" dirty="0"/>
              <a:t>Sign up for reminders about</a:t>
            </a:r>
          </a:p>
          <a:p>
            <a:pPr lvl="1"/>
            <a:r>
              <a:rPr lang="en-US" sz="2400" dirty="0"/>
              <a:t>registration deadlines</a:t>
            </a:r>
          </a:p>
          <a:p>
            <a:pPr lvl="1"/>
            <a:r>
              <a:rPr lang="en-US" sz="2400" dirty="0"/>
              <a:t>upcoming elections</a:t>
            </a:r>
          </a:p>
          <a:p>
            <a:endParaRPr lang="en-US" dirty="0"/>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17</a:t>
            </a:fld>
            <a:endParaRPr lang="en-US"/>
          </a:p>
        </p:txBody>
      </p:sp>
      <p:sp>
        <p:nvSpPr>
          <p:cNvPr id="10" name="Rectangle 9"/>
          <p:cNvSpPr/>
          <p:nvPr/>
        </p:nvSpPr>
        <p:spPr>
          <a:xfrm>
            <a:off x="3745111" y="4871843"/>
            <a:ext cx="3851208" cy="369332"/>
          </a:xfrm>
          <a:prstGeom prst="rect">
            <a:avLst/>
          </a:prstGeom>
        </p:spPr>
        <p:txBody>
          <a:bodyPr wrap="square">
            <a:spAutoFit/>
          </a:bodyPr>
          <a:lstStyle/>
          <a:p>
            <a:r>
              <a:rPr lang="en-US" dirty="0">
                <a:latin typeface="Desyrel"/>
                <a:cs typeface="Desyrel"/>
              </a:rPr>
              <a:t>Voting should fit the way we live.</a:t>
            </a:r>
          </a:p>
        </p:txBody>
      </p:sp>
      <p:pic>
        <p:nvPicPr>
          <p:cNvPr id="9" name="Picture 8"/>
          <p:cNvPicPr/>
          <p:nvPr/>
        </p:nvPicPr>
        <p:blipFill>
          <a:blip r:embed="rId2" cstate="print">
            <a:extLst>
              <a:ext uri="{28A0092B-C50C-407E-A947-70E740481C1C}">
                <a14:useLocalDpi xmlns:a14="http://schemas.microsoft.com/office/drawing/2010/main"/>
              </a:ext>
            </a:extLst>
          </a:blip>
          <a:stretch>
            <a:fillRect/>
          </a:stretch>
        </p:blipFill>
        <p:spPr>
          <a:xfrm>
            <a:off x="4143023" y="3663244"/>
            <a:ext cx="914400" cy="914400"/>
          </a:xfrm>
          <a:prstGeom prst="rect">
            <a:avLst/>
          </a:prstGeom>
        </p:spPr>
      </p:pic>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5426534" y="3677355"/>
            <a:ext cx="1367155" cy="914400"/>
          </a:xfrm>
          <a:prstGeom prst="rect">
            <a:avLst/>
          </a:prstGeom>
        </p:spPr>
      </p:pic>
    </p:spTree>
    <p:extLst>
      <p:ext uri="{BB962C8B-B14F-4D97-AF65-F5344CB8AC3E}">
        <p14:creationId xmlns:p14="http://schemas.microsoft.com/office/powerpoint/2010/main" val="9708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Vote411_website.jpg"/>
          <p:cNvPicPr>
            <a:picLocks noGrp="1" noChangeAspect="1"/>
          </p:cNvPicPr>
          <p:nvPr>
            <p:ph idx="1"/>
          </p:nvPr>
        </p:nvPicPr>
        <p:blipFill>
          <a:blip r:embed="rId2" cstate="print">
            <a:extLst>
              <a:ext uri="{28A0092B-C50C-407E-A947-70E740481C1C}">
                <a14:useLocalDpi xmlns:a14="http://schemas.microsoft.com/office/drawing/2010/main"/>
              </a:ext>
            </a:extLst>
          </a:blip>
          <a:srcRect l="-5469" r="-5469"/>
          <a:stretch>
            <a:fillRect/>
          </a:stretch>
        </p:blipFill>
        <p:spPr>
          <a:xfrm>
            <a:off x="-88015" y="1067489"/>
            <a:ext cx="9319541" cy="5125389"/>
          </a:xfrm>
        </p:spPr>
      </p:pic>
      <p:sp>
        <p:nvSpPr>
          <p:cNvPr id="3" name="Title 2"/>
          <p:cNvSpPr>
            <a:spLocks noGrp="1"/>
          </p:cNvSpPr>
          <p:nvPr>
            <p:ph type="title"/>
          </p:nvPr>
        </p:nvSpPr>
        <p:spPr>
          <a:xfrm>
            <a:off x="457200" y="111163"/>
            <a:ext cx="8229600" cy="1143000"/>
          </a:xfrm>
        </p:spPr>
        <p:txBody>
          <a:bodyPr/>
          <a:lstStyle/>
          <a:p>
            <a:pPr algn="l"/>
            <a:r>
              <a:rPr lang="en-US" dirty="0">
                <a:solidFill>
                  <a:srgbClr val="800000"/>
                </a:solidFill>
              </a:rPr>
              <a:t>Make voting easy with</a:t>
            </a:r>
            <a:r>
              <a:rPr lang="mr-IN" dirty="0">
                <a:solidFill>
                  <a:srgbClr val="800000"/>
                </a:solidFill>
              </a:rPr>
              <a:t>…</a:t>
            </a:r>
            <a:endParaRPr lang="en-US" dirty="0">
              <a:solidFill>
                <a:srgbClr val="800000"/>
              </a:solidFill>
            </a:endParaRP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solidFill>
                <a:srgbClr val="0000FF"/>
              </a:solidFill>
            </a:endParaRPr>
          </a:p>
        </p:txBody>
      </p:sp>
      <p:sp>
        <p:nvSpPr>
          <p:cNvPr id="7" name="Slide Number Placeholder 6"/>
          <p:cNvSpPr>
            <a:spLocks noGrp="1"/>
          </p:cNvSpPr>
          <p:nvPr>
            <p:ph type="sldNum" sz="quarter" idx="12"/>
          </p:nvPr>
        </p:nvSpPr>
        <p:spPr/>
        <p:txBody>
          <a:bodyPr/>
          <a:lstStyle/>
          <a:p>
            <a:fld id="{D93C9281-498A-9D42-AA97-B74D709FF200}" type="slidenum">
              <a:rPr lang="en-US" smtClean="0"/>
              <a:t>18</a:t>
            </a:fld>
            <a:endParaRPr lang="en-US"/>
          </a:p>
        </p:txBody>
      </p:sp>
    </p:spTree>
    <p:extLst>
      <p:ext uri="{BB962C8B-B14F-4D97-AF65-F5344CB8AC3E}">
        <p14:creationId xmlns:p14="http://schemas.microsoft.com/office/powerpoint/2010/main" val="235122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68325" y="1830388"/>
            <a:ext cx="8229600" cy="4245272"/>
          </a:xfrm>
        </p:spPr>
        <p:txBody>
          <a:bodyPr>
            <a:normAutofit lnSpcReduction="10000"/>
          </a:bodyPr>
          <a:lstStyle/>
          <a:p>
            <a:r>
              <a:rPr lang="en-US" sz="2800" dirty="0"/>
              <a:t>Local League Website Elections Information Checklist</a:t>
            </a:r>
          </a:p>
          <a:p>
            <a:pPr lvl="1"/>
            <a:r>
              <a:rPr lang="en-US" sz="2400" dirty="0"/>
              <a:t>A checklist on what elections information to provide on a local League website</a:t>
            </a:r>
          </a:p>
          <a:p>
            <a:r>
              <a:rPr lang="en-US" sz="2800" dirty="0" err="1">
                <a:solidFill>
                  <a:srgbClr val="0000FF"/>
                </a:solidFill>
              </a:rPr>
              <a:t>ElectionTools.org</a:t>
            </a:r>
            <a:r>
              <a:rPr lang="en-US" sz="2800" dirty="0"/>
              <a:t> </a:t>
            </a:r>
          </a:p>
          <a:p>
            <a:pPr lvl="1"/>
            <a:r>
              <a:rPr lang="en-US" sz="2400" dirty="0"/>
              <a:t>Has simple images and tools  to use on election websites</a:t>
            </a:r>
          </a:p>
          <a:p>
            <a:r>
              <a:rPr lang="en-US" sz="2800" dirty="0" err="1">
                <a:solidFill>
                  <a:srgbClr val="0000FF"/>
                </a:solidFill>
              </a:rPr>
              <a:t>TechAndCivicLife.org</a:t>
            </a:r>
            <a:endParaRPr lang="en-US" sz="2800" dirty="0">
              <a:solidFill>
                <a:srgbClr val="0000FF"/>
              </a:solidFill>
            </a:endParaRPr>
          </a:p>
          <a:p>
            <a:pPr lvl="1"/>
            <a:r>
              <a:rPr lang="en-US" sz="2400" dirty="0"/>
              <a:t>Has step-by-step guides on technology tools to better service voters, candidates, and poll workers</a:t>
            </a:r>
          </a:p>
        </p:txBody>
      </p:sp>
      <p:sp>
        <p:nvSpPr>
          <p:cNvPr id="3" name="Date Placeholder 2"/>
          <p:cNvSpPr>
            <a:spLocks noGrp="1"/>
          </p:cNvSpPr>
          <p:nvPr>
            <p:ph type="dt" sz="half" idx="10"/>
          </p:nvPr>
        </p:nvSpPr>
        <p:spPr/>
        <p:txBody>
          <a:bodyPr/>
          <a:lstStyle/>
          <a:p>
            <a:r>
              <a:rPr lang="en-US"/>
              <a:t>April 2018</a:t>
            </a:r>
            <a:endParaRPr lang="en-US" dirty="0"/>
          </a:p>
        </p:txBody>
      </p:sp>
      <p:sp>
        <p:nvSpPr>
          <p:cNvPr id="5" name="Slide Number Placeholder 4"/>
          <p:cNvSpPr>
            <a:spLocks noGrp="1"/>
          </p:cNvSpPr>
          <p:nvPr>
            <p:ph type="sldNum" sz="quarter" idx="12"/>
          </p:nvPr>
        </p:nvSpPr>
        <p:spPr/>
        <p:txBody>
          <a:bodyPr/>
          <a:lstStyle/>
          <a:p>
            <a:fld id="{D93C9281-498A-9D42-AA97-B74D709FF200}" type="slidenum">
              <a:rPr lang="en-US" smtClean="0"/>
              <a:t>19</a:t>
            </a:fld>
            <a:endParaRPr lang="en-US" dirty="0"/>
          </a:p>
        </p:txBody>
      </p:sp>
      <p:pic>
        <p:nvPicPr>
          <p:cNvPr id="11" name="Picture 10"/>
          <p:cNvPicPr/>
          <p:nvPr/>
        </p:nvPicPr>
        <p:blipFill>
          <a:blip r:embed="rId2">
            <a:extLst>
              <a:ext uri="{28A0092B-C50C-407E-A947-70E740481C1C}">
                <a14:useLocalDpi xmlns:a14="http://schemas.microsoft.com/office/drawing/2010/main"/>
              </a:ext>
            </a:extLst>
          </a:blip>
          <a:stretch>
            <a:fillRect/>
          </a:stretch>
        </p:blipFill>
        <p:spPr>
          <a:xfrm>
            <a:off x="6553200" y="131763"/>
            <a:ext cx="1876425" cy="1698625"/>
          </a:xfrm>
          <a:prstGeom prst="rect">
            <a:avLst/>
          </a:prstGeom>
        </p:spPr>
      </p:pic>
      <p:sp>
        <p:nvSpPr>
          <p:cNvPr id="13" name="Text Placeholder 8"/>
          <p:cNvSpPr txBox="1">
            <a:spLocks/>
          </p:cNvSpPr>
          <p:nvPr/>
        </p:nvSpPr>
        <p:spPr>
          <a:xfrm>
            <a:off x="457200" y="1500610"/>
            <a:ext cx="8294688" cy="7853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0000FF"/>
              </a:solidFill>
            </a:endParaRPr>
          </a:p>
        </p:txBody>
      </p:sp>
      <p:sp>
        <p:nvSpPr>
          <p:cNvPr id="9" name="Footer Placeholder 5"/>
          <p:cNvSpPr>
            <a:spLocks noGrp="1"/>
          </p:cNvSpPr>
          <p:nvPr>
            <p:ph type="ftr" sz="quarter" idx="11"/>
          </p:nvPr>
        </p:nvSpPr>
        <p:spPr>
          <a:xfrm>
            <a:off x="1737122" y="6252755"/>
            <a:ext cx="6486182" cy="365125"/>
          </a:xfrm>
        </p:spPr>
        <p:txBody>
          <a:bodyPr/>
          <a:lstStyle/>
          <a:p>
            <a:r>
              <a:rPr lang="en-US" sz="2400" dirty="0">
                <a:solidFill>
                  <a:srgbClr val="0000FF"/>
                </a:solidFill>
              </a:rPr>
              <a:t>https://</a:t>
            </a:r>
            <a:r>
              <a:rPr lang="en-US" sz="2400" dirty="0" err="1">
                <a:solidFill>
                  <a:srgbClr val="0000FF"/>
                </a:solidFill>
              </a:rPr>
              <a:t>my.lwv.org</a:t>
            </a:r>
            <a:r>
              <a:rPr lang="en-US" sz="2400" dirty="0">
                <a:solidFill>
                  <a:srgbClr val="0000FF"/>
                </a:solidFill>
              </a:rPr>
              <a:t>/</a:t>
            </a:r>
            <a:r>
              <a:rPr lang="en-US" sz="2400" dirty="0" err="1">
                <a:solidFill>
                  <a:srgbClr val="0000FF"/>
                </a:solidFill>
              </a:rPr>
              <a:t>texas</a:t>
            </a:r>
            <a:r>
              <a:rPr lang="en-US" sz="2400" dirty="0">
                <a:solidFill>
                  <a:srgbClr val="0000FF"/>
                </a:solidFill>
              </a:rPr>
              <a:t>/get-out-vote-0</a:t>
            </a:r>
          </a:p>
        </p:txBody>
      </p:sp>
      <p:sp>
        <p:nvSpPr>
          <p:cNvPr id="4" name="Title 3"/>
          <p:cNvSpPr>
            <a:spLocks noGrp="1"/>
          </p:cNvSpPr>
          <p:nvPr>
            <p:ph type="title"/>
          </p:nvPr>
        </p:nvSpPr>
        <p:spPr>
          <a:xfrm>
            <a:off x="457200" y="649818"/>
            <a:ext cx="8229600" cy="1143000"/>
          </a:xfrm>
        </p:spPr>
        <p:txBody>
          <a:bodyPr>
            <a:normAutofit fontScale="90000"/>
          </a:bodyPr>
          <a:lstStyle/>
          <a:p>
            <a:pPr algn="l"/>
            <a:r>
              <a:rPr lang="en-US" sz="4000" b="1" cap="small" dirty="0">
                <a:solidFill>
                  <a:srgbClr val="800000"/>
                </a:solidFill>
              </a:rPr>
              <a:t>Website</a:t>
            </a:r>
            <a:br>
              <a:rPr lang="en-US" sz="4000" b="1" cap="small" dirty="0">
                <a:solidFill>
                  <a:srgbClr val="800000"/>
                </a:solidFill>
              </a:rPr>
            </a:br>
            <a:r>
              <a:rPr lang="en-US" sz="4000" b="1" cap="small" dirty="0">
                <a:solidFill>
                  <a:srgbClr val="800000"/>
                </a:solidFill>
              </a:rPr>
              <a:t>resources</a:t>
            </a:r>
          </a:p>
        </p:txBody>
      </p:sp>
    </p:spTree>
    <p:extLst>
      <p:ext uri="{BB962C8B-B14F-4D97-AF65-F5344CB8AC3E}">
        <p14:creationId xmlns:p14="http://schemas.microsoft.com/office/powerpoint/2010/main" val="55089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800000"/>
                </a:solidFill>
              </a:rPr>
              <a:t>Table of Contents</a:t>
            </a:r>
          </a:p>
        </p:txBody>
      </p:sp>
      <p:sp>
        <p:nvSpPr>
          <p:cNvPr id="3" name="Content Placeholder 2"/>
          <p:cNvSpPr>
            <a:spLocks noGrp="1"/>
          </p:cNvSpPr>
          <p:nvPr>
            <p:ph sz="half" idx="1"/>
          </p:nvPr>
        </p:nvSpPr>
        <p:spPr>
          <a:xfrm>
            <a:off x="457200" y="1417638"/>
            <a:ext cx="4038600" cy="4525963"/>
          </a:xfrm>
        </p:spPr>
        <p:txBody>
          <a:bodyPr>
            <a:normAutofit fontScale="92500" lnSpcReduction="10000"/>
          </a:bodyPr>
          <a:lstStyle/>
          <a:p>
            <a:pPr marL="0" indent="0">
              <a:buNone/>
            </a:pPr>
            <a:r>
              <a:rPr lang="en-US" dirty="0"/>
              <a:t>Preface</a:t>
            </a:r>
          </a:p>
          <a:p>
            <a:pPr marL="514350" indent="-514350">
              <a:buFont typeface="+mj-lt"/>
              <a:buAutoNum type="arabicPeriod"/>
            </a:pPr>
            <a:r>
              <a:rPr lang="en-US" dirty="0"/>
              <a:t>Tactics that raise awareness &amp; inform</a:t>
            </a:r>
          </a:p>
          <a:p>
            <a:pPr marL="514350" indent="-514350">
              <a:spcBef>
                <a:spcPts val="1368"/>
              </a:spcBef>
              <a:buFont typeface="+mj-lt"/>
              <a:buAutoNum type="arabicPeriod"/>
            </a:pPr>
            <a:r>
              <a:rPr lang="en-US" dirty="0"/>
              <a:t>Tactics that help voters plan</a:t>
            </a:r>
          </a:p>
          <a:p>
            <a:pPr marL="514350" indent="-514350">
              <a:spcBef>
                <a:spcPts val="1368"/>
              </a:spcBef>
              <a:buFont typeface="+mj-lt"/>
              <a:buAutoNum type="arabicPeriod"/>
            </a:pPr>
            <a:r>
              <a:rPr lang="en-US" dirty="0"/>
              <a:t>Tactics that help voters take action</a:t>
            </a:r>
          </a:p>
          <a:p>
            <a:pPr marL="514350" indent="-514350">
              <a:spcBef>
                <a:spcPts val="1368"/>
              </a:spcBef>
              <a:buFont typeface="+mj-lt"/>
              <a:buAutoNum type="arabicPeriod"/>
            </a:pPr>
            <a:r>
              <a:rPr lang="en-US" dirty="0"/>
              <a:t>Tactics that keep the conversation going</a:t>
            </a:r>
          </a:p>
          <a:p>
            <a:pPr marL="514350" indent="-514350">
              <a:spcBef>
                <a:spcPts val="1368"/>
              </a:spcBef>
              <a:buFont typeface="+mj-lt"/>
              <a:buAutoNum type="arabicPeriod"/>
            </a:pPr>
            <a:r>
              <a:rPr lang="en-US" dirty="0"/>
              <a:t>References</a:t>
            </a:r>
          </a:p>
        </p:txBody>
      </p:sp>
      <p:pic>
        <p:nvPicPr>
          <p:cNvPr id="9" name="Content Placeholder 8" descr="WhatsInBox.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5079750" y="1713730"/>
            <a:ext cx="3684264" cy="4128867"/>
          </a:xfrm>
        </p:spPr>
      </p:pic>
      <p:sp>
        <p:nvSpPr>
          <p:cNvPr id="4" name="Date Placeholder 3"/>
          <p:cNvSpPr>
            <a:spLocks noGrp="1"/>
          </p:cNvSpPr>
          <p:nvPr>
            <p:ph type="dt" sz="half" idx="10"/>
          </p:nvPr>
        </p:nvSpPr>
        <p:spPr/>
        <p:txBody>
          <a:bodyPr/>
          <a:lstStyle/>
          <a:p>
            <a:r>
              <a:rPr lang="en-US"/>
              <a:t>April 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2</a:t>
            </a:fld>
            <a:endParaRPr lang="en-US"/>
          </a:p>
        </p:txBody>
      </p:sp>
      <p:sp>
        <p:nvSpPr>
          <p:cNvPr id="8" name="TextBox 7"/>
          <p:cNvSpPr txBox="1"/>
          <p:nvPr/>
        </p:nvSpPr>
        <p:spPr>
          <a:xfrm>
            <a:off x="4424055" y="1333839"/>
            <a:ext cx="579495" cy="4560223"/>
          </a:xfrm>
          <a:prstGeom prst="rect">
            <a:avLst/>
          </a:prstGeom>
          <a:noFill/>
          <a:ln>
            <a:noFill/>
          </a:ln>
        </p:spPr>
        <p:txBody>
          <a:bodyPr wrap="square" rtlCol="0">
            <a:spAutoFit/>
          </a:bodyPr>
          <a:lstStyle/>
          <a:p>
            <a:pPr algn="r"/>
            <a:r>
              <a:rPr lang="en-US" sz="2800" dirty="0">
                <a:solidFill>
                  <a:srgbClr val="3366FF"/>
                </a:solidFill>
              </a:rPr>
              <a:t>3</a:t>
            </a:r>
          </a:p>
          <a:p>
            <a:pPr algn="r">
              <a:spcBef>
                <a:spcPts val="300"/>
              </a:spcBef>
            </a:pPr>
            <a:r>
              <a:rPr lang="en-US" sz="2800" dirty="0">
                <a:solidFill>
                  <a:srgbClr val="3366FF"/>
                </a:solidFill>
              </a:rPr>
              <a:t>4</a:t>
            </a:r>
          </a:p>
          <a:p>
            <a:pPr algn="r">
              <a:spcBef>
                <a:spcPts val="600"/>
              </a:spcBef>
            </a:pPr>
            <a:endParaRPr lang="en-US" sz="2800" dirty="0">
              <a:solidFill>
                <a:srgbClr val="3366FF"/>
              </a:solidFill>
            </a:endParaRPr>
          </a:p>
          <a:p>
            <a:pPr algn="r">
              <a:spcBef>
                <a:spcPts val="600"/>
              </a:spcBef>
            </a:pPr>
            <a:r>
              <a:rPr lang="en-US" sz="2800" dirty="0">
                <a:solidFill>
                  <a:srgbClr val="3366FF"/>
                </a:solidFill>
              </a:rPr>
              <a:t>9</a:t>
            </a:r>
          </a:p>
          <a:p>
            <a:pPr algn="r">
              <a:spcBef>
                <a:spcPts val="3200"/>
              </a:spcBef>
            </a:pPr>
            <a:r>
              <a:rPr lang="en-US" sz="2800" dirty="0">
                <a:solidFill>
                  <a:srgbClr val="3366FF"/>
                </a:solidFill>
              </a:rPr>
              <a:t>15</a:t>
            </a:r>
          </a:p>
          <a:p>
            <a:pPr algn="r">
              <a:spcBef>
                <a:spcPts val="200"/>
              </a:spcBef>
            </a:pPr>
            <a:endParaRPr lang="en-US" sz="2800" dirty="0">
              <a:solidFill>
                <a:srgbClr val="3366FF"/>
              </a:solidFill>
            </a:endParaRPr>
          </a:p>
          <a:p>
            <a:pPr algn="r"/>
            <a:r>
              <a:rPr lang="en-US" sz="2800" dirty="0">
                <a:solidFill>
                  <a:srgbClr val="3366FF"/>
                </a:solidFill>
              </a:rPr>
              <a:t>20</a:t>
            </a:r>
          </a:p>
          <a:p>
            <a:pPr algn="r"/>
            <a:endParaRPr lang="en-US" sz="2800" dirty="0">
              <a:solidFill>
                <a:srgbClr val="3366FF"/>
              </a:solidFill>
            </a:endParaRPr>
          </a:p>
          <a:p>
            <a:pPr algn="r"/>
            <a:r>
              <a:rPr lang="en-US" sz="2800" dirty="0">
                <a:solidFill>
                  <a:srgbClr val="3366FF"/>
                </a:solidFill>
              </a:rPr>
              <a:t>22</a:t>
            </a:r>
          </a:p>
        </p:txBody>
      </p:sp>
    </p:spTree>
    <p:extLst>
      <p:ext uri="{BB962C8B-B14F-4D97-AF65-F5344CB8AC3E}">
        <p14:creationId xmlns:p14="http://schemas.microsoft.com/office/powerpoint/2010/main" val="3966092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a:ext>
            </a:extLst>
          </a:blip>
          <a:stretch>
            <a:fillRect/>
          </a:stretch>
        </p:blipFill>
        <p:spPr>
          <a:xfrm rot="708090">
            <a:off x="4098919" y="1771743"/>
            <a:ext cx="1563633" cy="1459921"/>
          </a:xfrm>
          <a:prstGeom prst="rect">
            <a:avLst/>
          </a:prstGeom>
        </p:spPr>
      </p:pic>
      <p:sp>
        <p:nvSpPr>
          <p:cNvPr id="2" name="Title 1"/>
          <p:cNvSpPr>
            <a:spLocks noGrp="1"/>
          </p:cNvSpPr>
          <p:nvPr>
            <p:ph type="title"/>
          </p:nvPr>
        </p:nvSpPr>
        <p:spPr>
          <a:xfrm>
            <a:off x="457200" y="393065"/>
            <a:ext cx="8229600" cy="1363723"/>
          </a:xfrm>
        </p:spPr>
        <p:txBody>
          <a:bodyPr>
            <a:normAutofit fontScale="90000"/>
          </a:bodyPr>
          <a:lstStyle/>
          <a:p>
            <a:pPr algn="l"/>
            <a:r>
              <a:rPr lang="en-US" b="1" cap="small" dirty="0">
                <a:solidFill>
                  <a:srgbClr val="800000"/>
                </a:solidFill>
              </a:rPr>
              <a:t>2.  Tactics that keep the </a:t>
            </a:r>
            <a:br>
              <a:rPr lang="en-US" b="1" cap="small" dirty="0">
                <a:solidFill>
                  <a:srgbClr val="800000"/>
                </a:solidFill>
              </a:rPr>
            </a:br>
            <a:r>
              <a:rPr lang="en-US" b="1" cap="small" dirty="0">
                <a:solidFill>
                  <a:srgbClr val="800000"/>
                </a:solidFill>
              </a:rPr>
              <a:t>      conversation going</a:t>
            </a:r>
            <a:endParaRPr lang="en-US" dirty="0"/>
          </a:p>
        </p:txBody>
      </p:sp>
      <p:sp>
        <p:nvSpPr>
          <p:cNvPr id="4" name="Content Placeholder 3"/>
          <p:cNvSpPr>
            <a:spLocks noGrp="1"/>
          </p:cNvSpPr>
          <p:nvPr>
            <p:ph sz="half" idx="1"/>
          </p:nvPr>
        </p:nvSpPr>
        <p:spPr>
          <a:xfrm>
            <a:off x="457200" y="1349376"/>
            <a:ext cx="4038600" cy="4776788"/>
          </a:xfrm>
        </p:spPr>
        <p:txBody>
          <a:bodyPr>
            <a:normAutofit/>
          </a:bodyPr>
          <a:lstStyle/>
          <a:p>
            <a:pPr marL="0" indent="0">
              <a:buNone/>
            </a:pPr>
            <a:endParaRPr lang="en-US" sz="2400" dirty="0"/>
          </a:p>
          <a:p>
            <a:endParaRPr lang="en-US" dirty="0"/>
          </a:p>
        </p:txBody>
      </p:sp>
      <p:sp>
        <p:nvSpPr>
          <p:cNvPr id="8" name="Content Placeholder 7"/>
          <p:cNvSpPr>
            <a:spLocks noGrp="1"/>
          </p:cNvSpPr>
          <p:nvPr>
            <p:ph sz="half" idx="2"/>
          </p:nvPr>
        </p:nvSpPr>
        <p:spPr>
          <a:xfrm>
            <a:off x="5192887" y="1895113"/>
            <a:ext cx="3493913" cy="3965222"/>
          </a:xfrm>
        </p:spPr>
        <p:txBody>
          <a:bodyPr>
            <a:normAutofit/>
          </a:bodyPr>
          <a:lstStyle/>
          <a:p>
            <a:pPr marL="0" indent="0">
              <a:buNone/>
            </a:pPr>
            <a:r>
              <a:rPr lang="en-US" sz="4000" dirty="0">
                <a:effectLst>
                  <a:outerShdw blurRad="50800" dist="38100" dir="2700000" algn="tl" rotWithShape="0">
                    <a:prstClr val="black">
                      <a:alpha val="40000"/>
                    </a:prstClr>
                  </a:outerShdw>
                </a:effectLst>
              </a:rPr>
              <a:t>Social media</a:t>
            </a:r>
          </a:p>
          <a:p>
            <a:pPr marL="0" indent="0">
              <a:buNone/>
            </a:pPr>
            <a:r>
              <a:rPr lang="en-US" sz="1800" dirty="0">
                <a:solidFill>
                  <a:srgbClr val="000090"/>
                </a:solidFill>
              </a:rPr>
              <a:t>Use social pressure to increase voter turnout among your friends through a series of chatty posts during Early Voting.</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2414858" y="6356350"/>
            <a:ext cx="4506764" cy="365125"/>
          </a:xfrm>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20</a:t>
            </a:fld>
            <a:endParaRPr lang="en-US"/>
          </a:p>
        </p:txBody>
      </p:sp>
      <p:pic>
        <p:nvPicPr>
          <p:cNvPr id="14" name="Picture 13"/>
          <p:cNvPicPr/>
          <p:nvPr/>
        </p:nvPicPr>
        <p:blipFill>
          <a:blip r:embed="rId3">
            <a:extLst>
              <a:ext uri="{28A0092B-C50C-407E-A947-70E740481C1C}">
                <a14:useLocalDpi xmlns:a14="http://schemas.microsoft.com/office/drawing/2010/main"/>
              </a:ext>
            </a:extLst>
          </a:blip>
          <a:stretch>
            <a:fillRect/>
          </a:stretch>
        </p:blipFill>
        <p:spPr>
          <a:xfrm rot="20452273">
            <a:off x="912375" y="2938738"/>
            <a:ext cx="2814094" cy="2395429"/>
          </a:xfrm>
          <a:prstGeom prst="rect">
            <a:avLst/>
          </a:prstGeom>
        </p:spPr>
      </p:pic>
      <p:sp>
        <p:nvSpPr>
          <p:cNvPr id="9" name="TextBox 8"/>
          <p:cNvSpPr txBox="1"/>
          <p:nvPr/>
        </p:nvSpPr>
        <p:spPr>
          <a:xfrm rot="20525892">
            <a:off x="277749" y="2211062"/>
            <a:ext cx="3086602" cy="830997"/>
          </a:xfrm>
          <a:prstGeom prst="rect">
            <a:avLst/>
          </a:prstGeom>
          <a:noFill/>
        </p:spPr>
        <p:txBody>
          <a:bodyPr wrap="none" rtlCol="0">
            <a:spAutoFit/>
          </a:bodyPr>
          <a:lstStyle/>
          <a:p>
            <a:pPr algn="ctr"/>
            <a:r>
              <a:rPr lang="en-US" sz="2400" dirty="0">
                <a:solidFill>
                  <a:srgbClr val="000090"/>
                </a:solidFill>
                <a:effectLst>
                  <a:outerShdw blurRad="50800" dist="38100" dir="2700000" algn="tl" rotWithShape="0">
                    <a:prstClr val="black">
                      <a:alpha val="40000"/>
                    </a:prstClr>
                  </a:outerShdw>
                </a:effectLst>
              </a:rPr>
              <a:t>Interactive, meaningful</a:t>
            </a:r>
          </a:p>
          <a:p>
            <a:pPr algn="ctr"/>
            <a:r>
              <a:rPr lang="en-US" sz="2400" dirty="0">
                <a:solidFill>
                  <a:srgbClr val="000090"/>
                </a:solidFill>
                <a:effectLst>
                  <a:outerShdw blurRad="50800" dist="38100" dir="2700000" algn="tl" rotWithShape="0">
                    <a:prstClr val="black">
                      <a:alpha val="40000"/>
                    </a:prstClr>
                  </a:outerShdw>
                </a:effectLst>
              </a:rPr>
              <a:t>communication</a:t>
            </a:r>
          </a:p>
        </p:txBody>
      </p:sp>
      <p:sp>
        <p:nvSpPr>
          <p:cNvPr id="3" name="Oval 2"/>
          <p:cNvSpPr/>
          <p:nvPr/>
        </p:nvSpPr>
        <p:spPr>
          <a:xfrm rot="20716654">
            <a:off x="176460" y="1958447"/>
            <a:ext cx="3619016" cy="1856242"/>
          </a:xfrm>
          <a:prstGeom prst="ellipse">
            <a:avLst/>
          </a:prstGeom>
          <a:noFill/>
          <a:ln w="31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p:nvPr/>
        </p:nvPicPr>
        <p:blipFill>
          <a:blip r:embed="rId4" cstate="print">
            <a:extLst>
              <a:ext uri="{28A0092B-C50C-407E-A947-70E740481C1C}">
                <a14:useLocalDpi xmlns:a14="http://schemas.microsoft.com/office/drawing/2010/main"/>
              </a:ext>
            </a:extLst>
          </a:blip>
          <a:stretch>
            <a:fillRect/>
          </a:stretch>
        </p:blipFill>
        <p:spPr>
          <a:xfrm>
            <a:off x="5360411" y="3945918"/>
            <a:ext cx="914400" cy="914400"/>
          </a:xfrm>
          <a:prstGeom prst="rect">
            <a:avLst/>
          </a:prstGeom>
        </p:spPr>
      </p:pic>
      <p:pic>
        <p:nvPicPr>
          <p:cNvPr id="16" name="Picture 15"/>
          <p:cNvPicPr/>
          <p:nvPr/>
        </p:nvPicPr>
        <p:blipFill>
          <a:blip r:embed="rId5">
            <a:extLst>
              <a:ext uri="{28A0092B-C50C-407E-A947-70E740481C1C}">
                <a14:useLocalDpi xmlns:a14="http://schemas.microsoft.com/office/drawing/2010/main"/>
              </a:ext>
            </a:extLst>
          </a:blip>
          <a:stretch>
            <a:fillRect/>
          </a:stretch>
        </p:blipFill>
        <p:spPr>
          <a:xfrm>
            <a:off x="6422644" y="3875662"/>
            <a:ext cx="1033145" cy="1033145"/>
          </a:xfrm>
          <a:prstGeom prst="rect">
            <a:avLst/>
          </a:prstGeom>
        </p:spPr>
      </p:pic>
      <p:pic>
        <p:nvPicPr>
          <p:cNvPr id="17" name="Picture 16"/>
          <p:cNvPicPr/>
          <p:nvPr/>
        </p:nvPicPr>
        <p:blipFill>
          <a:blip r:embed="rId6">
            <a:extLst>
              <a:ext uri="{28A0092B-C50C-407E-A947-70E740481C1C}">
                <a14:useLocalDpi xmlns:a14="http://schemas.microsoft.com/office/drawing/2010/main"/>
              </a:ext>
            </a:extLst>
          </a:blip>
          <a:stretch>
            <a:fillRect/>
          </a:stretch>
        </p:blipFill>
        <p:spPr>
          <a:xfrm>
            <a:off x="7543800" y="3892906"/>
            <a:ext cx="1143000" cy="1051560"/>
          </a:xfrm>
          <a:prstGeom prst="rect">
            <a:avLst/>
          </a:prstGeom>
        </p:spPr>
      </p:pic>
      <p:pic>
        <p:nvPicPr>
          <p:cNvPr id="18" name="Picture 17"/>
          <p:cNvPicPr/>
          <p:nvPr/>
        </p:nvPicPr>
        <p:blipFill>
          <a:blip r:embed="rId7" cstate="print">
            <a:extLst>
              <a:ext uri="{28A0092B-C50C-407E-A947-70E740481C1C}">
                <a14:useLocalDpi xmlns:a14="http://schemas.microsoft.com/office/drawing/2010/main"/>
              </a:ext>
            </a:extLst>
          </a:blip>
          <a:stretch>
            <a:fillRect/>
          </a:stretch>
        </p:blipFill>
        <p:spPr>
          <a:xfrm>
            <a:off x="5364856" y="5054820"/>
            <a:ext cx="909955" cy="914400"/>
          </a:xfrm>
          <a:prstGeom prst="rect">
            <a:avLst/>
          </a:prstGeom>
        </p:spPr>
      </p:pic>
      <p:pic>
        <p:nvPicPr>
          <p:cNvPr id="19" name="Picture 18"/>
          <p:cNvPicPr/>
          <p:nvPr/>
        </p:nvPicPr>
        <p:blipFill>
          <a:blip r:embed="rId8" cstate="print">
            <a:extLst>
              <a:ext uri="{28A0092B-C50C-407E-A947-70E740481C1C}">
                <a14:useLocalDpi xmlns:a14="http://schemas.microsoft.com/office/drawing/2010/main"/>
              </a:ext>
            </a:extLst>
          </a:blip>
          <a:stretch>
            <a:fillRect/>
          </a:stretch>
        </p:blipFill>
        <p:spPr>
          <a:xfrm>
            <a:off x="6485350" y="5079970"/>
            <a:ext cx="914400" cy="914400"/>
          </a:xfrm>
          <a:prstGeom prst="rect">
            <a:avLst/>
          </a:prstGeom>
        </p:spPr>
      </p:pic>
    </p:spTree>
    <p:extLst>
      <p:ext uri="{BB962C8B-B14F-4D97-AF65-F5344CB8AC3E}">
        <p14:creationId xmlns:p14="http://schemas.microsoft.com/office/powerpoint/2010/main" val="155790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2285998"/>
            <a:ext cx="8435526" cy="3863475"/>
          </a:xfrm>
        </p:spPr>
        <p:txBody>
          <a:bodyPr>
            <a:normAutofit/>
          </a:bodyPr>
          <a:lstStyle/>
          <a:p>
            <a:r>
              <a:rPr lang="en-US" sz="2800" dirty="0">
                <a:solidFill>
                  <a:srgbClr val="000000"/>
                </a:solidFill>
              </a:rPr>
              <a:t>Graphics </a:t>
            </a:r>
            <a:r>
              <a:rPr lang="en-US" sz="2000" dirty="0">
                <a:solidFill>
                  <a:srgbClr val="000000"/>
                </a:solidFill>
              </a:rPr>
              <a:t>(found under Printed Materials)</a:t>
            </a:r>
          </a:p>
          <a:p>
            <a:pPr lvl="1"/>
            <a:r>
              <a:rPr lang="en-US" sz="2400" dirty="0">
                <a:solidFill>
                  <a:srgbClr val="000000"/>
                </a:solidFill>
              </a:rPr>
              <a:t>Posters, flyers, graphics</a:t>
            </a:r>
          </a:p>
          <a:p>
            <a:pPr lvl="1"/>
            <a:r>
              <a:rPr lang="en-US" sz="2400" dirty="0">
                <a:solidFill>
                  <a:srgbClr val="000000"/>
                </a:solidFill>
              </a:rPr>
              <a:t>Photos </a:t>
            </a:r>
            <a:r>
              <a:rPr lang="en-US" sz="2400" dirty="0"/>
              <a:t>to download and post or use in print materials</a:t>
            </a:r>
            <a:endParaRPr lang="en-US" sz="2400" dirty="0">
              <a:solidFill>
                <a:srgbClr val="000000"/>
              </a:solidFill>
            </a:endParaRPr>
          </a:p>
          <a:p>
            <a:r>
              <a:rPr lang="en-US" sz="2800" dirty="0">
                <a:solidFill>
                  <a:srgbClr val="000000"/>
                </a:solidFill>
              </a:rPr>
              <a:t>Social Media &amp; Websites</a:t>
            </a:r>
          </a:p>
          <a:p>
            <a:pPr lvl="1"/>
            <a:r>
              <a:rPr lang="en-US" sz="2400" dirty="0">
                <a:solidFill>
                  <a:srgbClr val="000000"/>
                </a:solidFill>
              </a:rPr>
              <a:t>Links </a:t>
            </a:r>
            <a:r>
              <a:rPr lang="en-US" sz="2400" dirty="0"/>
              <a:t>to LWV-TX social media sites</a:t>
            </a:r>
          </a:p>
          <a:p>
            <a:pPr lvl="1"/>
            <a:r>
              <a:rPr lang="en-US" sz="2400" dirty="0">
                <a:solidFill>
                  <a:srgbClr val="000000"/>
                </a:solidFill>
              </a:rPr>
              <a:t>Social Media Content Examples</a:t>
            </a:r>
          </a:p>
          <a:p>
            <a:pPr lvl="1"/>
            <a:r>
              <a:rPr lang="en-US" sz="2400" dirty="0">
                <a:solidFill>
                  <a:srgbClr val="000000"/>
                </a:solidFill>
              </a:rPr>
              <a:t>Promote Voting and Elections With Social Media </a:t>
            </a:r>
            <a:r>
              <a:rPr lang="en-US" sz="2400" dirty="0"/>
              <a:t>(48 min. webinar)</a:t>
            </a:r>
          </a:p>
        </p:txBody>
      </p:sp>
      <p:sp>
        <p:nvSpPr>
          <p:cNvPr id="3" name="Date Placeholder 2"/>
          <p:cNvSpPr>
            <a:spLocks noGrp="1"/>
          </p:cNvSpPr>
          <p:nvPr>
            <p:ph type="dt" sz="half" idx="10"/>
          </p:nvPr>
        </p:nvSpPr>
        <p:spPr/>
        <p:txBody>
          <a:bodyPr/>
          <a:lstStyle/>
          <a:p>
            <a:r>
              <a:rPr lang="en-US"/>
              <a:t>April 2018</a:t>
            </a:r>
            <a:endParaRPr lang="en-US" dirty="0"/>
          </a:p>
        </p:txBody>
      </p:sp>
      <p:sp>
        <p:nvSpPr>
          <p:cNvPr id="5" name="Slide Number Placeholder 4"/>
          <p:cNvSpPr>
            <a:spLocks noGrp="1"/>
          </p:cNvSpPr>
          <p:nvPr>
            <p:ph type="sldNum" sz="quarter" idx="12"/>
          </p:nvPr>
        </p:nvSpPr>
        <p:spPr/>
        <p:txBody>
          <a:bodyPr/>
          <a:lstStyle/>
          <a:p>
            <a:fld id="{D93C9281-498A-9D42-AA97-B74D709FF200}" type="slidenum">
              <a:rPr lang="en-US" smtClean="0"/>
              <a:t>21</a:t>
            </a:fld>
            <a:endParaRPr lang="en-US" dirty="0"/>
          </a:p>
        </p:txBody>
      </p:sp>
      <p:pic>
        <p:nvPicPr>
          <p:cNvPr id="11" name="Picture 10"/>
          <p:cNvPicPr/>
          <p:nvPr/>
        </p:nvPicPr>
        <p:blipFill>
          <a:blip r:embed="rId2">
            <a:extLst>
              <a:ext uri="{28A0092B-C50C-407E-A947-70E740481C1C}">
                <a14:useLocalDpi xmlns:a14="http://schemas.microsoft.com/office/drawing/2010/main"/>
              </a:ext>
            </a:extLst>
          </a:blip>
          <a:stretch>
            <a:fillRect/>
          </a:stretch>
        </p:blipFill>
        <p:spPr>
          <a:xfrm>
            <a:off x="6553200" y="131763"/>
            <a:ext cx="1876425" cy="1698625"/>
          </a:xfrm>
          <a:prstGeom prst="rect">
            <a:avLst/>
          </a:prstGeom>
        </p:spPr>
      </p:pic>
      <p:sp>
        <p:nvSpPr>
          <p:cNvPr id="13" name="Text Placeholder 8"/>
          <p:cNvSpPr txBox="1">
            <a:spLocks/>
          </p:cNvSpPr>
          <p:nvPr/>
        </p:nvSpPr>
        <p:spPr>
          <a:xfrm>
            <a:off x="457200" y="1500610"/>
            <a:ext cx="8294688" cy="7853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0000FF"/>
              </a:solidFill>
            </a:endParaRPr>
          </a:p>
        </p:txBody>
      </p:sp>
      <p:sp>
        <p:nvSpPr>
          <p:cNvPr id="4" name="Title 3"/>
          <p:cNvSpPr>
            <a:spLocks noGrp="1"/>
          </p:cNvSpPr>
          <p:nvPr>
            <p:ph type="title"/>
          </p:nvPr>
        </p:nvSpPr>
        <p:spPr>
          <a:xfrm>
            <a:off x="457200" y="649818"/>
            <a:ext cx="8229600" cy="1143000"/>
          </a:xfrm>
        </p:spPr>
        <p:txBody>
          <a:bodyPr>
            <a:normAutofit fontScale="90000"/>
          </a:bodyPr>
          <a:lstStyle/>
          <a:p>
            <a:pPr algn="l"/>
            <a:r>
              <a:rPr lang="en-US" sz="4000" b="1" cap="small" dirty="0">
                <a:solidFill>
                  <a:srgbClr val="800000"/>
                </a:solidFill>
              </a:rPr>
              <a:t>Social media</a:t>
            </a:r>
            <a:br>
              <a:rPr lang="en-US" sz="4000" b="1" cap="small" dirty="0">
                <a:solidFill>
                  <a:srgbClr val="800000"/>
                </a:solidFill>
              </a:rPr>
            </a:br>
            <a:r>
              <a:rPr lang="en-US" sz="4000" b="1" cap="small" dirty="0">
                <a:solidFill>
                  <a:srgbClr val="800000"/>
                </a:solidFill>
              </a:rPr>
              <a:t>resources</a:t>
            </a:r>
          </a:p>
        </p:txBody>
      </p:sp>
      <p:sp>
        <p:nvSpPr>
          <p:cNvPr id="2" name="TextBox 1"/>
          <p:cNvSpPr txBox="1"/>
          <p:nvPr/>
        </p:nvSpPr>
        <p:spPr>
          <a:xfrm>
            <a:off x="494634" y="1722202"/>
            <a:ext cx="6416839" cy="461665"/>
          </a:xfrm>
          <a:prstGeom prst="rect">
            <a:avLst/>
          </a:prstGeom>
          <a:noFill/>
        </p:spPr>
        <p:txBody>
          <a:bodyPr wrap="square" rtlCol="0">
            <a:spAutoFit/>
          </a:bodyPr>
          <a:lstStyle/>
          <a:p>
            <a:r>
              <a:rPr lang="en-US" sz="2400" dirty="0">
                <a:solidFill>
                  <a:srgbClr val="0000FF"/>
                </a:solidFill>
              </a:rPr>
              <a:t>https://</a:t>
            </a:r>
            <a:r>
              <a:rPr lang="en-US" sz="2400" dirty="0" err="1">
                <a:solidFill>
                  <a:srgbClr val="0000FF"/>
                </a:solidFill>
              </a:rPr>
              <a:t>my.lwv.org</a:t>
            </a:r>
            <a:r>
              <a:rPr lang="en-US" sz="2400" dirty="0">
                <a:solidFill>
                  <a:srgbClr val="0000FF"/>
                </a:solidFill>
              </a:rPr>
              <a:t>/</a:t>
            </a:r>
            <a:r>
              <a:rPr lang="en-US" sz="2400" dirty="0" err="1">
                <a:solidFill>
                  <a:srgbClr val="0000FF"/>
                </a:solidFill>
              </a:rPr>
              <a:t>texas</a:t>
            </a:r>
            <a:r>
              <a:rPr lang="en-US" sz="2400" dirty="0">
                <a:solidFill>
                  <a:srgbClr val="0000FF"/>
                </a:solidFill>
              </a:rPr>
              <a:t>/get-out-vote-0</a:t>
            </a:r>
            <a:endParaRPr lang="en-US" dirty="0"/>
          </a:p>
        </p:txBody>
      </p:sp>
      <p:sp>
        <p:nvSpPr>
          <p:cNvPr id="14" name="Footer Placeholder 5"/>
          <p:cNvSpPr>
            <a:spLocks noGrp="1"/>
          </p:cNvSpPr>
          <p:nvPr>
            <p:ph type="ftr" sz="quarter" idx="11"/>
          </p:nvPr>
        </p:nvSpPr>
        <p:spPr>
          <a:xfrm>
            <a:off x="2414858" y="6356350"/>
            <a:ext cx="4506764" cy="365125"/>
          </a:xfrm>
        </p:spPr>
        <p:txBody>
          <a:bodyPr/>
          <a:lstStyle/>
          <a:p>
            <a:endParaRPr lang="en-US" dirty="0"/>
          </a:p>
        </p:txBody>
      </p:sp>
    </p:spTree>
    <p:extLst>
      <p:ext uri="{BB962C8B-B14F-4D97-AF65-F5344CB8AC3E}">
        <p14:creationId xmlns:p14="http://schemas.microsoft.com/office/powerpoint/2010/main" val="81056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30" y="373238"/>
            <a:ext cx="8321533" cy="1143000"/>
          </a:xfrm>
        </p:spPr>
        <p:txBody>
          <a:bodyPr>
            <a:normAutofit/>
          </a:bodyPr>
          <a:lstStyle/>
          <a:p>
            <a:pPr algn="l"/>
            <a:r>
              <a:rPr lang="en-US" dirty="0">
                <a:solidFill>
                  <a:srgbClr val="800000"/>
                </a:solidFill>
              </a:rPr>
              <a:t>Preface</a:t>
            </a:r>
          </a:p>
        </p:txBody>
      </p:sp>
      <p:sp>
        <p:nvSpPr>
          <p:cNvPr id="3" name="Content Placeholder 2"/>
          <p:cNvSpPr>
            <a:spLocks noGrp="1"/>
          </p:cNvSpPr>
          <p:nvPr>
            <p:ph idx="1"/>
          </p:nvPr>
        </p:nvSpPr>
        <p:spPr>
          <a:xfrm>
            <a:off x="347230" y="1389238"/>
            <a:ext cx="8339570" cy="4847873"/>
          </a:xfrm>
        </p:spPr>
        <p:txBody>
          <a:bodyPr>
            <a:normAutofit/>
          </a:bodyPr>
          <a:lstStyle/>
          <a:p>
            <a:pPr marL="0" indent="0">
              <a:spcBef>
                <a:spcPts val="1272"/>
              </a:spcBef>
              <a:spcAft>
                <a:spcPts val="1200"/>
              </a:spcAft>
              <a:buNone/>
            </a:pPr>
            <a:r>
              <a:rPr lang="en-US" sz="2800" dirty="0">
                <a:solidFill>
                  <a:srgbClr val="000090"/>
                </a:solidFill>
              </a:rPr>
              <a:t>Welcome!</a:t>
            </a:r>
          </a:p>
          <a:p>
            <a:pPr>
              <a:spcBef>
                <a:spcPts val="0"/>
              </a:spcBef>
            </a:pPr>
            <a:r>
              <a:rPr lang="en-US" sz="2400" dirty="0"/>
              <a:t>This tutorial will help you choose effective voter</a:t>
            </a:r>
          </a:p>
          <a:p>
            <a:pPr marL="0" indent="0">
              <a:spcBef>
                <a:spcPts val="0"/>
              </a:spcBef>
              <a:buNone/>
            </a:pPr>
            <a:r>
              <a:rPr lang="en-US" sz="2400" dirty="0"/>
              <a:t>    education tactics.</a:t>
            </a:r>
          </a:p>
          <a:p>
            <a:pPr lvl="1" indent="-342900">
              <a:spcBef>
                <a:spcPts val="600"/>
              </a:spcBef>
            </a:pPr>
            <a:r>
              <a:rPr lang="en-US" sz="2000" dirty="0">
                <a:solidFill>
                  <a:schemeClr val="tx1">
                    <a:lumMod val="65000"/>
                    <a:lumOff val="35000"/>
                  </a:schemeClr>
                </a:solidFill>
              </a:rPr>
              <a:t>To understand the principles behind effective GOTV campaigns, see </a:t>
            </a:r>
            <a:r>
              <a:rPr lang="en-US" sz="2000" i="1" dirty="0">
                <a:solidFill>
                  <a:schemeClr val="tx1">
                    <a:lumMod val="50000"/>
                    <a:lumOff val="50000"/>
                  </a:schemeClr>
                </a:solidFill>
              </a:rPr>
              <a:t>Evidence-Based Practices for Voter Education</a:t>
            </a:r>
          </a:p>
          <a:p>
            <a:pPr lvl="1" indent="-342900">
              <a:spcBef>
                <a:spcPts val="300"/>
              </a:spcBef>
            </a:pPr>
            <a:r>
              <a:rPr lang="en-US" sz="2000" dirty="0">
                <a:solidFill>
                  <a:srgbClr val="595959"/>
                </a:solidFill>
              </a:rPr>
              <a:t>For talking effectively with voters, see</a:t>
            </a:r>
          </a:p>
          <a:p>
            <a:pPr marL="731520" lvl="1" indent="0">
              <a:spcBef>
                <a:spcPts val="0"/>
              </a:spcBef>
              <a:buNone/>
            </a:pPr>
            <a:r>
              <a:rPr lang="en-US" sz="2000" i="1" dirty="0">
                <a:solidFill>
                  <a:schemeClr val="tx1">
                    <a:lumMod val="50000"/>
                    <a:lumOff val="50000"/>
                  </a:schemeClr>
                </a:solidFill>
              </a:rPr>
              <a:t>What to Say: Talking About Voter Registration</a:t>
            </a:r>
          </a:p>
          <a:p>
            <a:pPr>
              <a:spcBef>
                <a:spcPts val="1000"/>
              </a:spcBef>
            </a:pPr>
            <a:r>
              <a:rPr lang="en-US" sz="2400" dirty="0">
                <a:solidFill>
                  <a:srgbClr val="000000"/>
                </a:solidFill>
              </a:rPr>
              <a:t>The single most important element of any voter education tactic is speaking with voters in language they understand to provide them with “the right information in the right format at the right time.”</a:t>
            </a:r>
            <a:endParaRPr lang="en-US" sz="2000" dirty="0">
              <a:solidFill>
                <a:srgbClr val="000000"/>
              </a:solidFill>
            </a:endParaRPr>
          </a:p>
        </p:txBody>
      </p:sp>
      <p:sp>
        <p:nvSpPr>
          <p:cNvPr id="4" name="Date Placeholder 3"/>
          <p:cNvSpPr>
            <a:spLocks noGrp="1"/>
          </p:cNvSpPr>
          <p:nvPr>
            <p:ph type="dt" sz="half" idx="10"/>
          </p:nvPr>
        </p:nvSpPr>
        <p:spPr/>
        <p:txBody>
          <a:bodyPr/>
          <a:lstStyle/>
          <a:p>
            <a:r>
              <a:rPr lang="en-US"/>
              <a:t>April 2018</a:t>
            </a:r>
            <a:endParaRPr lang="en-US" dirty="0"/>
          </a:p>
        </p:txBody>
      </p:sp>
      <p:sp>
        <p:nvSpPr>
          <p:cNvPr id="5" name="Footer Placeholder 4"/>
          <p:cNvSpPr>
            <a:spLocks noGrp="1"/>
          </p:cNvSpPr>
          <p:nvPr>
            <p:ph type="ftr" sz="quarter" idx="11"/>
          </p:nvPr>
        </p:nvSpPr>
        <p:spPr>
          <a:xfrm>
            <a:off x="2063749" y="6237112"/>
            <a:ext cx="6199717" cy="484364"/>
          </a:xfrm>
        </p:spPr>
        <p:txBody>
          <a:bodyPr/>
          <a:lstStyle/>
          <a:p>
            <a:r>
              <a:rPr lang="en-US" sz="1600" dirty="0"/>
              <a:t>Tutorials at </a:t>
            </a:r>
            <a:r>
              <a:rPr lang="en-US" sz="1600" dirty="0">
                <a:solidFill>
                  <a:srgbClr val="0827FF"/>
                </a:solidFill>
              </a:rPr>
              <a:t>https://</a:t>
            </a:r>
            <a:r>
              <a:rPr lang="en-US" sz="1600" dirty="0" err="1">
                <a:solidFill>
                  <a:srgbClr val="0827FF"/>
                </a:solidFill>
              </a:rPr>
              <a:t>my.lwv.org</a:t>
            </a:r>
            <a:r>
              <a:rPr lang="en-US" sz="1600" dirty="0">
                <a:solidFill>
                  <a:srgbClr val="0827FF"/>
                </a:solidFill>
              </a:rPr>
              <a:t>/</a:t>
            </a:r>
            <a:r>
              <a:rPr lang="en-US" sz="1600" dirty="0" err="1">
                <a:solidFill>
                  <a:srgbClr val="0827FF"/>
                </a:solidFill>
              </a:rPr>
              <a:t>texas</a:t>
            </a:r>
            <a:r>
              <a:rPr lang="en-US" sz="1600" dirty="0">
                <a:solidFill>
                  <a:srgbClr val="0827FF"/>
                </a:solidFill>
              </a:rPr>
              <a:t>/best-practices-</a:t>
            </a:r>
            <a:r>
              <a:rPr lang="en-US" sz="1600" dirty="0" err="1">
                <a:solidFill>
                  <a:srgbClr val="0827FF"/>
                </a:solidFill>
              </a:rPr>
              <a:t>gotv</a:t>
            </a:r>
            <a:endParaRPr lang="en-US" sz="1600" dirty="0">
              <a:solidFill>
                <a:srgbClr val="0827FF"/>
              </a:solidFill>
            </a:endParaRPr>
          </a:p>
        </p:txBody>
      </p:sp>
      <p:sp>
        <p:nvSpPr>
          <p:cNvPr id="6" name="Slide Number Placeholder 5"/>
          <p:cNvSpPr>
            <a:spLocks noGrp="1"/>
          </p:cNvSpPr>
          <p:nvPr>
            <p:ph type="sldNum" sz="quarter" idx="12"/>
          </p:nvPr>
        </p:nvSpPr>
        <p:spPr/>
        <p:txBody>
          <a:bodyPr/>
          <a:lstStyle/>
          <a:p>
            <a:fld id="{D93C9281-498A-9D42-AA97-B74D709FF200}" type="slidenum">
              <a:rPr lang="en-US" smtClean="0"/>
              <a:t>3</a:t>
            </a:fld>
            <a:endParaRPr lang="en-US" dirty="0"/>
          </a:p>
        </p:txBody>
      </p:sp>
    </p:spTree>
    <p:extLst>
      <p:ext uri="{BB962C8B-B14F-4D97-AF65-F5344CB8AC3E}">
        <p14:creationId xmlns:p14="http://schemas.microsoft.com/office/powerpoint/2010/main" val="113863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a:extLst>
              <a:ext uri="{28A0092B-C50C-407E-A947-70E740481C1C}">
                <a14:useLocalDpi xmlns:a14="http://schemas.microsoft.com/office/drawing/2010/main"/>
              </a:ext>
            </a:extLst>
          </a:blip>
          <a:stretch>
            <a:fillRect/>
          </a:stretch>
        </p:blipFill>
        <p:spPr>
          <a:xfrm>
            <a:off x="4176889" y="3496332"/>
            <a:ext cx="4238978" cy="2860017"/>
          </a:xfrm>
          <a:prstGeom prst="rect">
            <a:avLst/>
          </a:prstGeom>
        </p:spPr>
      </p:pic>
      <p:pic>
        <p:nvPicPr>
          <p:cNvPr id="12" name="Picture 11"/>
          <p:cNvPicPr/>
          <p:nvPr/>
        </p:nvPicPr>
        <p:blipFill>
          <a:blip r:embed="rId3">
            <a:extLst>
              <a:ext uri="{28A0092B-C50C-407E-A947-70E740481C1C}">
                <a14:useLocalDpi xmlns:a14="http://schemas.microsoft.com/office/drawing/2010/main"/>
              </a:ext>
            </a:extLst>
          </a:blip>
          <a:stretch>
            <a:fillRect/>
          </a:stretch>
        </p:blipFill>
        <p:spPr>
          <a:xfrm rot="708090">
            <a:off x="3929587" y="1493844"/>
            <a:ext cx="1563633" cy="1459921"/>
          </a:xfrm>
          <a:prstGeom prst="rect">
            <a:avLst/>
          </a:prstGeom>
        </p:spPr>
      </p:pic>
      <p:sp>
        <p:nvSpPr>
          <p:cNvPr id="2" name="Title 1"/>
          <p:cNvSpPr>
            <a:spLocks noGrp="1"/>
          </p:cNvSpPr>
          <p:nvPr>
            <p:ph type="title"/>
          </p:nvPr>
        </p:nvSpPr>
        <p:spPr>
          <a:xfrm>
            <a:off x="457200" y="498944"/>
            <a:ext cx="8229600" cy="1143000"/>
          </a:xfrm>
        </p:spPr>
        <p:txBody>
          <a:bodyPr>
            <a:normAutofit fontScale="90000"/>
          </a:bodyPr>
          <a:lstStyle/>
          <a:p>
            <a:pPr algn="l"/>
            <a:r>
              <a:rPr lang="en-US" b="1" cap="small" dirty="0">
                <a:solidFill>
                  <a:srgbClr val="800000"/>
                </a:solidFill>
              </a:rPr>
              <a:t>1.  Tactics that raise awareness</a:t>
            </a:r>
            <a:br>
              <a:rPr lang="en-US" b="1" cap="small" dirty="0">
                <a:solidFill>
                  <a:srgbClr val="800000"/>
                </a:solidFill>
              </a:rPr>
            </a:br>
            <a:r>
              <a:rPr lang="en-US" b="1" cap="small" dirty="0">
                <a:solidFill>
                  <a:srgbClr val="800000"/>
                </a:solidFill>
              </a:rPr>
              <a:t>      and inform</a:t>
            </a:r>
            <a:endParaRPr lang="en-US" dirty="0"/>
          </a:p>
        </p:txBody>
      </p:sp>
      <p:sp>
        <p:nvSpPr>
          <p:cNvPr id="4" name="Content Placeholder 3"/>
          <p:cNvSpPr>
            <a:spLocks noGrp="1"/>
          </p:cNvSpPr>
          <p:nvPr>
            <p:ph sz="half" idx="1"/>
          </p:nvPr>
        </p:nvSpPr>
        <p:spPr>
          <a:xfrm>
            <a:off x="457200" y="1349376"/>
            <a:ext cx="4038600" cy="4776788"/>
          </a:xfrm>
        </p:spPr>
        <p:txBody>
          <a:bodyPr>
            <a:normAutofit/>
          </a:bodyPr>
          <a:lstStyle/>
          <a:p>
            <a:pPr marL="0" indent="0">
              <a:buNone/>
            </a:pPr>
            <a:endParaRPr lang="en-US" sz="2400" dirty="0"/>
          </a:p>
          <a:p>
            <a:endParaRPr lang="en-US" dirty="0"/>
          </a:p>
        </p:txBody>
      </p:sp>
      <p:sp>
        <p:nvSpPr>
          <p:cNvPr id="8" name="Content Placeholder 7"/>
          <p:cNvSpPr>
            <a:spLocks noGrp="1"/>
          </p:cNvSpPr>
          <p:nvPr>
            <p:ph sz="half" idx="2"/>
          </p:nvPr>
        </p:nvSpPr>
        <p:spPr>
          <a:xfrm>
            <a:off x="4859865" y="2271887"/>
            <a:ext cx="4038600" cy="3965222"/>
          </a:xfrm>
        </p:spPr>
        <p:txBody>
          <a:bodyPr>
            <a:normAutofit/>
          </a:bodyPr>
          <a:lstStyle/>
          <a:p>
            <a:r>
              <a:rPr lang="en-US" sz="2600" dirty="0"/>
              <a:t>Presentations</a:t>
            </a:r>
          </a:p>
          <a:p>
            <a:r>
              <a:rPr lang="en-US" sz="2600" dirty="0"/>
              <a:t>Newspapers</a:t>
            </a:r>
          </a:p>
          <a:p>
            <a:r>
              <a:rPr lang="en-US" sz="2600" dirty="0"/>
              <a:t>Radio and television</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4</a:t>
            </a:fld>
            <a:endParaRPr lang="en-US"/>
          </a:p>
        </p:txBody>
      </p:sp>
      <p:pic>
        <p:nvPicPr>
          <p:cNvPr id="14" name="Picture 13"/>
          <p:cNvPicPr/>
          <p:nvPr/>
        </p:nvPicPr>
        <p:blipFill>
          <a:blip r:embed="rId4">
            <a:extLst>
              <a:ext uri="{28A0092B-C50C-407E-A947-70E740481C1C}">
                <a14:useLocalDpi xmlns:a14="http://schemas.microsoft.com/office/drawing/2010/main"/>
              </a:ext>
            </a:extLst>
          </a:blip>
          <a:stretch>
            <a:fillRect/>
          </a:stretch>
        </p:blipFill>
        <p:spPr>
          <a:xfrm rot="20452273">
            <a:off x="912375" y="2938738"/>
            <a:ext cx="2814094" cy="2395429"/>
          </a:xfrm>
          <a:prstGeom prst="rect">
            <a:avLst/>
          </a:prstGeom>
        </p:spPr>
      </p:pic>
      <p:sp>
        <p:nvSpPr>
          <p:cNvPr id="9" name="TextBox 8"/>
          <p:cNvSpPr txBox="1"/>
          <p:nvPr/>
        </p:nvSpPr>
        <p:spPr>
          <a:xfrm rot="20525892">
            <a:off x="277749" y="2211062"/>
            <a:ext cx="3086602" cy="830997"/>
          </a:xfrm>
          <a:prstGeom prst="rect">
            <a:avLst/>
          </a:prstGeom>
          <a:noFill/>
        </p:spPr>
        <p:txBody>
          <a:bodyPr wrap="none" rtlCol="0">
            <a:spAutoFit/>
          </a:bodyPr>
          <a:lstStyle/>
          <a:p>
            <a:pPr algn="ctr"/>
            <a:r>
              <a:rPr lang="en-US" sz="2400" dirty="0">
                <a:solidFill>
                  <a:srgbClr val="000090"/>
                </a:solidFill>
                <a:effectLst>
                  <a:outerShdw blurRad="50800" dist="38100" dir="2700000" algn="tl" rotWithShape="0">
                    <a:prstClr val="black">
                      <a:alpha val="40000"/>
                    </a:prstClr>
                  </a:outerShdw>
                </a:effectLst>
              </a:rPr>
              <a:t>Interactive, meaningful</a:t>
            </a:r>
          </a:p>
          <a:p>
            <a:pPr algn="ctr"/>
            <a:r>
              <a:rPr lang="en-US" sz="2400" dirty="0">
                <a:solidFill>
                  <a:srgbClr val="000090"/>
                </a:solidFill>
                <a:effectLst>
                  <a:outerShdw blurRad="50800" dist="38100" dir="2700000" algn="tl" rotWithShape="0">
                    <a:prstClr val="black">
                      <a:alpha val="40000"/>
                    </a:prstClr>
                  </a:outerShdw>
                </a:effectLst>
              </a:rPr>
              <a:t>communication</a:t>
            </a:r>
          </a:p>
        </p:txBody>
      </p:sp>
      <p:sp>
        <p:nvSpPr>
          <p:cNvPr id="3" name="Oval 2"/>
          <p:cNvSpPr/>
          <p:nvPr/>
        </p:nvSpPr>
        <p:spPr>
          <a:xfrm rot="20716654">
            <a:off x="176460" y="1958447"/>
            <a:ext cx="3619016" cy="1856242"/>
          </a:xfrm>
          <a:prstGeom prst="ellipse">
            <a:avLst/>
          </a:prstGeom>
          <a:noFill/>
          <a:ln w="31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54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800000"/>
                </a:solidFill>
              </a:rPr>
              <a:t>Awareness &amp; information</a:t>
            </a:r>
          </a:p>
        </p:txBody>
      </p:sp>
      <p:sp>
        <p:nvSpPr>
          <p:cNvPr id="4" name="Content Placeholder 3"/>
          <p:cNvSpPr>
            <a:spLocks noGrp="1"/>
          </p:cNvSpPr>
          <p:nvPr>
            <p:ph idx="1"/>
          </p:nvPr>
        </p:nvSpPr>
        <p:spPr>
          <a:xfrm>
            <a:off x="3968592" y="678225"/>
            <a:ext cx="4848901" cy="5678126"/>
          </a:xfrm>
        </p:spPr>
        <p:txBody>
          <a:bodyPr>
            <a:normAutofit/>
          </a:bodyPr>
          <a:lstStyle/>
          <a:p>
            <a:r>
              <a:rPr lang="en-US" sz="2800" dirty="0"/>
              <a:t>Respond to community organization requests with a customized presentation on their requested topic related to elections and voting.</a:t>
            </a:r>
          </a:p>
          <a:p>
            <a:pPr>
              <a:spcBef>
                <a:spcPts val="1272"/>
              </a:spcBef>
            </a:pPr>
            <a:r>
              <a:rPr lang="en-US" sz="2800" dirty="0"/>
              <a:t>Publicize your speakers bureau and suggested topics on your website and at public gatherings.</a:t>
            </a:r>
            <a:endParaRPr lang="en-US" sz="2000" dirty="0"/>
          </a:p>
        </p:txBody>
      </p:sp>
      <p:sp>
        <p:nvSpPr>
          <p:cNvPr id="10" name="Text Placeholder 9"/>
          <p:cNvSpPr>
            <a:spLocks noGrp="1"/>
          </p:cNvSpPr>
          <p:nvPr>
            <p:ph type="body" sz="half" idx="2"/>
          </p:nvPr>
        </p:nvSpPr>
        <p:spPr/>
        <p:txBody>
          <a:bodyPr>
            <a:normAutofit/>
          </a:bodyPr>
          <a:lstStyle/>
          <a:p>
            <a:r>
              <a:rPr lang="en-US" sz="2800" dirty="0">
                <a:solidFill>
                  <a:srgbClr val="000090"/>
                </a:solidFill>
              </a:rPr>
              <a:t>Presentations</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2267940" y="6356350"/>
            <a:ext cx="4781810" cy="365125"/>
          </a:xfrm>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5</a:t>
            </a:fld>
            <a:endParaRPr lang="en-US" dirty="0"/>
          </a:p>
        </p:txBody>
      </p:sp>
      <p:pic>
        <p:nvPicPr>
          <p:cNvPr id="9" name="Picture 8"/>
          <p:cNvPicPr/>
          <p:nvPr/>
        </p:nvPicPr>
        <p:blipFill>
          <a:blip r:embed="rId2">
            <a:extLst>
              <a:ext uri="{28A0092B-C50C-407E-A947-70E740481C1C}">
                <a14:useLocalDpi xmlns:a14="http://schemas.microsoft.com/office/drawing/2010/main"/>
              </a:ext>
            </a:extLst>
          </a:blip>
          <a:stretch>
            <a:fillRect/>
          </a:stretch>
        </p:blipFill>
        <p:spPr>
          <a:xfrm>
            <a:off x="200978" y="2282117"/>
            <a:ext cx="3264535" cy="2642661"/>
          </a:xfrm>
          <a:prstGeom prst="rect">
            <a:avLst/>
          </a:prstGeom>
        </p:spPr>
      </p:pic>
    </p:spTree>
    <p:extLst>
      <p:ext uri="{BB962C8B-B14F-4D97-AF65-F5344CB8AC3E}">
        <p14:creationId xmlns:p14="http://schemas.microsoft.com/office/powerpoint/2010/main" val="63750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tretch>
            <a:fillRect/>
          </a:stretch>
        </p:blipFill>
        <p:spPr>
          <a:xfrm>
            <a:off x="2322513" y="455496"/>
            <a:ext cx="2286000" cy="2273300"/>
          </a:xfrm>
          <a:prstGeom prst="rect">
            <a:avLst/>
          </a:prstGeom>
        </p:spPr>
      </p:pic>
      <p:sp>
        <p:nvSpPr>
          <p:cNvPr id="8" name="Title 7"/>
          <p:cNvSpPr>
            <a:spLocks noGrp="1"/>
          </p:cNvSpPr>
          <p:nvPr>
            <p:ph type="title"/>
          </p:nvPr>
        </p:nvSpPr>
        <p:spPr/>
        <p:txBody>
          <a:bodyPr/>
          <a:lstStyle/>
          <a:p>
            <a:r>
              <a:rPr lang="en-US" dirty="0">
                <a:solidFill>
                  <a:srgbClr val="800000"/>
                </a:solidFill>
              </a:rPr>
              <a:t>Packaged presentations</a:t>
            </a:r>
          </a:p>
        </p:txBody>
      </p:sp>
      <p:sp>
        <p:nvSpPr>
          <p:cNvPr id="10" name="Text Placeholder 9"/>
          <p:cNvSpPr>
            <a:spLocks noGrp="1"/>
          </p:cNvSpPr>
          <p:nvPr>
            <p:ph type="body" sz="half" idx="2"/>
          </p:nvPr>
        </p:nvSpPr>
        <p:spPr/>
        <p:txBody>
          <a:bodyPr/>
          <a:lstStyle/>
          <a:p>
            <a:r>
              <a:rPr lang="en-US" sz="2400" b="1" dirty="0">
                <a:solidFill>
                  <a:srgbClr val="000090"/>
                </a:solidFill>
                <a:latin typeface="Chalkboard"/>
                <a:cs typeface="Chalkboard"/>
              </a:rPr>
              <a:t>Grab n’ Go!</a:t>
            </a:r>
          </a:p>
          <a:p>
            <a:pPr marL="342900" indent="-342900">
              <a:buFont typeface="Arial"/>
              <a:buChar char="•"/>
            </a:pPr>
            <a:r>
              <a:rPr lang="en-US" dirty="0">
                <a:solidFill>
                  <a:srgbClr val="000090"/>
                </a:solidFill>
              </a:rPr>
              <a:t>PowerPoint</a:t>
            </a:r>
          </a:p>
          <a:p>
            <a:pPr marL="342900" indent="-342900">
              <a:buFont typeface="Arial"/>
              <a:buChar char="•"/>
            </a:pPr>
            <a:r>
              <a:rPr lang="en-US" dirty="0">
                <a:solidFill>
                  <a:srgbClr val="000090"/>
                </a:solidFill>
              </a:rPr>
              <a:t>Script</a:t>
            </a:r>
          </a:p>
          <a:p>
            <a:pPr marL="342900" indent="-342900">
              <a:buFont typeface="Arial"/>
              <a:buChar char="•"/>
            </a:pPr>
            <a:r>
              <a:rPr lang="en-US" dirty="0">
                <a:solidFill>
                  <a:srgbClr val="000090"/>
                </a:solidFill>
              </a:rPr>
              <a:t>Short video</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2322513" y="6356350"/>
            <a:ext cx="4591931" cy="365125"/>
          </a:xfrm>
        </p:spPr>
        <p:txBody>
          <a:bodyPr/>
          <a:lstStyle/>
          <a:p>
            <a:r>
              <a:rPr lang="en-US" sz="2000" dirty="0">
                <a:solidFill>
                  <a:srgbClr val="0000FF"/>
                </a:solidFill>
              </a:rPr>
              <a:t>https://</a:t>
            </a:r>
            <a:r>
              <a:rPr lang="en-US" sz="2000" dirty="0" err="1">
                <a:solidFill>
                  <a:srgbClr val="0000FF"/>
                </a:solidFill>
              </a:rPr>
              <a:t>my.lwv.org</a:t>
            </a:r>
            <a:r>
              <a:rPr lang="en-US" sz="2000" dirty="0">
                <a:solidFill>
                  <a:srgbClr val="0000FF"/>
                </a:solidFill>
              </a:rPr>
              <a:t>/</a:t>
            </a:r>
            <a:r>
              <a:rPr lang="en-US" sz="2000" dirty="0" err="1">
                <a:solidFill>
                  <a:srgbClr val="0000FF"/>
                </a:solidFill>
              </a:rPr>
              <a:t>texas</a:t>
            </a:r>
            <a:r>
              <a:rPr lang="en-US" sz="2000" dirty="0">
                <a:solidFill>
                  <a:srgbClr val="0000FF"/>
                </a:solidFill>
              </a:rPr>
              <a:t>/get-out-vote-0</a:t>
            </a:r>
          </a:p>
        </p:txBody>
      </p:sp>
      <p:sp>
        <p:nvSpPr>
          <p:cNvPr id="7" name="Slide Number Placeholder 6"/>
          <p:cNvSpPr>
            <a:spLocks noGrp="1"/>
          </p:cNvSpPr>
          <p:nvPr>
            <p:ph type="sldNum" sz="quarter" idx="12"/>
          </p:nvPr>
        </p:nvSpPr>
        <p:spPr/>
        <p:txBody>
          <a:bodyPr/>
          <a:lstStyle/>
          <a:p>
            <a:fld id="{D93C9281-498A-9D42-AA97-B74D709FF200}" type="slidenum">
              <a:rPr lang="en-US" smtClean="0"/>
              <a:t>6</a:t>
            </a:fld>
            <a:endParaRPr lang="en-US"/>
          </a:p>
        </p:txBody>
      </p:sp>
      <p:pic>
        <p:nvPicPr>
          <p:cNvPr id="11" name="Shape 92"/>
          <p:cNvPicPr preferRelativeResize="0"/>
          <p:nvPr/>
        </p:nvPicPr>
        <p:blipFill rotWithShape="1">
          <a:blip r:embed="rId4">
            <a:alphaModFix/>
          </a:blip>
          <a:srcRect/>
          <a:stretch/>
        </p:blipFill>
        <p:spPr>
          <a:xfrm rot="20974486">
            <a:off x="324974" y="3064434"/>
            <a:ext cx="3910506" cy="2201357"/>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a:ext>
            </a:extLst>
          </a:blip>
          <a:stretch>
            <a:fillRect/>
          </a:stretch>
        </p:blipFill>
        <p:spPr>
          <a:xfrm>
            <a:off x="5059362" y="420253"/>
            <a:ext cx="2987675" cy="4617085"/>
          </a:xfrm>
          <a:prstGeom prst="rect">
            <a:avLst/>
          </a:prstGeom>
        </p:spPr>
      </p:pic>
      <p:pic>
        <p:nvPicPr>
          <p:cNvPr id="12" name="Picture 11" descr="01_VOTE-MAIL-Check.jp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226247">
            <a:off x="4630047" y="4249918"/>
            <a:ext cx="3572324" cy="1947995"/>
          </a:xfrm>
          <a:prstGeom prst="rect">
            <a:avLst/>
          </a:prstGeom>
        </p:spPr>
      </p:pic>
    </p:spTree>
    <p:extLst>
      <p:ext uri="{BB962C8B-B14F-4D97-AF65-F5344CB8AC3E}">
        <p14:creationId xmlns:p14="http://schemas.microsoft.com/office/powerpoint/2010/main" val="101365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800000"/>
                </a:solidFill>
              </a:rPr>
              <a:t>Awareness &amp; information</a:t>
            </a:r>
          </a:p>
        </p:txBody>
      </p:sp>
      <p:sp>
        <p:nvSpPr>
          <p:cNvPr id="4" name="Content Placeholder 3"/>
          <p:cNvSpPr>
            <a:spLocks noGrp="1"/>
          </p:cNvSpPr>
          <p:nvPr>
            <p:ph idx="1"/>
          </p:nvPr>
        </p:nvSpPr>
        <p:spPr>
          <a:xfrm>
            <a:off x="3968592" y="678225"/>
            <a:ext cx="4848901" cy="5678126"/>
          </a:xfrm>
        </p:spPr>
        <p:txBody>
          <a:bodyPr>
            <a:normAutofit/>
          </a:bodyPr>
          <a:lstStyle/>
          <a:p>
            <a:r>
              <a:rPr lang="en-US" sz="2800" dirty="0"/>
              <a:t>Publicize events through press releases.</a:t>
            </a:r>
          </a:p>
          <a:p>
            <a:pPr>
              <a:spcBef>
                <a:spcPts val="1272"/>
              </a:spcBef>
            </a:pPr>
            <a:r>
              <a:rPr lang="en-US" sz="2800" dirty="0"/>
              <a:t>Ask local newspapers to insert your voters guide.</a:t>
            </a:r>
            <a:endParaRPr lang="en-US" sz="2000" dirty="0"/>
          </a:p>
        </p:txBody>
      </p:sp>
      <p:sp>
        <p:nvSpPr>
          <p:cNvPr id="10" name="Text Placeholder 9"/>
          <p:cNvSpPr>
            <a:spLocks noGrp="1"/>
          </p:cNvSpPr>
          <p:nvPr>
            <p:ph type="body" sz="half" idx="2"/>
          </p:nvPr>
        </p:nvSpPr>
        <p:spPr/>
        <p:txBody>
          <a:bodyPr>
            <a:normAutofit/>
          </a:bodyPr>
          <a:lstStyle/>
          <a:p>
            <a:r>
              <a:rPr lang="en-US" sz="2800" dirty="0">
                <a:solidFill>
                  <a:srgbClr val="000090"/>
                </a:solidFill>
              </a:rPr>
              <a:t>Newspapers</a:t>
            </a:r>
          </a:p>
          <a:p>
            <a:endParaRPr lang="en-US" sz="2800" dirty="0">
              <a:solidFill>
                <a:srgbClr val="000090"/>
              </a:solidFill>
            </a:endParaRP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2267940" y="6356350"/>
            <a:ext cx="4781810" cy="365125"/>
          </a:xfrm>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7</a:t>
            </a:fld>
            <a:endParaRPr lang="en-US" dirty="0"/>
          </a:p>
        </p:txBody>
      </p:sp>
      <p:pic>
        <p:nvPicPr>
          <p:cNvPr id="11" name="Picture 10"/>
          <p:cNvPicPr/>
          <p:nvPr/>
        </p:nvPicPr>
        <p:blipFill>
          <a:blip r:embed="rId2">
            <a:extLst>
              <a:ext uri="{28A0092B-C50C-407E-A947-70E740481C1C}">
                <a14:useLocalDpi xmlns:a14="http://schemas.microsoft.com/office/drawing/2010/main"/>
              </a:ext>
            </a:extLst>
          </a:blip>
          <a:stretch>
            <a:fillRect/>
          </a:stretch>
        </p:blipFill>
        <p:spPr>
          <a:xfrm rot="20709081">
            <a:off x="481016" y="2710770"/>
            <a:ext cx="3151190" cy="2156692"/>
          </a:xfrm>
          <a:prstGeom prst="rect">
            <a:avLst/>
          </a:prstGeom>
        </p:spPr>
      </p:pic>
      <p:pic>
        <p:nvPicPr>
          <p:cNvPr id="12" name="Picture 11"/>
          <p:cNvPicPr/>
          <p:nvPr/>
        </p:nvPicPr>
        <p:blipFill>
          <a:blip r:embed="rId3">
            <a:extLst>
              <a:ext uri="{28A0092B-C50C-407E-A947-70E740481C1C}">
                <a14:useLocalDpi xmlns:a14="http://schemas.microsoft.com/office/drawing/2010/main"/>
              </a:ext>
            </a:extLst>
          </a:blip>
          <a:stretch>
            <a:fillRect/>
          </a:stretch>
        </p:blipFill>
        <p:spPr>
          <a:xfrm rot="649893">
            <a:off x="4311615" y="3084764"/>
            <a:ext cx="4182328" cy="2449030"/>
          </a:xfrm>
          <a:prstGeom prst="rect">
            <a:avLst/>
          </a:prstGeom>
        </p:spPr>
      </p:pic>
    </p:spTree>
    <p:extLst>
      <p:ext uri="{BB962C8B-B14F-4D97-AF65-F5344CB8AC3E}">
        <p14:creationId xmlns:p14="http://schemas.microsoft.com/office/powerpoint/2010/main" val="98745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a:extLst>
              <a:ext uri="{28A0092B-C50C-407E-A947-70E740481C1C}">
                <a14:useLocalDpi xmlns:a14="http://schemas.microsoft.com/office/drawing/2010/main"/>
              </a:ext>
            </a:extLst>
          </a:blip>
          <a:stretch>
            <a:fillRect/>
          </a:stretch>
        </p:blipFill>
        <p:spPr>
          <a:xfrm>
            <a:off x="3988348" y="2736639"/>
            <a:ext cx="3460908" cy="3389524"/>
          </a:xfrm>
          <a:prstGeom prst="rect">
            <a:avLst/>
          </a:prstGeom>
        </p:spPr>
      </p:pic>
      <p:sp>
        <p:nvSpPr>
          <p:cNvPr id="2" name="Title 1"/>
          <p:cNvSpPr>
            <a:spLocks noGrp="1"/>
          </p:cNvSpPr>
          <p:nvPr>
            <p:ph type="title"/>
          </p:nvPr>
        </p:nvSpPr>
        <p:spPr/>
        <p:txBody>
          <a:bodyPr/>
          <a:lstStyle/>
          <a:p>
            <a:pPr algn="l"/>
            <a:r>
              <a:rPr lang="en-US" sz="2800" dirty="0">
                <a:solidFill>
                  <a:srgbClr val="800000"/>
                </a:solidFill>
              </a:rPr>
              <a:t>Awareness &amp; information</a:t>
            </a:r>
          </a:p>
        </p:txBody>
      </p:sp>
      <p:sp>
        <p:nvSpPr>
          <p:cNvPr id="4" name="Content Placeholder 3"/>
          <p:cNvSpPr>
            <a:spLocks noGrp="1"/>
          </p:cNvSpPr>
          <p:nvPr>
            <p:ph idx="1"/>
          </p:nvPr>
        </p:nvSpPr>
        <p:spPr>
          <a:xfrm>
            <a:off x="3837899" y="1435100"/>
            <a:ext cx="4848901" cy="5121442"/>
          </a:xfrm>
        </p:spPr>
        <p:txBody>
          <a:bodyPr>
            <a:normAutofit/>
          </a:bodyPr>
          <a:lstStyle/>
          <a:p>
            <a:r>
              <a:rPr lang="en-US" sz="2800" dirty="0"/>
              <a:t>Arrange to be a guest on a local talk show to discuss focused, nonpartisan election and voting topics.</a:t>
            </a:r>
          </a:p>
        </p:txBody>
      </p:sp>
      <p:sp>
        <p:nvSpPr>
          <p:cNvPr id="10" name="Text Placeholder 9"/>
          <p:cNvSpPr>
            <a:spLocks noGrp="1"/>
          </p:cNvSpPr>
          <p:nvPr>
            <p:ph type="body" sz="half" idx="2"/>
          </p:nvPr>
        </p:nvSpPr>
        <p:spPr/>
        <p:txBody>
          <a:bodyPr>
            <a:normAutofit/>
          </a:bodyPr>
          <a:lstStyle/>
          <a:p>
            <a:r>
              <a:rPr lang="en-US" sz="2800" dirty="0">
                <a:solidFill>
                  <a:srgbClr val="000090"/>
                </a:solidFill>
              </a:rPr>
              <a:t>Radio and television</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a:xfrm>
            <a:off x="2267940" y="6356350"/>
            <a:ext cx="4781810" cy="365125"/>
          </a:xfrm>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8</a:t>
            </a:fld>
            <a:endParaRPr lang="en-US" dirty="0"/>
          </a:p>
        </p:txBody>
      </p:sp>
      <p:pic>
        <p:nvPicPr>
          <p:cNvPr id="15" name="Picture 14"/>
          <p:cNvPicPr/>
          <p:nvPr/>
        </p:nvPicPr>
        <p:blipFill>
          <a:blip r:embed="rId3">
            <a:extLst>
              <a:ext uri="{28A0092B-C50C-407E-A947-70E740481C1C}">
                <a14:useLocalDpi xmlns:a14="http://schemas.microsoft.com/office/drawing/2010/main"/>
              </a:ext>
            </a:extLst>
          </a:blip>
          <a:stretch>
            <a:fillRect/>
          </a:stretch>
        </p:blipFill>
        <p:spPr>
          <a:xfrm>
            <a:off x="640715" y="2803913"/>
            <a:ext cx="1423035" cy="1899285"/>
          </a:xfrm>
          <a:prstGeom prst="rect">
            <a:avLst/>
          </a:prstGeom>
        </p:spPr>
      </p:pic>
    </p:spTree>
    <p:extLst>
      <p:ext uri="{BB962C8B-B14F-4D97-AF65-F5344CB8AC3E}">
        <p14:creationId xmlns:p14="http://schemas.microsoft.com/office/powerpoint/2010/main" val="70117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a:ext>
            </a:extLst>
          </a:blip>
          <a:stretch>
            <a:fillRect/>
          </a:stretch>
        </p:blipFill>
        <p:spPr>
          <a:xfrm rot="708090">
            <a:off x="4098919" y="1620843"/>
            <a:ext cx="1563633" cy="1459921"/>
          </a:xfrm>
          <a:prstGeom prst="rect">
            <a:avLst/>
          </a:prstGeom>
        </p:spPr>
      </p:pic>
      <p:sp>
        <p:nvSpPr>
          <p:cNvPr id="2" name="Title 1"/>
          <p:cNvSpPr>
            <a:spLocks noGrp="1"/>
          </p:cNvSpPr>
          <p:nvPr>
            <p:ph type="title"/>
          </p:nvPr>
        </p:nvSpPr>
        <p:spPr>
          <a:xfrm>
            <a:off x="457200" y="393065"/>
            <a:ext cx="8229600" cy="1363723"/>
          </a:xfrm>
        </p:spPr>
        <p:txBody>
          <a:bodyPr>
            <a:normAutofit fontScale="90000"/>
          </a:bodyPr>
          <a:lstStyle/>
          <a:p>
            <a:pPr algn="l"/>
            <a:r>
              <a:rPr lang="en-US" b="1" cap="small" dirty="0">
                <a:solidFill>
                  <a:srgbClr val="800000"/>
                </a:solidFill>
              </a:rPr>
              <a:t>2.  Tactics that help </a:t>
            </a:r>
            <a:br>
              <a:rPr lang="en-US" b="1" cap="small" dirty="0">
                <a:solidFill>
                  <a:srgbClr val="800000"/>
                </a:solidFill>
              </a:rPr>
            </a:br>
            <a:r>
              <a:rPr lang="en-US" b="1" cap="small" dirty="0">
                <a:solidFill>
                  <a:srgbClr val="800000"/>
                </a:solidFill>
              </a:rPr>
              <a:t>      voters plan</a:t>
            </a:r>
            <a:endParaRPr lang="en-US" dirty="0"/>
          </a:p>
        </p:txBody>
      </p:sp>
      <p:sp>
        <p:nvSpPr>
          <p:cNvPr id="4" name="Content Placeholder 3"/>
          <p:cNvSpPr>
            <a:spLocks noGrp="1"/>
          </p:cNvSpPr>
          <p:nvPr>
            <p:ph sz="half" idx="1"/>
          </p:nvPr>
        </p:nvSpPr>
        <p:spPr>
          <a:xfrm>
            <a:off x="457200" y="1349376"/>
            <a:ext cx="4038600" cy="4776788"/>
          </a:xfrm>
        </p:spPr>
        <p:txBody>
          <a:bodyPr>
            <a:normAutofit/>
          </a:bodyPr>
          <a:lstStyle/>
          <a:p>
            <a:pPr marL="0" indent="0">
              <a:buNone/>
            </a:pPr>
            <a:endParaRPr lang="en-US" sz="2400" dirty="0"/>
          </a:p>
          <a:p>
            <a:endParaRPr lang="en-US" dirty="0"/>
          </a:p>
        </p:txBody>
      </p:sp>
      <p:sp>
        <p:nvSpPr>
          <p:cNvPr id="8" name="Content Placeholder 7"/>
          <p:cNvSpPr>
            <a:spLocks noGrp="1"/>
          </p:cNvSpPr>
          <p:nvPr>
            <p:ph sz="half" idx="2"/>
          </p:nvPr>
        </p:nvSpPr>
        <p:spPr>
          <a:xfrm>
            <a:off x="5192887" y="1756788"/>
            <a:ext cx="3493913" cy="3965222"/>
          </a:xfrm>
        </p:spPr>
        <p:txBody>
          <a:bodyPr>
            <a:normAutofit/>
          </a:bodyPr>
          <a:lstStyle/>
          <a:p>
            <a:r>
              <a:rPr lang="en-US" sz="2600" dirty="0"/>
              <a:t>Brochures</a:t>
            </a:r>
          </a:p>
          <a:p>
            <a:r>
              <a:rPr lang="en-US" sz="2600" dirty="0"/>
              <a:t>Bookmarks</a:t>
            </a:r>
          </a:p>
          <a:p>
            <a:r>
              <a:rPr lang="en-US" sz="2600" dirty="0"/>
              <a:t>Cards</a:t>
            </a:r>
          </a:p>
          <a:p>
            <a:r>
              <a:rPr lang="en-US" sz="2600" dirty="0"/>
              <a:t>Flyers</a:t>
            </a:r>
          </a:p>
          <a:p>
            <a:r>
              <a:rPr lang="en-US" sz="2600" dirty="0"/>
              <a:t>Mailings</a:t>
            </a:r>
          </a:p>
          <a:p>
            <a:endParaRPr lang="en-US" sz="2600" dirty="0"/>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9</a:t>
            </a:fld>
            <a:endParaRPr lang="en-US"/>
          </a:p>
        </p:txBody>
      </p:sp>
      <p:pic>
        <p:nvPicPr>
          <p:cNvPr id="14" name="Picture 13"/>
          <p:cNvPicPr/>
          <p:nvPr/>
        </p:nvPicPr>
        <p:blipFill>
          <a:blip r:embed="rId3">
            <a:extLst>
              <a:ext uri="{28A0092B-C50C-407E-A947-70E740481C1C}">
                <a14:useLocalDpi xmlns:a14="http://schemas.microsoft.com/office/drawing/2010/main"/>
              </a:ext>
            </a:extLst>
          </a:blip>
          <a:stretch>
            <a:fillRect/>
          </a:stretch>
        </p:blipFill>
        <p:spPr>
          <a:xfrm rot="20452273">
            <a:off x="912375" y="2938738"/>
            <a:ext cx="2814094" cy="2395429"/>
          </a:xfrm>
          <a:prstGeom prst="rect">
            <a:avLst/>
          </a:prstGeom>
        </p:spPr>
      </p:pic>
      <p:sp>
        <p:nvSpPr>
          <p:cNvPr id="9" name="TextBox 8"/>
          <p:cNvSpPr txBox="1"/>
          <p:nvPr/>
        </p:nvSpPr>
        <p:spPr>
          <a:xfrm rot="20525892">
            <a:off x="277749" y="2211062"/>
            <a:ext cx="3086602" cy="830997"/>
          </a:xfrm>
          <a:prstGeom prst="rect">
            <a:avLst/>
          </a:prstGeom>
          <a:noFill/>
        </p:spPr>
        <p:txBody>
          <a:bodyPr wrap="none" rtlCol="0">
            <a:spAutoFit/>
          </a:bodyPr>
          <a:lstStyle/>
          <a:p>
            <a:pPr algn="ctr"/>
            <a:r>
              <a:rPr lang="en-US" sz="2400" dirty="0">
                <a:solidFill>
                  <a:srgbClr val="000090"/>
                </a:solidFill>
                <a:effectLst>
                  <a:outerShdw blurRad="50800" dist="38100" dir="2700000" algn="tl" rotWithShape="0">
                    <a:prstClr val="black">
                      <a:alpha val="40000"/>
                    </a:prstClr>
                  </a:outerShdw>
                </a:effectLst>
              </a:rPr>
              <a:t>Interactive, meaningful</a:t>
            </a:r>
          </a:p>
          <a:p>
            <a:pPr algn="ctr"/>
            <a:r>
              <a:rPr lang="en-US" sz="2400" dirty="0">
                <a:solidFill>
                  <a:srgbClr val="000090"/>
                </a:solidFill>
                <a:effectLst>
                  <a:outerShdw blurRad="50800" dist="38100" dir="2700000" algn="tl" rotWithShape="0">
                    <a:prstClr val="black">
                      <a:alpha val="40000"/>
                    </a:prstClr>
                  </a:outerShdw>
                </a:effectLst>
              </a:rPr>
              <a:t>communication</a:t>
            </a:r>
          </a:p>
        </p:txBody>
      </p:sp>
      <p:sp>
        <p:nvSpPr>
          <p:cNvPr id="3" name="Oval 2"/>
          <p:cNvSpPr/>
          <p:nvPr/>
        </p:nvSpPr>
        <p:spPr>
          <a:xfrm rot="20716654">
            <a:off x="176460" y="1958447"/>
            <a:ext cx="3619016" cy="1856242"/>
          </a:xfrm>
          <a:prstGeom prst="ellipse">
            <a:avLst/>
          </a:prstGeom>
          <a:noFill/>
          <a:ln w="31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p:nvPr/>
        </p:nvPicPr>
        <p:blipFill>
          <a:blip r:embed="rId4">
            <a:extLst>
              <a:ext uri="{28A0092B-C50C-407E-A947-70E740481C1C}">
                <a14:useLocalDpi xmlns:a14="http://schemas.microsoft.com/office/drawing/2010/main"/>
              </a:ext>
            </a:extLst>
          </a:blip>
          <a:stretch>
            <a:fillRect/>
          </a:stretch>
        </p:blipFill>
        <p:spPr>
          <a:xfrm>
            <a:off x="5795319" y="4409124"/>
            <a:ext cx="2351405" cy="1717040"/>
          </a:xfrm>
          <a:prstGeom prst="rect">
            <a:avLst/>
          </a:prstGeom>
        </p:spPr>
      </p:pic>
    </p:spTree>
    <p:extLst>
      <p:ext uri="{BB962C8B-B14F-4D97-AF65-F5344CB8AC3E}">
        <p14:creationId xmlns:p14="http://schemas.microsoft.com/office/powerpoint/2010/main" val="228755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6258</TotalTime>
  <Words>965</Words>
  <Application>Microsoft Macintosh PowerPoint</Application>
  <PresentationFormat>On-screen Show (4:3)</PresentationFormat>
  <Paragraphs>193</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Baskerville Old Face</vt:lpstr>
      <vt:lpstr>Calibri</vt:lpstr>
      <vt:lpstr>Chalkboard</vt:lpstr>
      <vt:lpstr>Chalkboard SE Regular</vt:lpstr>
      <vt:lpstr>Desyrel</vt:lpstr>
      <vt:lpstr>Tahoma</vt:lpstr>
      <vt:lpstr>Office Theme</vt:lpstr>
      <vt:lpstr>Tactics That Work</vt:lpstr>
      <vt:lpstr>Table of Contents</vt:lpstr>
      <vt:lpstr>Preface</vt:lpstr>
      <vt:lpstr>1.  Tactics that raise awareness       and inform</vt:lpstr>
      <vt:lpstr>Awareness &amp; information</vt:lpstr>
      <vt:lpstr>Packaged presentations</vt:lpstr>
      <vt:lpstr>Awareness &amp; information</vt:lpstr>
      <vt:lpstr>Awareness &amp; information</vt:lpstr>
      <vt:lpstr>2.  Tactics that help        voters plan</vt:lpstr>
      <vt:lpstr>Help make a plan for voting Getting potential voters to think through the steps they need to take makes them more likely to act on their intent to vote.</vt:lpstr>
      <vt:lpstr>PowerPoint Presentation</vt:lpstr>
      <vt:lpstr>Bookmarks and cards</vt:lpstr>
      <vt:lpstr>Voter Checklist</vt:lpstr>
      <vt:lpstr>Brochures Posters, Flyers, Graphics</vt:lpstr>
      <vt:lpstr>3.  Tactics that help voters       take action</vt:lpstr>
      <vt:lpstr>PowerPoint Presentation</vt:lpstr>
      <vt:lpstr>Make voting easy with…</vt:lpstr>
      <vt:lpstr>Make voting easy with…</vt:lpstr>
      <vt:lpstr>Website resources</vt:lpstr>
      <vt:lpstr>2.  Tactics that keep the        conversation going</vt:lpstr>
      <vt:lpstr>Social media resources</vt:lpstr>
    </vt:vector>
  </TitlesOfParts>
  <Company>MUSC</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Erkel</dc:creator>
  <cp:lastModifiedBy>Elizabeth Erkel</cp:lastModifiedBy>
  <cp:revision>570</cp:revision>
  <cp:lastPrinted>2018-04-09T22:16:44Z</cp:lastPrinted>
  <dcterms:created xsi:type="dcterms:W3CDTF">2017-04-21T05:28:57Z</dcterms:created>
  <dcterms:modified xsi:type="dcterms:W3CDTF">2018-04-09T22:20:52Z</dcterms:modified>
</cp:coreProperties>
</file>