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87" r:id="rId2"/>
    <p:sldId id="288" r:id="rId3"/>
    <p:sldId id="294" r:id="rId4"/>
    <p:sldId id="276" r:id="rId5"/>
    <p:sldId id="278" r:id="rId6"/>
    <p:sldId id="275" r:id="rId7"/>
    <p:sldId id="284" r:id="rId8"/>
    <p:sldId id="295" r:id="rId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46" autoAdjust="0"/>
    <p:restoredTop sz="85390" autoAdjust="0"/>
  </p:normalViewPr>
  <p:slideViewPr>
    <p:cSldViewPr snapToGrid="0" snapToObjects="1">
      <p:cViewPr varScale="1">
        <p:scale>
          <a:sx n="65" d="100"/>
          <a:sy n="65" d="100"/>
        </p:scale>
        <p:origin x="2776"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86" d="100"/>
          <a:sy n="86" d="100"/>
        </p:scale>
        <p:origin x="4136"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4918465052979504E-2"/>
          <c:y val="0"/>
          <c:w val="0.91501980655195903"/>
          <c:h val="1"/>
        </c:manualLayout>
      </c:layout>
      <c:barChart>
        <c:barDir val="bar"/>
        <c:grouping val="clustered"/>
        <c:varyColors val="0"/>
        <c:ser>
          <c:idx val="0"/>
          <c:order val="0"/>
          <c:tx>
            <c:strRef>
              <c:f>Sheet1!$B$1</c:f>
              <c:strCache>
                <c:ptCount val="1"/>
                <c:pt idx="0">
                  <c:v>Series 1</c:v>
                </c:pt>
              </c:strCache>
            </c:strRef>
          </c:tx>
          <c:spPr>
            <a:noFill/>
            <a:ln w="3175" cmpd="sng">
              <a:solidFill>
                <a:schemeClr val="tx1"/>
              </a:solidFill>
            </a:ln>
          </c:spPr>
          <c:invertIfNegative val="0"/>
          <c:dPt>
            <c:idx val="0"/>
            <c:invertIfNegative val="0"/>
            <c:bubble3D val="0"/>
            <c:spPr>
              <a:solidFill>
                <a:schemeClr val="accent6">
                  <a:lumMod val="60000"/>
                  <a:lumOff val="40000"/>
                </a:schemeClr>
              </a:solidFill>
              <a:ln w="3175" cmpd="sng">
                <a:solidFill>
                  <a:schemeClr val="tx1"/>
                </a:solidFill>
              </a:ln>
            </c:spPr>
            <c:extLst>
              <c:ext xmlns:c16="http://schemas.microsoft.com/office/drawing/2014/chart" uri="{C3380CC4-5D6E-409C-BE32-E72D297353CC}">
                <c16:uniqueId val="{00000001-2BED-9741-8E07-7A5357D7A5EC}"/>
              </c:ext>
            </c:extLst>
          </c:dPt>
          <c:dPt>
            <c:idx val="1"/>
            <c:invertIfNegative val="0"/>
            <c:bubble3D val="0"/>
            <c:spPr>
              <a:solidFill>
                <a:schemeClr val="accent6">
                  <a:lumMod val="60000"/>
                  <a:lumOff val="40000"/>
                </a:schemeClr>
              </a:solidFill>
              <a:ln w="3175" cmpd="sng">
                <a:solidFill>
                  <a:schemeClr val="tx1"/>
                </a:solidFill>
              </a:ln>
            </c:spPr>
            <c:extLst>
              <c:ext xmlns:c16="http://schemas.microsoft.com/office/drawing/2014/chart" uri="{C3380CC4-5D6E-409C-BE32-E72D297353CC}">
                <c16:uniqueId val="{00000003-2BED-9741-8E07-7A5357D7A5EC}"/>
              </c:ext>
            </c:extLst>
          </c:dPt>
          <c:dPt>
            <c:idx val="2"/>
            <c:invertIfNegative val="0"/>
            <c:bubble3D val="0"/>
            <c:spPr>
              <a:solidFill>
                <a:schemeClr val="accent6">
                  <a:lumMod val="20000"/>
                  <a:lumOff val="80000"/>
                </a:schemeClr>
              </a:solidFill>
              <a:ln w="3175" cmpd="sng">
                <a:solidFill>
                  <a:schemeClr val="tx1"/>
                </a:solidFill>
              </a:ln>
            </c:spPr>
            <c:extLst>
              <c:ext xmlns:c16="http://schemas.microsoft.com/office/drawing/2014/chart" uri="{C3380CC4-5D6E-409C-BE32-E72D297353CC}">
                <c16:uniqueId val="{00000005-2BED-9741-8E07-7A5357D7A5EC}"/>
              </c:ext>
            </c:extLst>
          </c:dPt>
          <c:dPt>
            <c:idx val="3"/>
            <c:invertIfNegative val="0"/>
            <c:bubble3D val="0"/>
            <c:spPr>
              <a:solidFill>
                <a:schemeClr val="accent6">
                  <a:lumMod val="60000"/>
                  <a:lumOff val="40000"/>
                </a:schemeClr>
              </a:solidFill>
              <a:ln w="3175" cmpd="sng">
                <a:solidFill>
                  <a:schemeClr val="tx1"/>
                </a:solidFill>
              </a:ln>
            </c:spPr>
            <c:extLst>
              <c:ext xmlns:c16="http://schemas.microsoft.com/office/drawing/2014/chart" uri="{C3380CC4-5D6E-409C-BE32-E72D297353CC}">
                <c16:uniqueId val="{00000007-2BED-9741-8E07-7A5357D7A5EC}"/>
              </c:ext>
            </c:extLst>
          </c:dPt>
          <c:dPt>
            <c:idx val="4"/>
            <c:invertIfNegative val="0"/>
            <c:bubble3D val="0"/>
            <c:spPr>
              <a:solidFill>
                <a:schemeClr val="accent6">
                  <a:lumMod val="60000"/>
                  <a:lumOff val="40000"/>
                </a:schemeClr>
              </a:solidFill>
              <a:ln w="3175" cmpd="sng">
                <a:solidFill>
                  <a:schemeClr val="tx1"/>
                </a:solidFill>
              </a:ln>
            </c:spPr>
            <c:extLst>
              <c:ext xmlns:c16="http://schemas.microsoft.com/office/drawing/2014/chart" uri="{C3380CC4-5D6E-409C-BE32-E72D297353CC}">
                <c16:uniqueId val="{00000009-2BED-9741-8E07-7A5357D7A5EC}"/>
              </c:ext>
            </c:extLst>
          </c:dPt>
          <c:dPt>
            <c:idx val="5"/>
            <c:invertIfNegative val="0"/>
            <c:bubble3D val="0"/>
            <c:spPr>
              <a:solidFill>
                <a:srgbClr val="FFFF00"/>
              </a:solidFill>
              <a:ln w="3175" cmpd="sng">
                <a:solidFill>
                  <a:schemeClr val="tx1"/>
                </a:solidFill>
              </a:ln>
            </c:spPr>
            <c:extLst>
              <c:ext xmlns:c16="http://schemas.microsoft.com/office/drawing/2014/chart" uri="{C3380CC4-5D6E-409C-BE32-E72D297353CC}">
                <c16:uniqueId val="{0000000B-2BED-9741-8E07-7A5357D7A5EC}"/>
              </c:ext>
            </c:extLst>
          </c:dPt>
          <c:dPt>
            <c:idx val="6"/>
            <c:invertIfNegative val="0"/>
            <c:bubble3D val="0"/>
            <c:spPr>
              <a:solidFill>
                <a:srgbClr val="FFFF00"/>
              </a:solidFill>
              <a:ln w="3175" cmpd="sng">
                <a:solidFill>
                  <a:schemeClr val="tx1"/>
                </a:solidFill>
              </a:ln>
            </c:spPr>
            <c:extLst>
              <c:ext xmlns:c16="http://schemas.microsoft.com/office/drawing/2014/chart" uri="{C3380CC4-5D6E-409C-BE32-E72D297353CC}">
                <c16:uniqueId val="{0000000D-2BED-9741-8E07-7A5357D7A5EC}"/>
              </c:ext>
            </c:extLst>
          </c:dPt>
          <c:dPt>
            <c:idx val="7"/>
            <c:invertIfNegative val="0"/>
            <c:bubble3D val="0"/>
            <c:spPr>
              <a:solidFill>
                <a:srgbClr val="FFFF00"/>
              </a:solidFill>
              <a:ln w="3175" cmpd="sng">
                <a:solidFill>
                  <a:schemeClr val="tx1"/>
                </a:solidFill>
              </a:ln>
            </c:spPr>
            <c:extLst>
              <c:ext xmlns:c16="http://schemas.microsoft.com/office/drawing/2014/chart" uri="{C3380CC4-5D6E-409C-BE32-E72D297353CC}">
                <c16:uniqueId val="{0000000F-2BED-9741-8E07-7A5357D7A5EC}"/>
              </c:ext>
            </c:extLst>
          </c:dPt>
          <c:dPt>
            <c:idx val="8"/>
            <c:invertIfNegative val="0"/>
            <c:bubble3D val="0"/>
            <c:spPr>
              <a:solidFill>
                <a:srgbClr val="FFFF00"/>
              </a:solidFill>
              <a:ln w="3175" cmpd="sng">
                <a:solidFill>
                  <a:schemeClr val="tx1"/>
                </a:solidFill>
              </a:ln>
            </c:spPr>
            <c:extLst>
              <c:ext xmlns:c16="http://schemas.microsoft.com/office/drawing/2014/chart" uri="{C3380CC4-5D6E-409C-BE32-E72D297353CC}">
                <c16:uniqueId val="{00000011-2BED-9741-8E07-7A5357D7A5EC}"/>
              </c:ext>
            </c:extLst>
          </c:dPt>
          <c:dPt>
            <c:idx val="9"/>
            <c:invertIfNegative val="0"/>
            <c:bubble3D val="0"/>
            <c:spPr>
              <a:solidFill>
                <a:srgbClr val="FFFF00"/>
              </a:solidFill>
              <a:ln w="3175" cmpd="sng">
                <a:solidFill>
                  <a:schemeClr val="tx1"/>
                </a:solidFill>
              </a:ln>
            </c:spPr>
            <c:extLst>
              <c:ext xmlns:c16="http://schemas.microsoft.com/office/drawing/2014/chart" uri="{C3380CC4-5D6E-409C-BE32-E72D297353CC}">
                <c16:uniqueId val="{00000013-2BED-9741-8E07-7A5357D7A5EC}"/>
              </c:ext>
            </c:extLst>
          </c:dPt>
          <c:dLbls>
            <c:spPr>
              <a:noFill/>
              <a:ln>
                <a:noFill/>
              </a:ln>
              <a:effectLst/>
            </c:spPr>
            <c:txPr>
              <a:bodyPr/>
              <a:lstStyle/>
              <a:p>
                <a:pPr>
                  <a:defRPr sz="2400" b="1" i="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Sheet1!$A$2:$A$11</c:f>
              <c:numCache>
                <c:formatCode>General</c:formatCode>
                <c:ptCount val="10"/>
                <c:pt idx="0">
                  <c:v>50</c:v>
                </c:pt>
                <c:pt idx="1">
                  <c:v>49</c:v>
                </c:pt>
                <c:pt idx="2">
                  <c:v>48</c:v>
                </c:pt>
                <c:pt idx="3">
                  <c:v>47</c:v>
                </c:pt>
                <c:pt idx="4">
                  <c:v>46</c:v>
                </c:pt>
                <c:pt idx="5">
                  <c:v>5</c:v>
                </c:pt>
                <c:pt idx="6">
                  <c:v>4</c:v>
                </c:pt>
                <c:pt idx="7">
                  <c:v>3</c:v>
                </c:pt>
                <c:pt idx="8">
                  <c:v>2</c:v>
                </c:pt>
                <c:pt idx="9">
                  <c:v>1</c:v>
                </c:pt>
              </c:numCache>
            </c:numRef>
          </c:cat>
          <c:val>
            <c:numRef>
              <c:f>Sheet1!$B$2:$B$11</c:f>
              <c:numCache>
                <c:formatCode>0.0</c:formatCode>
                <c:ptCount val="10"/>
                <c:pt idx="0">
                  <c:v>43</c:v>
                </c:pt>
                <c:pt idx="1">
                  <c:v>50.8</c:v>
                </c:pt>
                <c:pt idx="2">
                  <c:v>51.6</c:v>
                </c:pt>
                <c:pt idx="3">
                  <c:v>52</c:v>
                </c:pt>
                <c:pt idx="4">
                  <c:v>53.1</c:v>
                </c:pt>
                <c:pt idx="5">
                  <c:v>70.5</c:v>
                </c:pt>
                <c:pt idx="6">
                  <c:v>72.099999999999994</c:v>
                </c:pt>
                <c:pt idx="7">
                  <c:v>72.5</c:v>
                </c:pt>
                <c:pt idx="8">
                  <c:v>72.8</c:v>
                </c:pt>
                <c:pt idx="9">
                  <c:v>74.8</c:v>
                </c:pt>
              </c:numCache>
            </c:numRef>
          </c:val>
          <c:extLst>
            <c:ext xmlns:c16="http://schemas.microsoft.com/office/drawing/2014/chart" uri="{C3380CC4-5D6E-409C-BE32-E72D297353CC}">
              <c16:uniqueId val="{00000014-2BED-9741-8E07-7A5357D7A5EC}"/>
            </c:ext>
          </c:extLst>
        </c:ser>
        <c:dLbls>
          <c:showLegendKey val="0"/>
          <c:showVal val="0"/>
          <c:showCatName val="0"/>
          <c:showSerName val="0"/>
          <c:showPercent val="0"/>
          <c:showBubbleSize val="0"/>
        </c:dLbls>
        <c:gapWidth val="30"/>
        <c:axId val="2131154296"/>
        <c:axId val="2131157384"/>
      </c:barChart>
      <c:catAx>
        <c:axId val="2131154296"/>
        <c:scaling>
          <c:orientation val="minMax"/>
        </c:scaling>
        <c:delete val="0"/>
        <c:axPos val="l"/>
        <c:numFmt formatCode="General" sourceLinked="1"/>
        <c:majorTickMark val="none"/>
        <c:minorTickMark val="none"/>
        <c:tickLblPos val="nextTo"/>
        <c:txPr>
          <a:bodyPr/>
          <a:lstStyle/>
          <a:p>
            <a:pPr>
              <a:defRPr sz="2000" b="1" i="0"/>
            </a:pPr>
            <a:endParaRPr lang="en-US"/>
          </a:p>
        </c:txPr>
        <c:crossAx val="2131157384"/>
        <c:crosses val="autoZero"/>
        <c:auto val="1"/>
        <c:lblAlgn val="ctr"/>
        <c:lblOffset val="100"/>
        <c:noMultiLvlLbl val="0"/>
      </c:catAx>
      <c:valAx>
        <c:axId val="2131157384"/>
        <c:scaling>
          <c:orientation val="minMax"/>
        </c:scaling>
        <c:delete val="1"/>
        <c:axPos val="b"/>
        <c:numFmt formatCode="0.0" sourceLinked="1"/>
        <c:majorTickMark val="cross"/>
        <c:minorTickMark val="none"/>
        <c:tickLblPos val="nextTo"/>
        <c:crossAx val="21311542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United States</c:v>
                </c:pt>
              </c:strCache>
            </c:strRef>
          </c:tx>
          <c:marker>
            <c:symbol val="none"/>
          </c:marker>
          <c:dLbls>
            <c:dLbl>
              <c:idx val="0"/>
              <c:layout>
                <c:manualLayout>
                  <c:x val="-3.8580246913580203E-2"/>
                  <c:y val="-6.17327185396787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322-2D48-AB52-543D1E13BDDD}"/>
                </c:ext>
              </c:extLst>
            </c:dLbl>
            <c:dLbl>
              <c:idx val="1"/>
              <c:layout>
                <c:manualLayout>
                  <c:x val="-2.1604938271604899E-2"/>
                  <c:y val="-8.13749471659400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322-2D48-AB52-543D1E13BDDD}"/>
                </c:ext>
              </c:extLst>
            </c:dLbl>
            <c:dLbl>
              <c:idx val="2"/>
              <c:layout>
                <c:manualLayout>
                  <c:x val="-2.7777777777777801E-2"/>
                  <c:y val="-7.29568491832567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322-2D48-AB52-543D1E13BDDD}"/>
                </c:ext>
              </c:extLst>
            </c:dLbl>
            <c:spPr>
              <a:noFill/>
              <a:ln>
                <a:noFill/>
              </a:ln>
              <a:effectLst/>
            </c:spPr>
            <c:txPr>
              <a:bodyPr/>
              <a:lstStyle/>
              <a:p>
                <a:pPr>
                  <a:defRPr sz="3200" b="1" i="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Sheet1!$A$2:$A$4</c:f>
              <c:numCache>
                <c:formatCode>General</c:formatCode>
                <c:ptCount val="3"/>
                <c:pt idx="0">
                  <c:v>2008</c:v>
                </c:pt>
                <c:pt idx="1">
                  <c:v>2012</c:v>
                </c:pt>
                <c:pt idx="2">
                  <c:v>2016</c:v>
                </c:pt>
              </c:numCache>
            </c:numRef>
          </c:cat>
          <c:val>
            <c:numRef>
              <c:f>Sheet1!$B$2:$B$4</c:f>
              <c:numCache>
                <c:formatCode>0</c:formatCode>
                <c:ptCount val="3"/>
                <c:pt idx="0">
                  <c:v>62.2</c:v>
                </c:pt>
                <c:pt idx="1">
                  <c:v>58.6</c:v>
                </c:pt>
                <c:pt idx="2">
                  <c:v>60.2</c:v>
                </c:pt>
              </c:numCache>
            </c:numRef>
          </c:val>
          <c:smooth val="0"/>
          <c:extLst>
            <c:ext xmlns:c16="http://schemas.microsoft.com/office/drawing/2014/chart" uri="{C3380CC4-5D6E-409C-BE32-E72D297353CC}">
              <c16:uniqueId val="{00000003-4322-2D48-AB52-543D1E13BDDD}"/>
            </c:ext>
          </c:extLst>
        </c:ser>
        <c:ser>
          <c:idx val="1"/>
          <c:order val="1"/>
          <c:tx>
            <c:strRef>
              <c:f>Sheet1!$C$1</c:f>
              <c:strCache>
                <c:ptCount val="1"/>
                <c:pt idx="0">
                  <c:v>Texas</c:v>
                </c:pt>
              </c:strCache>
            </c:strRef>
          </c:tx>
          <c:marker>
            <c:symbol val="none"/>
          </c:marker>
          <c:dLbls>
            <c:dLbl>
              <c:idx val="0"/>
              <c:layout>
                <c:manualLayout>
                  <c:x val="-3.3950617283950602E-2"/>
                  <c:y val="5.89264649313306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22-2D48-AB52-543D1E13BDDD}"/>
                </c:ext>
              </c:extLst>
            </c:dLbl>
            <c:dLbl>
              <c:idx val="1"/>
              <c:layout>
                <c:manualLayout>
                  <c:x val="-3.8580368426168903E-2"/>
                  <c:y val="-7.85689145050457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322-2D48-AB52-543D1E13BDDD}"/>
                </c:ext>
              </c:extLst>
            </c:dLbl>
            <c:dLbl>
              <c:idx val="2"/>
              <c:layout>
                <c:manualLayout>
                  <c:x val="-2.7777777777777801E-2"/>
                  <c:y val="-6.17327185396787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322-2D48-AB52-543D1E13BDDD}"/>
                </c:ext>
              </c:extLst>
            </c:dLbl>
            <c:spPr>
              <a:noFill/>
              <a:ln>
                <a:noFill/>
              </a:ln>
              <a:effectLst/>
            </c:spPr>
            <c:txPr>
              <a:bodyPr/>
              <a:lstStyle/>
              <a:p>
                <a:pPr>
                  <a:defRPr sz="3200" b="1" i="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Sheet1!$A$2:$A$4</c:f>
              <c:numCache>
                <c:formatCode>General</c:formatCode>
                <c:ptCount val="3"/>
                <c:pt idx="0">
                  <c:v>2008</c:v>
                </c:pt>
                <c:pt idx="1">
                  <c:v>2012</c:v>
                </c:pt>
                <c:pt idx="2">
                  <c:v>2016</c:v>
                </c:pt>
              </c:numCache>
            </c:numRef>
          </c:cat>
          <c:val>
            <c:numRef>
              <c:f>Sheet1!$C$2:$C$4</c:f>
              <c:numCache>
                <c:formatCode>0</c:formatCode>
                <c:ptCount val="3"/>
                <c:pt idx="0">
                  <c:v>54.1</c:v>
                </c:pt>
                <c:pt idx="1">
                  <c:v>49.6</c:v>
                </c:pt>
                <c:pt idx="2">
                  <c:v>51.6</c:v>
                </c:pt>
              </c:numCache>
            </c:numRef>
          </c:val>
          <c:smooth val="0"/>
          <c:extLst>
            <c:ext xmlns:c16="http://schemas.microsoft.com/office/drawing/2014/chart" uri="{C3380CC4-5D6E-409C-BE32-E72D297353CC}">
              <c16:uniqueId val="{00000007-4322-2D48-AB52-543D1E13BDDD}"/>
            </c:ext>
          </c:extLst>
        </c:ser>
        <c:dLbls>
          <c:showLegendKey val="0"/>
          <c:showVal val="1"/>
          <c:showCatName val="0"/>
          <c:showSerName val="0"/>
          <c:showPercent val="0"/>
          <c:showBubbleSize val="0"/>
        </c:dLbls>
        <c:smooth val="0"/>
        <c:axId val="2131286584"/>
        <c:axId val="2131289672"/>
      </c:lineChart>
      <c:catAx>
        <c:axId val="2131286584"/>
        <c:scaling>
          <c:orientation val="minMax"/>
        </c:scaling>
        <c:delete val="0"/>
        <c:axPos val="b"/>
        <c:numFmt formatCode="General" sourceLinked="1"/>
        <c:majorTickMark val="none"/>
        <c:minorTickMark val="none"/>
        <c:tickLblPos val="nextTo"/>
        <c:txPr>
          <a:bodyPr/>
          <a:lstStyle/>
          <a:p>
            <a:pPr>
              <a:defRPr sz="2400" b="1" i="0"/>
            </a:pPr>
            <a:endParaRPr lang="en-US"/>
          </a:p>
        </c:txPr>
        <c:crossAx val="2131289672"/>
        <c:crosses val="autoZero"/>
        <c:auto val="1"/>
        <c:lblAlgn val="ctr"/>
        <c:lblOffset val="100"/>
        <c:noMultiLvlLbl val="0"/>
      </c:catAx>
      <c:valAx>
        <c:axId val="2131289672"/>
        <c:scaling>
          <c:orientation val="minMax"/>
          <c:max val="65"/>
          <c:min val="45"/>
        </c:scaling>
        <c:delete val="1"/>
        <c:axPos val="l"/>
        <c:title>
          <c:tx>
            <c:rich>
              <a:bodyPr rot="-5400000" vert="horz"/>
              <a:lstStyle/>
              <a:p>
                <a:pPr>
                  <a:defRPr sz="2800"/>
                </a:pPr>
                <a:r>
                  <a:rPr lang="en-US" sz="2800" dirty="0"/>
                  <a:t>Percent</a:t>
                </a:r>
              </a:p>
            </c:rich>
          </c:tx>
          <c:overlay val="0"/>
        </c:title>
        <c:numFmt formatCode="0" sourceLinked="1"/>
        <c:majorTickMark val="out"/>
        <c:minorTickMark val="none"/>
        <c:tickLblPos val="nextTo"/>
        <c:crossAx val="2131286584"/>
        <c:crosses val="autoZero"/>
        <c:crossBetween val="between"/>
        <c:majorUnit val="10"/>
      </c:valAx>
    </c:plotArea>
    <c:legend>
      <c:legendPos val="b"/>
      <c:overlay val="0"/>
      <c:txPr>
        <a:bodyPr/>
        <a:lstStyle/>
        <a:p>
          <a:pPr>
            <a:defRPr sz="2800" b="1" i="0"/>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Sheet1!$B$1</c:f>
              <c:strCache>
                <c:ptCount val="1"/>
                <c:pt idx="0">
                  <c:v>Voting Eligible Population</c:v>
                </c:pt>
              </c:strCache>
            </c:strRef>
          </c:tx>
          <c:marker>
            <c:symbol val="none"/>
          </c:marker>
          <c:cat>
            <c:numRef>
              <c:f>Sheet1!$A$2:$A$21</c:f>
              <c:numCache>
                <c:formatCode>General</c:formatCode>
                <c:ptCount val="20"/>
                <c:pt idx="0">
                  <c:v>1940</c:v>
                </c:pt>
                <c:pt idx="1">
                  <c:v>1944</c:v>
                </c:pt>
                <c:pt idx="2">
                  <c:v>1948</c:v>
                </c:pt>
                <c:pt idx="3">
                  <c:v>1952</c:v>
                </c:pt>
                <c:pt idx="4">
                  <c:v>1956</c:v>
                </c:pt>
                <c:pt idx="5">
                  <c:v>1960</c:v>
                </c:pt>
                <c:pt idx="6">
                  <c:v>1964</c:v>
                </c:pt>
                <c:pt idx="7">
                  <c:v>1968</c:v>
                </c:pt>
                <c:pt idx="8">
                  <c:v>1972</c:v>
                </c:pt>
                <c:pt idx="9">
                  <c:v>1976</c:v>
                </c:pt>
                <c:pt idx="10">
                  <c:v>1980</c:v>
                </c:pt>
                <c:pt idx="11">
                  <c:v>1984</c:v>
                </c:pt>
                <c:pt idx="12">
                  <c:v>1988</c:v>
                </c:pt>
                <c:pt idx="13">
                  <c:v>1992</c:v>
                </c:pt>
                <c:pt idx="14">
                  <c:v>1996</c:v>
                </c:pt>
                <c:pt idx="15">
                  <c:v>2000</c:v>
                </c:pt>
                <c:pt idx="16">
                  <c:v>2004</c:v>
                </c:pt>
                <c:pt idx="17">
                  <c:v>2008</c:v>
                </c:pt>
                <c:pt idx="18">
                  <c:v>2012</c:v>
                </c:pt>
                <c:pt idx="19">
                  <c:v>2016</c:v>
                </c:pt>
              </c:numCache>
            </c:numRef>
          </c:cat>
          <c:val>
            <c:numRef>
              <c:f>Sheet1!$B$2:$B$21</c:f>
              <c:numCache>
                <c:formatCode>0</c:formatCode>
                <c:ptCount val="20"/>
                <c:pt idx="0">
                  <c:v>62.4</c:v>
                </c:pt>
                <c:pt idx="1">
                  <c:v>55.9</c:v>
                </c:pt>
                <c:pt idx="2">
                  <c:v>52.2</c:v>
                </c:pt>
                <c:pt idx="3">
                  <c:v>62.3</c:v>
                </c:pt>
                <c:pt idx="4">
                  <c:v>60.2</c:v>
                </c:pt>
                <c:pt idx="5">
                  <c:v>63.8</c:v>
                </c:pt>
                <c:pt idx="6">
                  <c:v>62.8</c:v>
                </c:pt>
                <c:pt idx="7">
                  <c:v>62.5</c:v>
                </c:pt>
                <c:pt idx="8">
                  <c:v>56.2</c:v>
                </c:pt>
                <c:pt idx="9">
                  <c:v>54.8</c:v>
                </c:pt>
                <c:pt idx="10">
                  <c:v>54.2</c:v>
                </c:pt>
                <c:pt idx="11">
                  <c:v>55.2</c:v>
                </c:pt>
                <c:pt idx="12">
                  <c:v>52.8</c:v>
                </c:pt>
                <c:pt idx="13">
                  <c:v>58.1</c:v>
                </c:pt>
                <c:pt idx="14">
                  <c:v>51.7</c:v>
                </c:pt>
                <c:pt idx="15">
                  <c:v>54.2</c:v>
                </c:pt>
                <c:pt idx="16">
                  <c:v>60.1</c:v>
                </c:pt>
                <c:pt idx="17">
                  <c:v>61.6</c:v>
                </c:pt>
                <c:pt idx="18">
                  <c:v>58.6</c:v>
                </c:pt>
                <c:pt idx="19">
                  <c:v>60.2</c:v>
                </c:pt>
              </c:numCache>
            </c:numRef>
          </c:val>
          <c:smooth val="0"/>
          <c:extLst>
            <c:ext xmlns:c16="http://schemas.microsoft.com/office/drawing/2014/chart" uri="{C3380CC4-5D6E-409C-BE32-E72D297353CC}">
              <c16:uniqueId val="{00000000-29D9-DA4B-9E83-59BB56A1E30D}"/>
            </c:ext>
          </c:extLst>
        </c:ser>
        <c:ser>
          <c:idx val="1"/>
          <c:order val="1"/>
          <c:tx>
            <c:strRef>
              <c:f>Sheet1!$C$1</c:f>
              <c:strCache>
                <c:ptCount val="1"/>
                <c:pt idx="0">
                  <c:v>Voting Age Population</c:v>
                </c:pt>
              </c:strCache>
            </c:strRef>
          </c:tx>
          <c:marker>
            <c:symbol val="none"/>
          </c:marker>
          <c:cat>
            <c:numRef>
              <c:f>Sheet1!$A$2:$A$21</c:f>
              <c:numCache>
                <c:formatCode>General</c:formatCode>
                <c:ptCount val="20"/>
                <c:pt idx="0">
                  <c:v>1940</c:v>
                </c:pt>
                <c:pt idx="1">
                  <c:v>1944</c:v>
                </c:pt>
                <c:pt idx="2">
                  <c:v>1948</c:v>
                </c:pt>
                <c:pt idx="3">
                  <c:v>1952</c:v>
                </c:pt>
                <c:pt idx="4">
                  <c:v>1956</c:v>
                </c:pt>
                <c:pt idx="5">
                  <c:v>1960</c:v>
                </c:pt>
                <c:pt idx="6">
                  <c:v>1964</c:v>
                </c:pt>
                <c:pt idx="7">
                  <c:v>1968</c:v>
                </c:pt>
                <c:pt idx="8">
                  <c:v>1972</c:v>
                </c:pt>
                <c:pt idx="9">
                  <c:v>1976</c:v>
                </c:pt>
                <c:pt idx="10">
                  <c:v>1980</c:v>
                </c:pt>
                <c:pt idx="11">
                  <c:v>1984</c:v>
                </c:pt>
                <c:pt idx="12">
                  <c:v>1988</c:v>
                </c:pt>
                <c:pt idx="13">
                  <c:v>1992</c:v>
                </c:pt>
                <c:pt idx="14">
                  <c:v>1996</c:v>
                </c:pt>
                <c:pt idx="15">
                  <c:v>2000</c:v>
                </c:pt>
                <c:pt idx="16">
                  <c:v>2004</c:v>
                </c:pt>
                <c:pt idx="17">
                  <c:v>2008</c:v>
                </c:pt>
                <c:pt idx="18">
                  <c:v>2012</c:v>
                </c:pt>
                <c:pt idx="19">
                  <c:v>2016</c:v>
                </c:pt>
              </c:numCache>
            </c:numRef>
          </c:cat>
          <c:val>
            <c:numRef>
              <c:f>Sheet1!$C$2:$C$21</c:f>
              <c:numCache>
                <c:formatCode>0</c:formatCode>
                <c:ptCount val="20"/>
                <c:pt idx="0">
                  <c:v>62.5</c:v>
                </c:pt>
                <c:pt idx="1">
                  <c:v>55.9</c:v>
                </c:pt>
                <c:pt idx="2">
                  <c:v>53</c:v>
                </c:pt>
                <c:pt idx="3">
                  <c:v>63.3</c:v>
                </c:pt>
                <c:pt idx="4">
                  <c:v>60.6</c:v>
                </c:pt>
                <c:pt idx="5">
                  <c:v>62.77</c:v>
                </c:pt>
                <c:pt idx="6">
                  <c:v>61.92</c:v>
                </c:pt>
                <c:pt idx="7">
                  <c:v>60.84</c:v>
                </c:pt>
                <c:pt idx="8">
                  <c:v>55.21</c:v>
                </c:pt>
                <c:pt idx="9">
                  <c:v>53.55</c:v>
                </c:pt>
                <c:pt idx="10">
                  <c:v>52.56</c:v>
                </c:pt>
                <c:pt idx="11">
                  <c:v>53.27</c:v>
                </c:pt>
                <c:pt idx="12">
                  <c:v>50.15</c:v>
                </c:pt>
                <c:pt idx="13">
                  <c:v>55.24</c:v>
                </c:pt>
                <c:pt idx="14">
                  <c:v>49</c:v>
                </c:pt>
                <c:pt idx="15">
                  <c:v>51.21</c:v>
                </c:pt>
                <c:pt idx="16">
                  <c:v>56.7</c:v>
                </c:pt>
                <c:pt idx="17">
                  <c:v>58.23</c:v>
                </c:pt>
                <c:pt idx="18">
                  <c:v>54.87</c:v>
                </c:pt>
                <c:pt idx="19">
                  <c:v>55.5</c:v>
                </c:pt>
              </c:numCache>
            </c:numRef>
          </c:val>
          <c:smooth val="0"/>
          <c:extLst>
            <c:ext xmlns:c16="http://schemas.microsoft.com/office/drawing/2014/chart" uri="{C3380CC4-5D6E-409C-BE32-E72D297353CC}">
              <c16:uniqueId val="{00000001-29D9-DA4B-9E83-59BB56A1E30D}"/>
            </c:ext>
          </c:extLst>
        </c:ser>
        <c:dLbls>
          <c:showLegendKey val="0"/>
          <c:showVal val="0"/>
          <c:showCatName val="0"/>
          <c:showSerName val="0"/>
          <c:showPercent val="0"/>
          <c:showBubbleSize val="0"/>
        </c:dLbls>
        <c:smooth val="0"/>
        <c:axId val="2131342152"/>
        <c:axId val="2131345224"/>
      </c:lineChart>
      <c:catAx>
        <c:axId val="2131342152"/>
        <c:scaling>
          <c:orientation val="minMax"/>
        </c:scaling>
        <c:delete val="0"/>
        <c:axPos val="b"/>
        <c:majorGridlines/>
        <c:numFmt formatCode="General" sourceLinked="1"/>
        <c:majorTickMark val="cross"/>
        <c:minorTickMark val="none"/>
        <c:tickLblPos val="nextTo"/>
        <c:txPr>
          <a:bodyPr/>
          <a:lstStyle/>
          <a:p>
            <a:pPr>
              <a:defRPr sz="1800" b="1" i="0"/>
            </a:pPr>
            <a:endParaRPr lang="en-US"/>
          </a:p>
        </c:txPr>
        <c:crossAx val="2131345224"/>
        <c:crosses val="autoZero"/>
        <c:auto val="1"/>
        <c:lblAlgn val="ctr"/>
        <c:lblOffset val="100"/>
        <c:noMultiLvlLbl val="0"/>
      </c:catAx>
      <c:valAx>
        <c:axId val="2131345224"/>
        <c:scaling>
          <c:orientation val="minMax"/>
          <c:min val="45"/>
        </c:scaling>
        <c:delete val="0"/>
        <c:axPos val="l"/>
        <c:majorGridlines/>
        <c:title>
          <c:tx>
            <c:rich>
              <a:bodyPr rot="-5400000" vert="horz"/>
              <a:lstStyle/>
              <a:p>
                <a:pPr>
                  <a:defRPr sz="2400"/>
                </a:pPr>
                <a:r>
                  <a:rPr lang="en-US" sz="2400" dirty="0"/>
                  <a:t>Percent</a:t>
                </a:r>
              </a:p>
            </c:rich>
          </c:tx>
          <c:overlay val="0"/>
        </c:title>
        <c:numFmt formatCode="0" sourceLinked="1"/>
        <c:majorTickMark val="out"/>
        <c:minorTickMark val="none"/>
        <c:tickLblPos val="nextTo"/>
        <c:txPr>
          <a:bodyPr/>
          <a:lstStyle/>
          <a:p>
            <a:pPr>
              <a:defRPr sz="2000" b="1" i="0"/>
            </a:pPr>
            <a:endParaRPr lang="en-US"/>
          </a:p>
        </c:txPr>
        <c:crossAx val="2131342152"/>
        <c:crosses val="autoZero"/>
        <c:crossBetween val="between"/>
        <c:majorUnit val="5"/>
      </c:valAx>
      <c:spPr>
        <a:noFill/>
        <a:ln w="25400">
          <a:noFill/>
        </a:ln>
      </c:spPr>
    </c:plotArea>
    <c:legend>
      <c:legendPos val="b"/>
      <c:overlay val="0"/>
      <c:txPr>
        <a:bodyPr/>
        <a:lstStyle/>
        <a:p>
          <a:pPr>
            <a:defRPr sz="2000" b="1" i="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Sheet1!$B$1</c:f>
              <c:strCache>
                <c:ptCount val="1"/>
                <c:pt idx="0">
                  <c:v>United States</c:v>
                </c:pt>
              </c:strCache>
            </c:strRef>
          </c:tx>
          <c:marker>
            <c:symbol val="none"/>
          </c:marker>
          <c:dLbls>
            <c:dLbl>
              <c:idx val="0"/>
              <c:layout>
                <c:manualLayout>
                  <c:x val="-3.7037037037037E-2"/>
                  <c:y val="4.77023342877527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E8A-9B4C-BF7E-95A76703A481}"/>
                </c:ext>
              </c:extLst>
            </c:dLbl>
            <c:dLbl>
              <c:idx val="1"/>
              <c:layout>
                <c:manualLayout>
                  <c:x val="-4.3209876543209902E-2"/>
                  <c:y val="5.05083669486470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E8A-9B4C-BF7E-95A76703A481}"/>
                </c:ext>
              </c:extLst>
            </c:dLbl>
            <c:dLbl>
              <c:idx val="2"/>
              <c:layout>
                <c:manualLayout>
                  <c:x val="-1.3889253426655E-2"/>
                  <c:y val="-3.92844572525228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E8A-9B4C-BF7E-95A76703A481}"/>
                </c:ext>
              </c:extLst>
            </c:dLbl>
            <c:spPr>
              <a:noFill/>
              <a:ln>
                <a:noFill/>
              </a:ln>
              <a:effectLst/>
            </c:spPr>
            <c:txPr>
              <a:bodyPr/>
              <a:lstStyle/>
              <a:p>
                <a:pPr>
                  <a:defRPr sz="2800" b="1" i="0">
                    <a:solidFill>
                      <a:schemeClr val="accent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Sheet1!$A$2:$A$4</c:f>
              <c:numCache>
                <c:formatCode>General</c:formatCode>
                <c:ptCount val="3"/>
                <c:pt idx="0">
                  <c:v>2008</c:v>
                </c:pt>
                <c:pt idx="1">
                  <c:v>2012</c:v>
                </c:pt>
                <c:pt idx="2">
                  <c:v>2016</c:v>
                </c:pt>
              </c:numCache>
            </c:numRef>
          </c:cat>
          <c:val>
            <c:numRef>
              <c:f>Sheet1!$B$2:$B$4</c:f>
              <c:numCache>
                <c:formatCode>0</c:formatCode>
                <c:ptCount val="3"/>
                <c:pt idx="0">
                  <c:v>68.599999999999994</c:v>
                </c:pt>
                <c:pt idx="1">
                  <c:v>68.8</c:v>
                </c:pt>
                <c:pt idx="2">
                  <c:v>86.7</c:v>
                </c:pt>
              </c:numCache>
            </c:numRef>
          </c:val>
          <c:smooth val="0"/>
          <c:extLst>
            <c:ext xmlns:c16="http://schemas.microsoft.com/office/drawing/2014/chart" uri="{C3380CC4-5D6E-409C-BE32-E72D297353CC}">
              <c16:uniqueId val="{00000003-1E8A-9B4C-BF7E-95A76703A481}"/>
            </c:ext>
          </c:extLst>
        </c:ser>
        <c:ser>
          <c:idx val="1"/>
          <c:order val="1"/>
          <c:tx>
            <c:strRef>
              <c:f>Sheet1!$C$1</c:f>
              <c:strCache>
                <c:ptCount val="1"/>
                <c:pt idx="0">
                  <c:v>Texas</c:v>
                </c:pt>
              </c:strCache>
            </c:strRef>
          </c:tx>
          <c:marker>
            <c:symbol val="none"/>
          </c:marker>
          <c:dLbls>
            <c:dLbl>
              <c:idx val="0"/>
              <c:layout>
                <c:manualLayout>
                  <c:x val="-6.3271726450860294E-2"/>
                  <c:y val="2.52542939480503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E8A-9B4C-BF7E-95A76703A481}"/>
                </c:ext>
              </c:extLst>
            </c:dLbl>
            <c:dLbl>
              <c:idx val="1"/>
              <c:layout>
                <c:manualLayout>
                  <c:x val="-3.2407528919996098E-2"/>
                  <c:y val="3.928445725252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E8A-9B4C-BF7E-95A76703A481}"/>
                </c:ext>
              </c:extLst>
            </c:dLbl>
            <c:dLbl>
              <c:idx val="2"/>
              <c:layout>
                <c:manualLayout>
                  <c:x val="-3.7037401574803099E-2"/>
                  <c:y val="4.48958597319510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E8A-9B4C-BF7E-95A76703A481}"/>
                </c:ext>
              </c:extLst>
            </c:dLbl>
            <c:spPr>
              <a:noFill/>
              <a:ln>
                <a:noFill/>
              </a:ln>
              <a:effectLst/>
            </c:spPr>
            <c:txPr>
              <a:bodyPr/>
              <a:lstStyle/>
              <a:p>
                <a:pPr>
                  <a:defRPr sz="2800" b="1" i="0">
                    <a:solidFill>
                      <a:schemeClr val="accent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Sheet1!$A$2:$A$4</c:f>
              <c:numCache>
                <c:formatCode>General</c:formatCode>
                <c:ptCount val="3"/>
                <c:pt idx="0">
                  <c:v>2008</c:v>
                </c:pt>
                <c:pt idx="1">
                  <c:v>2012</c:v>
                </c:pt>
                <c:pt idx="2">
                  <c:v>2016</c:v>
                </c:pt>
              </c:numCache>
            </c:numRef>
          </c:cat>
          <c:val>
            <c:numRef>
              <c:f>Sheet1!$C$2:$C$4</c:f>
              <c:numCache>
                <c:formatCode>0</c:formatCode>
                <c:ptCount val="3"/>
                <c:pt idx="0">
                  <c:v>90.9</c:v>
                </c:pt>
                <c:pt idx="1">
                  <c:v>84.7</c:v>
                </c:pt>
                <c:pt idx="2">
                  <c:v>86.8</c:v>
                </c:pt>
              </c:numCache>
            </c:numRef>
          </c:val>
          <c:smooth val="0"/>
          <c:extLst>
            <c:ext xmlns:c16="http://schemas.microsoft.com/office/drawing/2014/chart" uri="{C3380CC4-5D6E-409C-BE32-E72D297353CC}">
              <c16:uniqueId val="{00000007-1E8A-9B4C-BF7E-95A76703A481}"/>
            </c:ext>
          </c:extLst>
        </c:ser>
        <c:dLbls>
          <c:showLegendKey val="0"/>
          <c:showVal val="1"/>
          <c:showCatName val="0"/>
          <c:showSerName val="0"/>
          <c:showPercent val="0"/>
          <c:showBubbleSize val="0"/>
        </c:dLbls>
        <c:smooth val="0"/>
        <c:axId val="2131468296"/>
        <c:axId val="2131471384"/>
      </c:lineChart>
      <c:catAx>
        <c:axId val="2131468296"/>
        <c:scaling>
          <c:orientation val="minMax"/>
        </c:scaling>
        <c:delete val="0"/>
        <c:axPos val="b"/>
        <c:numFmt formatCode="General" sourceLinked="1"/>
        <c:majorTickMark val="none"/>
        <c:minorTickMark val="none"/>
        <c:tickLblPos val="nextTo"/>
        <c:txPr>
          <a:bodyPr/>
          <a:lstStyle/>
          <a:p>
            <a:pPr>
              <a:defRPr sz="2400" b="1" i="0"/>
            </a:pPr>
            <a:endParaRPr lang="en-US"/>
          </a:p>
        </c:txPr>
        <c:crossAx val="2131471384"/>
        <c:crosses val="autoZero"/>
        <c:auto val="1"/>
        <c:lblAlgn val="ctr"/>
        <c:lblOffset val="100"/>
        <c:noMultiLvlLbl val="0"/>
      </c:catAx>
      <c:valAx>
        <c:axId val="2131471384"/>
        <c:scaling>
          <c:orientation val="minMax"/>
          <c:max val="100"/>
          <c:min val="55"/>
        </c:scaling>
        <c:delete val="1"/>
        <c:axPos val="l"/>
        <c:title>
          <c:tx>
            <c:rich>
              <a:bodyPr rot="-5400000" vert="horz"/>
              <a:lstStyle/>
              <a:p>
                <a:pPr>
                  <a:defRPr sz="2800"/>
                </a:pPr>
                <a:r>
                  <a:rPr lang="en-US" sz="2800" dirty="0"/>
                  <a:t>Percent</a:t>
                </a:r>
              </a:p>
            </c:rich>
          </c:tx>
          <c:overlay val="0"/>
        </c:title>
        <c:numFmt formatCode="0" sourceLinked="1"/>
        <c:majorTickMark val="out"/>
        <c:minorTickMark val="none"/>
        <c:tickLblPos val="nextTo"/>
        <c:crossAx val="2131468296"/>
        <c:crosses val="autoZero"/>
        <c:crossBetween val="between"/>
        <c:majorUnit val="10"/>
      </c:valAx>
    </c:plotArea>
    <c:legend>
      <c:legendPos val="b"/>
      <c:overlay val="0"/>
      <c:txPr>
        <a:bodyPr/>
        <a:lstStyle/>
        <a:p>
          <a:pPr>
            <a:defRPr sz="2800" b="1" i="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Registered</c:v>
                </c:pt>
              </c:strCache>
            </c:strRef>
          </c:tx>
          <c:spPr>
            <a:solidFill>
              <a:schemeClr val="accent4"/>
            </a:solidFill>
            <a:ln w="3173">
              <a:noFill/>
            </a:ln>
          </c:spPr>
          <c:invertIfNegative val="0"/>
          <c:dLbls>
            <c:spPr>
              <a:noFill/>
              <a:ln w="25379">
                <a:noFill/>
              </a:ln>
            </c:spPr>
            <c:txPr>
              <a:bodyPr/>
              <a:lstStyle/>
              <a:p>
                <a:pPr>
                  <a:defRPr sz="2398" b="1" i="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United States</c:v>
                </c:pt>
                <c:pt idx="1">
                  <c:v>Texas</c:v>
                </c:pt>
              </c:strCache>
            </c:strRef>
          </c:cat>
          <c:val>
            <c:numRef>
              <c:f>Sheet1!$B$2:$B$3</c:f>
              <c:numCache>
                <c:formatCode>0</c:formatCode>
                <c:ptCount val="2"/>
                <c:pt idx="0">
                  <c:v>87.1</c:v>
                </c:pt>
                <c:pt idx="1">
                  <c:v>86.8</c:v>
                </c:pt>
              </c:numCache>
            </c:numRef>
          </c:val>
          <c:extLst>
            <c:ext xmlns:c16="http://schemas.microsoft.com/office/drawing/2014/chart" uri="{C3380CC4-5D6E-409C-BE32-E72D297353CC}">
              <c16:uniqueId val="{00000000-C53B-5749-8B08-D7237A78562B}"/>
            </c:ext>
          </c:extLst>
        </c:ser>
        <c:ser>
          <c:idx val="1"/>
          <c:order val="1"/>
          <c:tx>
            <c:strRef>
              <c:f>Sheet1!$C$1</c:f>
              <c:strCache>
                <c:ptCount val="1"/>
                <c:pt idx="0">
                  <c:v>Voted</c:v>
                </c:pt>
              </c:strCache>
            </c:strRef>
          </c:tx>
          <c:spPr>
            <a:solidFill>
              <a:schemeClr val="accent2"/>
            </a:solidFill>
            <a:ln w="3173">
              <a:noFill/>
            </a:ln>
          </c:spPr>
          <c:invertIfNegative val="0"/>
          <c:dLbls>
            <c:spPr>
              <a:noFill/>
              <a:ln w="25379">
                <a:noFill/>
              </a:ln>
            </c:spPr>
            <c:txPr>
              <a:bodyPr/>
              <a:lstStyle/>
              <a:p>
                <a:pPr>
                  <a:defRPr sz="2398" b="1" i="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United States</c:v>
                </c:pt>
                <c:pt idx="1">
                  <c:v>Texas</c:v>
                </c:pt>
              </c:strCache>
            </c:strRef>
          </c:cat>
          <c:val>
            <c:numRef>
              <c:f>Sheet1!$C$2:$C$3</c:f>
              <c:numCache>
                <c:formatCode>0</c:formatCode>
                <c:ptCount val="2"/>
                <c:pt idx="0">
                  <c:v>60.2</c:v>
                </c:pt>
                <c:pt idx="1">
                  <c:v>51.6</c:v>
                </c:pt>
              </c:numCache>
            </c:numRef>
          </c:val>
          <c:extLst>
            <c:ext xmlns:c16="http://schemas.microsoft.com/office/drawing/2014/chart" uri="{C3380CC4-5D6E-409C-BE32-E72D297353CC}">
              <c16:uniqueId val="{00000001-C53B-5749-8B08-D7237A78562B}"/>
            </c:ext>
          </c:extLst>
        </c:ser>
        <c:dLbls>
          <c:showLegendKey val="0"/>
          <c:showVal val="0"/>
          <c:showCatName val="0"/>
          <c:showSerName val="0"/>
          <c:showPercent val="0"/>
          <c:showBubbleSize val="0"/>
        </c:dLbls>
        <c:gapWidth val="75"/>
        <c:axId val="2131534152"/>
        <c:axId val="2131537528"/>
      </c:barChart>
      <c:catAx>
        <c:axId val="2131534152"/>
        <c:scaling>
          <c:orientation val="minMax"/>
        </c:scaling>
        <c:delete val="0"/>
        <c:axPos val="b"/>
        <c:numFmt formatCode="General" sourceLinked="0"/>
        <c:majorTickMark val="none"/>
        <c:minorTickMark val="none"/>
        <c:tickLblPos val="nextTo"/>
        <c:spPr>
          <a:ln w="3173">
            <a:solidFill>
              <a:schemeClr val="tx1"/>
            </a:solidFill>
          </a:ln>
        </c:spPr>
        <c:txPr>
          <a:bodyPr/>
          <a:lstStyle/>
          <a:p>
            <a:pPr>
              <a:defRPr sz="2398" b="1" i="0" baseline="0"/>
            </a:pPr>
            <a:endParaRPr lang="en-US"/>
          </a:p>
        </c:txPr>
        <c:crossAx val="2131537528"/>
        <c:crosses val="autoZero"/>
        <c:auto val="1"/>
        <c:lblAlgn val="ctr"/>
        <c:lblOffset val="100"/>
        <c:noMultiLvlLbl val="0"/>
      </c:catAx>
      <c:valAx>
        <c:axId val="2131537528"/>
        <c:scaling>
          <c:orientation val="minMax"/>
        </c:scaling>
        <c:delete val="0"/>
        <c:axPos val="l"/>
        <c:title>
          <c:tx>
            <c:rich>
              <a:bodyPr/>
              <a:lstStyle/>
              <a:p>
                <a:pPr>
                  <a:defRPr sz="1995" b="1" i="0" u="none" strike="noStrike" baseline="0">
                    <a:solidFill>
                      <a:srgbClr val="000000"/>
                    </a:solidFill>
                    <a:latin typeface="Calibri"/>
                    <a:ea typeface="Calibri"/>
                    <a:cs typeface="Calibri"/>
                  </a:defRPr>
                </a:pPr>
                <a:r>
                  <a:rPr lang="en-US"/>
                  <a:t>Percent</a:t>
                </a:r>
              </a:p>
            </c:rich>
          </c:tx>
          <c:overlay val="0"/>
        </c:title>
        <c:numFmt formatCode="0" sourceLinked="1"/>
        <c:majorTickMark val="cross"/>
        <c:minorTickMark val="none"/>
        <c:tickLblPos val="nextTo"/>
        <c:spPr>
          <a:ln w="3173">
            <a:solidFill>
              <a:schemeClr val="tx1"/>
            </a:solidFill>
          </a:ln>
        </c:spPr>
        <c:txPr>
          <a:bodyPr/>
          <a:lstStyle/>
          <a:p>
            <a:pPr>
              <a:defRPr sz="1998" b="1" i="0"/>
            </a:pPr>
            <a:endParaRPr lang="en-US"/>
          </a:p>
        </c:txPr>
        <c:crossAx val="2131534152"/>
        <c:crosses val="autoZero"/>
        <c:crossBetween val="between"/>
        <c:majorUnit val="20"/>
      </c:valAx>
      <c:spPr>
        <a:noFill/>
        <a:ln w="25406">
          <a:noFill/>
        </a:ln>
      </c:spPr>
    </c:plotArea>
    <c:legend>
      <c:legendPos val="b"/>
      <c:overlay val="0"/>
      <c:txPr>
        <a:bodyPr/>
        <a:lstStyle/>
        <a:p>
          <a:pPr>
            <a:defRPr sz="1998" b="1" i="0"/>
          </a:pPr>
          <a:endParaRPr lang="en-US"/>
        </a:p>
      </c:txPr>
    </c:legend>
    <c:plotVisOnly val="1"/>
    <c:dispBlanksAs val="gap"/>
    <c:showDLblsOverMax val="0"/>
  </c:chart>
  <c:txPr>
    <a:bodyPr/>
    <a:lstStyle/>
    <a:p>
      <a:pPr>
        <a:defRPr sz="1798"/>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0.88889</cdr:x>
      <cdr:y>0.13869</cdr:y>
    </cdr:from>
    <cdr:to>
      <cdr:x>1</cdr:x>
      <cdr:y>0.34073</cdr:y>
    </cdr:to>
    <cdr:sp macro="" textlink="">
      <cdr:nvSpPr>
        <cdr:cNvPr id="2" name="TextBox 1"/>
        <cdr:cNvSpPr txBox="1"/>
      </cdr:nvSpPr>
      <cdr:spPr>
        <a:xfrm xmlns:a="http://schemas.openxmlformats.org/drawingml/2006/main">
          <a:off x="7315209" y="627688"/>
          <a:ext cx="914391" cy="91442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0.92753</cdr:x>
      <cdr:y>0.10544</cdr:y>
    </cdr:from>
    <cdr:to>
      <cdr:x>0.99131</cdr:x>
      <cdr:y>0.20744</cdr:y>
    </cdr:to>
    <cdr:sp macro="" textlink="">
      <cdr:nvSpPr>
        <cdr:cNvPr id="3" name="TextBox 2"/>
        <cdr:cNvSpPr txBox="1"/>
      </cdr:nvSpPr>
      <cdr:spPr>
        <a:xfrm xmlns:a="http://schemas.openxmlformats.org/drawingml/2006/main">
          <a:off x="7633173" y="477218"/>
          <a:ext cx="524933"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xmlns:a="http://schemas.openxmlformats.org/drawingml/2006/main">
          <a:r>
            <a:rPr lang="en-US" sz="2400" b="1" dirty="0">
              <a:solidFill>
                <a:srgbClr val="000090"/>
              </a:solidFill>
            </a:rPr>
            <a:t>60</a:t>
          </a:r>
        </a:p>
      </cdr:txBody>
    </cdr:sp>
  </cdr:relSizeAnchor>
  <cdr:relSizeAnchor xmlns:cdr="http://schemas.openxmlformats.org/drawingml/2006/chartDrawing">
    <cdr:from>
      <cdr:x>0.84866</cdr:x>
      <cdr:y>0.26346</cdr:y>
    </cdr:from>
    <cdr:to>
      <cdr:x>0.91497</cdr:x>
      <cdr:y>0.36546</cdr:y>
    </cdr:to>
    <cdr:sp macro="" textlink="">
      <cdr:nvSpPr>
        <cdr:cNvPr id="4" name="TextBox 3"/>
        <cdr:cNvSpPr txBox="1"/>
      </cdr:nvSpPr>
      <cdr:spPr>
        <a:xfrm xmlns:a="http://schemas.openxmlformats.org/drawingml/2006/main">
          <a:off x="6984161" y="1192414"/>
          <a:ext cx="545681"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xmlns:a="http://schemas.openxmlformats.org/drawingml/2006/main">
          <a:r>
            <a:rPr lang="en-US" sz="2400" b="1" dirty="0">
              <a:solidFill>
                <a:srgbClr val="800000"/>
              </a:solidFill>
            </a:rPr>
            <a:t>58</a:t>
          </a:r>
        </a:p>
      </cdr:txBody>
    </cdr:sp>
  </cdr:relSizeAnchor>
  <cdr:relSizeAnchor xmlns:cdr="http://schemas.openxmlformats.org/drawingml/2006/chartDrawing">
    <cdr:from>
      <cdr:x>0.47737</cdr:x>
      <cdr:y>0.25223</cdr:y>
    </cdr:from>
    <cdr:to>
      <cdr:x>0.56667</cdr:x>
      <cdr:y>0.35424</cdr:y>
    </cdr:to>
    <cdr:sp macro="" textlink="">
      <cdr:nvSpPr>
        <cdr:cNvPr id="5" name="TextBox 4"/>
        <cdr:cNvSpPr txBox="1"/>
      </cdr:nvSpPr>
      <cdr:spPr>
        <a:xfrm xmlns:a="http://schemas.openxmlformats.org/drawingml/2006/main">
          <a:off x="3928532" y="1141587"/>
          <a:ext cx="734976" cy="46169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xmlns:a="http://schemas.openxmlformats.org/drawingml/2006/main">
          <a:r>
            <a:rPr lang="en-US" sz="2400" b="1" dirty="0">
              <a:solidFill>
                <a:srgbClr val="000090"/>
              </a:solidFill>
            </a:rPr>
            <a:t>56</a:t>
          </a:r>
        </a:p>
      </cdr:txBody>
    </cdr:sp>
  </cdr:relSizeAnchor>
  <cdr:relSizeAnchor xmlns:cdr="http://schemas.openxmlformats.org/drawingml/2006/chartDrawing">
    <cdr:from>
      <cdr:x>0.46091</cdr:x>
      <cdr:y>0.37139</cdr:y>
    </cdr:from>
    <cdr:to>
      <cdr:x>0.55509</cdr:x>
      <cdr:y>0.47339</cdr:y>
    </cdr:to>
    <cdr:sp macro="" textlink="">
      <cdr:nvSpPr>
        <cdr:cNvPr id="6" name="TextBox 5"/>
        <cdr:cNvSpPr txBox="1"/>
      </cdr:nvSpPr>
      <cdr:spPr>
        <a:xfrm xmlns:a="http://schemas.openxmlformats.org/drawingml/2006/main">
          <a:off x="3793065" y="1680877"/>
          <a:ext cx="775102" cy="46164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xmlns:a="http://schemas.openxmlformats.org/drawingml/2006/main">
          <a:r>
            <a:rPr lang="en-US" sz="2400" b="1" dirty="0">
              <a:solidFill>
                <a:srgbClr val="800000"/>
              </a:solidFill>
            </a:rPr>
            <a:t>55</a:t>
          </a:r>
        </a:p>
      </cdr:txBody>
    </cdr:sp>
  </cdr:relSizeAnchor>
  <cdr:relSizeAnchor xmlns:cdr="http://schemas.openxmlformats.org/drawingml/2006/chartDrawing">
    <cdr:from>
      <cdr:x>0.11508</cdr:x>
      <cdr:y>0.04867</cdr:y>
    </cdr:from>
    <cdr:to>
      <cdr:x>0.18366</cdr:x>
      <cdr:y>0.15067</cdr:y>
    </cdr:to>
    <cdr:sp macro="" textlink="">
      <cdr:nvSpPr>
        <cdr:cNvPr id="7" name="TextBox 6"/>
        <cdr:cNvSpPr txBox="1"/>
      </cdr:nvSpPr>
      <cdr:spPr>
        <a:xfrm xmlns:a="http://schemas.openxmlformats.org/drawingml/2006/main">
          <a:off x="947044" y="220269"/>
          <a:ext cx="564382"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xmlns:a="http://schemas.openxmlformats.org/drawingml/2006/main">
          <a:r>
            <a:rPr lang="en-US" sz="2400" b="1" dirty="0">
              <a:solidFill>
                <a:srgbClr val="800000"/>
              </a:solidFill>
            </a:rPr>
            <a:t> 63</a:t>
          </a:r>
        </a:p>
      </cdr:txBody>
    </cdr:sp>
  </cdr:relSizeAnchor>
  <cdr:relSizeAnchor xmlns:cdr="http://schemas.openxmlformats.org/drawingml/2006/chartDrawing">
    <cdr:from>
      <cdr:x>0.10359</cdr:x>
      <cdr:y>0.09967</cdr:y>
    </cdr:from>
    <cdr:to>
      <cdr:x>0.16394</cdr:x>
      <cdr:y>0.20167</cdr:y>
    </cdr:to>
    <cdr:sp macro="" textlink="">
      <cdr:nvSpPr>
        <cdr:cNvPr id="8" name="TextBox 7"/>
        <cdr:cNvSpPr txBox="1"/>
      </cdr:nvSpPr>
      <cdr:spPr>
        <a:xfrm xmlns:a="http://schemas.openxmlformats.org/drawingml/2006/main">
          <a:off x="852526" y="451102"/>
          <a:ext cx="496650" cy="461665"/>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xmlns:a="http://schemas.openxmlformats.org/drawingml/2006/main">
          <a:r>
            <a:rPr lang="en-US" sz="2400" b="1" dirty="0">
              <a:solidFill>
                <a:srgbClr val="000090"/>
              </a:solidFill>
            </a:rPr>
            <a:t>62</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68C1E7-4D31-C44E-997C-E03587BE2BD8}" type="datetimeFigureOut">
              <a:rPr lang="en-US" smtClean="0"/>
              <a:t>1/16/19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138473-9115-BC4A-95FA-E3A29DA4CA0E}" type="slidenum">
              <a:rPr lang="en-US" smtClean="0"/>
              <a:t>‹#›</a:t>
            </a:fld>
            <a:endParaRPr lang="en-US"/>
          </a:p>
        </p:txBody>
      </p:sp>
    </p:spTree>
    <p:extLst>
      <p:ext uri="{BB962C8B-B14F-4D97-AF65-F5344CB8AC3E}">
        <p14:creationId xmlns:p14="http://schemas.microsoft.com/office/powerpoint/2010/main" val="532905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fld id="{79DEC663-F335-CE4F-8177-ABB6BFC79EB1}" type="datetimeFigureOut">
              <a:rPr lang="en-US"/>
              <a:pPr>
                <a:defRPr/>
              </a:pPr>
              <a:t>1/16/19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E4C7511D-E384-EA42-BE8B-EF9374ADD9A4}" type="slidenum">
              <a:rPr lang="en-US"/>
              <a:pPr>
                <a:defRPr/>
              </a:pPr>
              <a:t>‹#›</a:t>
            </a:fld>
            <a:endParaRPr lang="en-US"/>
          </a:p>
        </p:txBody>
      </p:sp>
    </p:spTree>
    <p:extLst>
      <p:ext uri="{BB962C8B-B14F-4D97-AF65-F5344CB8AC3E}">
        <p14:creationId xmlns:p14="http://schemas.microsoft.com/office/powerpoint/2010/main" val="158288387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605867"/>
          </a:xfrm>
        </p:spPr>
        <p:txBody>
          <a:bodyPr/>
          <a:lstStyle/>
          <a:p>
            <a:endParaRPr lang="en-US" dirty="0">
              <a:latin typeface="Helvetica"/>
              <a:cs typeface="Helvetica"/>
            </a:endParaRPr>
          </a:p>
          <a:p>
            <a:endParaRPr lang="en-US" dirty="0">
              <a:latin typeface="Helvetica"/>
              <a:cs typeface="Helvetica"/>
            </a:endParaRPr>
          </a:p>
          <a:p>
            <a:r>
              <a:rPr lang="en-US" dirty="0">
                <a:latin typeface="Verdana"/>
                <a:cs typeface="Verdana"/>
              </a:rPr>
              <a:t>The League of Women Voters is a nonpartisan, nonprofit, political organization of volunteers who believe that our representative democracy needs citizens involved in public decisions. Citizens can influence government policies and decisions that affect their lives by participating in politics, particularly voting and contacting their elected officials.</a:t>
            </a:r>
          </a:p>
          <a:p>
            <a:endParaRPr lang="en-US" dirty="0">
              <a:latin typeface="Helvetica"/>
              <a:cs typeface="Helvetica"/>
            </a:endParaRPr>
          </a:p>
          <a:p>
            <a:endParaRPr lang="en-US" dirty="0">
              <a:latin typeface="Helvetica"/>
              <a:cs typeface="Helvetica"/>
            </a:endParaRPr>
          </a:p>
          <a:p>
            <a:endParaRPr lang="en-US" dirty="0">
              <a:latin typeface="Helvetica"/>
              <a:cs typeface="Helvetica"/>
            </a:endParaRPr>
          </a:p>
          <a:p>
            <a:endParaRPr lang="en-US" dirty="0">
              <a:latin typeface="Helvetica"/>
              <a:cs typeface="Helvetica"/>
            </a:endParaRPr>
          </a:p>
          <a:p>
            <a:endParaRPr lang="en-US" dirty="0">
              <a:latin typeface="Helvetica"/>
              <a:cs typeface="Helvetica"/>
            </a:endParaRPr>
          </a:p>
          <a:p>
            <a:endParaRPr lang="en-US" dirty="0">
              <a:latin typeface="Helvetica"/>
              <a:cs typeface="Helvetica"/>
            </a:endParaRPr>
          </a:p>
          <a:p>
            <a:endParaRPr lang="en-US" dirty="0">
              <a:latin typeface="Helvetica"/>
              <a:cs typeface="Helvetica"/>
            </a:endParaRPr>
          </a:p>
          <a:p>
            <a:endParaRPr lang="en-US" dirty="0">
              <a:latin typeface="Helvetica"/>
              <a:cs typeface="Helvetica"/>
            </a:endParaRPr>
          </a:p>
        </p:txBody>
      </p:sp>
      <p:sp>
        <p:nvSpPr>
          <p:cNvPr id="4" name="Slide Number Placeholder 3"/>
          <p:cNvSpPr>
            <a:spLocks noGrp="1"/>
          </p:cNvSpPr>
          <p:nvPr>
            <p:ph type="sldNum" sz="quarter" idx="10"/>
          </p:nvPr>
        </p:nvSpPr>
        <p:spPr/>
        <p:txBody>
          <a:bodyPr/>
          <a:lstStyle/>
          <a:p>
            <a:pPr>
              <a:defRPr/>
            </a:pPr>
            <a:fld id="{E4C7511D-E384-EA42-BE8B-EF9374ADD9A4}" type="slidenum">
              <a:rPr lang="en-US" smtClean="0"/>
              <a:pPr>
                <a:defRPr/>
              </a:pPr>
              <a:t>1</a:t>
            </a:fld>
            <a:endParaRPr lang="en-US"/>
          </a:p>
        </p:txBody>
      </p:sp>
      <p:pic>
        <p:nvPicPr>
          <p:cNvPr id="5" name="Picture 4" descr="Barbara Jordan quo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9333" y="6231468"/>
            <a:ext cx="3884613" cy="1461684"/>
          </a:xfrm>
          <a:prstGeom prst="rect">
            <a:avLst/>
          </a:prstGeom>
        </p:spPr>
      </p:pic>
    </p:spTree>
    <p:extLst>
      <p:ext uri="{BB962C8B-B14F-4D97-AF65-F5344CB8AC3E}">
        <p14:creationId xmlns:p14="http://schemas.microsoft.com/office/powerpoint/2010/main" val="3499254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42900" y="4343399"/>
            <a:ext cx="6051550" cy="4478868"/>
          </a:xfrm>
        </p:spPr>
        <p:txBody>
          <a:bodyPr/>
          <a:lstStyle/>
          <a:p>
            <a:pPr marL="171450" indent="-171450">
              <a:spcBef>
                <a:spcPts val="0"/>
              </a:spcBef>
              <a:buFont typeface="Arial"/>
              <a:buChar char="•"/>
            </a:pPr>
            <a:r>
              <a:rPr lang="en-US" dirty="0">
                <a:latin typeface="Verdana"/>
                <a:cs typeface="Verdana"/>
              </a:rPr>
              <a:t>The good news is that as the electorate continues to grow, so does the proportion of those who register to vote and turn out to vote.</a:t>
            </a:r>
          </a:p>
          <a:p>
            <a:pPr marL="171450" indent="-171450">
              <a:spcBef>
                <a:spcPts val="300"/>
              </a:spcBef>
              <a:spcAft>
                <a:spcPts val="300"/>
              </a:spcAft>
              <a:buFont typeface="Arial"/>
              <a:buChar char="•"/>
            </a:pPr>
            <a:r>
              <a:rPr lang="en-US" dirty="0">
                <a:latin typeface="Verdana"/>
                <a:cs typeface="Verdana"/>
              </a:rPr>
              <a:t>But there is more work to be done to mobilize voters:</a:t>
            </a:r>
          </a:p>
          <a:p>
            <a:pPr marL="628650" lvl="1" indent="-171450">
              <a:spcBef>
                <a:spcPts val="0"/>
              </a:spcBef>
              <a:buFont typeface="Arial"/>
              <a:buChar char="•"/>
            </a:pPr>
            <a:r>
              <a:rPr lang="en-US" dirty="0">
                <a:latin typeface="Verdana"/>
                <a:cs typeface="Verdana"/>
              </a:rPr>
              <a:t>The gap between those who register and those who vote is large.</a:t>
            </a:r>
          </a:p>
          <a:p>
            <a:pPr marL="628650" lvl="1" indent="-171450">
              <a:spcBef>
                <a:spcPts val="0"/>
              </a:spcBef>
              <a:buFont typeface="Arial"/>
              <a:buChar char="•"/>
            </a:pPr>
            <a:r>
              <a:rPr lang="en-US" dirty="0">
                <a:latin typeface="Verdana"/>
                <a:cs typeface="Verdana"/>
              </a:rPr>
              <a:t>And 4 out of 10 people who could have voted, didn’t.</a:t>
            </a:r>
          </a:p>
          <a:p>
            <a:pPr marL="0" lvl="1">
              <a:spcBef>
                <a:spcPts val="0"/>
              </a:spcBef>
            </a:pPr>
            <a:endParaRPr lang="en-US" dirty="0">
              <a:latin typeface="Verdana"/>
              <a:cs typeface="Verdana"/>
            </a:endParaRPr>
          </a:p>
          <a:p>
            <a:pPr marL="0" lvl="1">
              <a:spcBef>
                <a:spcPts val="0"/>
              </a:spcBef>
            </a:pPr>
            <a:r>
              <a:rPr lang="en-US" dirty="0">
                <a:latin typeface="Verdana"/>
                <a:cs typeface="Verdana"/>
              </a:rPr>
              <a:t>---------------------</a:t>
            </a:r>
          </a:p>
          <a:p>
            <a:pPr marL="0" lvl="1">
              <a:spcBef>
                <a:spcPts val="0"/>
              </a:spcBef>
            </a:pPr>
            <a:endParaRPr lang="en-US" dirty="0">
              <a:latin typeface="Verdana"/>
              <a:cs typeface="Verdana"/>
            </a:endParaRPr>
          </a:p>
          <a:p>
            <a:pPr marL="0" lvl="1">
              <a:spcBef>
                <a:spcPts val="0"/>
              </a:spcBef>
            </a:pPr>
            <a:r>
              <a:rPr lang="en-US" b="1" i="1" dirty="0">
                <a:latin typeface="Verdana"/>
                <a:cs typeface="Verdana"/>
              </a:rPr>
              <a:t>Notes to presenter:</a:t>
            </a:r>
            <a:endParaRPr lang="en-US" b="1" dirty="0">
              <a:latin typeface="Verdana"/>
              <a:cs typeface="Verdana"/>
            </a:endParaRPr>
          </a:p>
          <a:p>
            <a:pPr marL="0" lvl="1">
              <a:spcBef>
                <a:spcPts val="0"/>
              </a:spcBef>
            </a:pPr>
            <a:endParaRPr lang="en-US" sz="1000" dirty="0">
              <a:latin typeface="Verdana"/>
              <a:cs typeface="Verdana"/>
            </a:endParaRPr>
          </a:p>
          <a:p>
            <a:pPr marL="0" lvl="1">
              <a:spcBef>
                <a:spcPts val="0"/>
              </a:spcBef>
            </a:pPr>
            <a:r>
              <a:rPr lang="en-US" sz="1000" dirty="0">
                <a:latin typeface="Verdana"/>
                <a:cs typeface="Verdana"/>
              </a:rPr>
              <a:t>The best measure of voter turnout is the proportion of the voting eligible population that voted. Eligible voters are mentally competent, voting age citizens not serving punishment for a felony. Because there is no available nationwide or state by state measure of population mental competency, the voting age population is adjusted only for noncitizens and ineligible felons.</a:t>
            </a:r>
          </a:p>
          <a:p>
            <a:pPr marL="0" lvl="1">
              <a:spcBef>
                <a:spcPts val="0"/>
              </a:spcBef>
            </a:pPr>
            <a:endParaRPr lang="en-US" dirty="0">
              <a:latin typeface="Verdana"/>
              <a:cs typeface="Verdana"/>
            </a:endParaRPr>
          </a:p>
          <a:p>
            <a:pPr marL="0" lvl="1">
              <a:spcBef>
                <a:spcPts val="0"/>
              </a:spcBef>
            </a:pPr>
            <a:r>
              <a:rPr lang="en-US" b="1" i="1" dirty="0">
                <a:latin typeface="Verdana"/>
                <a:cs typeface="Verdana"/>
              </a:rPr>
              <a:t>Data sources begin on page 9 of this script.</a:t>
            </a:r>
          </a:p>
          <a:p>
            <a:pPr marL="0" lvl="1">
              <a:spcBef>
                <a:spcPts val="0"/>
              </a:spcBef>
            </a:pPr>
            <a:endParaRPr lang="en-US" dirty="0">
              <a:latin typeface="Verdana"/>
              <a:cs typeface="Verdana"/>
            </a:endParaRPr>
          </a:p>
        </p:txBody>
      </p:sp>
      <p:sp>
        <p:nvSpPr>
          <p:cNvPr id="4" name="Slide Number Placeholder 3"/>
          <p:cNvSpPr>
            <a:spLocks noGrp="1"/>
          </p:cNvSpPr>
          <p:nvPr>
            <p:ph type="sldNum" sz="quarter" idx="10"/>
          </p:nvPr>
        </p:nvSpPr>
        <p:spPr/>
        <p:txBody>
          <a:bodyPr/>
          <a:lstStyle/>
          <a:p>
            <a:pPr>
              <a:defRPr/>
            </a:pPr>
            <a:fld id="{E4C7511D-E384-EA42-BE8B-EF9374ADD9A4}" type="slidenum">
              <a:rPr lang="en-US" smtClean="0"/>
              <a:pPr>
                <a:defRPr/>
              </a:pPr>
              <a:t>2</a:t>
            </a:fld>
            <a:endParaRPr lang="en-US"/>
          </a:p>
        </p:txBody>
      </p:sp>
    </p:spTree>
    <p:extLst>
      <p:ext uri="{BB962C8B-B14F-4D97-AF65-F5344CB8AC3E}">
        <p14:creationId xmlns:p14="http://schemas.microsoft.com/office/powerpoint/2010/main" val="1908087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560757"/>
          </a:xfrm>
        </p:spPr>
        <p:txBody>
          <a:bodyPr/>
          <a:lstStyle/>
          <a:p>
            <a:pPr marL="0" indent="0">
              <a:buFont typeface="Arial"/>
              <a:buNone/>
            </a:pPr>
            <a:r>
              <a:rPr lang="en-US" dirty="0">
                <a:latin typeface="Verdana"/>
                <a:cs typeface="Verdana"/>
              </a:rPr>
              <a:t>Voter turnout varies considerably among states. Since each state administers its own elections, public policies differ</a:t>
            </a:r>
            <a:r>
              <a:rPr lang="en-US" baseline="0" dirty="0">
                <a:latin typeface="Verdana"/>
                <a:cs typeface="Verdana"/>
              </a:rPr>
              <a:t> related to voting access, competitive races, and voter engagement. These factors affect voter turnout.</a:t>
            </a:r>
            <a:endParaRPr lang="en-US" dirty="0">
              <a:latin typeface="Verdana"/>
              <a:cs typeface="Verdana"/>
            </a:endParaRPr>
          </a:p>
          <a:p>
            <a:pPr marL="171450" indent="-171450">
              <a:buFont typeface="Arial"/>
              <a:buChar char="•"/>
            </a:pPr>
            <a:r>
              <a:rPr lang="en-US" dirty="0">
                <a:latin typeface="Verdana"/>
                <a:cs typeface="Verdana"/>
              </a:rPr>
              <a:t>The five states with the highest voter turnout in the 2016 Presidential Election all had same-day voter registration.</a:t>
            </a:r>
          </a:p>
          <a:p>
            <a:pPr marL="628650" lvl="1" indent="-171450">
              <a:buFont typeface="Arial"/>
              <a:buChar char="•"/>
            </a:pPr>
            <a:r>
              <a:rPr lang="en-US" sz="1100" dirty="0">
                <a:latin typeface="Verdana"/>
                <a:cs typeface="Verdana"/>
              </a:rPr>
              <a:t>All but Minnesota were also</a:t>
            </a:r>
            <a:r>
              <a:rPr lang="en-US" sz="1100" baseline="0" dirty="0">
                <a:latin typeface="Verdana"/>
                <a:cs typeface="Verdana"/>
              </a:rPr>
              <a:t> battlegrounds states−the 14 states in which the presidential contest was highly competitive. </a:t>
            </a:r>
          </a:p>
          <a:p>
            <a:pPr marL="1085850" lvl="2" indent="-171450">
              <a:spcBef>
                <a:spcPts val="200"/>
              </a:spcBef>
              <a:buFont typeface="Arial"/>
              <a:buChar char="•"/>
            </a:pPr>
            <a:r>
              <a:rPr lang="en-US" sz="1000" baseline="0" dirty="0">
                <a:latin typeface="Verdana"/>
                <a:cs typeface="Verdana"/>
              </a:rPr>
              <a:t>While 35% of eligible voters lived in the 14 battleground states, these states got 95% of presidential campaign visits and 99% of spending on campaign ads.</a:t>
            </a:r>
          </a:p>
          <a:p>
            <a:pPr marL="1085850" lvl="2" indent="-171450">
              <a:spcBef>
                <a:spcPts val="200"/>
              </a:spcBef>
              <a:buFont typeface="Arial"/>
              <a:buChar char="•"/>
            </a:pPr>
            <a:r>
              <a:rPr lang="en-US" sz="1000" baseline="0" dirty="0">
                <a:latin typeface="Verdana"/>
                <a:cs typeface="Verdana"/>
              </a:rPr>
              <a:t>Voter turnout in the 14 battleground states as a whole was 5% higher (65%) than </a:t>
            </a:r>
            <a:r>
              <a:rPr lang="en-US" sz="1000" baseline="0" dirty="0" err="1">
                <a:latin typeface="Verdana"/>
                <a:cs typeface="Verdana"/>
              </a:rPr>
              <a:t>nonbattleground</a:t>
            </a:r>
            <a:r>
              <a:rPr lang="en-US" sz="1000" baseline="0" dirty="0">
                <a:latin typeface="Verdana"/>
                <a:cs typeface="Verdana"/>
              </a:rPr>
              <a:t> states (60%) and the nation as a whole (60%).</a:t>
            </a:r>
          </a:p>
          <a:p>
            <a:pPr marL="171450" lvl="0" indent="-171450">
              <a:buFont typeface="Arial"/>
              <a:buChar char="•"/>
            </a:pPr>
            <a:r>
              <a:rPr lang="en-US" baseline="0" dirty="0">
                <a:latin typeface="Verdana"/>
                <a:cs typeface="Verdana"/>
              </a:rPr>
              <a:t>The five states with the lowest voter turnout have been in the bottom five for the last three Presidential Elections. </a:t>
            </a:r>
          </a:p>
          <a:p>
            <a:pPr marL="628650" lvl="1" indent="-171450">
              <a:buFont typeface="Arial"/>
              <a:buChar char="•"/>
            </a:pPr>
            <a:r>
              <a:rPr lang="en-US" sz="1100" baseline="0" dirty="0">
                <a:latin typeface="Verdana"/>
                <a:cs typeface="Verdana"/>
              </a:rPr>
              <a:t>None were battleground states. </a:t>
            </a:r>
          </a:p>
          <a:p>
            <a:pPr marL="628650" lvl="1" indent="-171450">
              <a:spcBef>
                <a:spcPts val="200"/>
              </a:spcBef>
              <a:buFont typeface="Arial"/>
              <a:buChar char="•"/>
            </a:pPr>
            <a:r>
              <a:rPr lang="en-US" sz="1100" baseline="0" dirty="0">
                <a:latin typeface="Verdana"/>
                <a:cs typeface="Verdana"/>
              </a:rPr>
              <a:t>All five cut off voter registration or updating voter registration 3-4 weeks before Election Day.</a:t>
            </a:r>
          </a:p>
          <a:p>
            <a:pPr marL="628650" lvl="1" indent="-171450">
              <a:spcBef>
                <a:spcPts val="200"/>
              </a:spcBef>
              <a:buFont typeface="Arial"/>
              <a:buChar char="•"/>
            </a:pPr>
            <a:r>
              <a:rPr lang="en-US" sz="1100" baseline="0" dirty="0">
                <a:latin typeface="Verdana"/>
                <a:cs typeface="Verdana"/>
              </a:rPr>
              <a:t>All but Hawaii had a lower proportion of adults who have graduated from high school and college than the national average.</a:t>
            </a:r>
          </a:p>
        </p:txBody>
      </p:sp>
      <p:sp>
        <p:nvSpPr>
          <p:cNvPr id="4" name="Slide Number Placeholder 3"/>
          <p:cNvSpPr>
            <a:spLocks noGrp="1"/>
          </p:cNvSpPr>
          <p:nvPr>
            <p:ph type="sldNum" sz="quarter" idx="10"/>
          </p:nvPr>
        </p:nvSpPr>
        <p:spPr/>
        <p:txBody>
          <a:bodyPr/>
          <a:lstStyle/>
          <a:p>
            <a:pPr>
              <a:defRPr/>
            </a:pPr>
            <a:fld id="{E4C7511D-E384-EA42-BE8B-EF9374ADD9A4}" type="slidenum">
              <a:rPr lang="en-US" smtClean="0"/>
              <a:pPr>
                <a:defRPr/>
              </a:pPr>
              <a:t>3</a:t>
            </a:fld>
            <a:endParaRPr lang="en-US"/>
          </a:p>
        </p:txBody>
      </p:sp>
    </p:spTree>
    <p:extLst>
      <p:ext uri="{BB962C8B-B14F-4D97-AF65-F5344CB8AC3E}">
        <p14:creationId xmlns:p14="http://schemas.microsoft.com/office/powerpoint/2010/main" val="3060277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19100" y="4343400"/>
            <a:ext cx="5861050" cy="4495800"/>
          </a:xfrm>
        </p:spPr>
        <p:txBody>
          <a:bodyPr/>
          <a:lstStyle/>
          <a:p>
            <a:pPr marL="171450" lvl="0" indent="-171450">
              <a:buFont typeface="Arial"/>
              <a:buChar char="•"/>
            </a:pPr>
            <a:r>
              <a:rPr lang="en-US" baseline="0" dirty="0">
                <a:latin typeface="Verdana"/>
                <a:cs typeface="Verdana"/>
              </a:rPr>
              <a:t>The percentage of the voting</a:t>
            </a:r>
            <a:r>
              <a:rPr lang="en-US" dirty="0">
                <a:latin typeface="Verdana"/>
                <a:cs typeface="Verdana"/>
              </a:rPr>
              <a:t> </a:t>
            </a:r>
            <a:r>
              <a:rPr lang="en-US" baseline="0" dirty="0">
                <a:latin typeface="Verdana"/>
                <a:cs typeface="Verdana"/>
              </a:rPr>
              <a:t>eligible population that voted in the last three presidential elections has </a:t>
            </a:r>
            <a:r>
              <a:rPr lang="en-US" dirty="0">
                <a:latin typeface="Verdana"/>
                <a:cs typeface="Verdana"/>
              </a:rPr>
              <a:t>varied little</a:t>
            </a:r>
            <a:r>
              <a:rPr lang="en-US" baseline="0" dirty="0">
                <a:latin typeface="Verdana"/>
                <a:cs typeface="Verdana"/>
              </a:rPr>
              <a:t> each election since 2008.</a:t>
            </a:r>
          </a:p>
          <a:p>
            <a:pPr marL="171450" lvl="0" indent="-171450">
              <a:buFont typeface="Arial"/>
              <a:buChar char="•"/>
            </a:pPr>
            <a:r>
              <a:rPr lang="en-US" baseline="0" dirty="0">
                <a:latin typeface="Verdana"/>
                <a:cs typeface="Verdana"/>
              </a:rPr>
              <a:t>Note that the Texas VEP turnout rate is consistently below the national turnout rate−in fact, Texas has ranked either 47</a:t>
            </a:r>
            <a:r>
              <a:rPr lang="en-US" dirty="0">
                <a:latin typeface="Verdana"/>
                <a:cs typeface="Verdana"/>
              </a:rPr>
              <a:t>th or 48th</a:t>
            </a:r>
            <a:r>
              <a:rPr lang="en-US" baseline="0" dirty="0">
                <a:latin typeface="Verdana"/>
                <a:cs typeface="Verdana"/>
              </a:rPr>
              <a:t> in the</a:t>
            </a:r>
            <a:r>
              <a:rPr lang="en-US" dirty="0">
                <a:latin typeface="Verdana"/>
                <a:cs typeface="Verdana"/>
              </a:rPr>
              <a:t> last three presidential elections.</a:t>
            </a:r>
          </a:p>
          <a:p>
            <a:pPr marL="171450" lvl="0" indent="-171450">
              <a:buFont typeface="Arial"/>
              <a:buChar char="•"/>
            </a:pPr>
            <a:r>
              <a:rPr lang="en-US" dirty="0">
                <a:latin typeface="Verdana"/>
                <a:cs typeface="Verdana"/>
              </a:rPr>
              <a:t>Many lament that voter participation has declined sharply over time. Following this presidential election, a number of news organizations and pundits published and broadcast such a false narrative.</a:t>
            </a:r>
          </a:p>
          <a:p>
            <a:pPr marL="628650" lvl="1" indent="-171450">
              <a:buFont typeface="Arial"/>
              <a:buChar char="•"/>
            </a:pPr>
            <a:r>
              <a:rPr lang="en-US" sz="1000" dirty="0">
                <a:latin typeface="Verdana"/>
                <a:cs typeface="Verdana"/>
              </a:rPr>
              <a:t>On the Saturday after the election, </a:t>
            </a:r>
            <a:r>
              <a:rPr lang="en-US" sz="1000" i="1" dirty="0">
                <a:latin typeface="Verdana"/>
                <a:cs typeface="Verdana"/>
              </a:rPr>
              <a:t>CNN Politics</a:t>
            </a:r>
            <a:r>
              <a:rPr lang="en-US" sz="1000" dirty="0">
                <a:latin typeface="Verdana"/>
                <a:cs typeface="Verdana"/>
              </a:rPr>
              <a:t> headlined an online article with “Voter turnout at 20-year low in 2016.” The news brief went on to say, “Voter turnout this year dipped to nearly its lowest point in two decades. While election officials are still tabulating ballots</a:t>
            </a:r>
            <a:r>
              <a:rPr lang="mr-IN" sz="1000" dirty="0">
                <a:latin typeface="Verdana"/>
                <a:cs typeface="Verdana"/>
              </a:rPr>
              <a:t>…</a:t>
            </a:r>
            <a:r>
              <a:rPr lang="en-US" sz="1000" dirty="0">
                <a:latin typeface="Verdana"/>
                <a:cs typeface="Verdana"/>
              </a:rPr>
              <a:t>That measure of turnout is the lowest in a presidential election since 1996</a:t>
            </a:r>
            <a:r>
              <a:rPr lang="en-US" sz="1000" dirty="0"/>
              <a:t>..</a:t>
            </a:r>
            <a:r>
              <a:rPr lang="en-US" sz="1000" dirty="0">
                <a:latin typeface="Verdana"/>
                <a:cs typeface="Verdana"/>
              </a:rPr>
              <a:t>.But it would take another 18.7 million votes to reach the high point for turnout of 2008</a:t>
            </a:r>
            <a:r>
              <a:rPr lang="mr-IN" sz="1000" dirty="0">
                <a:latin typeface="Verdana"/>
                <a:cs typeface="Verdana"/>
              </a:rPr>
              <a:t>…</a:t>
            </a:r>
            <a:r>
              <a:rPr lang="en-US" sz="1000" dirty="0">
                <a:latin typeface="Verdana"/>
                <a:cs typeface="Verdana"/>
              </a:rPr>
              <a:t>.” (Wallace &amp; Yoon, 2016)</a:t>
            </a:r>
          </a:p>
          <a:p>
            <a:pPr marL="171450" indent="-171450">
              <a:buFont typeface="Arial"/>
              <a:buChar char="•"/>
            </a:pPr>
            <a:r>
              <a:rPr lang="en-US" dirty="0">
                <a:latin typeface="Verdana"/>
                <a:cs typeface="Verdana"/>
              </a:rPr>
              <a:t>Let’s take a look at historical data for a more realistic perspective on voter turnout over time.</a:t>
            </a:r>
            <a:endParaRPr lang="en-US" baseline="0" dirty="0">
              <a:latin typeface="Verdana"/>
              <a:cs typeface="Verdana"/>
            </a:endParaRPr>
          </a:p>
          <a:p>
            <a:pPr>
              <a:spcBef>
                <a:spcPts val="0"/>
              </a:spcBef>
            </a:pPr>
            <a:endParaRPr lang="en-US" dirty="0">
              <a:latin typeface="Verdana"/>
              <a:cs typeface="Verdana"/>
            </a:endParaRPr>
          </a:p>
          <a:p>
            <a:pPr>
              <a:spcBef>
                <a:spcPts val="0"/>
              </a:spcBef>
            </a:pPr>
            <a:endParaRPr lang="en-US" dirty="0"/>
          </a:p>
          <a:p>
            <a:endParaRPr lang="en-US" sz="800" dirty="0"/>
          </a:p>
        </p:txBody>
      </p:sp>
      <p:sp>
        <p:nvSpPr>
          <p:cNvPr id="4" name="Slide Number Placeholder 3"/>
          <p:cNvSpPr>
            <a:spLocks noGrp="1"/>
          </p:cNvSpPr>
          <p:nvPr>
            <p:ph type="sldNum" sz="quarter" idx="10"/>
          </p:nvPr>
        </p:nvSpPr>
        <p:spPr/>
        <p:txBody>
          <a:bodyPr/>
          <a:lstStyle/>
          <a:p>
            <a:pPr>
              <a:defRPr/>
            </a:pPr>
            <a:fld id="{E4C7511D-E384-EA42-BE8B-EF9374ADD9A4}" type="slidenum">
              <a:rPr lang="en-US" smtClean="0"/>
              <a:pPr>
                <a:defRPr/>
              </a:pPr>
              <a:t>4</a:t>
            </a:fld>
            <a:endParaRPr lang="en-US"/>
          </a:p>
        </p:txBody>
      </p:sp>
    </p:spTree>
    <p:extLst>
      <p:ext uri="{BB962C8B-B14F-4D97-AF65-F5344CB8AC3E}">
        <p14:creationId xmlns:p14="http://schemas.microsoft.com/office/powerpoint/2010/main" val="2091370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38650"/>
          </a:xfrm>
        </p:spPr>
        <p:txBody>
          <a:bodyPr/>
          <a:lstStyle/>
          <a:p>
            <a:pPr marL="171450" indent="-171450">
              <a:buFont typeface="Arial"/>
              <a:buChar char="•"/>
            </a:pPr>
            <a:r>
              <a:rPr lang="en-US" dirty="0">
                <a:latin typeface="Verdana"/>
                <a:cs typeface="Verdana"/>
              </a:rPr>
              <a:t>This graph shows that 2016 voter turnout is higher than it has been since 1972.</a:t>
            </a:r>
          </a:p>
          <a:p>
            <a:pPr marL="628650" lvl="1" indent="-171450">
              <a:buFont typeface="Arial"/>
              <a:buChar char="•"/>
            </a:pPr>
            <a:r>
              <a:rPr lang="en-US" dirty="0">
                <a:latin typeface="Verdana"/>
                <a:cs typeface="Verdana"/>
              </a:rPr>
              <a:t>Voter turnout among the voting eligible population is 8.5% higher than 20 years ago, increasing from 51.7% in 1996 to 60.2% in 2016.</a:t>
            </a:r>
          </a:p>
          <a:p>
            <a:pPr marL="628650" lvl="1" indent="-171450">
              <a:buFont typeface="Arial"/>
              <a:buChar char="•"/>
            </a:pPr>
            <a:r>
              <a:rPr lang="en-US" dirty="0">
                <a:latin typeface="Verdana"/>
                <a:cs typeface="Verdana"/>
              </a:rPr>
              <a:t>This is a much more optimistic scenario than the “20-year low” narrative.</a:t>
            </a:r>
          </a:p>
          <a:p>
            <a:pPr>
              <a:spcBef>
                <a:spcPts val="0"/>
              </a:spcBef>
            </a:pPr>
            <a:endParaRPr lang="en-US" dirty="0">
              <a:latin typeface="Verdana"/>
              <a:cs typeface="Verdana"/>
            </a:endParaRPr>
          </a:p>
          <a:p>
            <a:r>
              <a:rPr lang="en-US" sz="1000" b="1" i="1" dirty="0">
                <a:latin typeface="Verdana"/>
                <a:cs typeface="Verdana"/>
              </a:rPr>
              <a:t>Background on Voter Turnout Measures</a:t>
            </a:r>
          </a:p>
          <a:p>
            <a:pPr marL="171450" indent="-171450">
              <a:buFont typeface="Arial"/>
              <a:buChar char="•"/>
            </a:pPr>
            <a:r>
              <a:rPr lang="en-US" sz="1000" dirty="0">
                <a:latin typeface="Verdana"/>
                <a:cs typeface="Verdana"/>
              </a:rPr>
              <a:t>Until the 1990s the</a:t>
            </a:r>
            <a:r>
              <a:rPr lang="en-US" sz="1000" baseline="0" dirty="0">
                <a:latin typeface="Verdana"/>
                <a:cs typeface="Verdana"/>
              </a:rPr>
              <a:t> Census Bureau reported rates of voter registration and turnout using the voting age population as the denominator—anyone living stateside old enough to vote. This is the red line on the graph.</a:t>
            </a:r>
          </a:p>
          <a:p>
            <a:pPr marL="628650" lvl="1" indent="-171450">
              <a:buFont typeface="Arial"/>
              <a:buChar char="•"/>
            </a:pPr>
            <a:r>
              <a:rPr lang="en-US" sz="1000" dirty="0">
                <a:latin typeface="Verdana"/>
                <a:cs typeface="Verdana"/>
              </a:rPr>
              <a:t>However, t</a:t>
            </a:r>
            <a:r>
              <a:rPr lang="en-US" sz="1000" baseline="0" dirty="0">
                <a:latin typeface="Verdana"/>
                <a:cs typeface="Verdana"/>
              </a:rPr>
              <a:t>he</a:t>
            </a:r>
            <a:r>
              <a:rPr lang="en-US" sz="1000" dirty="0">
                <a:latin typeface="Verdana"/>
                <a:cs typeface="Verdana"/>
              </a:rPr>
              <a:t> voting age</a:t>
            </a:r>
            <a:r>
              <a:rPr lang="en-US" sz="1000" baseline="0" dirty="0">
                <a:latin typeface="Verdana"/>
                <a:cs typeface="Verdana"/>
              </a:rPr>
              <a:t> population estimate includes </a:t>
            </a:r>
            <a:r>
              <a:rPr lang="en-US" sz="1000" dirty="0">
                <a:latin typeface="Verdana"/>
                <a:cs typeface="Verdana"/>
              </a:rPr>
              <a:t>noncitizens and ineligible felons </a:t>
            </a:r>
            <a:r>
              <a:rPr lang="en-US" sz="1000" baseline="0" dirty="0">
                <a:latin typeface="Verdana"/>
                <a:cs typeface="Verdana"/>
              </a:rPr>
              <a:t>who cannot vote.</a:t>
            </a:r>
          </a:p>
          <a:p>
            <a:pPr marL="628650" lvl="1" indent="-171450">
              <a:buFont typeface="Arial"/>
              <a:buChar char="•"/>
            </a:pPr>
            <a:r>
              <a:rPr lang="en-US" sz="1000" baseline="0" dirty="0">
                <a:latin typeface="Verdana"/>
                <a:cs typeface="Verdana"/>
              </a:rPr>
              <a:t>Although the Census Bureau </a:t>
            </a:r>
            <a:r>
              <a:rPr lang="en-US" sz="1000" dirty="0">
                <a:latin typeface="Verdana"/>
                <a:cs typeface="Verdana"/>
              </a:rPr>
              <a:t>measure of the </a:t>
            </a:r>
            <a:r>
              <a:rPr lang="en-US" sz="1000" i="1" baseline="0" dirty="0">
                <a:latin typeface="Verdana"/>
                <a:cs typeface="Verdana"/>
              </a:rPr>
              <a:t>citizen voting age population </a:t>
            </a:r>
            <a:r>
              <a:rPr lang="en-US" sz="1000" baseline="0" dirty="0">
                <a:latin typeface="Verdana"/>
                <a:cs typeface="Verdana"/>
              </a:rPr>
              <a:t>excludes</a:t>
            </a:r>
            <a:r>
              <a:rPr lang="en-US" sz="1000" dirty="0">
                <a:latin typeface="Verdana"/>
                <a:cs typeface="Verdana"/>
              </a:rPr>
              <a:t> noncitizens</a:t>
            </a:r>
            <a:r>
              <a:rPr lang="en-US" sz="1000" baseline="0" dirty="0">
                <a:latin typeface="Verdana"/>
                <a:cs typeface="Verdana"/>
              </a:rPr>
              <a:t>, a more recently developed </a:t>
            </a:r>
            <a:r>
              <a:rPr lang="en-US" sz="1000" i="1" baseline="0" dirty="0">
                <a:latin typeface="Verdana"/>
                <a:cs typeface="Verdana"/>
              </a:rPr>
              <a:t>voting eligible populatio</a:t>
            </a:r>
            <a:r>
              <a:rPr lang="en-US" sz="1000" i="1" dirty="0">
                <a:latin typeface="Verdana"/>
                <a:cs typeface="Verdana"/>
              </a:rPr>
              <a:t>n</a:t>
            </a:r>
            <a:r>
              <a:rPr lang="en-US" sz="1000" i="1" baseline="0" dirty="0">
                <a:latin typeface="Verdana"/>
                <a:cs typeface="Verdana"/>
              </a:rPr>
              <a:t> </a:t>
            </a:r>
            <a:r>
              <a:rPr lang="en-US" sz="1000" baseline="0" dirty="0">
                <a:latin typeface="Verdana"/>
                <a:cs typeface="Verdana"/>
              </a:rPr>
              <a:t>turnout rate adjusts for </a:t>
            </a:r>
            <a:r>
              <a:rPr lang="en-US" sz="1000" dirty="0">
                <a:latin typeface="Verdana"/>
                <a:cs typeface="Verdana"/>
              </a:rPr>
              <a:t>felons ineligible to vote as </a:t>
            </a:r>
            <a:r>
              <a:rPr lang="en-US" sz="1000" baseline="0" dirty="0">
                <a:latin typeface="Verdana"/>
                <a:cs typeface="Verdana"/>
              </a:rPr>
              <a:t>well as noncitizens.</a:t>
            </a:r>
          </a:p>
          <a:p>
            <a:pPr marL="628650" lvl="1" indent="-171450">
              <a:buFont typeface="Arial"/>
              <a:buChar char="•"/>
            </a:pPr>
            <a:r>
              <a:rPr lang="en-US" sz="1000" dirty="0">
                <a:latin typeface="Verdana"/>
                <a:cs typeface="Verdana"/>
              </a:rPr>
              <a:t>Thus the VEP turnout rate is most accurate. But needed data to calculate it is not available at the local level.</a:t>
            </a:r>
            <a:r>
              <a:rPr lang="en-US" sz="1000" baseline="0" dirty="0">
                <a:latin typeface="Verdana"/>
                <a:cs typeface="Verdana"/>
              </a:rPr>
              <a:t> </a:t>
            </a:r>
          </a:p>
          <a:p>
            <a:endParaRPr lang="en-US" sz="1000" dirty="0"/>
          </a:p>
        </p:txBody>
      </p:sp>
      <p:sp>
        <p:nvSpPr>
          <p:cNvPr id="4" name="Slide Number Placeholder 3"/>
          <p:cNvSpPr>
            <a:spLocks noGrp="1"/>
          </p:cNvSpPr>
          <p:nvPr>
            <p:ph type="sldNum" sz="quarter" idx="10"/>
          </p:nvPr>
        </p:nvSpPr>
        <p:spPr/>
        <p:txBody>
          <a:bodyPr/>
          <a:lstStyle/>
          <a:p>
            <a:pPr>
              <a:defRPr/>
            </a:pPr>
            <a:fld id="{E4C7511D-E384-EA42-BE8B-EF9374ADD9A4}" type="slidenum">
              <a:rPr lang="en-US" smtClean="0"/>
              <a:pPr>
                <a:defRPr/>
              </a:pPr>
              <a:t>5</a:t>
            </a:fld>
            <a:endParaRPr lang="en-US"/>
          </a:p>
        </p:txBody>
      </p:sp>
    </p:spTree>
    <p:extLst>
      <p:ext uri="{BB962C8B-B14F-4D97-AF65-F5344CB8AC3E}">
        <p14:creationId xmlns:p14="http://schemas.microsoft.com/office/powerpoint/2010/main" val="2052621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51866"/>
            <a:ext cx="5486400" cy="4250267"/>
          </a:xfrm>
        </p:spPr>
        <p:txBody>
          <a:bodyPr/>
          <a:lstStyle/>
          <a:p>
            <a:pPr marL="171450" lvl="0" indent="-171450">
              <a:buFont typeface="Arial"/>
              <a:buChar char="•"/>
            </a:pPr>
            <a:r>
              <a:rPr lang="en-US" dirty="0">
                <a:latin typeface="Verdana"/>
                <a:cs typeface="Verdana"/>
              </a:rPr>
              <a:t>A large</a:t>
            </a:r>
            <a:r>
              <a:rPr lang="en-US" baseline="0" dirty="0">
                <a:latin typeface="Verdana"/>
                <a:cs typeface="Verdana"/>
              </a:rPr>
              <a:t> majority </a:t>
            </a:r>
            <a:r>
              <a:rPr lang="en-US" dirty="0">
                <a:latin typeface="Verdana"/>
                <a:cs typeface="Verdana"/>
              </a:rPr>
              <a:t>of those</a:t>
            </a:r>
            <a:r>
              <a:rPr lang="en-US" baseline="0" dirty="0">
                <a:latin typeface="Verdana"/>
                <a:cs typeface="Verdana"/>
              </a:rPr>
              <a:t> eligible to vote are registered to vote.</a:t>
            </a:r>
            <a:endParaRPr lang="en-US" dirty="0">
              <a:latin typeface="Verdana"/>
              <a:cs typeface="Verdana"/>
            </a:endParaRPr>
          </a:p>
          <a:p>
            <a:pPr marL="171450" lvl="0" indent="-171450">
              <a:buFont typeface="Arial"/>
              <a:buChar char="•"/>
            </a:pPr>
            <a:r>
              <a:rPr lang="en-US" dirty="0">
                <a:latin typeface="Verdana"/>
                <a:cs typeface="Verdana"/>
              </a:rPr>
              <a:t>In 2016, there was a soar in the national voter</a:t>
            </a:r>
            <a:r>
              <a:rPr lang="en-US" baseline="0" dirty="0">
                <a:latin typeface="Verdana"/>
                <a:cs typeface="Verdana"/>
              </a:rPr>
              <a:t> registration rate, partly due to newly enacted automatic voter registration.</a:t>
            </a:r>
          </a:p>
          <a:p>
            <a:pPr marL="628650" lvl="1" indent="-171450">
              <a:buFont typeface="Arial"/>
              <a:buChar char="•"/>
            </a:pPr>
            <a:r>
              <a:rPr lang="en-US" sz="1100" dirty="0">
                <a:latin typeface="Verdana"/>
                <a:cs typeface="Verdana"/>
              </a:rPr>
              <a:t>A</a:t>
            </a:r>
            <a:r>
              <a:rPr lang="en-US" sz="1100" baseline="0" dirty="0">
                <a:latin typeface="Verdana"/>
                <a:cs typeface="Verdana"/>
              </a:rPr>
              <a:t>utomatic voter registration was implemented in five states since 2015 and in effect for the first time in a presidential election in those states</a:t>
            </a:r>
            <a:r>
              <a:rPr lang="en-US" sz="1100" dirty="0">
                <a:latin typeface="Verdana"/>
                <a:cs typeface="Verdana"/>
              </a:rPr>
              <a:t>:</a:t>
            </a:r>
            <a:r>
              <a:rPr lang="en-US" sz="1100" baseline="0" dirty="0">
                <a:latin typeface="Verdana"/>
                <a:cs typeface="Verdana"/>
              </a:rPr>
              <a:t> California, </a:t>
            </a:r>
            <a:r>
              <a:rPr lang="en-US" sz="1100" dirty="0">
                <a:latin typeface="Verdana"/>
                <a:cs typeface="Verdana"/>
              </a:rPr>
              <a:t>Connecticut, Oregon, </a:t>
            </a:r>
            <a:r>
              <a:rPr lang="en-US" sz="1100" baseline="0" dirty="0">
                <a:latin typeface="Verdana"/>
                <a:cs typeface="Verdana"/>
              </a:rPr>
              <a:t>Vermont, and West Virginia.</a:t>
            </a:r>
          </a:p>
          <a:p>
            <a:pPr marL="1085850" lvl="2" indent="-171450">
              <a:spcBef>
                <a:spcPts val="600"/>
              </a:spcBef>
              <a:buFont typeface="Arial"/>
              <a:buChar char="•"/>
            </a:pPr>
            <a:r>
              <a:rPr lang="en-US" sz="1100" baseline="0" dirty="0">
                <a:latin typeface="Verdana"/>
                <a:cs typeface="Verdana"/>
              </a:rPr>
              <a:t>As of February 2017, the list of states with automatic voter registration also included Alaska, Colorado, and District of Columbia.</a:t>
            </a:r>
          </a:p>
          <a:p>
            <a:pPr marL="1085850" lvl="2" indent="-171450">
              <a:spcBef>
                <a:spcPts val="300"/>
              </a:spcBef>
              <a:buFont typeface="Arial"/>
              <a:buChar char="•"/>
            </a:pPr>
            <a:r>
              <a:rPr lang="en-US" sz="1100" dirty="0">
                <a:latin typeface="Verdana"/>
                <a:cs typeface="Verdana"/>
              </a:rPr>
              <a:t>SB1933 passed the Illinois Legislature on May 31, 2017, and was expected to be signed by the governor.</a:t>
            </a:r>
            <a:endParaRPr lang="en-US" sz="1100" baseline="0" dirty="0">
              <a:latin typeface="Verdana"/>
              <a:cs typeface="Verdana"/>
            </a:endParaRPr>
          </a:p>
          <a:p>
            <a:endParaRPr lang="en-US" sz="1100" dirty="0">
              <a:latin typeface="Verdana"/>
              <a:cs typeface="Verdana"/>
            </a:endParaRPr>
          </a:p>
        </p:txBody>
      </p:sp>
      <p:sp>
        <p:nvSpPr>
          <p:cNvPr id="4" name="Slide Number Placeholder 3"/>
          <p:cNvSpPr>
            <a:spLocks noGrp="1"/>
          </p:cNvSpPr>
          <p:nvPr>
            <p:ph type="sldNum" sz="quarter" idx="10"/>
          </p:nvPr>
        </p:nvSpPr>
        <p:spPr/>
        <p:txBody>
          <a:bodyPr/>
          <a:lstStyle/>
          <a:p>
            <a:pPr>
              <a:defRPr/>
            </a:pPr>
            <a:fld id="{E4C7511D-E384-EA42-BE8B-EF9374ADD9A4}" type="slidenum">
              <a:rPr lang="en-US" smtClean="0"/>
              <a:pPr>
                <a:defRPr/>
              </a:pPr>
              <a:t>6</a:t>
            </a:fld>
            <a:endParaRPr lang="en-US" dirty="0"/>
          </a:p>
        </p:txBody>
      </p:sp>
    </p:spTree>
    <p:extLst>
      <p:ext uri="{BB962C8B-B14F-4D97-AF65-F5344CB8AC3E}">
        <p14:creationId xmlns:p14="http://schemas.microsoft.com/office/powerpoint/2010/main" val="3251205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xfrm>
            <a:off x="1143000" y="5715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xfrm>
            <a:off x="495300" y="4442883"/>
            <a:ext cx="5740400" cy="451696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ts val="600"/>
              </a:spcBef>
              <a:buFont typeface="Arial"/>
              <a:buChar char="•"/>
            </a:pPr>
            <a:r>
              <a:rPr lang="en-US" dirty="0">
                <a:latin typeface="Verdana"/>
                <a:cs typeface="Verdana"/>
              </a:rPr>
              <a:t>While a large majority of those eligible to vote were registered in 2016, only a small majority actually voted. </a:t>
            </a:r>
            <a:endParaRPr lang="en-US" b="0" baseline="0" dirty="0">
              <a:latin typeface="Verdana"/>
              <a:cs typeface="Verdana"/>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fld id="{13F1F728-997D-F043-9762-491F3B62159C}" type="slidenum">
              <a:rPr lang="en-US" sz="1200"/>
              <a:pPr/>
              <a:t>7</a:t>
            </a:fld>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12750" y="4343400"/>
            <a:ext cx="6032500" cy="4114800"/>
          </a:xfrm>
        </p:spPr>
        <p:txBody>
          <a:bodyPr/>
          <a:lstStyle/>
          <a:p>
            <a:r>
              <a:rPr lang="en-US" dirty="0">
                <a:latin typeface="Verdana"/>
                <a:cs typeface="Verdana"/>
              </a:rPr>
              <a:t>The League is your premier resource for nonpartisan voter education.</a:t>
            </a:r>
          </a:p>
          <a:p>
            <a:pPr marL="171450" indent="-171450">
              <a:buFont typeface="Arial"/>
              <a:buChar char="•"/>
            </a:pPr>
            <a:r>
              <a:rPr lang="en-US" dirty="0">
                <a:latin typeface="Verdana"/>
                <a:cs typeface="Verdana"/>
              </a:rPr>
              <a:t>Prepared educational materials are ready for you to download and use free of charge.</a:t>
            </a:r>
          </a:p>
          <a:p>
            <a:pPr marL="171450" indent="-171450">
              <a:buFont typeface="Arial"/>
              <a:buChar char="•"/>
            </a:pPr>
            <a:r>
              <a:rPr lang="en-US" dirty="0">
                <a:latin typeface="Verdana"/>
                <a:cs typeface="Verdana"/>
              </a:rPr>
              <a:t>And for those of you who want to learn about the most effective ways to increase voter turnout−what works and what to say, we have training materials online for you to learn from.</a:t>
            </a:r>
          </a:p>
          <a:p>
            <a:endParaRPr lang="en-US" b="1" i="1" dirty="0">
              <a:latin typeface="Verdana"/>
              <a:cs typeface="Verdana"/>
            </a:endParaRPr>
          </a:p>
          <a:p>
            <a:r>
              <a:rPr lang="en-US" b="1" i="1" dirty="0">
                <a:latin typeface="Verdana"/>
                <a:cs typeface="Verdana"/>
              </a:rPr>
              <a:t>Getting people </a:t>
            </a:r>
            <a:r>
              <a:rPr lang="en-US" sz="1200" b="1" i="1" kern="1200" dirty="0">
                <a:solidFill>
                  <a:schemeClr val="tx1"/>
                </a:solidFill>
                <a:effectLst/>
                <a:latin typeface="Verdana"/>
                <a:ea typeface="ＭＳ Ｐゴシック" charset="0"/>
                <a:cs typeface="Verdana"/>
              </a:rPr>
              <a:t>out to vote is not …</a:t>
            </a:r>
            <a:endParaRPr lang="en-US" sz="1200" kern="1200" dirty="0">
              <a:solidFill>
                <a:schemeClr val="tx1"/>
              </a:solidFill>
              <a:effectLst/>
              <a:latin typeface="Verdana"/>
              <a:ea typeface="ＭＳ Ｐゴシック" charset="0"/>
              <a:cs typeface="Verdana"/>
            </a:endParaRPr>
          </a:p>
          <a:p>
            <a:pPr marL="171450" lvl="0" indent="-171450">
              <a:buFont typeface="Arial"/>
              <a:buChar char="•"/>
            </a:pPr>
            <a:r>
              <a:rPr lang="en-US" sz="1200" kern="1200" dirty="0">
                <a:solidFill>
                  <a:schemeClr val="tx1"/>
                </a:solidFill>
                <a:effectLst/>
                <a:latin typeface="Verdana"/>
                <a:ea typeface="ＭＳ Ｐゴシック" charset="0"/>
                <a:cs typeface="Verdana"/>
              </a:rPr>
              <a:t>Merely a matter of reminding them that Election Day is near.</a:t>
            </a:r>
          </a:p>
          <a:p>
            <a:pPr marL="171450" lvl="0" indent="-171450">
              <a:spcBef>
                <a:spcPts val="300"/>
              </a:spcBef>
              <a:buFont typeface="Arial"/>
              <a:buChar char="•"/>
            </a:pPr>
            <a:r>
              <a:rPr lang="en-US" dirty="0">
                <a:latin typeface="Verdana"/>
                <a:cs typeface="Verdana"/>
              </a:rPr>
              <a:t>Or j</a:t>
            </a:r>
            <a:r>
              <a:rPr lang="en-US" sz="1200" kern="1200" dirty="0">
                <a:solidFill>
                  <a:schemeClr val="tx1"/>
                </a:solidFill>
                <a:effectLst/>
                <a:latin typeface="Verdana"/>
                <a:ea typeface="ＭＳ Ｐゴシック" charset="0"/>
                <a:cs typeface="Verdana"/>
              </a:rPr>
              <a:t>ust a matter of putting election-related information in front of them.</a:t>
            </a:r>
          </a:p>
          <a:p>
            <a:pPr marL="171450" lvl="0" indent="-171450">
              <a:spcBef>
                <a:spcPts val="300"/>
              </a:spcBef>
              <a:buFont typeface="Arial"/>
              <a:buChar char="•"/>
            </a:pPr>
            <a:r>
              <a:rPr lang="en-US" dirty="0">
                <a:latin typeface="Verdana"/>
                <a:cs typeface="Verdana"/>
              </a:rPr>
              <a:t>Or t</a:t>
            </a:r>
            <a:r>
              <a:rPr lang="en-US" sz="1200" kern="1200" dirty="0">
                <a:solidFill>
                  <a:schemeClr val="tx1"/>
                </a:solidFill>
                <a:effectLst/>
                <a:latin typeface="Verdana"/>
                <a:ea typeface="ＭＳ Ｐゴシック" charset="0"/>
                <a:cs typeface="Verdana"/>
              </a:rPr>
              <a:t>elling people why they should vote.</a:t>
            </a:r>
          </a:p>
          <a:p>
            <a:pPr>
              <a:spcBef>
                <a:spcPts val="600"/>
              </a:spcBef>
            </a:pPr>
            <a:r>
              <a:rPr lang="en-US" sz="1200" b="1" i="1" kern="1200" dirty="0">
                <a:solidFill>
                  <a:schemeClr val="tx1"/>
                </a:solidFill>
                <a:effectLst/>
                <a:latin typeface="Verdana"/>
                <a:ea typeface="ＭＳ Ｐゴシック" charset="0"/>
                <a:cs typeface="Verdana"/>
              </a:rPr>
              <a:t>To get voters to turn out …</a:t>
            </a:r>
            <a:endParaRPr lang="en-US" sz="1200" kern="1200" dirty="0">
              <a:solidFill>
                <a:schemeClr val="tx1"/>
              </a:solidFill>
              <a:effectLst/>
              <a:latin typeface="Verdana"/>
              <a:ea typeface="ＭＳ Ｐゴシック" charset="0"/>
              <a:cs typeface="Verdana"/>
            </a:endParaRPr>
          </a:p>
          <a:p>
            <a:pPr marL="171450" lvl="0" indent="-171450">
              <a:buFont typeface="Arial"/>
              <a:buChar char="•"/>
            </a:pPr>
            <a:r>
              <a:rPr lang="en-US" sz="1200" kern="1200" dirty="0">
                <a:solidFill>
                  <a:schemeClr val="tx1"/>
                </a:solidFill>
                <a:effectLst/>
                <a:latin typeface="Verdana"/>
                <a:ea typeface="ＭＳ Ｐゴシック" charset="0"/>
                <a:cs typeface="Verdana"/>
              </a:rPr>
              <a:t>Make them feel wanted at the polls.</a:t>
            </a:r>
          </a:p>
          <a:p>
            <a:pPr marL="171450" indent="-171450">
              <a:spcBef>
                <a:spcPts val="300"/>
              </a:spcBef>
              <a:buFont typeface="Arial"/>
              <a:buChar char="•"/>
            </a:pPr>
            <a:r>
              <a:rPr lang="en-US" sz="1200" kern="1200" dirty="0">
                <a:solidFill>
                  <a:schemeClr val="tx1"/>
                </a:solidFill>
                <a:effectLst/>
                <a:latin typeface="Verdana"/>
                <a:ea typeface="ＭＳ Ｐゴシック" charset="0"/>
                <a:cs typeface="Verdana"/>
              </a:rPr>
              <a:t>Personal invitations convey the most warmth and work best. </a:t>
            </a:r>
          </a:p>
          <a:p>
            <a:pPr marL="171450" indent="-171450">
              <a:spcBef>
                <a:spcPts val="300"/>
              </a:spcBef>
              <a:buFont typeface="Arial"/>
              <a:buChar char="•"/>
            </a:pPr>
            <a:r>
              <a:rPr lang="en-US" sz="1200" kern="1200" dirty="0">
                <a:solidFill>
                  <a:schemeClr val="tx1"/>
                </a:solidFill>
                <a:effectLst/>
                <a:latin typeface="Verdana"/>
                <a:ea typeface="ＭＳ Ｐゴシック" charset="0"/>
                <a:cs typeface="Verdana"/>
              </a:rPr>
              <a:t>Next best are phone calls in which the caller converses with the respondent, as opposed to reading a canned script.</a:t>
            </a:r>
          </a:p>
          <a:p>
            <a:pPr marL="0" indent="0">
              <a:buFont typeface="Arial"/>
              <a:buNone/>
            </a:pPr>
            <a:endParaRPr lang="en-US" dirty="0"/>
          </a:p>
        </p:txBody>
      </p:sp>
      <p:sp>
        <p:nvSpPr>
          <p:cNvPr id="4" name="Slide Number Placeholder 3"/>
          <p:cNvSpPr>
            <a:spLocks noGrp="1"/>
          </p:cNvSpPr>
          <p:nvPr>
            <p:ph type="sldNum" sz="quarter" idx="10"/>
          </p:nvPr>
        </p:nvSpPr>
        <p:spPr/>
        <p:txBody>
          <a:bodyPr/>
          <a:lstStyle/>
          <a:p>
            <a:pPr>
              <a:defRPr/>
            </a:pPr>
            <a:fld id="{E4C7511D-E384-EA42-BE8B-EF9374ADD9A4}" type="slidenum">
              <a:rPr lang="en-US" smtClean="0"/>
              <a:pPr>
                <a:defRPr/>
              </a:pPr>
              <a:t>8</a:t>
            </a:fld>
            <a:endParaRPr lang="en-US"/>
          </a:p>
        </p:txBody>
      </p:sp>
    </p:spTree>
    <p:extLst>
      <p:ext uri="{BB962C8B-B14F-4D97-AF65-F5344CB8AC3E}">
        <p14:creationId xmlns:p14="http://schemas.microsoft.com/office/powerpoint/2010/main" val="3756705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BD82DCC-93F9-3949-BDE0-1ED351C8DD21}" type="datetime1">
              <a:rPr lang="en-US" smtClean="0"/>
              <a:t>1/16/19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FC92BE-5513-C444-9352-0B5DAF5D3BE8}" type="slidenum">
              <a:rPr lang="en-US"/>
              <a:pPr>
                <a:defRPr/>
              </a:pPr>
              <a:t>‹#›</a:t>
            </a:fld>
            <a:endParaRPr lang="en-US"/>
          </a:p>
        </p:txBody>
      </p:sp>
    </p:spTree>
    <p:extLst>
      <p:ext uri="{BB962C8B-B14F-4D97-AF65-F5344CB8AC3E}">
        <p14:creationId xmlns:p14="http://schemas.microsoft.com/office/powerpoint/2010/main" val="1467508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292B068-EB26-824A-9AB9-2C94F3993B0A}" type="datetime1">
              <a:rPr lang="en-US" smtClean="0"/>
              <a:t>1/16/19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FC42EB7-BA01-2344-92BC-D32C13605BD0}" type="slidenum">
              <a:rPr lang="en-US"/>
              <a:pPr>
                <a:defRPr/>
              </a:pPr>
              <a:t>‹#›</a:t>
            </a:fld>
            <a:endParaRPr lang="en-US"/>
          </a:p>
        </p:txBody>
      </p:sp>
    </p:spTree>
    <p:extLst>
      <p:ext uri="{BB962C8B-B14F-4D97-AF65-F5344CB8AC3E}">
        <p14:creationId xmlns:p14="http://schemas.microsoft.com/office/powerpoint/2010/main" val="44214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D71CC08-2994-FB4E-8243-D3446477FAF6}" type="datetime1">
              <a:rPr lang="en-US" smtClean="0"/>
              <a:t>1/16/19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1B00B6-5CC1-7E4E-A68F-0D144FC9E66E}" type="slidenum">
              <a:rPr lang="en-US"/>
              <a:pPr>
                <a:defRPr/>
              </a:pPr>
              <a:t>‹#›</a:t>
            </a:fld>
            <a:endParaRPr lang="en-US"/>
          </a:p>
        </p:txBody>
      </p:sp>
    </p:spTree>
    <p:extLst>
      <p:ext uri="{BB962C8B-B14F-4D97-AF65-F5344CB8AC3E}">
        <p14:creationId xmlns:p14="http://schemas.microsoft.com/office/powerpoint/2010/main" val="2569897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D7D343D-6368-F540-91BF-0CFF507958ED}" type="datetime1">
              <a:rPr lang="en-US" smtClean="0"/>
              <a:t>1/16/19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C3C37F-0CA8-934F-9347-82DF82D646C0}" type="slidenum">
              <a:rPr lang="en-US"/>
              <a:pPr>
                <a:defRPr/>
              </a:pPr>
              <a:t>‹#›</a:t>
            </a:fld>
            <a:endParaRPr lang="en-US"/>
          </a:p>
        </p:txBody>
      </p:sp>
    </p:spTree>
    <p:extLst>
      <p:ext uri="{BB962C8B-B14F-4D97-AF65-F5344CB8AC3E}">
        <p14:creationId xmlns:p14="http://schemas.microsoft.com/office/powerpoint/2010/main" val="5703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E8EC9BF-C68A-D246-B131-CFFB29992D41}" type="datetime1">
              <a:rPr lang="en-US" smtClean="0"/>
              <a:t>1/16/19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97894F-79AF-A34C-83F0-BBE0B6E08C2A}" type="slidenum">
              <a:rPr lang="en-US"/>
              <a:pPr>
                <a:defRPr/>
              </a:pPr>
              <a:t>‹#›</a:t>
            </a:fld>
            <a:endParaRPr lang="en-US"/>
          </a:p>
        </p:txBody>
      </p:sp>
    </p:spTree>
    <p:extLst>
      <p:ext uri="{BB962C8B-B14F-4D97-AF65-F5344CB8AC3E}">
        <p14:creationId xmlns:p14="http://schemas.microsoft.com/office/powerpoint/2010/main" val="1614062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83A40A9C-86BD-5148-8B9B-08AA4D280FA8}" type="datetime1">
              <a:rPr lang="en-US" smtClean="0"/>
              <a:t>1/16/19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80F7D3D-59B4-C445-A96C-D046BC48A255}" type="slidenum">
              <a:rPr lang="en-US"/>
              <a:pPr>
                <a:defRPr/>
              </a:pPr>
              <a:t>‹#›</a:t>
            </a:fld>
            <a:endParaRPr lang="en-US"/>
          </a:p>
        </p:txBody>
      </p:sp>
    </p:spTree>
    <p:extLst>
      <p:ext uri="{BB962C8B-B14F-4D97-AF65-F5344CB8AC3E}">
        <p14:creationId xmlns:p14="http://schemas.microsoft.com/office/powerpoint/2010/main" val="3724026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fld id="{D207BD1D-73AC-9148-B1C5-2835402BE279}" type="datetime1">
              <a:rPr lang="en-US" smtClean="0"/>
              <a:t>1/16/19</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89155094-B3EF-9B45-9FFA-347C56FF5E3A}" type="slidenum">
              <a:rPr lang="en-US"/>
              <a:pPr>
                <a:defRPr/>
              </a:pPr>
              <a:t>‹#›</a:t>
            </a:fld>
            <a:endParaRPr lang="en-US"/>
          </a:p>
        </p:txBody>
      </p:sp>
    </p:spTree>
    <p:extLst>
      <p:ext uri="{BB962C8B-B14F-4D97-AF65-F5344CB8AC3E}">
        <p14:creationId xmlns:p14="http://schemas.microsoft.com/office/powerpoint/2010/main" val="994526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A16ACC12-44A6-B547-A9F5-4BDB38DB68A9}" type="datetime1">
              <a:rPr lang="en-US" smtClean="0"/>
              <a:t>1/16/19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D559E47B-A799-6145-B999-3D987CE53C9F}" type="slidenum">
              <a:rPr lang="en-US"/>
              <a:pPr>
                <a:defRPr/>
              </a:pPr>
              <a:t>‹#›</a:t>
            </a:fld>
            <a:endParaRPr lang="en-US"/>
          </a:p>
        </p:txBody>
      </p:sp>
    </p:spTree>
    <p:extLst>
      <p:ext uri="{BB962C8B-B14F-4D97-AF65-F5344CB8AC3E}">
        <p14:creationId xmlns:p14="http://schemas.microsoft.com/office/powerpoint/2010/main" val="138486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EE13E370-821D-F048-9744-3C8379D82499}" type="datetime1">
              <a:rPr lang="en-US" smtClean="0"/>
              <a:t>1/16/19</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E26241A8-BC76-EA40-BE82-E5252B807DFA}" type="slidenum">
              <a:rPr lang="en-US"/>
              <a:pPr>
                <a:defRPr/>
              </a:pPr>
              <a:t>‹#›</a:t>
            </a:fld>
            <a:endParaRPr lang="en-US"/>
          </a:p>
        </p:txBody>
      </p:sp>
    </p:spTree>
    <p:extLst>
      <p:ext uri="{BB962C8B-B14F-4D97-AF65-F5344CB8AC3E}">
        <p14:creationId xmlns:p14="http://schemas.microsoft.com/office/powerpoint/2010/main" val="1605308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21A25B97-C9AC-414A-BFD3-C2B10F8C561A}" type="datetime1">
              <a:rPr lang="en-US" smtClean="0"/>
              <a:t>1/16/19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D564ABA9-9A29-3240-947A-DDEACB137ED0}" type="slidenum">
              <a:rPr lang="en-US"/>
              <a:pPr>
                <a:defRPr/>
              </a:pPr>
              <a:t>‹#›</a:t>
            </a:fld>
            <a:endParaRPr lang="en-US"/>
          </a:p>
        </p:txBody>
      </p:sp>
    </p:spTree>
    <p:extLst>
      <p:ext uri="{BB962C8B-B14F-4D97-AF65-F5344CB8AC3E}">
        <p14:creationId xmlns:p14="http://schemas.microsoft.com/office/powerpoint/2010/main" val="609535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76C598A2-87AA-B74A-8013-00E847CFC2B2}" type="datetime1">
              <a:rPr lang="en-US" smtClean="0"/>
              <a:t>1/16/19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EF61CDE8-8D8B-2248-BED9-B5B33C74F81E}" type="slidenum">
              <a:rPr lang="en-US"/>
              <a:pPr>
                <a:defRPr/>
              </a:pPr>
              <a:t>‹#›</a:t>
            </a:fld>
            <a:endParaRPr lang="en-US"/>
          </a:p>
        </p:txBody>
      </p:sp>
    </p:spTree>
    <p:extLst>
      <p:ext uri="{BB962C8B-B14F-4D97-AF65-F5344CB8AC3E}">
        <p14:creationId xmlns:p14="http://schemas.microsoft.com/office/powerpoint/2010/main" val="1528992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026150"/>
            <a:ext cx="2133600" cy="6953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cs typeface="+mn-cs"/>
              </a:defRPr>
            </a:lvl1pPr>
          </a:lstStyle>
          <a:p>
            <a:pPr>
              <a:defRPr/>
            </a:pPr>
            <a:fld id="{2BC12498-F256-2841-ABD8-3F8D9C4100B6}" type="datetime1">
              <a:rPr lang="en-US" smtClean="0"/>
              <a:t>1/16/19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mn-cs"/>
              </a:defRPr>
            </a:lvl1pPr>
          </a:lstStyle>
          <a:p>
            <a:pPr>
              <a:defRPr/>
            </a:pPr>
            <a:fld id="{20D71D85-92DA-234F-A34E-D4E487894723}" type="slidenum">
              <a:rPr lang="en-US" smtClean="0"/>
              <a:t>‹#›</a:t>
            </a:fld>
            <a:endParaRPr lang="en-US" dirty="0"/>
          </a:p>
        </p:txBody>
      </p:sp>
      <p:pic>
        <p:nvPicPr>
          <p:cNvPr id="1031" name="Picture 7" descr="logo_open.eps"/>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3238" y="6126163"/>
            <a:ext cx="94297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l"/>
            <a:r>
              <a:rPr lang="en-US" dirty="0">
                <a:solidFill>
                  <a:srgbClr val="800000"/>
                </a:solidFill>
                <a:latin typeface="Helvetica"/>
                <a:cs typeface="Helvetica"/>
              </a:rPr>
              <a:t>Voter Turnout Overview</a:t>
            </a:r>
            <a:br>
              <a:rPr lang="en-US" dirty="0">
                <a:solidFill>
                  <a:srgbClr val="800000"/>
                </a:solidFill>
                <a:latin typeface="Helvetica"/>
                <a:cs typeface="Helvetica"/>
              </a:rPr>
            </a:br>
            <a:r>
              <a:rPr lang="en-US" sz="2800" dirty="0">
                <a:solidFill>
                  <a:srgbClr val="800000"/>
                </a:solidFill>
                <a:latin typeface="Helvetica"/>
                <a:cs typeface="Helvetica"/>
              </a:rPr>
              <a:t>2016 Results</a:t>
            </a:r>
            <a:endParaRPr lang="en-US" dirty="0">
              <a:solidFill>
                <a:srgbClr val="800000"/>
              </a:solidFill>
              <a:latin typeface="Helvetica"/>
              <a:cs typeface="Helvetica"/>
            </a:endParaRPr>
          </a:p>
        </p:txBody>
      </p:sp>
      <p:sp>
        <p:nvSpPr>
          <p:cNvPr id="5" name="Subtitle 4"/>
          <p:cNvSpPr>
            <a:spLocks noGrp="1"/>
          </p:cNvSpPr>
          <p:nvPr>
            <p:ph type="subTitle" idx="1"/>
          </p:nvPr>
        </p:nvSpPr>
        <p:spPr>
          <a:xfrm>
            <a:off x="725487" y="3600450"/>
            <a:ext cx="6400800" cy="1752600"/>
          </a:xfrm>
        </p:spPr>
        <p:txBody>
          <a:bodyPr/>
          <a:lstStyle/>
          <a:p>
            <a:pPr algn="l" eaLnBrk="1" fontAlgn="auto" hangingPunct="1">
              <a:spcAft>
                <a:spcPts val="0"/>
              </a:spcAft>
              <a:defRPr/>
            </a:pPr>
            <a:r>
              <a:rPr lang="en-US" sz="2000" dirty="0">
                <a:solidFill>
                  <a:srgbClr val="000090"/>
                </a:solidFill>
                <a:latin typeface="Helvetica"/>
                <a:cs typeface="Helvetica"/>
              </a:rPr>
              <a:t>League of Women Voters of Texas</a:t>
            </a:r>
          </a:p>
          <a:p>
            <a:pPr algn="l" eaLnBrk="1" fontAlgn="auto" hangingPunct="1">
              <a:spcAft>
                <a:spcPts val="0"/>
              </a:spcAft>
              <a:defRPr/>
            </a:pPr>
            <a:r>
              <a:rPr lang="en-US" sz="2000" dirty="0">
                <a:solidFill>
                  <a:srgbClr val="000090"/>
                </a:solidFill>
                <a:latin typeface="Helvetica"/>
                <a:cs typeface="Helvetica"/>
              </a:rPr>
              <a:t>Elizabeth A. Erkel, PhD</a:t>
            </a:r>
          </a:p>
          <a:p>
            <a:pPr algn="l" eaLnBrk="1" fontAlgn="auto" hangingPunct="1">
              <a:spcAft>
                <a:spcPts val="0"/>
              </a:spcAft>
              <a:defRPr/>
            </a:pPr>
            <a:r>
              <a:rPr lang="en-US" sz="1800" dirty="0">
                <a:solidFill>
                  <a:srgbClr val="000090"/>
                </a:solidFill>
                <a:latin typeface="Helvetica"/>
                <a:cs typeface="Helvetica"/>
              </a:rPr>
              <a:t>June 15, 2017</a:t>
            </a:r>
          </a:p>
          <a:p>
            <a:endParaRPr lang="en-US" dirty="0"/>
          </a:p>
        </p:txBody>
      </p:sp>
      <p:pic>
        <p:nvPicPr>
          <p:cNvPr id="6" name="Shape 91"/>
          <p:cNvPicPr>
            <a:picLocks noChangeAspect="1"/>
          </p:cNvPicPr>
          <p:nvPr/>
        </p:nvPicPr>
        <p:blipFill>
          <a:blip r:embed="rId3"/>
          <a:stretch>
            <a:fillRect/>
          </a:stretch>
        </p:blipFill>
        <p:spPr>
          <a:xfrm>
            <a:off x="685798" y="467033"/>
            <a:ext cx="4875315" cy="1463040"/>
          </a:xfrm>
          <a:prstGeom prst="rect">
            <a:avLst/>
          </a:prstGeom>
          <a:noFill/>
          <a:ln>
            <a:noFill/>
          </a:ln>
        </p:spPr>
      </p:pic>
      <p:pic>
        <p:nvPicPr>
          <p:cNvPr id="7" name="Picture 6" descr="2016_Pres_Election.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73787" y="3275895"/>
            <a:ext cx="1895878" cy="2678303"/>
          </a:xfrm>
          <a:prstGeom prst="rect">
            <a:avLst/>
          </a:prstGeom>
          <a:ln w="3175">
            <a:solidFill>
              <a:srgbClr val="000090"/>
            </a:solidFill>
          </a:ln>
        </p:spPr>
      </p:pic>
      <p:sp>
        <p:nvSpPr>
          <p:cNvPr id="10" name="TextBox 9"/>
          <p:cNvSpPr txBox="1"/>
          <p:nvPr/>
        </p:nvSpPr>
        <p:spPr>
          <a:xfrm>
            <a:off x="685800" y="6037112"/>
            <a:ext cx="3148856" cy="369332"/>
          </a:xfrm>
          <a:prstGeom prst="rect">
            <a:avLst/>
          </a:prstGeom>
          <a:noFill/>
          <a:ln w="3175">
            <a:noFill/>
          </a:ln>
        </p:spPr>
        <p:txBody>
          <a:bodyPr wrap="none" rtlCol="0">
            <a:spAutoFit/>
          </a:bodyPr>
          <a:lstStyle/>
          <a:p>
            <a:r>
              <a:rPr lang="en-US" sz="1400" dirty="0">
                <a:solidFill>
                  <a:srgbClr val="000090"/>
                </a:solidFill>
                <a:latin typeface="Helvetica"/>
                <a:cs typeface="Helvetica"/>
              </a:rPr>
              <a:t>Data sources available upon request.</a:t>
            </a:r>
            <a:r>
              <a:rPr lang="en-US" dirty="0"/>
              <a:t>  </a:t>
            </a:r>
          </a:p>
        </p:txBody>
      </p:sp>
      <p:sp>
        <p:nvSpPr>
          <p:cNvPr id="12" name="Slide Number Placeholder 11"/>
          <p:cNvSpPr>
            <a:spLocks noGrp="1"/>
          </p:cNvSpPr>
          <p:nvPr>
            <p:ph type="sldNum" sz="quarter" idx="12"/>
          </p:nvPr>
        </p:nvSpPr>
        <p:spPr/>
        <p:txBody>
          <a:bodyPr/>
          <a:lstStyle/>
          <a:p>
            <a:pPr>
              <a:defRPr/>
            </a:pPr>
            <a:fld id="{E1FC92BE-5513-C444-9352-0B5DAF5D3BE8}" type="slidenum">
              <a:rPr lang="en-US" smtClean="0"/>
              <a:pPr>
                <a:defRPr/>
              </a:pPr>
              <a:t>1</a:t>
            </a:fld>
            <a:endParaRPr lang="en-US"/>
          </a:p>
        </p:txBody>
      </p:sp>
    </p:spTree>
    <p:extLst>
      <p:ext uri="{BB962C8B-B14F-4D97-AF65-F5344CB8AC3E}">
        <p14:creationId xmlns:p14="http://schemas.microsoft.com/office/powerpoint/2010/main" val="2539957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pPr>
              <a:defRPr/>
            </a:pPr>
            <a:fld id="{89155094-B3EF-9B45-9FFA-347C56FF5E3A}" type="slidenum">
              <a:rPr lang="en-US" smtClean="0"/>
              <a:pPr>
                <a:defRPr/>
              </a:pPr>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404485753"/>
              </p:ext>
            </p:extLst>
          </p:nvPr>
        </p:nvGraphicFramePr>
        <p:xfrm>
          <a:off x="510778" y="696267"/>
          <a:ext cx="8344541" cy="4967551"/>
        </p:xfrm>
        <a:graphic>
          <a:graphicData uri="http://schemas.openxmlformats.org/drawingml/2006/table">
            <a:tbl>
              <a:tblPr firstRow="1" bandRow="1">
                <a:tableStyleId>{2D5ABB26-0587-4C30-8999-92F81FD0307C}</a:tableStyleId>
              </a:tblPr>
              <a:tblGrid>
                <a:gridCol w="4155266">
                  <a:extLst>
                    <a:ext uri="{9D8B030D-6E8A-4147-A177-3AD203B41FA5}">
                      <a16:colId xmlns:a16="http://schemas.microsoft.com/office/drawing/2014/main" val="20000"/>
                    </a:ext>
                  </a:extLst>
                </a:gridCol>
                <a:gridCol w="116840">
                  <a:extLst>
                    <a:ext uri="{9D8B030D-6E8A-4147-A177-3AD203B41FA5}">
                      <a16:colId xmlns:a16="http://schemas.microsoft.com/office/drawing/2014/main" val="20001"/>
                    </a:ext>
                  </a:extLst>
                </a:gridCol>
                <a:gridCol w="4072435">
                  <a:extLst>
                    <a:ext uri="{9D8B030D-6E8A-4147-A177-3AD203B41FA5}">
                      <a16:colId xmlns:a16="http://schemas.microsoft.com/office/drawing/2014/main" val="20002"/>
                    </a:ext>
                  </a:extLst>
                </a:gridCol>
              </a:tblGrid>
              <a:tr h="529639">
                <a:tc gridSpan="3">
                  <a:txBody>
                    <a:bodyPr/>
                    <a:lstStyle/>
                    <a:p>
                      <a:pPr algn="ctr"/>
                      <a:r>
                        <a:rPr lang="en-US" sz="2400" b="1" baseline="0" dirty="0"/>
                        <a:t>Voter </a:t>
                      </a:r>
                      <a:r>
                        <a:rPr lang="en-US" sz="2400" b="1" baseline="0" dirty="0">
                          <a:solidFill>
                            <a:schemeClr val="tx1"/>
                          </a:solidFill>
                        </a:rPr>
                        <a:t>Turnout (% </a:t>
                      </a:r>
                      <a:r>
                        <a:rPr lang="en-US" sz="2400" b="1" baseline="0" dirty="0" err="1">
                          <a:solidFill>
                            <a:schemeClr val="tx1"/>
                          </a:solidFill>
                        </a:rPr>
                        <a:t>VEP</a:t>
                      </a:r>
                      <a:r>
                        <a:rPr lang="en-US" sz="2400" b="1" baseline="30000" dirty="0" err="1">
                          <a:solidFill>
                            <a:srgbClr val="FF0000"/>
                          </a:solidFill>
                        </a:rPr>
                        <a:t>a</a:t>
                      </a:r>
                      <a:r>
                        <a:rPr lang="en-US" sz="2400" b="1" baseline="0" dirty="0">
                          <a:solidFill>
                            <a:schemeClr val="tx1"/>
                          </a:solidFill>
                        </a:rPr>
                        <a:t>), </a:t>
                      </a:r>
                      <a:r>
                        <a:rPr lang="en-US" sz="2400" b="1" baseline="0" dirty="0"/>
                        <a:t>2016 Presidential Election</a:t>
                      </a:r>
                    </a:p>
                  </a:txBody>
                  <a:tcPr>
                    <a:lnB w="3175" cap="flat" cmpd="sng" algn="ctr">
                      <a:solidFill>
                        <a:scrgbClr r="0" g="0" b="0"/>
                      </a:solidFill>
                      <a:prstDash val="solid"/>
                      <a:round/>
                      <a:headEnd type="none" w="med" len="med"/>
                      <a:tailEnd type="none" w="med" len="med"/>
                    </a:lnB>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00"/>
                  </a:ext>
                </a:extLst>
              </a:tr>
              <a:tr h="353930">
                <a:tc>
                  <a:txBody>
                    <a:bodyPr/>
                    <a:lstStyle/>
                    <a:p>
                      <a:pPr algn="ctr"/>
                      <a:r>
                        <a:rPr lang="en-US" sz="2200" b="1" cap="small" dirty="0"/>
                        <a:t>United States</a:t>
                      </a:r>
                      <a:endParaRPr lang="en-US" sz="2200" b="1" i="0" cap="small" dirty="0"/>
                    </a:p>
                  </a:txBody>
                  <a:tcPr>
                    <a:lnT w="3175" cap="flat" cmpd="sng" algn="ctr">
                      <a:solidFill>
                        <a:scrgbClr r="0" g="0" b="0"/>
                      </a:solidFill>
                      <a:prstDash val="solid"/>
                      <a:round/>
                      <a:headEnd type="none" w="med" len="med"/>
                      <a:tailEnd type="none" w="med" len="med"/>
                    </a:lnT>
                    <a:lnB w="3175" cap="flat" cmpd="sng" algn="ctr">
                      <a:solidFill>
                        <a:scrgbClr r="0" g="0" b="0"/>
                      </a:solidFill>
                      <a:prstDash val="solid"/>
                      <a:round/>
                      <a:headEnd type="none" w="med" len="med"/>
                      <a:tailEnd type="none" w="med" len="med"/>
                    </a:lnB>
                  </a:tcPr>
                </a:tc>
                <a:tc gridSpan="2">
                  <a:txBody>
                    <a:bodyPr/>
                    <a:lstStyle/>
                    <a:p>
                      <a:pPr algn="ctr"/>
                      <a:r>
                        <a:rPr lang="en-US" sz="2200" b="1" cap="small" dirty="0"/>
                        <a:t>Texas</a:t>
                      </a:r>
                      <a:endParaRPr lang="en-US" sz="2200" b="1" i="0" cap="small" dirty="0"/>
                    </a:p>
                  </a:txBody>
                  <a:tcPr>
                    <a:lnT w="3175" cap="flat" cmpd="sng" algn="ctr">
                      <a:solidFill>
                        <a:scrgbClr r="0" g="0" b="0"/>
                      </a:solidFill>
                      <a:prstDash val="solid"/>
                      <a:round/>
                      <a:headEnd type="none" w="med" len="med"/>
                      <a:tailEnd type="none" w="med" len="med"/>
                    </a:lnT>
                    <a:lnB w="3175" cap="flat" cmpd="sng" algn="ctr">
                      <a:solidFill>
                        <a:scrgbClr r="0" g="0" b="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414192">
                <a:tc gridSpan="3">
                  <a:txBody>
                    <a:bodyPr/>
                    <a:lstStyle/>
                    <a:p>
                      <a:pPr algn="ctr"/>
                      <a:r>
                        <a:rPr lang="en-US" sz="2000" b="1" i="1" dirty="0"/>
                        <a:t>Percent</a:t>
                      </a:r>
                      <a:r>
                        <a:rPr lang="en-US" sz="2000" b="1" i="1" baseline="0" dirty="0"/>
                        <a:t> Voter Turnout, 2016</a:t>
                      </a:r>
                    </a:p>
                  </a:txBody>
                  <a:tcPr>
                    <a:lnT w="3175" cap="flat" cmpd="sng" algn="ctr">
                      <a:solidFill>
                        <a:scrgbClr r="0" g="0" b="0"/>
                      </a:solidFill>
                      <a:prstDash val="solid"/>
                      <a:round/>
                      <a:headEnd type="none" w="med" len="med"/>
                      <a:tailEnd type="none" w="med" len="med"/>
                    </a:lnT>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02"/>
                  </a:ext>
                </a:extLst>
              </a:tr>
              <a:tr h="241696">
                <a:tc>
                  <a:txBody>
                    <a:bodyPr/>
                    <a:lstStyle/>
                    <a:p>
                      <a:pPr algn="ctr">
                        <a:lnSpc>
                          <a:spcPct val="50000"/>
                        </a:lnSpc>
                      </a:pPr>
                      <a:r>
                        <a:rPr lang="en-US" sz="1800" dirty="0"/>
                        <a:t>60%</a:t>
                      </a:r>
                    </a:p>
                  </a:txBody>
                  <a:tcPr>
                    <a:lnB w="3175" cap="flat" cmpd="sng" algn="ctr">
                      <a:solidFill>
                        <a:scrgbClr r="0" g="0" b="0"/>
                      </a:solidFill>
                      <a:prstDash val="solid"/>
                      <a:round/>
                      <a:headEnd type="none" w="med" len="med"/>
                      <a:tailEnd type="none" w="med" len="med"/>
                    </a:lnB>
                  </a:tcPr>
                </a:tc>
                <a:tc gridSpan="2">
                  <a:txBody>
                    <a:bodyPr/>
                    <a:lstStyle/>
                    <a:p>
                      <a:pPr algn="ctr">
                        <a:lnSpc>
                          <a:spcPct val="50000"/>
                        </a:lnSpc>
                      </a:pPr>
                      <a:r>
                        <a:rPr lang="en-US" sz="1800" dirty="0"/>
                        <a:t>52%</a:t>
                      </a:r>
                    </a:p>
                  </a:txBody>
                  <a:tcPr>
                    <a:lnB w="3175" cap="flat" cmpd="sng" algn="ctr">
                      <a:solidFill>
                        <a:scrgbClr r="0" g="0" b="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3"/>
                  </a:ext>
                </a:extLst>
              </a:tr>
              <a:tr h="418704">
                <a:tc gridSpan="3">
                  <a:txBody>
                    <a:bodyPr/>
                    <a:lstStyle/>
                    <a:p>
                      <a:pPr algn="ctr"/>
                      <a:r>
                        <a:rPr lang="en-US" sz="2000" b="1" i="1" dirty="0"/>
                        <a:t>Short-term Trend in Voter Turnout, 2012-2016</a:t>
                      </a:r>
                    </a:p>
                  </a:txBody>
                  <a:tcPr>
                    <a:lnT w="3175" cap="flat" cmpd="sng" algn="ctr">
                      <a:solidFill>
                        <a:scrgbClr r="0" g="0" b="0"/>
                      </a:solidFill>
                      <a:prstDash val="solid"/>
                      <a:round/>
                      <a:headEnd type="none" w="med" len="med"/>
                      <a:tailEnd type="none" w="med" len="med"/>
                    </a:lnT>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04"/>
                  </a:ext>
                </a:extLst>
              </a:tr>
              <a:tr h="395355">
                <a:tc>
                  <a:txBody>
                    <a:bodyPr/>
                    <a:lstStyle/>
                    <a:p>
                      <a:r>
                        <a:rPr lang="en-US" sz="1800" dirty="0"/>
                        <a:t>Increased 1.6% in 4 years</a:t>
                      </a:r>
                      <a:r>
                        <a:rPr lang="en-US" sz="1800" kern="1200" dirty="0">
                          <a:solidFill>
                            <a:schemeClr val="tx1"/>
                          </a:solidFill>
                          <a:effectLst/>
                          <a:latin typeface="+mn-lt"/>
                          <a:ea typeface="+mn-ea"/>
                          <a:cs typeface="+mn-cs"/>
                        </a:rPr>
                        <a:t>, 58.6% -</a:t>
                      </a:r>
                      <a:r>
                        <a:rPr lang="en-US" sz="1800" kern="1200" baseline="0" dirty="0">
                          <a:solidFill>
                            <a:schemeClr val="tx1"/>
                          </a:solidFill>
                          <a:effectLst/>
                          <a:latin typeface="+mn-lt"/>
                          <a:ea typeface="+mn-ea"/>
                          <a:cs typeface="+mn-cs"/>
                        </a:rPr>
                        <a:t> 60.2</a:t>
                      </a:r>
                      <a:r>
                        <a:rPr lang="en-US" sz="1800" kern="1200" dirty="0">
                          <a:solidFill>
                            <a:schemeClr val="tx1"/>
                          </a:solidFill>
                          <a:effectLst/>
                          <a:latin typeface="+mn-lt"/>
                          <a:ea typeface="+mn-ea"/>
                          <a:cs typeface="+mn-cs"/>
                        </a:rPr>
                        <a:t>% </a:t>
                      </a:r>
                      <a:endParaRPr lang="en-US" sz="1800" i="1" dirty="0"/>
                    </a:p>
                  </a:txBody>
                  <a:tcPr>
                    <a:lnB w="3175" cap="flat" cmpd="sng" algn="ctr">
                      <a:solidFill>
                        <a:scrgbClr r="0" g="0" b="0"/>
                      </a:solidFill>
                      <a:prstDash val="solid"/>
                      <a:round/>
                      <a:headEnd type="none" w="med" len="med"/>
                      <a:tailEnd type="none" w="med" len="med"/>
                    </a:lnB>
                  </a:tcPr>
                </a:tc>
                <a:tc gridSpan="2">
                  <a:txBody>
                    <a:bodyPr/>
                    <a:lstStyle/>
                    <a:p>
                      <a:r>
                        <a:rPr lang="en-US" sz="1800" dirty="0"/>
                        <a:t>Increased 2.0% in 4 years, 49.6%</a:t>
                      </a:r>
                      <a:r>
                        <a:rPr lang="en-US" sz="1800" baseline="0" dirty="0"/>
                        <a:t> - </a:t>
                      </a:r>
                      <a:r>
                        <a:rPr lang="en-US" sz="1800" dirty="0"/>
                        <a:t>51.6% </a:t>
                      </a:r>
                      <a:endParaRPr lang="en-US" sz="1800" i="1" dirty="0"/>
                    </a:p>
                  </a:txBody>
                  <a:tcPr>
                    <a:lnB w="3175" cap="flat" cmpd="sng" algn="ctr">
                      <a:solidFill>
                        <a:scrgbClr r="0" g="0" b="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5"/>
                  </a:ext>
                </a:extLst>
              </a:tr>
              <a:tr h="318901">
                <a:tc gridSpan="3">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b="1" i="1" dirty="0"/>
                        <a:t>Long-term Trend in Voter Turnout, 1996-2016</a:t>
                      </a:r>
                    </a:p>
                    <a:p>
                      <a:pPr marL="0" marR="0" indent="0" algn="ctr" defTabSz="457200" rtl="0" eaLnBrk="1" fontAlgn="auto" latinLnBrk="0" hangingPunct="1">
                        <a:lnSpc>
                          <a:spcPct val="100000"/>
                        </a:lnSpc>
                        <a:spcBef>
                          <a:spcPts val="0"/>
                        </a:spcBef>
                        <a:spcAft>
                          <a:spcPts val="0"/>
                        </a:spcAft>
                        <a:buClrTx/>
                        <a:buSzTx/>
                        <a:buFontTx/>
                        <a:buNone/>
                        <a:tabLst/>
                        <a:defRPr/>
                      </a:pPr>
                      <a:r>
                        <a:rPr lang="en-US" sz="1200" baseline="0" dirty="0"/>
                        <a:t>Voting Age </a:t>
                      </a:r>
                      <a:r>
                        <a:rPr lang="en-US" sz="1200" baseline="0" dirty="0" err="1"/>
                        <a:t>Population</a:t>
                      </a:r>
                      <a:r>
                        <a:rPr lang="en-US" sz="1400" b="1" i="0" baseline="30000" dirty="0" err="1">
                          <a:solidFill>
                            <a:srgbClr val="FF0000"/>
                          </a:solidFill>
                        </a:rPr>
                        <a:t>b</a:t>
                      </a:r>
                      <a:endParaRPr lang="en-US" sz="1200" b="1" i="0" dirty="0">
                        <a:solidFill>
                          <a:srgbClr val="FF0000"/>
                        </a:solidFill>
                      </a:endParaRPr>
                    </a:p>
                  </a:txBody>
                  <a:tcPr>
                    <a:lnT w="3175"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06"/>
                  </a:ext>
                </a:extLst>
              </a:tr>
              <a:tr h="238306">
                <a:tc>
                  <a:txBody>
                    <a:bodyPr/>
                    <a:lstStyle/>
                    <a:p>
                      <a:r>
                        <a:rPr lang="en-US" sz="1800" dirty="0"/>
                        <a:t>Increased 6.5% in 20 years, 49.0% - 55.5%</a:t>
                      </a:r>
                      <a:r>
                        <a:rPr lang="en-US" sz="1800" b="1" i="0" baseline="30000" dirty="0">
                          <a:solidFill>
                            <a:srgbClr val="FF0000"/>
                          </a:solidFill>
                        </a:rPr>
                        <a:t>c</a:t>
                      </a:r>
                    </a:p>
                  </a:txBody>
                  <a:tcPr>
                    <a:lnL>
                      <a:noFill/>
                    </a:lnL>
                    <a:lnR>
                      <a:noFill/>
                    </a:lnR>
                    <a:lnT w="12700" cap="flat" cmpd="sng" algn="ctr">
                      <a:noFill/>
                      <a:prstDash val="solid"/>
                      <a:round/>
                      <a:headEnd type="none" w="med" len="med"/>
                      <a:tailEnd type="none" w="med" len="med"/>
                    </a:lnT>
                    <a:lnB w="3175"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lang="en-US" sz="1800" dirty="0"/>
                        <a:t>Increased 2.4% in 20 years, 41.0% - 43.4%</a:t>
                      </a:r>
                    </a:p>
                  </a:txBody>
                  <a:tcPr>
                    <a:lnL>
                      <a:noFill/>
                    </a:lnL>
                    <a:lnR>
                      <a:noFill/>
                    </a:lnR>
                    <a:lnT w="3175" cap="flat" cmpd="sng" algn="ctr">
                      <a:noFill/>
                      <a:prstDash val="solid"/>
                      <a:round/>
                      <a:headEnd type="none" w="med" len="med"/>
                      <a:tailEnd type="none" w="med" len="med"/>
                    </a:lnT>
                    <a:lnB w="3175"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0007"/>
                  </a:ext>
                </a:extLst>
              </a:tr>
              <a:tr h="427605">
                <a:tc gridSpan="3">
                  <a:txBody>
                    <a:bodyPr/>
                    <a:lstStyle/>
                    <a:p>
                      <a:pPr algn="ctr"/>
                      <a:r>
                        <a:rPr lang="en-US" sz="2000" b="1" i="1" dirty="0"/>
                        <a:t>Short-term Trend in Voter Registration, 2012-2016</a:t>
                      </a:r>
                    </a:p>
                  </a:txBody>
                  <a:tcPr>
                    <a:lnT w="3175" cap="flat" cmpd="sng" algn="ctr">
                      <a:solidFill>
                        <a:scrgbClr r="0" g="0" b="0"/>
                      </a:solidFill>
                      <a:prstDash val="solid"/>
                      <a:round/>
                      <a:headEnd type="none" w="med" len="med"/>
                      <a:tailEnd type="none" w="med" len="med"/>
                    </a:lnT>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08"/>
                  </a:ext>
                </a:extLst>
              </a:tr>
              <a:tr h="345143">
                <a:tc gridSpan="2">
                  <a:txBody>
                    <a:bodyPr/>
                    <a:lstStyle/>
                    <a:p>
                      <a:r>
                        <a:rPr lang="en-US" sz="1800" b="0" i="0" dirty="0"/>
                        <a:t>Increased 18% in 4 years, 69% - 87%</a:t>
                      </a:r>
                    </a:p>
                  </a:txBody>
                  <a:tcPr>
                    <a:lnB w="3175" cap="flat" cmpd="sng" algn="ctr">
                      <a:solidFill>
                        <a:scrgbClr r="0" g="0" b="0"/>
                      </a:solidFill>
                      <a:prstDash val="solid"/>
                      <a:round/>
                      <a:headEnd type="none" w="med" len="med"/>
                      <a:tailEnd type="none" w="med" len="med"/>
                    </a:lnB>
                  </a:tcPr>
                </a:tc>
                <a:tc hMerge="1">
                  <a:txBody>
                    <a:bodyPr/>
                    <a:lstStyle/>
                    <a:p>
                      <a:endParaRPr lang="en-US" sz="1800" b="0" i="0" dirty="0"/>
                    </a:p>
                  </a:txBody>
                  <a:tcPr>
                    <a:lnB w="3175" cap="flat" cmpd="sng" algn="ctr">
                      <a:solidFill>
                        <a:scrgbClr r="0" g="0" b="0"/>
                      </a:solidFill>
                      <a:prstDash val="solid"/>
                      <a:round/>
                      <a:headEnd type="none" w="med" len="med"/>
                      <a:tailEnd type="none" w="med" len="med"/>
                    </a:lnB>
                  </a:tcPr>
                </a:tc>
                <a:tc>
                  <a:txBody>
                    <a:bodyPr/>
                    <a:lstStyle/>
                    <a:p>
                      <a:r>
                        <a:rPr lang="en-US" sz="1800" b="0" i="0" dirty="0"/>
                        <a:t>Increased 2% in 4 years, 85% - 87%</a:t>
                      </a:r>
                    </a:p>
                  </a:txBody>
                  <a:tcPr>
                    <a:lnB w="3175"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9"/>
                  </a:ext>
                </a:extLst>
              </a:tr>
              <a:tr h="434340">
                <a:tc gridSpan="3">
                  <a:txBody>
                    <a:bodyPr/>
                    <a:lstStyle/>
                    <a:p>
                      <a:pPr algn="ctr"/>
                      <a:r>
                        <a:rPr lang="en-US" sz="2000" b="1" i="1" dirty="0"/>
                        <a:t>Gap Between Those Who Registered &amp; Those Who Voted</a:t>
                      </a:r>
                    </a:p>
                  </a:txBody>
                  <a:tcPr>
                    <a:lnT w="3175" cap="flat" cmpd="sng" algn="ctr">
                      <a:solidFill>
                        <a:scrgbClr r="0" g="0" b="0"/>
                      </a:solidFill>
                      <a:prstDash val="solid"/>
                      <a:round/>
                      <a:headEnd type="none" w="med" len="med"/>
                      <a:tailEnd type="none" w="med" len="med"/>
                    </a:lnT>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10"/>
                  </a:ext>
                </a:extLst>
              </a:tr>
              <a:tr h="325241">
                <a:tc>
                  <a:txBody>
                    <a:bodyPr/>
                    <a:lstStyle/>
                    <a:p>
                      <a:pPr algn="ctr">
                        <a:lnSpc>
                          <a:spcPct val="50000"/>
                        </a:lnSpc>
                      </a:pPr>
                      <a:r>
                        <a:rPr lang="en-US" sz="1800" dirty="0"/>
                        <a:t>Large: 27%</a:t>
                      </a:r>
                    </a:p>
                  </a:txBody>
                  <a:tcPr/>
                </a:tc>
                <a:tc gridSpan="2">
                  <a:txBody>
                    <a:bodyPr/>
                    <a:lstStyle/>
                    <a:p>
                      <a:pPr algn="ctr">
                        <a:lnSpc>
                          <a:spcPct val="50000"/>
                        </a:lnSpc>
                      </a:pPr>
                      <a:r>
                        <a:rPr lang="en-US" sz="1800" dirty="0"/>
                        <a:t>Larger: 35%</a:t>
                      </a:r>
                    </a:p>
                  </a:txBody>
                  <a:tcPr/>
                </a:tc>
                <a:tc hMerge="1">
                  <a:txBody>
                    <a:bodyPr/>
                    <a:lstStyle/>
                    <a:p>
                      <a:endParaRPr lang="en-US"/>
                    </a:p>
                  </a:txBody>
                  <a:tcPr/>
                </a:tc>
                <a:extLst>
                  <a:ext uri="{0D108BD9-81ED-4DB2-BD59-A6C34878D82A}">
                    <a16:rowId xmlns:a16="http://schemas.microsoft.com/office/drawing/2014/main" val="10011"/>
                  </a:ext>
                </a:extLst>
              </a:tr>
            </a:tbl>
          </a:graphicData>
        </a:graphic>
      </p:graphicFrame>
      <p:sp>
        <p:nvSpPr>
          <p:cNvPr id="2" name="TextBox 1"/>
          <p:cNvSpPr txBox="1"/>
          <p:nvPr/>
        </p:nvSpPr>
        <p:spPr>
          <a:xfrm>
            <a:off x="511132" y="5652451"/>
            <a:ext cx="7742004" cy="738664"/>
          </a:xfrm>
          <a:prstGeom prst="rect">
            <a:avLst/>
          </a:prstGeom>
          <a:noFill/>
        </p:spPr>
        <p:txBody>
          <a:bodyPr wrap="square" rtlCol="0">
            <a:spAutoFit/>
          </a:bodyPr>
          <a:lstStyle/>
          <a:p>
            <a:r>
              <a:rPr lang="en-US" b="1" baseline="30000" dirty="0" err="1">
                <a:solidFill>
                  <a:srgbClr val="FF0000"/>
                </a:solidFill>
              </a:rPr>
              <a:t>a</a:t>
            </a:r>
            <a:r>
              <a:rPr lang="en-US" sz="1400" dirty="0" err="1"/>
              <a:t>Voting</a:t>
            </a:r>
            <a:r>
              <a:rPr lang="en-US" sz="1400" dirty="0"/>
              <a:t> eligible population (VEP) = Voting age citizens not serving punishment for a felony.</a:t>
            </a:r>
          </a:p>
          <a:p>
            <a:r>
              <a:rPr lang="en-US" b="1" baseline="30000" dirty="0">
                <a:solidFill>
                  <a:srgbClr val="FF0000"/>
                </a:solidFill>
              </a:rPr>
              <a:t>b </a:t>
            </a:r>
            <a:r>
              <a:rPr lang="en-US" sz="1400" dirty="0"/>
              <a:t>Voting age citizens (VEP not available for Texas in 1996).</a:t>
            </a:r>
          </a:p>
          <a:p>
            <a:r>
              <a:rPr lang="en-US" b="1" baseline="30000" dirty="0">
                <a:solidFill>
                  <a:srgbClr val="FF0000"/>
                </a:solidFill>
              </a:rPr>
              <a:t>c </a:t>
            </a:r>
            <a:r>
              <a:rPr lang="en-US" sz="1400" dirty="0"/>
              <a:t>Among the voting eligible population, the turnout increased 8.5% over 20 years (51.7% vs. 60.2%).</a:t>
            </a:r>
          </a:p>
        </p:txBody>
      </p:sp>
    </p:spTree>
    <p:extLst>
      <p:ext uri="{BB962C8B-B14F-4D97-AF65-F5344CB8AC3E}">
        <p14:creationId xmlns:p14="http://schemas.microsoft.com/office/powerpoint/2010/main" val="3553666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sz="3600" b="1" dirty="0"/>
              <a:t>Highest &amp; Lowest Voter Turnout (% VEP</a:t>
            </a:r>
            <a:r>
              <a:rPr lang="en-US" sz="3600" dirty="0"/>
              <a:t>*</a:t>
            </a:r>
            <a:r>
              <a:rPr lang="en-US" sz="3600" b="1" dirty="0"/>
              <a:t>) States, November 2016</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5902202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p:cNvSpPr>
            <a:spLocks noGrp="1"/>
          </p:cNvSpPr>
          <p:nvPr>
            <p:ph type="sldNum" sz="quarter" idx="12"/>
          </p:nvPr>
        </p:nvSpPr>
        <p:spPr/>
        <p:txBody>
          <a:bodyPr/>
          <a:lstStyle/>
          <a:p>
            <a:pPr>
              <a:defRPr/>
            </a:pPr>
            <a:fld id="{E26241A8-BC76-EA40-BE82-E5252B807DFA}" type="slidenum">
              <a:rPr lang="en-US" smtClean="0"/>
              <a:pPr>
                <a:defRPr/>
              </a:pPr>
              <a:t>3</a:t>
            </a:fld>
            <a:endParaRPr lang="en-US"/>
          </a:p>
        </p:txBody>
      </p:sp>
      <p:sp>
        <p:nvSpPr>
          <p:cNvPr id="7" name="TextBox 6"/>
          <p:cNvSpPr txBox="1"/>
          <p:nvPr/>
        </p:nvSpPr>
        <p:spPr>
          <a:xfrm>
            <a:off x="1016029" y="1578006"/>
            <a:ext cx="1561395" cy="461665"/>
          </a:xfrm>
          <a:prstGeom prst="rect">
            <a:avLst/>
          </a:prstGeom>
          <a:noFill/>
        </p:spPr>
        <p:txBody>
          <a:bodyPr wrap="none" rtlCol="0">
            <a:spAutoFit/>
          </a:bodyPr>
          <a:lstStyle/>
          <a:p>
            <a:r>
              <a:rPr lang="en-US" sz="2400" b="1" dirty="0"/>
              <a:t>Minnesota</a:t>
            </a:r>
          </a:p>
        </p:txBody>
      </p:sp>
      <p:sp>
        <p:nvSpPr>
          <p:cNvPr id="8" name="TextBox 7"/>
          <p:cNvSpPr txBox="1"/>
          <p:nvPr/>
        </p:nvSpPr>
        <p:spPr>
          <a:xfrm>
            <a:off x="1016034" y="2015073"/>
            <a:ext cx="1001296" cy="461665"/>
          </a:xfrm>
          <a:prstGeom prst="rect">
            <a:avLst/>
          </a:prstGeom>
          <a:noFill/>
        </p:spPr>
        <p:txBody>
          <a:bodyPr wrap="none" rtlCol="0">
            <a:spAutoFit/>
          </a:bodyPr>
          <a:lstStyle/>
          <a:p>
            <a:r>
              <a:rPr lang="en-US" sz="2400" b="1" dirty="0"/>
              <a:t>Maine</a:t>
            </a:r>
          </a:p>
        </p:txBody>
      </p:sp>
      <p:sp>
        <p:nvSpPr>
          <p:cNvPr id="9" name="TextBox 8"/>
          <p:cNvSpPr txBox="1"/>
          <p:nvPr/>
        </p:nvSpPr>
        <p:spPr>
          <a:xfrm>
            <a:off x="1032969" y="2472273"/>
            <a:ext cx="2230749" cy="461665"/>
          </a:xfrm>
          <a:prstGeom prst="rect">
            <a:avLst/>
          </a:prstGeom>
          <a:noFill/>
        </p:spPr>
        <p:txBody>
          <a:bodyPr wrap="none" rtlCol="0">
            <a:spAutoFit/>
          </a:bodyPr>
          <a:lstStyle/>
          <a:p>
            <a:r>
              <a:rPr lang="en-US" sz="2400" b="1" dirty="0"/>
              <a:t>New Hampshire</a:t>
            </a:r>
          </a:p>
        </p:txBody>
      </p:sp>
      <p:sp>
        <p:nvSpPr>
          <p:cNvPr id="10" name="TextBox 9"/>
          <p:cNvSpPr txBox="1"/>
          <p:nvPr/>
        </p:nvSpPr>
        <p:spPr>
          <a:xfrm>
            <a:off x="1016035" y="2929471"/>
            <a:ext cx="1346042" cy="461665"/>
          </a:xfrm>
          <a:prstGeom prst="rect">
            <a:avLst/>
          </a:prstGeom>
          <a:noFill/>
        </p:spPr>
        <p:txBody>
          <a:bodyPr wrap="none" rtlCol="0">
            <a:spAutoFit/>
          </a:bodyPr>
          <a:lstStyle/>
          <a:p>
            <a:r>
              <a:rPr lang="en-US" sz="2400" b="1" dirty="0"/>
              <a:t>Colorado</a:t>
            </a:r>
          </a:p>
        </p:txBody>
      </p:sp>
      <p:sp>
        <p:nvSpPr>
          <p:cNvPr id="11" name="TextBox 10"/>
          <p:cNvSpPr txBox="1"/>
          <p:nvPr/>
        </p:nvSpPr>
        <p:spPr>
          <a:xfrm>
            <a:off x="999103" y="3386674"/>
            <a:ext cx="1484902" cy="461665"/>
          </a:xfrm>
          <a:prstGeom prst="rect">
            <a:avLst/>
          </a:prstGeom>
          <a:noFill/>
        </p:spPr>
        <p:txBody>
          <a:bodyPr wrap="none" rtlCol="0">
            <a:spAutoFit/>
          </a:bodyPr>
          <a:lstStyle/>
          <a:p>
            <a:r>
              <a:rPr lang="en-US" sz="2400" b="1" dirty="0"/>
              <a:t>Wisconsin</a:t>
            </a:r>
          </a:p>
        </p:txBody>
      </p:sp>
      <p:sp>
        <p:nvSpPr>
          <p:cNvPr id="12" name="TextBox 11"/>
          <p:cNvSpPr txBox="1"/>
          <p:nvPr/>
        </p:nvSpPr>
        <p:spPr>
          <a:xfrm>
            <a:off x="1016034" y="3823738"/>
            <a:ext cx="1342886" cy="461665"/>
          </a:xfrm>
          <a:prstGeom prst="rect">
            <a:avLst/>
          </a:prstGeom>
          <a:noFill/>
        </p:spPr>
        <p:txBody>
          <a:bodyPr wrap="none" rtlCol="0">
            <a:spAutoFit/>
          </a:bodyPr>
          <a:lstStyle/>
          <a:p>
            <a:r>
              <a:rPr lang="en-US" sz="2400" b="1" dirty="0"/>
              <a:t>Arkansas</a:t>
            </a:r>
          </a:p>
        </p:txBody>
      </p:sp>
      <p:sp>
        <p:nvSpPr>
          <p:cNvPr id="13" name="TextBox 12"/>
          <p:cNvSpPr txBox="1"/>
          <p:nvPr/>
        </p:nvSpPr>
        <p:spPr>
          <a:xfrm>
            <a:off x="1016035" y="4284136"/>
            <a:ext cx="1532691" cy="461665"/>
          </a:xfrm>
          <a:prstGeom prst="rect">
            <a:avLst/>
          </a:prstGeom>
          <a:noFill/>
        </p:spPr>
        <p:txBody>
          <a:bodyPr wrap="none" rtlCol="0">
            <a:spAutoFit/>
          </a:bodyPr>
          <a:lstStyle/>
          <a:p>
            <a:r>
              <a:rPr lang="en-US" sz="2400" b="1" dirty="0"/>
              <a:t>Tennessee</a:t>
            </a:r>
          </a:p>
        </p:txBody>
      </p:sp>
      <p:sp>
        <p:nvSpPr>
          <p:cNvPr id="14" name="TextBox 13"/>
          <p:cNvSpPr txBox="1"/>
          <p:nvPr/>
        </p:nvSpPr>
        <p:spPr>
          <a:xfrm>
            <a:off x="999103" y="4690539"/>
            <a:ext cx="1028697" cy="523220"/>
          </a:xfrm>
          <a:prstGeom prst="rect">
            <a:avLst/>
          </a:prstGeom>
          <a:noFill/>
        </p:spPr>
        <p:txBody>
          <a:bodyPr wrap="none" rtlCol="0">
            <a:spAutoFit/>
          </a:bodyPr>
          <a:lstStyle/>
          <a:p>
            <a:r>
              <a:rPr lang="en-US" sz="2800" b="1" dirty="0">
                <a:solidFill>
                  <a:srgbClr val="FF6600"/>
                </a:solidFill>
                <a:effectLst>
                  <a:outerShdw blurRad="50800" dist="38100" dir="2700000" algn="tl" rotWithShape="0">
                    <a:prstClr val="black">
                      <a:alpha val="40000"/>
                    </a:prstClr>
                  </a:outerShdw>
                </a:effectLst>
              </a:rPr>
              <a:t>Texas</a:t>
            </a:r>
          </a:p>
        </p:txBody>
      </p:sp>
      <p:sp>
        <p:nvSpPr>
          <p:cNvPr id="15" name="TextBox 14"/>
          <p:cNvSpPr txBox="1"/>
          <p:nvPr/>
        </p:nvSpPr>
        <p:spPr>
          <a:xfrm>
            <a:off x="1016036" y="5181601"/>
            <a:ext cx="1898777" cy="461665"/>
          </a:xfrm>
          <a:prstGeom prst="rect">
            <a:avLst/>
          </a:prstGeom>
          <a:noFill/>
        </p:spPr>
        <p:txBody>
          <a:bodyPr wrap="none" rtlCol="0">
            <a:spAutoFit/>
          </a:bodyPr>
          <a:lstStyle/>
          <a:p>
            <a:r>
              <a:rPr lang="en-US" sz="2400" b="1" dirty="0"/>
              <a:t>West Virginia</a:t>
            </a:r>
          </a:p>
        </p:txBody>
      </p:sp>
      <p:sp>
        <p:nvSpPr>
          <p:cNvPr id="16" name="TextBox 15"/>
          <p:cNvSpPr txBox="1"/>
          <p:nvPr/>
        </p:nvSpPr>
        <p:spPr>
          <a:xfrm>
            <a:off x="999104" y="5638801"/>
            <a:ext cx="1063212" cy="461665"/>
          </a:xfrm>
          <a:prstGeom prst="rect">
            <a:avLst/>
          </a:prstGeom>
          <a:noFill/>
        </p:spPr>
        <p:txBody>
          <a:bodyPr wrap="none" rtlCol="0">
            <a:spAutoFit/>
          </a:bodyPr>
          <a:lstStyle/>
          <a:p>
            <a:r>
              <a:rPr lang="en-US" sz="2400" b="1" dirty="0"/>
              <a:t>Hawaii</a:t>
            </a:r>
          </a:p>
        </p:txBody>
      </p:sp>
      <p:sp>
        <p:nvSpPr>
          <p:cNvPr id="17" name="TextBox 16"/>
          <p:cNvSpPr txBox="1"/>
          <p:nvPr/>
        </p:nvSpPr>
        <p:spPr>
          <a:xfrm>
            <a:off x="2979307" y="6193895"/>
            <a:ext cx="3289745" cy="369332"/>
          </a:xfrm>
          <a:prstGeom prst="rect">
            <a:avLst/>
          </a:prstGeom>
          <a:noFill/>
        </p:spPr>
        <p:txBody>
          <a:bodyPr wrap="none" rtlCol="0">
            <a:spAutoFit/>
          </a:bodyPr>
          <a:lstStyle/>
          <a:p>
            <a:r>
              <a:rPr lang="en-US" dirty="0"/>
              <a:t>*VEP = Voting eligible population</a:t>
            </a:r>
          </a:p>
        </p:txBody>
      </p:sp>
    </p:spTree>
    <p:extLst>
      <p:ext uri="{BB962C8B-B14F-4D97-AF65-F5344CB8AC3E}">
        <p14:creationId xmlns:p14="http://schemas.microsoft.com/office/powerpoint/2010/main" val="2684324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4600" y="517670"/>
            <a:ext cx="8686800" cy="1143000"/>
          </a:xfrm>
        </p:spPr>
        <p:txBody>
          <a:bodyPr/>
          <a:lstStyle/>
          <a:p>
            <a:pPr algn="l"/>
            <a:r>
              <a:rPr lang="en-US" sz="3200" b="1" dirty="0"/>
              <a:t>Voter Turnout Rate (% VEP*), United States &amp; Texas, November 2008-2016</a:t>
            </a:r>
            <a:endParaRPr lang="en-US" sz="32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62164948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2979307" y="6126163"/>
            <a:ext cx="3289745" cy="369332"/>
          </a:xfrm>
          <a:prstGeom prst="rect">
            <a:avLst/>
          </a:prstGeom>
          <a:noFill/>
        </p:spPr>
        <p:txBody>
          <a:bodyPr wrap="none" rtlCol="0">
            <a:spAutoFit/>
          </a:bodyPr>
          <a:lstStyle/>
          <a:p>
            <a:r>
              <a:rPr lang="en-US" dirty="0"/>
              <a:t>*VEP = Voting eligible population</a:t>
            </a:r>
          </a:p>
        </p:txBody>
      </p:sp>
      <p:sp>
        <p:nvSpPr>
          <p:cNvPr id="3" name="Slide Number Placeholder 2"/>
          <p:cNvSpPr>
            <a:spLocks noGrp="1"/>
          </p:cNvSpPr>
          <p:nvPr>
            <p:ph type="sldNum" sz="quarter" idx="12"/>
          </p:nvPr>
        </p:nvSpPr>
        <p:spPr/>
        <p:txBody>
          <a:bodyPr/>
          <a:lstStyle/>
          <a:p>
            <a:pPr>
              <a:defRPr/>
            </a:pPr>
            <a:fld id="{91C3C37F-0CA8-934F-9347-82DF82D646C0}" type="slidenum">
              <a:rPr lang="en-US" smtClean="0"/>
              <a:pPr>
                <a:defRPr/>
              </a:pPr>
              <a:t>4</a:t>
            </a:fld>
            <a:endParaRPr lang="en-US"/>
          </a:p>
        </p:txBody>
      </p:sp>
    </p:spTree>
    <p:extLst>
      <p:ext uri="{BB962C8B-B14F-4D97-AF65-F5344CB8AC3E}">
        <p14:creationId xmlns:p14="http://schemas.microsoft.com/office/powerpoint/2010/main" val="794739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b="1" dirty="0"/>
              <a:t>Voter Turnout Rate (%), by Defined Population, U.S., Presidential Elections, 1940-2016</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5519184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6395213" y="3254279"/>
            <a:ext cx="496650" cy="461665"/>
          </a:xfrm>
          <a:prstGeom prst="rect">
            <a:avLst/>
          </a:prstGeom>
          <a:noFill/>
        </p:spPr>
        <p:txBody>
          <a:bodyPr wrap="none" rtlCol="0">
            <a:spAutoFit/>
          </a:bodyPr>
          <a:lstStyle/>
          <a:p>
            <a:r>
              <a:rPr lang="en-US" sz="2400" b="1" dirty="0">
                <a:solidFill>
                  <a:srgbClr val="000090"/>
                </a:solidFill>
              </a:rPr>
              <a:t>52</a:t>
            </a:r>
          </a:p>
        </p:txBody>
      </p:sp>
      <p:sp>
        <p:nvSpPr>
          <p:cNvPr id="8" name="TextBox 7"/>
          <p:cNvSpPr txBox="1"/>
          <p:nvPr/>
        </p:nvSpPr>
        <p:spPr>
          <a:xfrm>
            <a:off x="6350429" y="4192380"/>
            <a:ext cx="496650" cy="461665"/>
          </a:xfrm>
          <a:prstGeom prst="rect">
            <a:avLst/>
          </a:prstGeom>
          <a:noFill/>
        </p:spPr>
        <p:txBody>
          <a:bodyPr wrap="none" rtlCol="0">
            <a:spAutoFit/>
          </a:bodyPr>
          <a:lstStyle/>
          <a:p>
            <a:r>
              <a:rPr lang="en-US" sz="2400" b="1" dirty="0">
                <a:solidFill>
                  <a:srgbClr val="800000"/>
                </a:solidFill>
              </a:rPr>
              <a:t>49</a:t>
            </a:r>
          </a:p>
        </p:txBody>
      </p:sp>
      <p:sp>
        <p:nvSpPr>
          <p:cNvPr id="9" name="TextBox 8"/>
          <p:cNvSpPr txBox="1"/>
          <p:nvPr/>
        </p:nvSpPr>
        <p:spPr>
          <a:xfrm>
            <a:off x="7490392" y="1912545"/>
            <a:ext cx="496650" cy="461665"/>
          </a:xfrm>
          <a:prstGeom prst="rect">
            <a:avLst/>
          </a:prstGeom>
          <a:noFill/>
        </p:spPr>
        <p:txBody>
          <a:bodyPr wrap="none" rtlCol="0">
            <a:spAutoFit/>
          </a:bodyPr>
          <a:lstStyle/>
          <a:p>
            <a:r>
              <a:rPr lang="en-US" sz="2400" b="1" dirty="0">
                <a:solidFill>
                  <a:srgbClr val="000090"/>
                </a:solidFill>
              </a:rPr>
              <a:t>62</a:t>
            </a:r>
          </a:p>
        </p:txBody>
      </p:sp>
      <p:sp>
        <p:nvSpPr>
          <p:cNvPr id="10" name="TextBox 9"/>
          <p:cNvSpPr txBox="1"/>
          <p:nvPr/>
        </p:nvSpPr>
        <p:spPr>
          <a:xfrm>
            <a:off x="8090373" y="3255431"/>
            <a:ext cx="596427" cy="461665"/>
          </a:xfrm>
          <a:prstGeom prst="rect">
            <a:avLst/>
          </a:prstGeom>
          <a:noFill/>
        </p:spPr>
        <p:txBody>
          <a:bodyPr wrap="square" rtlCol="0">
            <a:spAutoFit/>
          </a:bodyPr>
          <a:lstStyle/>
          <a:p>
            <a:r>
              <a:rPr lang="en-US" sz="2400" b="1" dirty="0">
                <a:solidFill>
                  <a:srgbClr val="800000"/>
                </a:solidFill>
              </a:rPr>
              <a:t>56</a:t>
            </a:r>
          </a:p>
        </p:txBody>
      </p:sp>
      <p:sp>
        <p:nvSpPr>
          <p:cNvPr id="11" name="TextBox 10"/>
          <p:cNvSpPr txBox="1"/>
          <p:nvPr/>
        </p:nvSpPr>
        <p:spPr>
          <a:xfrm>
            <a:off x="3216110" y="1589637"/>
            <a:ext cx="496650" cy="461665"/>
          </a:xfrm>
          <a:prstGeom prst="rect">
            <a:avLst/>
          </a:prstGeom>
          <a:noFill/>
        </p:spPr>
        <p:txBody>
          <a:bodyPr wrap="none" rtlCol="0">
            <a:spAutoFit/>
          </a:bodyPr>
          <a:lstStyle/>
          <a:p>
            <a:r>
              <a:rPr lang="en-US" sz="2400" b="1" dirty="0">
                <a:solidFill>
                  <a:srgbClr val="000090"/>
                </a:solidFill>
              </a:rPr>
              <a:t>64</a:t>
            </a:r>
          </a:p>
        </p:txBody>
      </p:sp>
      <p:sp>
        <p:nvSpPr>
          <p:cNvPr id="13" name="TextBox 12"/>
          <p:cNvSpPr txBox="1"/>
          <p:nvPr/>
        </p:nvSpPr>
        <p:spPr>
          <a:xfrm>
            <a:off x="3148378" y="2158541"/>
            <a:ext cx="564382" cy="461665"/>
          </a:xfrm>
          <a:prstGeom prst="rect">
            <a:avLst/>
          </a:prstGeom>
          <a:noFill/>
        </p:spPr>
        <p:txBody>
          <a:bodyPr wrap="square" rtlCol="0">
            <a:spAutoFit/>
          </a:bodyPr>
          <a:lstStyle/>
          <a:p>
            <a:r>
              <a:rPr lang="en-US" sz="2400" b="1" dirty="0">
                <a:solidFill>
                  <a:srgbClr val="800000"/>
                </a:solidFill>
              </a:rPr>
              <a:t> 63</a:t>
            </a:r>
          </a:p>
        </p:txBody>
      </p:sp>
      <p:sp>
        <p:nvSpPr>
          <p:cNvPr id="6" name="Slide Number Placeholder 5"/>
          <p:cNvSpPr>
            <a:spLocks noGrp="1"/>
          </p:cNvSpPr>
          <p:nvPr>
            <p:ph type="sldNum" sz="quarter" idx="12"/>
          </p:nvPr>
        </p:nvSpPr>
        <p:spPr/>
        <p:txBody>
          <a:bodyPr/>
          <a:lstStyle/>
          <a:p>
            <a:pPr>
              <a:defRPr/>
            </a:pPr>
            <a:fld id="{91C3C37F-0CA8-934F-9347-82DF82D646C0}" type="slidenum">
              <a:rPr lang="en-US" smtClean="0"/>
              <a:pPr>
                <a:defRPr/>
              </a:pPr>
              <a:t>5</a:t>
            </a:fld>
            <a:endParaRPr lang="en-US"/>
          </a:p>
        </p:txBody>
      </p:sp>
    </p:spTree>
    <p:extLst>
      <p:ext uri="{BB962C8B-B14F-4D97-AF65-F5344CB8AC3E}">
        <p14:creationId xmlns:p14="http://schemas.microsoft.com/office/powerpoint/2010/main" val="3797982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46955" y="272925"/>
            <a:ext cx="8608193" cy="1501900"/>
          </a:xfrm>
        </p:spPr>
        <p:txBody>
          <a:bodyPr/>
          <a:lstStyle/>
          <a:p>
            <a:pPr algn="l"/>
            <a:r>
              <a:rPr lang="en-US" sz="3200" b="1" dirty="0"/>
              <a:t>Voter Registration Rate (% VEP*), United States and Texas, November 2008-2016</a:t>
            </a:r>
            <a:endParaRPr lang="en-US" sz="32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742024423"/>
              </p:ext>
            </p:extLst>
          </p:nvPr>
        </p:nvGraphicFramePr>
        <p:xfrm>
          <a:off x="457200" y="1774825"/>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007530" y="6300788"/>
            <a:ext cx="3289745" cy="369332"/>
          </a:xfrm>
          <a:prstGeom prst="rect">
            <a:avLst/>
          </a:prstGeom>
          <a:noFill/>
        </p:spPr>
        <p:txBody>
          <a:bodyPr wrap="none" rtlCol="0">
            <a:spAutoFit/>
          </a:bodyPr>
          <a:lstStyle/>
          <a:p>
            <a:r>
              <a:rPr lang="en-US" dirty="0"/>
              <a:t>*VEP = Voting eligible population</a:t>
            </a:r>
          </a:p>
        </p:txBody>
      </p:sp>
      <p:sp>
        <p:nvSpPr>
          <p:cNvPr id="2" name="Slide Number Placeholder 1"/>
          <p:cNvSpPr>
            <a:spLocks noGrp="1"/>
          </p:cNvSpPr>
          <p:nvPr>
            <p:ph type="sldNum" sz="quarter" idx="12"/>
          </p:nvPr>
        </p:nvSpPr>
        <p:spPr/>
        <p:txBody>
          <a:bodyPr/>
          <a:lstStyle/>
          <a:p>
            <a:pPr>
              <a:defRPr/>
            </a:pPr>
            <a:fld id="{91C3C37F-0CA8-934F-9347-82DF82D646C0}" type="slidenum">
              <a:rPr lang="en-US" smtClean="0"/>
              <a:pPr>
                <a:defRPr/>
              </a:pPr>
              <a:t>6</a:t>
            </a:fld>
            <a:endParaRPr lang="en-US"/>
          </a:p>
        </p:txBody>
      </p:sp>
    </p:spTree>
    <p:extLst>
      <p:ext uri="{BB962C8B-B14F-4D97-AF65-F5344CB8AC3E}">
        <p14:creationId xmlns:p14="http://schemas.microsoft.com/office/powerpoint/2010/main" val="796589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71839" y="274638"/>
            <a:ext cx="8214961" cy="1143000"/>
          </a:xfrm>
        </p:spPr>
        <p:txBody>
          <a:bodyPr/>
          <a:lstStyle/>
          <a:p>
            <a:pPr algn="l" eaLnBrk="1" hangingPunct="1"/>
            <a:r>
              <a:rPr lang="en-US" sz="2800" b="1" dirty="0"/>
              <a:t>Voter Registration &amp; Turnout Rates (% VEP), by Geographic Area, November 2016</a:t>
            </a:r>
            <a:endParaRPr lang="en-US" sz="2800" dirty="0">
              <a:latin typeface="Calibri" charset="0"/>
            </a:endParaRPr>
          </a:p>
        </p:txBody>
      </p:sp>
      <p:graphicFrame>
        <p:nvGraphicFramePr>
          <p:cNvPr id="2" name="Content Placeholder 3"/>
          <p:cNvGraphicFramePr>
            <a:graphicFrameLocks noGrp="1"/>
          </p:cNvGraphicFramePr>
          <p:nvPr>
            <p:ph idx="1"/>
            <p:extLst>
              <p:ext uri="{D42A27DB-BD31-4B8C-83A1-F6EECF244321}">
                <p14:modId xmlns:p14="http://schemas.microsoft.com/office/powerpoint/2010/main" val="122594532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rot="896540">
            <a:off x="7093405" y="1188213"/>
            <a:ext cx="1500080" cy="830997"/>
          </a:xfrm>
          <a:prstGeom prst="rect">
            <a:avLst/>
          </a:prstGeom>
          <a:noFill/>
          <a:ln w="3175">
            <a:solidFill>
              <a:srgbClr val="800000"/>
            </a:solidFill>
          </a:ln>
        </p:spPr>
        <p:txBody>
          <a:bodyPr wrap="none" rtlCol="0">
            <a:spAutoFit/>
          </a:bodyPr>
          <a:lstStyle/>
          <a:p>
            <a:r>
              <a:rPr lang="en-US" sz="2400" b="1" dirty="0">
                <a:solidFill>
                  <a:srgbClr val="800000"/>
                </a:solidFill>
              </a:rPr>
              <a:t>The gap in</a:t>
            </a:r>
          </a:p>
          <a:p>
            <a:r>
              <a:rPr lang="en-US" sz="2400" b="1" dirty="0">
                <a:solidFill>
                  <a:srgbClr val="800000"/>
                </a:solidFill>
              </a:rPr>
              <a:t>turnout</a:t>
            </a:r>
          </a:p>
        </p:txBody>
      </p:sp>
      <p:sp>
        <p:nvSpPr>
          <p:cNvPr id="3" name="Slide Number Placeholder 2"/>
          <p:cNvSpPr>
            <a:spLocks noGrp="1"/>
          </p:cNvSpPr>
          <p:nvPr>
            <p:ph type="sldNum" sz="quarter" idx="12"/>
          </p:nvPr>
        </p:nvSpPr>
        <p:spPr/>
        <p:txBody>
          <a:bodyPr/>
          <a:lstStyle/>
          <a:p>
            <a:pPr>
              <a:defRPr/>
            </a:pPr>
            <a:fld id="{91C3C37F-0CA8-934F-9347-82DF82D646C0}" type="slidenum">
              <a:rPr lang="en-US" smtClean="0"/>
              <a:pPr>
                <a:defRPr/>
              </a:pPr>
              <a:t>7</a:t>
            </a:fld>
            <a:endParaRPr lang="en-US"/>
          </a:p>
        </p:txBody>
      </p:sp>
      <p:sp>
        <p:nvSpPr>
          <p:cNvPr id="4" name="TextBox 3"/>
          <p:cNvSpPr txBox="1"/>
          <p:nvPr/>
        </p:nvSpPr>
        <p:spPr>
          <a:xfrm>
            <a:off x="1579824" y="6033184"/>
            <a:ext cx="6599733" cy="646331"/>
          </a:xfrm>
          <a:prstGeom prst="rect">
            <a:avLst/>
          </a:prstGeom>
          <a:noFill/>
        </p:spPr>
        <p:txBody>
          <a:bodyPr wrap="none" rtlCol="0">
            <a:spAutoFit/>
          </a:bodyPr>
          <a:lstStyle/>
          <a:p>
            <a:r>
              <a:rPr lang="en-US" dirty="0"/>
              <a:t>Voting eligible population (VEP) = voting age population adjusted for</a:t>
            </a:r>
          </a:p>
          <a:p>
            <a:r>
              <a:rPr lang="en-US" dirty="0"/>
              <a:t>noncitizens and felons ineligible to vote.</a:t>
            </a:r>
          </a:p>
        </p:txBody>
      </p:sp>
    </p:spTree>
    <p:extLst>
      <p:ext uri="{BB962C8B-B14F-4D97-AF65-F5344CB8AC3E}">
        <p14:creationId xmlns:p14="http://schemas.microsoft.com/office/powerpoint/2010/main" val="2875785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800000"/>
                </a:solidFill>
              </a:rPr>
              <a:t>LWV-Texas GOTV Resources</a:t>
            </a:r>
          </a:p>
        </p:txBody>
      </p:sp>
      <p:sp>
        <p:nvSpPr>
          <p:cNvPr id="3" name="Content Placeholder 2"/>
          <p:cNvSpPr>
            <a:spLocks noGrp="1"/>
          </p:cNvSpPr>
          <p:nvPr>
            <p:ph idx="1"/>
          </p:nvPr>
        </p:nvSpPr>
        <p:spPr>
          <a:xfrm>
            <a:off x="457200" y="1244600"/>
            <a:ext cx="8229600" cy="5111750"/>
          </a:xfrm>
        </p:spPr>
        <p:txBody>
          <a:bodyPr/>
          <a:lstStyle/>
          <a:p>
            <a:r>
              <a:rPr lang="en-US" dirty="0"/>
              <a:t>Voter education materials</a:t>
            </a:r>
          </a:p>
          <a:p>
            <a:pPr lvl="1"/>
            <a:r>
              <a:rPr lang="en-US" dirty="0" err="1">
                <a:solidFill>
                  <a:srgbClr val="0000FF"/>
                </a:solidFill>
              </a:rPr>
              <a:t>my.LWV.org</a:t>
            </a:r>
            <a:r>
              <a:rPr lang="en-US" dirty="0">
                <a:solidFill>
                  <a:srgbClr val="0000FF"/>
                </a:solidFill>
              </a:rPr>
              <a:t>/Texas/Get-Out-Vote-0</a:t>
            </a:r>
          </a:p>
          <a:p>
            <a:pPr lvl="2"/>
            <a:r>
              <a:rPr lang="en-US" dirty="0"/>
              <a:t>Presentations</a:t>
            </a:r>
          </a:p>
          <a:p>
            <a:pPr lvl="2">
              <a:spcBef>
                <a:spcPts val="0"/>
              </a:spcBef>
            </a:pPr>
            <a:r>
              <a:rPr lang="en-US" dirty="0"/>
              <a:t>Bookmarks, brochures, graphics</a:t>
            </a:r>
          </a:p>
          <a:p>
            <a:pPr lvl="2">
              <a:spcBef>
                <a:spcPts val="0"/>
              </a:spcBef>
            </a:pPr>
            <a:r>
              <a:rPr lang="en-US" dirty="0"/>
              <a:t>Social media content</a:t>
            </a:r>
          </a:p>
          <a:p>
            <a:r>
              <a:rPr lang="en-US" dirty="0"/>
              <a:t>How to educate and mobilize voters</a:t>
            </a:r>
          </a:p>
          <a:p>
            <a:pPr lvl="1"/>
            <a:r>
              <a:rPr lang="en-US" dirty="0" err="1">
                <a:solidFill>
                  <a:srgbClr val="0000FF"/>
                </a:solidFill>
              </a:rPr>
              <a:t>my.LWV.org</a:t>
            </a:r>
            <a:r>
              <a:rPr lang="en-US" dirty="0">
                <a:solidFill>
                  <a:srgbClr val="0000FF"/>
                </a:solidFill>
              </a:rPr>
              <a:t>/Texas/Best-Practices-GOTV</a:t>
            </a:r>
          </a:p>
          <a:p>
            <a:pPr lvl="2"/>
            <a:r>
              <a:rPr lang="en-US" dirty="0">
                <a:solidFill>
                  <a:srgbClr val="000000"/>
                </a:solidFill>
              </a:rPr>
              <a:t>Best practices</a:t>
            </a:r>
          </a:p>
          <a:p>
            <a:pPr lvl="2">
              <a:spcBef>
                <a:spcPts val="0"/>
              </a:spcBef>
            </a:pPr>
            <a:r>
              <a:rPr lang="en-US" dirty="0">
                <a:solidFill>
                  <a:srgbClr val="000000"/>
                </a:solidFill>
              </a:rPr>
              <a:t>Tactics that work</a:t>
            </a:r>
          </a:p>
          <a:p>
            <a:pPr lvl="2">
              <a:spcBef>
                <a:spcPts val="0"/>
              </a:spcBef>
            </a:pPr>
            <a:r>
              <a:rPr lang="en-US" dirty="0">
                <a:solidFill>
                  <a:srgbClr val="000000"/>
                </a:solidFill>
              </a:rPr>
              <a:t>What to say</a:t>
            </a:r>
          </a:p>
          <a:p>
            <a:pPr lvl="2">
              <a:spcBef>
                <a:spcPts val="0"/>
              </a:spcBef>
            </a:pPr>
            <a:r>
              <a:rPr lang="en-US" dirty="0">
                <a:solidFill>
                  <a:srgbClr val="000000"/>
                </a:solidFill>
              </a:rPr>
              <a:t>Engaging target populations</a:t>
            </a:r>
          </a:p>
        </p:txBody>
      </p:sp>
      <p:sp>
        <p:nvSpPr>
          <p:cNvPr id="4" name="Slide Number Placeholder 3"/>
          <p:cNvSpPr>
            <a:spLocks noGrp="1"/>
          </p:cNvSpPr>
          <p:nvPr>
            <p:ph type="sldNum" sz="quarter" idx="12"/>
          </p:nvPr>
        </p:nvSpPr>
        <p:spPr/>
        <p:txBody>
          <a:bodyPr/>
          <a:lstStyle/>
          <a:p>
            <a:pPr>
              <a:defRPr/>
            </a:pPr>
            <a:fld id="{91C3C37F-0CA8-934F-9347-82DF82D646C0}" type="slidenum">
              <a:rPr lang="en-US" smtClean="0"/>
              <a:pPr>
                <a:defRPr/>
              </a:pPr>
              <a:t>8</a:t>
            </a:fld>
            <a:endParaRPr lang="en-US"/>
          </a:p>
        </p:txBody>
      </p:sp>
    </p:spTree>
    <p:extLst>
      <p:ext uri="{BB962C8B-B14F-4D97-AF65-F5344CB8AC3E}">
        <p14:creationId xmlns:p14="http://schemas.microsoft.com/office/powerpoint/2010/main" val="2596342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5937</TotalTime>
  <Words>1477</Words>
  <Application>Microsoft Macintosh PowerPoint</Application>
  <PresentationFormat>On-screen Show (4:3)</PresentationFormat>
  <Paragraphs>156</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Helvetica</vt:lpstr>
      <vt:lpstr>Verdana</vt:lpstr>
      <vt:lpstr>Office Theme</vt:lpstr>
      <vt:lpstr>Voter Turnout Overview 2016 Results</vt:lpstr>
      <vt:lpstr>PowerPoint Presentation</vt:lpstr>
      <vt:lpstr>Highest &amp; Lowest Voter Turnout (% VEP*) States, November 2016</vt:lpstr>
      <vt:lpstr>Voter Turnout Rate (% VEP*), United States &amp; Texas, November 2008-2016</vt:lpstr>
      <vt:lpstr>Voter Turnout Rate (%), by Defined Population, U.S., Presidential Elections, 1940-2016</vt:lpstr>
      <vt:lpstr>Voter Registration Rate (% VEP*), United States and Texas, November 2008-2016</vt:lpstr>
      <vt:lpstr>Voter Registration &amp; Turnout Rates (% VEP), by Geographic Area, November 2016</vt:lpstr>
      <vt:lpstr>LWV-Texas GOTV Resources</vt:lpstr>
    </vt:vector>
  </TitlesOfParts>
  <Company>MUSC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Talking About Voting</dc:title>
  <dc:creator>Elizabeth Erkel</dc:creator>
  <cp:lastModifiedBy>Erkel, Elizabeth</cp:lastModifiedBy>
  <cp:revision>719</cp:revision>
  <cp:lastPrinted>2019-01-16T22:01:02Z</cp:lastPrinted>
  <dcterms:created xsi:type="dcterms:W3CDTF">2016-02-14T21:50:56Z</dcterms:created>
  <dcterms:modified xsi:type="dcterms:W3CDTF">2019-01-16T22:12:39Z</dcterms:modified>
</cp:coreProperties>
</file>